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56" r:id="rId2"/>
    <p:sldId id="257" r:id="rId3"/>
    <p:sldId id="258" r:id="rId4"/>
    <p:sldId id="259" r:id="rId5"/>
    <p:sldId id="260" r:id="rId6"/>
    <p:sldId id="261" r:id="rId7"/>
    <p:sldId id="262" r:id="rId8"/>
    <p:sldId id="271" r:id="rId9"/>
    <p:sldId id="264" r:id="rId10"/>
    <p:sldId id="265" r:id="rId11"/>
    <p:sldId id="273"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C52949-4616-4501-BC9F-9F8DD4C59568}">
          <p14:sldIdLst>
            <p14:sldId id="256"/>
            <p14:sldId id="257"/>
          </p14:sldIdLst>
        </p14:section>
        <p14:section name="Untitled Section" id="{6CC1D8A7-CF03-47CA-9F20-A22206AF417C}">
          <p14:sldIdLst>
            <p14:sldId id="258"/>
            <p14:sldId id="259"/>
            <p14:sldId id="260"/>
            <p14:sldId id="261"/>
            <p14:sldId id="262"/>
            <p14:sldId id="271"/>
            <p14:sldId id="264"/>
            <p14:sldId id="265"/>
            <p14:sldId id="273"/>
            <p14:sldId id="266"/>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97" autoAdjust="0"/>
  </p:normalViewPr>
  <p:slideViewPr>
    <p:cSldViewPr snapToGrid="0">
      <p:cViewPr varScale="1">
        <p:scale>
          <a:sx n="84" d="100"/>
          <a:sy n="84" d="100"/>
        </p:scale>
        <p:origin x="3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40632-2548-487F-B3E4-C889E7A3C5A1}"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997EC-B0EC-4ABB-AAE7-305C3E082E5E}" type="slidenum">
              <a:rPr lang="en-US" smtClean="0"/>
              <a:t>‹#›</a:t>
            </a:fld>
            <a:endParaRPr lang="en-US"/>
          </a:p>
        </p:txBody>
      </p:sp>
    </p:spTree>
    <p:extLst>
      <p:ext uri="{BB962C8B-B14F-4D97-AF65-F5344CB8AC3E}">
        <p14:creationId xmlns:p14="http://schemas.microsoft.com/office/powerpoint/2010/main" val="1634594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dirty="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F054A31-C5C4-4C19-98D9-868265E8E469}" type="datetime1">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B5B70-A326-47C5-AECD-3BB49819B2D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7664"/>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9EA8E-F8CA-4460-B7A3-5F44189FFBB5}" type="datetime1">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B5B70-A326-47C5-AECD-3BB49819B2DB}" type="slidenum">
              <a:rPr lang="en-US" smtClean="0"/>
              <a:t>‹#›</a:t>
            </a:fld>
            <a:endParaRPr lang="en-US"/>
          </a:p>
        </p:txBody>
      </p:sp>
    </p:spTree>
    <p:extLst>
      <p:ext uri="{BB962C8B-B14F-4D97-AF65-F5344CB8AC3E}">
        <p14:creationId xmlns:p14="http://schemas.microsoft.com/office/powerpoint/2010/main" val="3491940982"/>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A421C-6A8D-4C16-8E97-34CF3C700DFE}" type="datetime1">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B5B70-A326-47C5-AECD-3BB49819B2D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173617"/>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39B6D-9E03-47ED-98D3-E2337FFC953D}" type="datetime1">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B5B70-A326-47C5-AECD-3BB49819B2DB}" type="slidenum">
              <a:rPr lang="en-US" smtClean="0"/>
              <a:t>‹#›</a:t>
            </a:fld>
            <a:endParaRPr lang="en-US"/>
          </a:p>
        </p:txBody>
      </p:sp>
    </p:spTree>
    <p:extLst>
      <p:ext uri="{BB962C8B-B14F-4D97-AF65-F5344CB8AC3E}">
        <p14:creationId xmlns:p14="http://schemas.microsoft.com/office/powerpoint/2010/main" val="471989180"/>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6DCA4B-C704-4703-B781-62D238CBD32D}" type="datetime1">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B5B70-A326-47C5-AECD-3BB49819B2D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095112"/>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9F4C8A-FA8F-4D99-9A16-04A19E91FB20}" type="datetime1">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B5B70-A326-47C5-AECD-3BB49819B2DB}" type="slidenum">
              <a:rPr lang="en-US" smtClean="0"/>
              <a:t>‹#›</a:t>
            </a:fld>
            <a:endParaRPr lang="en-US"/>
          </a:p>
        </p:txBody>
      </p:sp>
    </p:spTree>
    <p:extLst>
      <p:ext uri="{BB962C8B-B14F-4D97-AF65-F5344CB8AC3E}">
        <p14:creationId xmlns:p14="http://schemas.microsoft.com/office/powerpoint/2010/main" val="4021880554"/>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2E453E-D71B-438F-B32D-8C144FB532E4}" type="datetime1">
              <a:rPr lang="en-US" smtClean="0"/>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0B5B70-A326-47C5-AECD-3BB49819B2DB}" type="slidenum">
              <a:rPr lang="en-US" smtClean="0"/>
              <a:t>‹#›</a:t>
            </a:fld>
            <a:endParaRPr lang="en-US"/>
          </a:p>
        </p:txBody>
      </p:sp>
    </p:spTree>
    <p:extLst>
      <p:ext uri="{BB962C8B-B14F-4D97-AF65-F5344CB8AC3E}">
        <p14:creationId xmlns:p14="http://schemas.microsoft.com/office/powerpoint/2010/main" val="1836815635"/>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FA3064-57C2-4A3E-ACAA-DD7A4A433417}" type="datetime1">
              <a:rPr lang="en-US" smtClean="0"/>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0B5B70-A326-47C5-AECD-3BB49819B2DB}" type="slidenum">
              <a:rPr lang="en-US" smtClean="0"/>
              <a:t>‹#›</a:t>
            </a:fld>
            <a:endParaRPr lang="en-US"/>
          </a:p>
        </p:txBody>
      </p:sp>
    </p:spTree>
    <p:extLst>
      <p:ext uri="{BB962C8B-B14F-4D97-AF65-F5344CB8AC3E}">
        <p14:creationId xmlns:p14="http://schemas.microsoft.com/office/powerpoint/2010/main" val="1750148130"/>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59291-16A2-4EF0-ACE3-3A494965E5A9}" type="datetime1">
              <a:rPr lang="en-US" smtClean="0"/>
              <a:t>10/20/2024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0B5B70-A326-47C5-AECD-3BB49819B2DB}" type="slidenum">
              <a:rPr lang="en-US" smtClean="0"/>
              <a:t>‹#›</a:t>
            </a:fld>
            <a:endParaRPr lang="en-US"/>
          </a:p>
        </p:txBody>
      </p:sp>
    </p:spTree>
    <p:extLst>
      <p:ext uri="{BB962C8B-B14F-4D97-AF65-F5344CB8AC3E}">
        <p14:creationId xmlns:p14="http://schemas.microsoft.com/office/powerpoint/2010/main" val="953485857"/>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9D2C9C-AE0D-4D51-8813-752D9538F625}" type="datetime1">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B5B70-A326-47C5-AECD-3BB49819B2DB}" type="slidenum">
              <a:rPr lang="en-US" smtClean="0"/>
              <a:t>‹#›</a:t>
            </a:fld>
            <a:endParaRPr lang="en-US"/>
          </a:p>
        </p:txBody>
      </p:sp>
    </p:spTree>
    <p:extLst>
      <p:ext uri="{BB962C8B-B14F-4D97-AF65-F5344CB8AC3E}">
        <p14:creationId xmlns:p14="http://schemas.microsoft.com/office/powerpoint/2010/main" val="737989626"/>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B9F4A3-10C0-481A-8B6F-BB454EC9144D}" type="datetime1">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B5B70-A326-47C5-AECD-3BB49819B2D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229401"/>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D1ADEB4-432C-48E8-8C08-275F17B86A77}" type="datetime1">
              <a:rPr lang="en-US" smtClean="0"/>
              <a:t>10/20/2024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50B5B70-A326-47C5-AECD-3BB49819B2D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2233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spd="slow">
    <p:cover/>
  </p:transition>
  <p:hf sldNum="0" hdr="0" ftr="0" dt="0"/>
  <p:txStyles>
    <p:titleStyle>
      <a:lvl1pPr algn="l" defTabSz="914400" rtl="0" eaLnBrk="1" latinLnBrk="0" hangingPunct="1">
        <a:lnSpc>
          <a:spcPct val="80000"/>
        </a:lnSpc>
        <a:spcBef>
          <a:spcPct val="0"/>
        </a:spcBef>
        <a:buNone/>
        <a:defRPr lang="en-US" sz="5000" kern="1200" cap="none" spc="100" baseline="0" dirty="0">
          <a:solidFill>
            <a:schemeClr val="tx1">
              <a:lumMod val="95000"/>
              <a:lumOff val="5000"/>
            </a:schemeClr>
          </a:solidFill>
          <a:latin typeface="Arial Black" panose="020B0A04020102020204" pitchFamily="34"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Arial Narrow" panose="020B0606020202030204" pitchFamily="34" charset="0"/>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Arial Narrow" panose="020B0606020202030204" pitchFamily="34" charset="0"/>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Arial Narrow" panose="020B0606020202030204" pitchFamily="34" charset="0"/>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Arial Narrow" panose="020B0606020202030204" pitchFamily="34" charset="0"/>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Arial Narrow" panose="020B0606020202030204" pitchFamily="34" charset="0"/>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339F-A533-DED3-6348-A79D7345EE89}"/>
              </a:ext>
            </a:extLst>
          </p:cNvPr>
          <p:cNvSpPr>
            <a:spLocks noGrp="1"/>
          </p:cNvSpPr>
          <p:nvPr>
            <p:ph type="ctrTitle"/>
          </p:nvPr>
        </p:nvSpPr>
        <p:spPr>
          <a:xfrm>
            <a:off x="0" y="4558553"/>
            <a:ext cx="8350623" cy="2299447"/>
          </a:xfrm>
          <a:solidFill>
            <a:schemeClr val="bg1"/>
          </a:solidFill>
        </p:spPr>
        <p:txBody>
          <a:bodyPr anchor="ctr">
            <a:normAutofit/>
          </a:bodyPr>
          <a:lstStyle/>
          <a:p>
            <a:pPr algn="ctr"/>
            <a:r>
              <a:rPr lang="en-US" sz="5200" dirty="0"/>
              <a:t>Human Resources</a:t>
            </a:r>
          </a:p>
        </p:txBody>
      </p:sp>
      <p:sp>
        <p:nvSpPr>
          <p:cNvPr id="6" name="Subtitle 2">
            <a:extLst>
              <a:ext uri="{FF2B5EF4-FFF2-40B4-BE49-F238E27FC236}">
                <a16:creationId xmlns:a16="http://schemas.microsoft.com/office/drawing/2014/main" id="{CAB07621-02F1-5C97-733E-1B97D8A9A0CF}"/>
              </a:ext>
            </a:extLst>
          </p:cNvPr>
          <p:cNvSpPr txBox="1">
            <a:spLocks/>
          </p:cNvSpPr>
          <p:nvPr/>
        </p:nvSpPr>
        <p:spPr>
          <a:xfrm>
            <a:off x="8619565" y="4855150"/>
            <a:ext cx="3744738" cy="2002850"/>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Arial Narrow" panose="020B0606020202030204" pitchFamily="34" charset="0"/>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Arial Narrow" panose="020B0606020202030204" pitchFamily="34" charset="0"/>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Arial Narrow" panose="020B0606020202030204" pitchFamily="34" charset="0"/>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Arial Narrow" panose="020B0606020202030204" pitchFamily="34" charset="0"/>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Arial Narrow" panose="020B0606020202030204" pitchFamily="34" charset="0"/>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0" marR="0">
              <a:lnSpc>
                <a:spcPct val="107000"/>
              </a:lnSpc>
              <a:spcBef>
                <a:spcPts val="0"/>
              </a:spcBef>
              <a:spcAft>
                <a:spcPts val="800"/>
              </a:spcAft>
            </a:pPr>
            <a:r>
              <a:rPr lang="en-US" sz="1800" kern="100" dirty="0">
                <a:solidFill>
                  <a:schemeClr val="tx1"/>
                </a:solidFill>
                <a:effectLst/>
                <a:latin typeface="Arial Narrow" panose="020B0606020202030204" pitchFamily="34" charset="0"/>
                <a:ea typeface="Calibri" panose="020F0502020204030204" pitchFamily="34" charset="0"/>
                <a:cs typeface="Arial" panose="020B0604020202020204" pitchFamily="34" charset="0"/>
              </a:rPr>
              <a:t>Hend Mohammed Abd El-</a:t>
            </a:r>
            <a:r>
              <a:rPr lang="en-US" sz="1800" kern="100" dirty="0" err="1">
                <a:solidFill>
                  <a:schemeClr val="tx1"/>
                </a:solidFill>
                <a:effectLst/>
                <a:latin typeface="Arial Narrow" panose="020B0606020202030204" pitchFamily="34" charset="0"/>
                <a:ea typeface="Calibri" panose="020F0502020204030204" pitchFamily="34" charset="0"/>
                <a:cs typeface="Arial" panose="020B0604020202020204" pitchFamily="34" charset="0"/>
              </a:rPr>
              <a:t>Ghafour</a:t>
            </a:r>
            <a:r>
              <a:rPr lang="en-US" sz="1800" kern="100" dirty="0">
                <a:solidFill>
                  <a:schemeClr val="tx1"/>
                </a:solidFill>
                <a:effectLst/>
                <a:latin typeface="Arial Narrow" panose="020B0606020202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800" kern="100" dirty="0">
                <a:solidFill>
                  <a:schemeClr val="tx1"/>
                </a:solidFill>
                <a:effectLst/>
                <a:latin typeface="Arial Narrow" panose="020B0606020202030204" pitchFamily="34" charset="0"/>
                <a:ea typeface="Calibri" panose="020F0502020204030204" pitchFamily="34" charset="0"/>
                <a:cs typeface="Arial" panose="020B0604020202020204" pitchFamily="34" charset="0"/>
              </a:rPr>
              <a:t>Marina Nabil Farag Morkoss</a:t>
            </a:r>
            <a:endPar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1800" kern="100" dirty="0">
                <a:solidFill>
                  <a:schemeClr val="tx1"/>
                </a:solidFill>
                <a:effectLst/>
                <a:latin typeface="Arial Narrow" panose="020B0606020202030204" pitchFamily="34" charset="0"/>
                <a:ea typeface="Calibri" panose="020F0502020204030204" pitchFamily="34" charset="0"/>
                <a:cs typeface="Arial" panose="020B0604020202020204" pitchFamily="34" charset="0"/>
              </a:rPr>
              <a:t>Esraa Ashraf Othman Eldesouky </a:t>
            </a:r>
          </a:p>
          <a:p>
            <a:pPr>
              <a:lnSpc>
                <a:spcPct val="107000"/>
              </a:lnSpc>
              <a:spcBef>
                <a:spcPts val="0"/>
              </a:spcBef>
              <a:spcAft>
                <a:spcPts val="800"/>
              </a:spcAft>
            </a:pPr>
            <a:r>
              <a:rPr lang="en-US" sz="1800" kern="100" dirty="0">
                <a:solidFill>
                  <a:schemeClr val="tx1"/>
                </a:solidFill>
                <a:effectLst/>
                <a:latin typeface="Arial Narrow" panose="020B0606020202030204" pitchFamily="34" charset="0"/>
                <a:ea typeface="Calibri" panose="020F0502020204030204" pitchFamily="34" charset="0"/>
                <a:cs typeface="Arial" panose="020B0604020202020204" pitchFamily="34" charset="0"/>
              </a:rPr>
              <a:t>Sarah Ayman Mohamed Eldeeb                                                   </a:t>
            </a:r>
          </a:p>
          <a:p>
            <a:pPr>
              <a:lnSpc>
                <a:spcPct val="107000"/>
              </a:lnSpc>
              <a:spcBef>
                <a:spcPts val="0"/>
              </a:spcBef>
              <a:spcAft>
                <a:spcPts val="800"/>
              </a:spcAft>
            </a:pPr>
            <a:r>
              <a:rPr lang="en-US" sz="1800" kern="100" dirty="0">
                <a:solidFill>
                  <a:schemeClr val="tx1"/>
                </a:solidFill>
                <a:effectLst/>
                <a:latin typeface="Arial Narrow" panose="020B0606020202030204" pitchFamily="34" charset="0"/>
                <a:ea typeface="Calibri" panose="020F0502020204030204" pitchFamily="34" charset="0"/>
                <a:cs typeface="Arial" panose="020B0604020202020204" pitchFamily="34" charset="0"/>
              </a:rPr>
              <a:t>Iman Abdelfattah Mohmed Elamroussi</a:t>
            </a:r>
            <a:endPar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7" name="Subtitle 2">
            <a:extLst>
              <a:ext uri="{FF2B5EF4-FFF2-40B4-BE49-F238E27FC236}">
                <a16:creationId xmlns:a16="http://schemas.microsoft.com/office/drawing/2014/main" id="{2ABF6E23-7649-CBB5-8E06-B95C4566D23C}"/>
              </a:ext>
            </a:extLst>
          </p:cNvPr>
          <p:cNvSpPr txBox="1">
            <a:spLocks/>
          </p:cNvSpPr>
          <p:nvPr/>
        </p:nvSpPr>
        <p:spPr>
          <a:xfrm>
            <a:off x="141284" y="0"/>
            <a:ext cx="2852928" cy="1126283"/>
          </a:xfrm>
          <a:prstGeom prst="rect">
            <a:avLst/>
          </a:prstGeom>
          <a:solidFill>
            <a:schemeClr val="bg1"/>
          </a:solidFill>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Arial Narrow" panose="020B0606020202030204" pitchFamily="34" charset="0"/>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Arial Narrow" panose="020B0606020202030204" pitchFamily="34" charset="0"/>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Arial Narrow" panose="020B0606020202030204" pitchFamily="34" charset="0"/>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Arial Narrow" panose="020B0606020202030204" pitchFamily="34" charset="0"/>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Arial Narrow" panose="020B0606020202030204" pitchFamily="34" charset="0"/>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dirty="0">
                <a:solidFill>
                  <a:schemeClr val="tx1"/>
                </a:solidFill>
              </a:rPr>
              <a:t>Data analysis Specialist – DEPI</a:t>
            </a:r>
          </a:p>
          <a:p>
            <a:pPr algn="ctr"/>
            <a:r>
              <a:rPr lang="en-US" dirty="0">
                <a:solidFill>
                  <a:schemeClr val="tx1"/>
                </a:solidFill>
              </a:rPr>
              <a:t>ALX1_DAT1_G2e</a:t>
            </a:r>
          </a:p>
          <a:p>
            <a:pPr algn="ctr"/>
            <a:r>
              <a:rPr lang="en-US" dirty="0">
                <a:solidFill>
                  <a:schemeClr val="tx1"/>
                </a:solidFill>
              </a:rPr>
              <a:t>Group No.: (3)</a:t>
            </a:r>
          </a:p>
          <a:p>
            <a:endParaRPr lang="en-US" dirty="0"/>
          </a:p>
        </p:txBody>
      </p:sp>
    </p:spTree>
    <p:extLst>
      <p:ext uri="{BB962C8B-B14F-4D97-AF65-F5344CB8AC3E}">
        <p14:creationId xmlns:p14="http://schemas.microsoft.com/office/powerpoint/2010/main" val="225627086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181-8FEF-1B7F-3C16-08A6268578E9}"/>
              </a:ext>
            </a:extLst>
          </p:cNvPr>
          <p:cNvSpPr>
            <a:spLocks noGrp="1"/>
          </p:cNvSpPr>
          <p:nvPr>
            <p:ph type="title"/>
          </p:nvPr>
        </p:nvSpPr>
        <p:spPr/>
        <p:txBody>
          <a:bodyPr/>
          <a:lstStyle/>
          <a:p>
            <a:r>
              <a:rPr lang="en-US" dirty="0"/>
              <a:t>Work Profile:</a:t>
            </a:r>
          </a:p>
        </p:txBody>
      </p:sp>
      <p:sp>
        <p:nvSpPr>
          <p:cNvPr id="3" name="Content Placeholder 2">
            <a:extLst>
              <a:ext uri="{FF2B5EF4-FFF2-40B4-BE49-F238E27FC236}">
                <a16:creationId xmlns:a16="http://schemas.microsoft.com/office/drawing/2014/main" id="{6DF8ABC2-7FEF-3500-52FB-BA9454664602}"/>
              </a:ext>
            </a:extLst>
          </p:cNvPr>
          <p:cNvSpPr>
            <a:spLocks noGrp="1"/>
          </p:cNvSpPr>
          <p:nvPr>
            <p:ph idx="1"/>
          </p:nvPr>
        </p:nvSpPr>
        <p:spPr>
          <a:xfrm>
            <a:off x="414527" y="1699727"/>
            <a:ext cx="7384765" cy="5412518"/>
          </a:xfrm>
        </p:spPr>
        <p:txBody>
          <a:bodyPr>
            <a:noAutofit/>
          </a:bodyPr>
          <a:lstStyle/>
          <a:p>
            <a:pPr marL="0" marR="0" lvl="0" indent="0">
              <a:lnSpc>
                <a:spcPct val="107000"/>
              </a:lnSpc>
              <a:spcBef>
                <a:spcPts val="600"/>
              </a:spcBef>
              <a:spcAft>
                <a:spcPts val="600"/>
              </a:spcAft>
              <a:buNone/>
            </a:pPr>
            <a:r>
              <a:rPr lang="en-US" sz="1800" b="1" i="1" u="sng" dirty="0">
                <a:cs typeface="Arial" panose="020B0604020202020204" pitchFamily="34" charset="0"/>
              </a:rPr>
              <a:t>Conclusion:</a:t>
            </a:r>
          </a:p>
          <a:p>
            <a:pPr marR="0" lvl="1">
              <a:lnSpc>
                <a:spcPct val="107000"/>
              </a:lnSpc>
              <a:spcBef>
                <a:spcPts val="600"/>
              </a:spcBef>
              <a:spcAft>
                <a:spcPts val="600"/>
              </a:spcAft>
              <a:buFont typeface="Arial" panose="020B0604020202020204" pitchFamily="34" charset="0"/>
              <a:buChar char="•"/>
            </a:pPr>
            <a:r>
              <a:rPr lang="en-US" dirty="0"/>
              <a:t>Salary is influenced by position and age, with Frequent Travelers earning the highest overall (except in the medium level with occasional travel).</a:t>
            </a:r>
          </a:p>
          <a:p>
            <a:pPr marR="0" lvl="1">
              <a:lnSpc>
                <a:spcPct val="107000"/>
              </a:lnSpc>
              <a:spcBef>
                <a:spcPts val="600"/>
              </a:spcBef>
              <a:spcAft>
                <a:spcPts val="600"/>
              </a:spcAft>
              <a:buFont typeface="Arial" panose="020B0604020202020204" pitchFamily="34" charset="0"/>
              <a:buChar char="•"/>
            </a:pPr>
            <a:r>
              <a:rPr lang="en-US" dirty="0"/>
              <a:t>Further investigation is needed on the impact of overtime on salary levels.</a:t>
            </a:r>
          </a:p>
          <a:p>
            <a:pPr marR="0" lvl="1">
              <a:lnSpc>
                <a:spcPct val="107000"/>
              </a:lnSpc>
              <a:spcBef>
                <a:spcPts val="600"/>
              </a:spcBef>
              <a:spcAft>
                <a:spcPts val="600"/>
              </a:spcAft>
              <a:buFont typeface="Arial" panose="020B0604020202020204" pitchFamily="34" charset="0"/>
              <a:buChar char="•"/>
            </a:pPr>
            <a:r>
              <a:rPr lang="en-US" dirty="0"/>
              <a:t>The relationship between salary and equity shares varies across departments, showing inconsistency.</a:t>
            </a:r>
          </a:p>
          <a:p>
            <a:pPr marR="0" lvl="1">
              <a:lnSpc>
                <a:spcPct val="107000"/>
              </a:lnSpc>
              <a:spcBef>
                <a:spcPts val="600"/>
              </a:spcBef>
              <a:spcAft>
                <a:spcPts val="600"/>
              </a:spcAft>
              <a:buFont typeface="Arial" panose="020B0604020202020204" pitchFamily="34" charset="0"/>
              <a:buChar char="•"/>
            </a:pPr>
            <a:r>
              <a:rPr lang="en-US" dirty="0"/>
              <a:t>Most resigned employees were frequent or occasional travelers, possibly linked to the lack of equity grants.</a:t>
            </a:r>
          </a:p>
          <a:p>
            <a:pPr marR="0" lvl="1">
              <a:lnSpc>
                <a:spcPct val="107000"/>
              </a:lnSpc>
              <a:spcBef>
                <a:spcPts val="600"/>
              </a:spcBef>
              <a:spcAft>
                <a:spcPts val="600"/>
              </a:spcAft>
              <a:buFont typeface="Arial" panose="020B0604020202020204" pitchFamily="34" charset="0"/>
              <a:buChar char="•"/>
            </a:pPr>
            <a:r>
              <a:rPr lang="en-US" dirty="0"/>
              <a:t>Early tenure resignations are common, especially within the first 1-2 years.</a:t>
            </a:r>
          </a:p>
          <a:p>
            <a:pPr marR="0" lvl="1">
              <a:lnSpc>
                <a:spcPct val="107000"/>
              </a:lnSpc>
              <a:spcBef>
                <a:spcPts val="600"/>
              </a:spcBef>
              <a:spcAft>
                <a:spcPts val="600"/>
              </a:spcAft>
              <a:buFont typeface="Arial" panose="020B0604020202020204" pitchFamily="34" charset="0"/>
              <a:buChar char="•"/>
            </a:pPr>
            <a:r>
              <a:rPr lang="en-US" dirty="0"/>
              <a:t>Salary plays a significant role in reducing turnover, but the effect of promotion gaps on turnover needs further study.</a:t>
            </a:r>
          </a:p>
          <a:p>
            <a:pPr marR="0" lvl="1">
              <a:lnSpc>
                <a:spcPct val="107000"/>
              </a:lnSpc>
              <a:spcBef>
                <a:spcPts val="600"/>
              </a:spcBef>
              <a:spcAft>
                <a:spcPts val="600"/>
              </a:spcAft>
              <a:buFont typeface="Arial" panose="020B0604020202020204" pitchFamily="34" charset="0"/>
              <a:buChar char="•"/>
            </a:pPr>
            <a:r>
              <a:rPr lang="en-US" dirty="0"/>
              <a:t>The increase in resignations among shorter-tenure employees suggests complex hiring motivations beyond simply replacing outgoing staff.</a:t>
            </a:r>
          </a:p>
        </p:txBody>
      </p:sp>
      <p:sp>
        <p:nvSpPr>
          <p:cNvPr id="8" name="Content Placeholder 2">
            <a:extLst>
              <a:ext uri="{FF2B5EF4-FFF2-40B4-BE49-F238E27FC236}">
                <a16:creationId xmlns:a16="http://schemas.microsoft.com/office/drawing/2014/main" id="{58BE1F5D-05FA-5768-B2C4-2EEC51FF8BD3}"/>
              </a:ext>
            </a:extLst>
          </p:cNvPr>
          <p:cNvSpPr txBox="1">
            <a:spLocks/>
          </p:cNvSpPr>
          <p:nvPr/>
        </p:nvSpPr>
        <p:spPr>
          <a:xfrm>
            <a:off x="6352032" y="1280890"/>
            <a:ext cx="5839968" cy="541251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Arial Narrow" panose="020B0606020202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Arial Narrow" panose="020B0606020202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Arial Narrow" panose="020B0606020202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9" name="Content Placeholder 2">
            <a:extLst>
              <a:ext uri="{FF2B5EF4-FFF2-40B4-BE49-F238E27FC236}">
                <a16:creationId xmlns:a16="http://schemas.microsoft.com/office/drawing/2014/main" id="{4483AC74-54B3-96A4-112A-E71F3C9670A1}"/>
              </a:ext>
            </a:extLst>
          </p:cNvPr>
          <p:cNvSpPr txBox="1">
            <a:spLocks/>
          </p:cNvSpPr>
          <p:nvPr/>
        </p:nvSpPr>
        <p:spPr>
          <a:xfrm>
            <a:off x="6352032" y="1280890"/>
            <a:ext cx="5839968" cy="541251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Arial Narrow" panose="020B0606020202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Arial Narrow" panose="020B0606020202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Arial Narrow" panose="020B0606020202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pic>
        <p:nvPicPr>
          <p:cNvPr id="13" name="Picture 12">
            <a:extLst>
              <a:ext uri="{FF2B5EF4-FFF2-40B4-BE49-F238E27FC236}">
                <a16:creationId xmlns:a16="http://schemas.microsoft.com/office/drawing/2014/main" id="{3AE4A5F8-C630-27B4-E974-5E3638119E3C}"/>
              </a:ext>
            </a:extLst>
          </p:cNvPr>
          <p:cNvPicPr>
            <a:picLocks noChangeAspect="1"/>
          </p:cNvPicPr>
          <p:nvPr/>
        </p:nvPicPr>
        <p:blipFill>
          <a:blip r:embed="rId2"/>
          <a:srcRect l="50000" t="13155" r="6334" b="9867"/>
          <a:stretch/>
        </p:blipFill>
        <p:spPr>
          <a:xfrm>
            <a:off x="7799293" y="1699726"/>
            <a:ext cx="4212959" cy="4860299"/>
          </a:xfrm>
          <a:prstGeom prst="rect">
            <a:avLst/>
          </a:prstGeom>
        </p:spPr>
      </p:pic>
    </p:spTree>
    <p:extLst>
      <p:ext uri="{BB962C8B-B14F-4D97-AF65-F5344CB8AC3E}">
        <p14:creationId xmlns:p14="http://schemas.microsoft.com/office/powerpoint/2010/main" val="24318885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88E7-36E8-4732-D680-8D2DCFA46A5D}"/>
              </a:ext>
            </a:extLst>
          </p:cNvPr>
          <p:cNvSpPr>
            <a:spLocks noGrp="1"/>
          </p:cNvSpPr>
          <p:nvPr>
            <p:ph type="title"/>
          </p:nvPr>
        </p:nvSpPr>
        <p:spPr>
          <a:xfrm>
            <a:off x="792116" y="516792"/>
            <a:ext cx="9720072" cy="1499616"/>
          </a:xfrm>
        </p:spPr>
        <p:txBody>
          <a:bodyPr>
            <a:normAutofit/>
          </a:bodyPr>
          <a:lstStyle/>
          <a:p>
            <a:r>
              <a:rPr lang="en-GB" sz="3200" dirty="0"/>
              <a:t>Growth &amp; Opportunities</a:t>
            </a:r>
            <a:endParaRPr lang="en-US" sz="3200" dirty="0"/>
          </a:p>
        </p:txBody>
      </p:sp>
      <p:sp>
        <p:nvSpPr>
          <p:cNvPr id="8" name="Rectangle 4">
            <a:extLst>
              <a:ext uri="{FF2B5EF4-FFF2-40B4-BE49-F238E27FC236}">
                <a16:creationId xmlns:a16="http://schemas.microsoft.com/office/drawing/2014/main" id="{B28CA938-9310-2A80-06E7-8624D8C1B3C3}"/>
              </a:ext>
            </a:extLst>
          </p:cNvPr>
          <p:cNvSpPr>
            <a:spLocks noGrp="1" noChangeArrowheads="1"/>
          </p:cNvSpPr>
          <p:nvPr>
            <p:ph sz="half" idx="2"/>
          </p:nvPr>
        </p:nvSpPr>
        <p:spPr bwMode="auto">
          <a:xfrm>
            <a:off x="1061109" y="1979596"/>
            <a:ext cx="693251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sng" strike="noStrike" cap="none" normalizeH="0" baseline="0" dirty="0">
                <a:ln>
                  <a:noFill/>
                </a:ln>
                <a:solidFill>
                  <a:schemeClr val="accent2">
                    <a:lumMod val="60000"/>
                    <a:lumOff val="40000"/>
                  </a:schemeClr>
                </a:solidFill>
                <a:effectLst/>
                <a:latin typeface="Arial" panose="020B0604020202020204" pitchFamily="34" charset="0"/>
              </a:rPr>
              <a:t>1- </a:t>
            </a:r>
            <a:r>
              <a:rPr lang="en-US" altLang="en-US" sz="1600" b="1" u="sng" dirty="0">
                <a:solidFill>
                  <a:schemeClr val="accent2">
                    <a:lumMod val="60000"/>
                    <a:lumOff val="40000"/>
                  </a:schemeClr>
                </a:solidFill>
                <a:latin typeface="Arial" panose="020B0604020202020204" pitchFamily="34" charset="0"/>
                <a:cs typeface="Arial" panose="020B0604020202020204" pitchFamily="34" charset="0"/>
              </a:rPr>
              <a:t>Unequal Opportunity Distribution: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1" dirty="0">
                <a:latin typeface="Arial" panose="020B0604020202020204" pitchFamily="34" charset="0"/>
                <a:cs typeface="Arial" panose="020B0604020202020204" pitchFamily="34" charset="0"/>
              </a:rPr>
              <a:t>Race &amp; Gender: </a:t>
            </a:r>
            <a:r>
              <a:rPr lang="en-US" altLang="en-US" sz="1400" dirty="0">
                <a:latin typeface="Arial" panose="020B0604020202020204" pitchFamily="34" charset="0"/>
                <a:cs typeface="Arial" panose="020B0604020202020204" pitchFamily="34" charset="0"/>
              </a:rPr>
              <a:t>White employees receive the majority of opportunities (860). Training opportunities are underutilized, especially in Tech (361).</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b="1" dirty="0">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ClrTx/>
              <a:buSzTx/>
              <a:buNone/>
            </a:pPr>
            <a:r>
              <a:rPr lang="en-US" altLang="en-US" sz="1600" b="1" u="sng" dirty="0">
                <a:solidFill>
                  <a:schemeClr val="accent2">
                    <a:lumMod val="60000"/>
                    <a:lumOff val="40000"/>
                  </a:schemeClr>
                </a:solidFill>
                <a:latin typeface="Arial" panose="020B0604020202020204" pitchFamily="34" charset="0"/>
                <a:cs typeface="Arial" panose="020B0604020202020204" pitchFamily="34" charset="0"/>
              </a:rPr>
              <a:t>2- Promotion &amp; Manager Tenure: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1" dirty="0">
                <a:latin typeface="Arial" panose="020B0604020202020204" pitchFamily="34" charset="0"/>
                <a:cs typeface="Arial" panose="020B0604020202020204" pitchFamily="34" charset="0"/>
              </a:rPr>
              <a:t>Promotion Decline: </a:t>
            </a:r>
            <a:r>
              <a:rPr lang="en-US" altLang="en-US" sz="1400" dirty="0">
                <a:latin typeface="Arial" panose="020B0604020202020204" pitchFamily="34" charset="0"/>
                <a:cs typeface="Arial" panose="020B0604020202020204" pitchFamily="34" charset="0"/>
              </a:rPr>
              <a:t>Fewer promotions as tenure increases.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1" dirty="0">
                <a:latin typeface="Arial" panose="020B0604020202020204" pitchFamily="34" charset="0"/>
                <a:cs typeface="Arial" panose="020B0604020202020204" pitchFamily="34" charset="0"/>
              </a:rPr>
              <a:t>Manager Tenure: </a:t>
            </a:r>
            <a:r>
              <a:rPr lang="en-US" altLang="en-US" sz="1400" dirty="0">
                <a:latin typeface="Arial" panose="020B0604020202020204" pitchFamily="34" charset="0"/>
                <a:cs typeface="Arial" panose="020B0604020202020204" pitchFamily="34" charset="0"/>
              </a:rPr>
              <a:t>Long-tenured managers offer fewer opportunities.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b="1" dirty="0">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ClrTx/>
              <a:buSzTx/>
              <a:buNone/>
            </a:pPr>
            <a:r>
              <a:rPr lang="en-US" altLang="en-US" sz="1600" b="1" u="sng" dirty="0">
                <a:solidFill>
                  <a:schemeClr val="accent2">
                    <a:lumMod val="60000"/>
                    <a:lumOff val="40000"/>
                  </a:schemeClr>
                </a:solidFill>
                <a:latin typeface="Arial" panose="020B0604020202020204" pitchFamily="34" charset="0"/>
                <a:cs typeface="Arial" panose="020B0604020202020204" pitchFamily="34" charset="0"/>
              </a:rPr>
              <a:t>3 - Opportunities Reduce Turnover:</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latin typeface="Arial" panose="020B0604020202020204" pitchFamily="34" charset="0"/>
                <a:cs typeface="Arial" panose="020B0604020202020204" pitchFamily="34" charset="0"/>
              </a:rPr>
              <a:t>66.65% of employees with opportunities stay, while 33.35% leave.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dirty="0">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ClrTx/>
              <a:buSzTx/>
              <a:buNone/>
            </a:pPr>
            <a:r>
              <a:rPr lang="en-US" altLang="en-US" sz="1600" b="1" u="sng" dirty="0">
                <a:solidFill>
                  <a:schemeClr val="accent2">
                    <a:lumMod val="60000"/>
                    <a:lumOff val="40000"/>
                  </a:schemeClr>
                </a:solidFill>
                <a:latin typeface="Arial" panose="020B0604020202020204" pitchFamily="34" charset="0"/>
                <a:cs typeface="Arial" panose="020B0604020202020204" pitchFamily="34" charset="0"/>
              </a:rPr>
              <a:t>4- Opportunities Drive Salary Growth &amp; Satisfaction: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latin typeface="Arial" panose="020B0604020202020204" pitchFamily="34" charset="0"/>
                <a:cs typeface="Arial" panose="020B0604020202020204" pitchFamily="34" charset="0"/>
              </a:rPr>
              <a:t>Employees receiving opportunities see higher salary growth, especially mid-career.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latin typeface="Arial" panose="020B0604020202020204" pitchFamily="34" charset="0"/>
                <a:cs typeface="Arial" panose="020B0604020202020204" pitchFamily="34" charset="0"/>
              </a:rPr>
              <a:t>Satisfaction and growth are strongly linked.</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2" name="Content Placeholder 8">
            <a:extLst>
              <a:ext uri="{FF2B5EF4-FFF2-40B4-BE49-F238E27FC236}">
                <a16:creationId xmlns:a16="http://schemas.microsoft.com/office/drawing/2014/main" id="{C199A518-E5EB-0E42-295B-5130B40F652C}"/>
              </a:ext>
            </a:extLst>
          </p:cNvPr>
          <p:cNvPicPr>
            <a:picLocks noChangeAspect="1"/>
          </p:cNvPicPr>
          <p:nvPr/>
        </p:nvPicPr>
        <p:blipFill>
          <a:blip r:embed="rId2">
            <a:extLst>
              <a:ext uri="{28A0092B-C50C-407E-A947-70E740481C1C}">
                <a14:useLocalDpi xmlns:a14="http://schemas.microsoft.com/office/drawing/2010/main" val="0"/>
              </a:ext>
            </a:extLst>
          </a:blip>
          <a:srcRect l="2471" t="15684" r="52108" b="9973"/>
          <a:stretch/>
        </p:blipFill>
        <p:spPr>
          <a:xfrm>
            <a:off x="8093121" y="1637731"/>
            <a:ext cx="3889613" cy="4970206"/>
          </a:xfrm>
          <a:prstGeom prst="rect">
            <a:avLst/>
          </a:prstGeom>
        </p:spPr>
      </p:pic>
    </p:spTree>
    <p:extLst>
      <p:ext uri="{BB962C8B-B14F-4D97-AF65-F5344CB8AC3E}">
        <p14:creationId xmlns:p14="http://schemas.microsoft.com/office/powerpoint/2010/main" val="42459968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8259-09A5-0380-CF6F-5C6FAEC70044}"/>
              </a:ext>
            </a:extLst>
          </p:cNvPr>
          <p:cNvSpPr>
            <a:spLocks noGrp="1"/>
          </p:cNvSpPr>
          <p:nvPr>
            <p:ph type="title"/>
          </p:nvPr>
        </p:nvSpPr>
        <p:spPr>
          <a:xfrm>
            <a:off x="385774" y="717488"/>
            <a:ext cx="6354332" cy="1499616"/>
          </a:xfrm>
        </p:spPr>
        <p:txBody>
          <a:bodyPr/>
          <a:lstStyle/>
          <a:p>
            <a:pPr marL="457200" lvl="1" algn="l" defTabSz="457200" rtl="0">
              <a:defRPr/>
            </a:pPr>
            <a:r>
              <a:rPr lang="en-US" sz="3200" b="1" dirty="0">
                <a:solidFill>
                  <a:schemeClr val="tx1"/>
                </a:solidFill>
              </a:rPr>
              <a:t>Satisfaction &amp; Performance</a:t>
            </a:r>
            <a:br>
              <a:rPr lang="en-US" sz="3200" b="1" dirty="0">
                <a:solidFill>
                  <a:schemeClr val="tx1"/>
                </a:solidFill>
              </a:rPr>
            </a:br>
            <a:b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br>
            <a:endParaRPr lang="en-US" dirty="0"/>
          </a:p>
        </p:txBody>
      </p:sp>
      <p:sp>
        <p:nvSpPr>
          <p:cNvPr id="3" name="Content Placeholder 2">
            <a:extLst>
              <a:ext uri="{FF2B5EF4-FFF2-40B4-BE49-F238E27FC236}">
                <a16:creationId xmlns:a16="http://schemas.microsoft.com/office/drawing/2014/main" id="{2A5119E0-1AA8-0438-2F7C-672F869AF471}"/>
              </a:ext>
            </a:extLst>
          </p:cNvPr>
          <p:cNvSpPr>
            <a:spLocks noGrp="1"/>
          </p:cNvSpPr>
          <p:nvPr>
            <p:ph idx="1"/>
          </p:nvPr>
        </p:nvSpPr>
        <p:spPr>
          <a:xfrm>
            <a:off x="747622" y="1926566"/>
            <a:ext cx="9973575" cy="4164258"/>
          </a:xfrm>
        </p:spPr>
        <p:txBody>
          <a:bodyPr anchor="ctr">
            <a:normAutofit fontScale="85000" lnSpcReduction="20000"/>
          </a:bodyPr>
          <a:lstStyle/>
          <a:p>
            <a:pPr marL="0" indent="0">
              <a:buNone/>
            </a:pPr>
            <a:r>
              <a:rPr lang="en-US" sz="2400" b="1" i="1" dirty="0"/>
              <a:t>From the dataset analysis the following were concluded:</a:t>
            </a:r>
          </a:p>
          <a:p>
            <a:pPr marL="0" indent="0">
              <a:buNone/>
            </a:pPr>
            <a:endParaRPr lang="en-US" b="1" i="1" dirty="0"/>
          </a:p>
          <a:p>
            <a:pPr>
              <a:buFont typeface="Wingdings" panose="05000000000000000000" pitchFamily="2" charset="2"/>
              <a:buChar char="Ø"/>
            </a:pPr>
            <a:r>
              <a:rPr lang="en-US" dirty="0"/>
              <a:t>Work environment dissatisfaction and poor work-life balance are key factors linked to employee turnover, suggesting these areas require improvement.</a:t>
            </a:r>
          </a:p>
          <a:p>
            <a:pPr marL="0" indent="0">
              <a:buNone/>
            </a:pPr>
            <a:endParaRPr lang="en-US" dirty="0"/>
          </a:p>
          <a:p>
            <a:pPr>
              <a:buFont typeface="Wingdings" panose="05000000000000000000" pitchFamily="2" charset="2"/>
              <a:buChar char="Ø"/>
            </a:pPr>
            <a:r>
              <a:rPr lang="en-US" dirty="0"/>
              <a:t>Relationship satisfaction and performance ratings (both self and manager) seem to have minimal impact on salary and turnover.</a:t>
            </a:r>
          </a:p>
          <a:p>
            <a:pPr marL="0" indent="0">
              <a:buNone/>
            </a:pPr>
            <a:endParaRPr lang="en-US" dirty="0"/>
          </a:p>
          <a:p>
            <a:pPr>
              <a:buFont typeface="Wingdings" panose="05000000000000000000" pitchFamily="2" charset="2"/>
              <a:buChar char="Ø"/>
            </a:pPr>
            <a:r>
              <a:rPr lang="en-US" dirty="0"/>
              <a:t>Frequent performance assessments may not be a strong predictor of promotion, as many promoted employees were only assessed once.</a:t>
            </a:r>
          </a:p>
          <a:p>
            <a:pPr marL="0" indent="0">
              <a:buNone/>
            </a:pPr>
            <a:endParaRPr lang="en-US" dirty="0"/>
          </a:p>
          <a:p>
            <a:pPr>
              <a:buFont typeface="Wingdings" panose="05000000000000000000" pitchFamily="2" charset="2"/>
              <a:buChar char="Ø"/>
            </a:pPr>
            <a:r>
              <a:rPr lang="en-US" dirty="0"/>
              <a:t>Job satisfaction alone does not appear to drive turnover, as even highly satisfied employees experienced increased turnover rates in recent years.</a:t>
            </a:r>
          </a:p>
        </p:txBody>
      </p:sp>
    </p:spTree>
    <p:extLst>
      <p:ext uri="{BB962C8B-B14F-4D97-AF65-F5344CB8AC3E}">
        <p14:creationId xmlns:p14="http://schemas.microsoft.com/office/powerpoint/2010/main" val="22260866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743F-E6A8-7302-DA49-6669DB0BE87B}"/>
              </a:ext>
            </a:extLst>
          </p:cNvPr>
          <p:cNvSpPr>
            <a:spLocks noGrp="1"/>
          </p:cNvSpPr>
          <p:nvPr>
            <p:ph type="title"/>
          </p:nvPr>
        </p:nvSpPr>
        <p:spPr>
          <a:xfrm>
            <a:off x="1024127" y="585216"/>
            <a:ext cx="10876519" cy="1499616"/>
          </a:xfrm>
        </p:spPr>
        <p:txBody>
          <a:bodyPr/>
          <a:lstStyle/>
          <a:p>
            <a:r>
              <a:rPr lang="en-US" dirty="0"/>
              <a:t>Predictive Analysis – </a:t>
            </a:r>
            <a:r>
              <a:rPr lang="en-US" sz="2400" i="1" dirty="0"/>
              <a:t>Overall &amp; Across Departments</a:t>
            </a:r>
            <a:endParaRPr lang="en-US" i="1" dirty="0"/>
          </a:p>
        </p:txBody>
      </p:sp>
      <p:sp>
        <p:nvSpPr>
          <p:cNvPr id="3" name="Content Placeholder 2">
            <a:extLst>
              <a:ext uri="{FF2B5EF4-FFF2-40B4-BE49-F238E27FC236}">
                <a16:creationId xmlns:a16="http://schemas.microsoft.com/office/drawing/2014/main" id="{0E873F57-BA4A-CFBF-D29C-320F394BE121}"/>
              </a:ext>
            </a:extLst>
          </p:cNvPr>
          <p:cNvSpPr>
            <a:spLocks noGrp="1"/>
          </p:cNvSpPr>
          <p:nvPr>
            <p:ph idx="1"/>
          </p:nvPr>
        </p:nvSpPr>
        <p:spPr>
          <a:xfrm>
            <a:off x="1024129" y="2286000"/>
            <a:ext cx="4811896" cy="4023360"/>
          </a:xfrm>
        </p:spPr>
        <p:txBody>
          <a:bodyPr anchor="ctr"/>
          <a:lstStyle/>
          <a:p>
            <a:pPr lvl="1">
              <a:lnSpc>
                <a:spcPct val="107000"/>
              </a:lnSpc>
              <a:spcBef>
                <a:spcPts val="600"/>
              </a:spcBef>
              <a:spcAft>
                <a:spcPts val="600"/>
              </a:spcAft>
              <a:buFont typeface="Arial" panose="020B0604020202020204" pitchFamily="34" charset="0"/>
              <a:buChar char="•"/>
            </a:pPr>
            <a:r>
              <a:rPr lang="en-US" sz="2000" dirty="0"/>
              <a:t>Salary Forecast (2023-2027)</a:t>
            </a:r>
          </a:p>
          <a:p>
            <a:pPr lvl="1">
              <a:lnSpc>
                <a:spcPct val="107000"/>
              </a:lnSpc>
              <a:spcBef>
                <a:spcPts val="600"/>
              </a:spcBef>
              <a:spcAft>
                <a:spcPts val="600"/>
              </a:spcAft>
              <a:buFont typeface="Arial" panose="020B0604020202020204" pitchFamily="34" charset="0"/>
              <a:buChar char="•"/>
            </a:pPr>
            <a:r>
              <a:rPr lang="en-US" sz="2000" dirty="0"/>
              <a:t>Hired Employees (2023-2027)</a:t>
            </a:r>
          </a:p>
          <a:p>
            <a:pPr lvl="1">
              <a:lnSpc>
                <a:spcPct val="107000"/>
              </a:lnSpc>
              <a:spcBef>
                <a:spcPts val="600"/>
              </a:spcBef>
              <a:spcAft>
                <a:spcPts val="600"/>
              </a:spcAft>
              <a:buFont typeface="Arial" panose="020B0604020202020204" pitchFamily="34" charset="0"/>
              <a:buChar char="•"/>
            </a:pPr>
            <a:r>
              <a:rPr lang="en-US" sz="2000" dirty="0"/>
              <a:t>Resigned Employees (2023-2027)</a:t>
            </a:r>
          </a:p>
          <a:p>
            <a:pPr lvl="1">
              <a:lnSpc>
                <a:spcPct val="107000"/>
              </a:lnSpc>
              <a:spcBef>
                <a:spcPts val="600"/>
              </a:spcBef>
              <a:spcAft>
                <a:spcPts val="600"/>
              </a:spcAft>
              <a:buFont typeface="Arial" panose="020B0604020202020204" pitchFamily="34" charset="0"/>
              <a:buChar char="•"/>
            </a:pPr>
            <a:r>
              <a:rPr lang="en-US" sz="2000" dirty="0"/>
              <a:t>Opportunities Offered &amp; Taken (2023 – 2027)</a:t>
            </a:r>
            <a:endParaRPr lang="en-US" dirty="0"/>
          </a:p>
        </p:txBody>
      </p:sp>
      <p:pic>
        <p:nvPicPr>
          <p:cNvPr id="5" name="Picture 4">
            <a:extLst>
              <a:ext uri="{FF2B5EF4-FFF2-40B4-BE49-F238E27FC236}">
                <a16:creationId xmlns:a16="http://schemas.microsoft.com/office/drawing/2014/main" id="{ACAEA178-1A2B-91D0-713E-0662624C0B2A}"/>
              </a:ext>
            </a:extLst>
          </p:cNvPr>
          <p:cNvPicPr>
            <a:picLocks noChangeAspect="1"/>
          </p:cNvPicPr>
          <p:nvPr/>
        </p:nvPicPr>
        <p:blipFill>
          <a:blip r:embed="rId2"/>
          <a:srcRect l="5667" t="12089" r="6000" b="8533"/>
          <a:stretch/>
        </p:blipFill>
        <p:spPr>
          <a:xfrm>
            <a:off x="5498592" y="1847088"/>
            <a:ext cx="6402054" cy="5010912"/>
          </a:xfrm>
          <a:prstGeom prst="rect">
            <a:avLst/>
          </a:prstGeom>
        </p:spPr>
      </p:pic>
    </p:spTree>
    <p:extLst>
      <p:ext uri="{BB962C8B-B14F-4D97-AF65-F5344CB8AC3E}">
        <p14:creationId xmlns:p14="http://schemas.microsoft.com/office/powerpoint/2010/main" val="6440574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2686-329B-274D-30FF-DEAE899A2BC0}"/>
              </a:ext>
            </a:extLst>
          </p:cNvPr>
          <p:cNvSpPr>
            <a:spLocks noGrp="1"/>
          </p:cNvSpPr>
          <p:nvPr>
            <p:ph type="title"/>
          </p:nvPr>
        </p:nvSpPr>
        <p:spPr/>
        <p:txBody>
          <a:bodyPr/>
          <a:lstStyle/>
          <a:p>
            <a:r>
              <a:rPr lang="en-US" dirty="0"/>
              <a:t>Future Researches</a:t>
            </a:r>
          </a:p>
        </p:txBody>
      </p:sp>
      <p:sp>
        <p:nvSpPr>
          <p:cNvPr id="3" name="Content Placeholder 2">
            <a:extLst>
              <a:ext uri="{FF2B5EF4-FFF2-40B4-BE49-F238E27FC236}">
                <a16:creationId xmlns:a16="http://schemas.microsoft.com/office/drawing/2014/main" id="{3815E0A1-D5E8-FF76-D887-F246EB35F23D}"/>
              </a:ext>
            </a:extLst>
          </p:cNvPr>
          <p:cNvSpPr>
            <a:spLocks noGrp="1"/>
          </p:cNvSpPr>
          <p:nvPr>
            <p:ph idx="1"/>
          </p:nvPr>
        </p:nvSpPr>
        <p:spPr/>
        <p:txBody>
          <a:bodyPr>
            <a:normAutofit lnSpcReduction="10000"/>
          </a:bodyPr>
          <a:lstStyle/>
          <a:p>
            <a:pPr lvl="1">
              <a:lnSpc>
                <a:spcPct val="107000"/>
              </a:lnSpc>
              <a:spcBef>
                <a:spcPts val="600"/>
              </a:spcBef>
              <a:spcAft>
                <a:spcPts val="600"/>
              </a:spcAft>
              <a:buFont typeface="Arial" panose="020B0604020202020204" pitchFamily="34" charset="0"/>
              <a:buChar char="•"/>
            </a:pPr>
            <a:r>
              <a:rPr lang="en-US" dirty="0"/>
              <a:t>Does longer tenure or role tenure lead to higher salaries?</a:t>
            </a:r>
          </a:p>
          <a:p>
            <a:pPr lvl="1">
              <a:lnSpc>
                <a:spcPct val="107000"/>
              </a:lnSpc>
              <a:spcBef>
                <a:spcPts val="600"/>
              </a:spcBef>
              <a:spcAft>
                <a:spcPts val="600"/>
              </a:spcAft>
              <a:buFont typeface="Arial" panose="020B0604020202020204" pitchFamily="34" charset="0"/>
              <a:buChar char="•"/>
            </a:pPr>
            <a:r>
              <a:rPr lang="en-US" dirty="0"/>
              <a:t>What caused the maximum hiring in 2012 &amp; 2022, and how does it relate to turnover?</a:t>
            </a:r>
          </a:p>
          <a:p>
            <a:pPr lvl="1">
              <a:lnSpc>
                <a:spcPct val="107000"/>
              </a:lnSpc>
              <a:spcBef>
                <a:spcPts val="600"/>
              </a:spcBef>
              <a:spcAft>
                <a:spcPts val="600"/>
              </a:spcAft>
              <a:buFont typeface="Arial" panose="020B0604020202020204" pitchFamily="34" charset="0"/>
              <a:buChar char="•"/>
            </a:pPr>
            <a:r>
              <a:rPr lang="en-US" dirty="0"/>
              <a:t>What is the technique used in distributing equity grant in each job role across departments?</a:t>
            </a:r>
          </a:p>
          <a:p>
            <a:pPr lvl="1">
              <a:lnSpc>
                <a:spcPct val="107000"/>
              </a:lnSpc>
              <a:spcBef>
                <a:spcPts val="600"/>
              </a:spcBef>
              <a:spcAft>
                <a:spcPts val="600"/>
              </a:spcAft>
              <a:buFont typeface="Arial" panose="020B0604020202020204" pitchFamily="34" charset="0"/>
              <a:buChar char="•"/>
            </a:pPr>
            <a:r>
              <a:rPr lang="en-US" dirty="0"/>
              <a:t>How travel duties influence employee turnover more comprehensively.</a:t>
            </a:r>
          </a:p>
          <a:p>
            <a:pPr lvl="1">
              <a:lnSpc>
                <a:spcPct val="107000"/>
              </a:lnSpc>
              <a:spcBef>
                <a:spcPts val="600"/>
              </a:spcBef>
              <a:spcAft>
                <a:spcPts val="600"/>
              </a:spcAft>
              <a:buFont typeface="Arial" panose="020B0604020202020204" pitchFamily="34" charset="0"/>
              <a:buChar char="•"/>
            </a:pPr>
            <a:r>
              <a:rPr lang="en-US" b="1" u="sng" dirty="0"/>
              <a:t>Forecasting:</a:t>
            </a:r>
          </a:p>
          <a:p>
            <a:pPr lvl="2">
              <a:lnSpc>
                <a:spcPct val="107000"/>
              </a:lnSpc>
              <a:spcBef>
                <a:spcPts val="600"/>
              </a:spcBef>
              <a:spcAft>
                <a:spcPts val="600"/>
              </a:spcAft>
              <a:buFont typeface="Courier New" panose="02070309020205020404" pitchFamily="49" charset="0"/>
              <a:buChar char="o"/>
            </a:pPr>
            <a:r>
              <a:rPr lang="en-US" sz="1800" dirty="0">
                <a:effectLst/>
                <a:latin typeface="Arial Narrow" panose="020B0606020202030204" pitchFamily="34" charset="0"/>
                <a:ea typeface="Calibri" panose="020F0502020204030204" pitchFamily="34" charset="0"/>
                <a:cs typeface="Calibri" panose="020F0502020204030204" pitchFamily="34" charset="0"/>
              </a:rPr>
              <a:t>Improving the salaries model.</a:t>
            </a:r>
          </a:p>
          <a:p>
            <a:pPr lvl="2">
              <a:lnSpc>
                <a:spcPct val="107000"/>
              </a:lnSpc>
              <a:spcBef>
                <a:spcPts val="600"/>
              </a:spcBef>
              <a:spcAft>
                <a:spcPts val="600"/>
              </a:spcAft>
              <a:buFont typeface="Courier New" panose="02070309020205020404" pitchFamily="49" charset="0"/>
              <a:buChar char="o"/>
            </a:pPr>
            <a:r>
              <a:rPr lang="en-US" sz="1800" dirty="0">
                <a:effectLst/>
                <a:latin typeface="Arial Narrow" panose="020B0606020202030204" pitchFamily="34" charset="0"/>
                <a:ea typeface="Calibri" panose="020F0502020204030204" pitchFamily="34" charset="0"/>
                <a:cs typeface="Calibri" panose="020F0502020204030204" pitchFamily="34" charset="0"/>
              </a:rPr>
              <a:t>Deeper analysis into non-seasonal factors affecting hiring trends.</a:t>
            </a:r>
            <a:endParaRPr lang="en-US" sz="1800" dirty="0">
              <a:ea typeface="Calibri" panose="020F0502020204030204" pitchFamily="34" charset="0"/>
              <a:cs typeface="Calibri" panose="020F0502020204030204" pitchFamily="34" charset="0"/>
            </a:endParaRPr>
          </a:p>
          <a:p>
            <a:pPr lvl="2">
              <a:lnSpc>
                <a:spcPct val="107000"/>
              </a:lnSpc>
              <a:spcBef>
                <a:spcPts val="600"/>
              </a:spcBef>
              <a:spcAft>
                <a:spcPts val="600"/>
              </a:spcAft>
              <a:buFont typeface="Courier New" panose="02070309020205020404" pitchFamily="49" charset="0"/>
              <a:buChar char="o"/>
            </a:pPr>
            <a:r>
              <a:rPr lang="en-US" sz="1800" dirty="0">
                <a:cs typeface="Calibri" panose="020F0502020204030204" pitchFamily="34" charset="0"/>
              </a:rPr>
              <a:t>Factors that impact </a:t>
            </a:r>
            <a:r>
              <a:rPr lang="en-US" sz="1800" dirty="0">
                <a:effectLst/>
                <a:latin typeface="Arial Narrow" panose="020B0606020202030204" pitchFamily="34" charset="0"/>
                <a:ea typeface="Calibri" panose="020F0502020204030204" pitchFamily="34" charset="0"/>
                <a:cs typeface="Calibri" panose="020F0502020204030204" pitchFamily="34" charset="0"/>
              </a:rPr>
              <a:t>resignation trends.</a:t>
            </a:r>
          </a:p>
          <a:p>
            <a:pPr marR="0" lvl="2">
              <a:lnSpc>
                <a:spcPct val="107000"/>
              </a:lnSpc>
              <a:spcBef>
                <a:spcPts val="600"/>
              </a:spcBef>
              <a:spcAft>
                <a:spcPts val="600"/>
              </a:spcAft>
              <a:buFont typeface="Courier New" panose="02070309020205020404" pitchFamily="49" charset="0"/>
              <a:buChar char="o"/>
            </a:pPr>
            <a:r>
              <a:rPr lang="en-US" sz="1800" dirty="0">
                <a:cs typeface="Calibri" panose="020F0502020204030204" pitchFamily="34" charset="0"/>
              </a:rPr>
              <a:t>Explore other factors affecting training opportunities across departments.</a:t>
            </a:r>
            <a:r>
              <a:rPr lang="en-US" sz="1800" kern="100" dirty="0">
                <a:effectLst/>
                <a:latin typeface="Arial Narrow" panose="020B0606020202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lvl="2">
              <a:lnSpc>
                <a:spcPct val="107000"/>
              </a:lnSpc>
              <a:spcBef>
                <a:spcPts val="600"/>
              </a:spcBef>
              <a:spcAft>
                <a:spcPts val="600"/>
              </a:spcAft>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1242799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A61C-06D2-221E-697E-92BB057A1341}"/>
              </a:ext>
            </a:extLst>
          </p:cNvPr>
          <p:cNvSpPr>
            <a:spLocks noGrp="1"/>
          </p:cNvSpPr>
          <p:nvPr>
            <p:ph type="ctrTitle"/>
          </p:nvPr>
        </p:nvSpPr>
        <p:spPr/>
        <p:txBody>
          <a:bodyPr/>
          <a:lstStyle/>
          <a:p>
            <a:pPr algn="ctr"/>
            <a:r>
              <a:rPr lang="en-US" dirty="0"/>
              <a:t>Thank You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28568349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FAC7-7CBE-6811-92D1-8835E297549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41AC96A-8CBA-01FF-8784-6C55FC12C55A}"/>
              </a:ext>
            </a:extLst>
          </p:cNvPr>
          <p:cNvSpPr>
            <a:spLocks noGrp="1"/>
          </p:cNvSpPr>
          <p:nvPr>
            <p:ph idx="1"/>
          </p:nvPr>
        </p:nvSpPr>
        <p:spPr>
          <a:xfrm>
            <a:off x="531812" y="1951094"/>
            <a:ext cx="5519928" cy="1371600"/>
          </a:xfrm>
        </p:spPr>
        <p:txBody>
          <a:bodyPr anchor="ctr">
            <a:normAutofit/>
          </a:bodyPr>
          <a:lstStyle/>
          <a:p>
            <a:pPr marL="342900" indent="-342900" defTabSz="457200">
              <a:spcBef>
                <a:spcPts val="1800"/>
              </a:spcBef>
              <a:spcAft>
                <a:spcPts val="1800"/>
              </a:spcAft>
              <a:buFont typeface="Wingdings 3" charset="2"/>
              <a:buChar char=""/>
            </a:pPr>
            <a:r>
              <a:rPr lang="en-US" sz="1800" dirty="0">
                <a:ea typeface="Calibri" panose="020F0502020204030204" pitchFamily="34" charset="0"/>
                <a:cs typeface="Arial" panose="020B0604020202020204" pitchFamily="34" charset="0"/>
              </a:rPr>
              <a:t>Comprehensive insights into employee performance and satisfaction.</a:t>
            </a:r>
          </a:p>
        </p:txBody>
      </p:sp>
      <p:pic>
        <p:nvPicPr>
          <p:cNvPr id="8" name="Picture 7">
            <a:extLst>
              <a:ext uri="{FF2B5EF4-FFF2-40B4-BE49-F238E27FC236}">
                <a16:creationId xmlns:a16="http://schemas.microsoft.com/office/drawing/2014/main" id="{7A1A638D-C039-64AF-3A86-44B3839AF726}"/>
              </a:ext>
            </a:extLst>
          </p:cNvPr>
          <p:cNvPicPr>
            <a:picLocks noChangeAspect="1"/>
          </p:cNvPicPr>
          <p:nvPr/>
        </p:nvPicPr>
        <p:blipFill>
          <a:blip r:embed="rId2"/>
          <a:srcRect l="23889" t="23644" r="20889" b="17155"/>
          <a:stretch/>
        </p:blipFill>
        <p:spPr>
          <a:xfrm>
            <a:off x="6051740" y="1493894"/>
            <a:ext cx="6059424" cy="4059936"/>
          </a:xfrm>
          <a:prstGeom prst="rect">
            <a:avLst/>
          </a:prstGeom>
        </p:spPr>
      </p:pic>
      <p:sp>
        <p:nvSpPr>
          <p:cNvPr id="11" name="Content Placeholder 2">
            <a:extLst>
              <a:ext uri="{FF2B5EF4-FFF2-40B4-BE49-F238E27FC236}">
                <a16:creationId xmlns:a16="http://schemas.microsoft.com/office/drawing/2014/main" id="{D19382E3-51C6-A0E2-6821-A3675F575E28}"/>
              </a:ext>
            </a:extLst>
          </p:cNvPr>
          <p:cNvSpPr txBox="1">
            <a:spLocks/>
          </p:cNvSpPr>
          <p:nvPr/>
        </p:nvSpPr>
        <p:spPr>
          <a:xfrm>
            <a:off x="531811" y="2974661"/>
            <a:ext cx="5519927" cy="137160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Arial Narrow" panose="020B0606020202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Arial Narrow" panose="020B0606020202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Arial Narrow" panose="020B0606020202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ts val="1800"/>
              </a:spcBef>
              <a:spcAft>
                <a:spcPts val="1800"/>
              </a:spcAft>
            </a:pPr>
            <a:r>
              <a:rPr lang="en-US" dirty="0">
                <a:solidFill>
                  <a:schemeClr val="tx1"/>
                </a:solidFill>
                <a:ea typeface="Calibri" panose="020F0502020204030204" pitchFamily="34" charset="0"/>
                <a:cs typeface="Arial" panose="020B0604020202020204" pitchFamily="34" charset="0"/>
              </a:rPr>
              <a:t>Five interrelated tables.</a:t>
            </a:r>
          </a:p>
        </p:txBody>
      </p:sp>
      <p:sp>
        <p:nvSpPr>
          <p:cNvPr id="12" name="Content Placeholder 2">
            <a:extLst>
              <a:ext uri="{FF2B5EF4-FFF2-40B4-BE49-F238E27FC236}">
                <a16:creationId xmlns:a16="http://schemas.microsoft.com/office/drawing/2014/main" id="{B30D729C-5891-C477-65D6-D745EFEAC2B2}"/>
              </a:ext>
            </a:extLst>
          </p:cNvPr>
          <p:cNvSpPr txBox="1">
            <a:spLocks/>
          </p:cNvSpPr>
          <p:nvPr/>
        </p:nvSpPr>
        <p:spPr>
          <a:xfrm>
            <a:off x="531812" y="4114800"/>
            <a:ext cx="5519926" cy="137160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Arial Narrow" panose="020B0606020202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Arial Narrow" panose="020B0606020202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Arial Narrow" panose="020B0606020202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ts val="1800"/>
              </a:spcBef>
              <a:spcAft>
                <a:spcPts val="1800"/>
              </a:spcAft>
            </a:pPr>
            <a:r>
              <a:rPr lang="en-US" dirty="0">
                <a:solidFill>
                  <a:schemeClr val="tx1"/>
                </a:solidFill>
                <a:ea typeface="Calibri" panose="020F0502020204030204" pitchFamily="34" charset="0"/>
                <a:cs typeface="Arial" panose="020B0604020202020204" pitchFamily="34" charset="0"/>
              </a:rPr>
              <a:t>Serving a specific purpose in analyzing various aspects of employee experience and performance metrics.</a:t>
            </a:r>
            <a:endParaRPr lang="en-US" dirty="0">
              <a:solidFill>
                <a:schemeClr val="tx1"/>
              </a:solidFill>
            </a:endParaRPr>
          </a:p>
        </p:txBody>
      </p:sp>
    </p:spTree>
    <p:extLst>
      <p:ext uri="{BB962C8B-B14F-4D97-AF65-F5344CB8AC3E}">
        <p14:creationId xmlns:p14="http://schemas.microsoft.com/office/powerpoint/2010/main" val="1799769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CC219-0DE4-89D5-6A6F-BF7D8671DA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D95866-B326-DA6A-3F55-0AA2775E20D8}"/>
              </a:ext>
            </a:extLst>
          </p:cNvPr>
          <p:cNvSpPr>
            <a:spLocks noGrp="1"/>
          </p:cNvSpPr>
          <p:nvPr>
            <p:ph type="title"/>
          </p:nvPr>
        </p:nvSpPr>
        <p:spPr/>
        <p:txBody>
          <a:bodyPr>
            <a:normAutofit/>
          </a:bodyPr>
          <a:lstStyle/>
          <a:p>
            <a:r>
              <a:rPr lang="en-US" dirty="0"/>
              <a:t>Dataset Description</a:t>
            </a:r>
          </a:p>
        </p:txBody>
      </p:sp>
      <p:sp>
        <p:nvSpPr>
          <p:cNvPr id="3" name="Content Placeholder 2">
            <a:extLst>
              <a:ext uri="{FF2B5EF4-FFF2-40B4-BE49-F238E27FC236}">
                <a16:creationId xmlns:a16="http://schemas.microsoft.com/office/drawing/2014/main" id="{96C5102F-2BBE-6CB5-D8A0-0EE2E7C29E46}"/>
              </a:ext>
            </a:extLst>
          </p:cNvPr>
          <p:cNvSpPr>
            <a:spLocks noGrp="1"/>
          </p:cNvSpPr>
          <p:nvPr>
            <p:ph idx="1"/>
          </p:nvPr>
        </p:nvSpPr>
        <p:spPr>
          <a:xfrm>
            <a:off x="3352800" y="1882963"/>
            <a:ext cx="2743200" cy="457200"/>
          </a:xfrm>
        </p:spPr>
        <p:txBody>
          <a:bodyPr>
            <a:normAutofit/>
          </a:bodyPr>
          <a:lstStyle/>
          <a:p>
            <a:pPr marL="0" indent="0" algn="ctr" defTabSz="457200">
              <a:spcBef>
                <a:spcPts val="1000"/>
              </a:spcBef>
              <a:spcAft>
                <a:spcPts val="0"/>
              </a:spcAft>
              <a:buNone/>
            </a:pPr>
            <a:r>
              <a:rPr lang="en-US" sz="1800" b="1" dirty="0"/>
              <a:t>Employee.csv</a:t>
            </a:r>
          </a:p>
        </p:txBody>
      </p:sp>
      <p:sp>
        <p:nvSpPr>
          <p:cNvPr id="11" name="Content Placeholder 2">
            <a:extLst>
              <a:ext uri="{FF2B5EF4-FFF2-40B4-BE49-F238E27FC236}">
                <a16:creationId xmlns:a16="http://schemas.microsoft.com/office/drawing/2014/main" id="{8E743B23-6D69-761E-B8FE-669E1D68251F}"/>
              </a:ext>
            </a:extLst>
          </p:cNvPr>
          <p:cNvSpPr txBox="1">
            <a:spLocks/>
          </p:cNvSpPr>
          <p:nvPr/>
        </p:nvSpPr>
        <p:spPr>
          <a:xfrm>
            <a:off x="8681499" y="1949595"/>
            <a:ext cx="2743200" cy="45720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Arial Narrow" panose="020B0606020202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Arial Narrow" panose="020B0606020202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Arial Narrow" panose="020B0606020202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ctr">
              <a:buNone/>
            </a:pPr>
            <a:r>
              <a:rPr lang="en-US" b="1" dirty="0">
                <a:solidFill>
                  <a:schemeClr val="tx1"/>
                </a:solidFill>
              </a:rPr>
              <a:t>EducationLevel.csv</a:t>
            </a:r>
          </a:p>
        </p:txBody>
      </p:sp>
      <p:sp>
        <p:nvSpPr>
          <p:cNvPr id="12" name="Content Placeholder 2">
            <a:extLst>
              <a:ext uri="{FF2B5EF4-FFF2-40B4-BE49-F238E27FC236}">
                <a16:creationId xmlns:a16="http://schemas.microsoft.com/office/drawing/2014/main" id="{157D3843-5B58-7C24-44F6-961687717B11}"/>
              </a:ext>
            </a:extLst>
          </p:cNvPr>
          <p:cNvSpPr txBox="1">
            <a:spLocks/>
          </p:cNvSpPr>
          <p:nvPr/>
        </p:nvSpPr>
        <p:spPr>
          <a:xfrm>
            <a:off x="9480075" y="4666779"/>
            <a:ext cx="2743200" cy="45720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Arial Narrow" panose="020B0606020202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Arial Narrow" panose="020B0606020202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Arial Narrow" panose="020B0606020202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ctr">
              <a:buNone/>
            </a:pPr>
            <a:r>
              <a:rPr lang="en-US" b="1" dirty="0">
                <a:solidFill>
                  <a:schemeClr val="tx1"/>
                </a:solidFill>
              </a:rPr>
              <a:t>PerformanceRating.csv</a:t>
            </a:r>
          </a:p>
        </p:txBody>
      </p:sp>
      <p:sp>
        <p:nvSpPr>
          <p:cNvPr id="4" name="Content Placeholder 2">
            <a:extLst>
              <a:ext uri="{FF2B5EF4-FFF2-40B4-BE49-F238E27FC236}">
                <a16:creationId xmlns:a16="http://schemas.microsoft.com/office/drawing/2014/main" id="{902F2256-E147-C217-A964-C96EB5A36947}"/>
              </a:ext>
            </a:extLst>
          </p:cNvPr>
          <p:cNvSpPr txBox="1">
            <a:spLocks/>
          </p:cNvSpPr>
          <p:nvPr/>
        </p:nvSpPr>
        <p:spPr>
          <a:xfrm>
            <a:off x="204345" y="4666779"/>
            <a:ext cx="2743200" cy="45720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Arial Narrow" panose="020B0606020202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Arial Narrow" panose="020B0606020202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Arial Narrow" panose="020B0606020202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marR="0" indent="0" algn="ctr">
              <a:lnSpc>
                <a:spcPct val="107000"/>
              </a:lnSpc>
              <a:buNone/>
            </a:pPr>
            <a:r>
              <a:rPr lang="en-US" b="1" dirty="0">
                <a:solidFill>
                  <a:schemeClr val="tx1"/>
                </a:solidFill>
              </a:rPr>
              <a:t>SatisfiedLevel.csv</a:t>
            </a:r>
          </a:p>
        </p:txBody>
      </p:sp>
      <p:sp>
        <p:nvSpPr>
          <p:cNvPr id="5" name="Content Placeholder 2">
            <a:extLst>
              <a:ext uri="{FF2B5EF4-FFF2-40B4-BE49-F238E27FC236}">
                <a16:creationId xmlns:a16="http://schemas.microsoft.com/office/drawing/2014/main" id="{536451BF-CD6F-5FA8-350C-06D97EC3CBB7}"/>
              </a:ext>
            </a:extLst>
          </p:cNvPr>
          <p:cNvSpPr txBox="1">
            <a:spLocks/>
          </p:cNvSpPr>
          <p:nvPr/>
        </p:nvSpPr>
        <p:spPr>
          <a:xfrm>
            <a:off x="4860498" y="4666779"/>
            <a:ext cx="2743200" cy="45720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Arial Narrow" panose="020B0606020202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Arial Narrow" panose="020B0606020202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Arial Narrow" panose="020B0606020202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marR="0" indent="0" algn="ctr">
              <a:lnSpc>
                <a:spcPct val="107000"/>
              </a:lnSpc>
              <a:buNone/>
            </a:pPr>
            <a:r>
              <a:rPr lang="en-US" b="1" dirty="0">
                <a:solidFill>
                  <a:schemeClr val="tx1"/>
                </a:solidFill>
              </a:rPr>
              <a:t>RatingLevel.csv</a:t>
            </a:r>
          </a:p>
        </p:txBody>
      </p:sp>
      <p:pic>
        <p:nvPicPr>
          <p:cNvPr id="16" name="Picture 15">
            <a:extLst>
              <a:ext uri="{FF2B5EF4-FFF2-40B4-BE49-F238E27FC236}">
                <a16:creationId xmlns:a16="http://schemas.microsoft.com/office/drawing/2014/main" id="{521C8716-FE2D-7C51-5440-497C300C6061}"/>
              </a:ext>
            </a:extLst>
          </p:cNvPr>
          <p:cNvPicPr>
            <a:picLocks noChangeAspect="1"/>
          </p:cNvPicPr>
          <p:nvPr/>
        </p:nvPicPr>
        <p:blipFill>
          <a:blip r:embed="rId2"/>
          <a:srcRect l="26222" t="9101" r="51667" b="68227"/>
          <a:stretch/>
        </p:blipFill>
        <p:spPr>
          <a:xfrm>
            <a:off x="8839995" y="2507012"/>
            <a:ext cx="2426208" cy="1554845"/>
          </a:xfrm>
          <a:prstGeom prst="rect">
            <a:avLst/>
          </a:prstGeom>
          <a:ln w="38100" cap="sq">
            <a:solidFill>
              <a:schemeClr val="accent1">
                <a:lumMod val="60000"/>
                <a:lumOff val="40000"/>
              </a:schemeClr>
            </a:solidFill>
            <a:prstDash val="solid"/>
            <a:miter lim="800000"/>
          </a:ln>
          <a:effectLst>
            <a:outerShdw blurRad="50800" dist="38100" dir="2700000" algn="tl" rotWithShape="0">
              <a:srgbClr val="000000">
                <a:alpha val="43000"/>
              </a:srgbClr>
            </a:outerShdw>
          </a:effectLst>
        </p:spPr>
      </p:pic>
      <p:pic>
        <p:nvPicPr>
          <p:cNvPr id="18" name="Picture 17">
            <a:extLst>
              <a:ext uri="{FF2B5EF4-FFF2-40B4-BE49-F238E27FC236}">
                <a16:creationId xmlns:a16="http://schemas.microsoft.com/office/drawing/2014/main" id="{06E9E6BC-3D68-9E43-5302-2D4828CEDB03}"/>
              </a:ext>
            </a:extLst>
          </p:cNvPr>
          <p:cNvPicPr>
            <a:picLocks noChangeAspect="1"/>
          </p:cNvPicPr>
          <p:nvPr/>
        </p:nvPicPr>
        <p:blipFill>
          <a:blip r:embed="rId3"/>
          <a:srcRect l="26222" t="67516" r="55667" b="11467"/>
          <a:stretch/>
        </p:blipFill>
        <p:spPr>
          <a:xfrm>
            <a:off x="582297" y="5123979"/>
            <a:ext cx="1987296" cy="1441340"/>
          </a:xfrm>
          <a:prstGeom prst="rect">
            <a:avLst/>
          </a:prstGeom>
          <a:ln w="38100" cap="sq">
            <a:solidFill>
              <a:schemeClr val="accent1">
                <a:lumMod val="60000"/>
                <a:lumOff val="40000"/>
              </a:schemeClr>
            </a:solidFill>
            <a:prstDash val="solid"/>
            <a:miter lim="800000"/>
          </a:ln>
          <a:effectLst>
            <a:outerShdw blurRad="50800" dist="38100" dir="2700000" algn="tl" rotWithShape="0">
              <a:srgbClr val="000000">
                <a:alpha val="43000"/>
              </a:srgbClr>
            </a:outerShdw>
          </a:effectLst>
        </p:spPr>
      </p:pic>
      <p:pic>
        <p:nvPicPr>
          <p:cNvPr id="20" name="Picture 19">
            <a:extLst>
              <a:ext uri="{FF2B5EF4-FFF2-40B4-BE49-F238E27FC236}">
                <a16:creationId xmlns:a16="http://schemas.microsoft.com/office/drawing/2014/main" id="{B11284FE-A6FA-21E6-D7C0-D8685D77A668}"/>
              </a:ext>
            </a:extLst>
          </p:cNvPr>
          <p:cNvPicPr>
            <a:picLocks noChangeAspect="1"/>
          </p:cNvPicPr>
          <p:nvPr/>
        </p:nvPicPr>
        <p:blipFill>
          <a:blip r:embed="rId4"/>
          <a:srcRect l="25667" t="71634" r="56889" b="7140"/>
          <a:stretch/>
        </p:blipFill>
        <p:spPr>
          <a:xfrm>
            <a:off x="9894603" y="5123979"/>
            <a:ext cx="1914144" cy="1455721"/>
          </a:xfrm>
          <a:prstGeom prst="rect">
            <a:avLst/>
          </a:prstGeom>
          <a:ln w="38100" cap="sq">
            <a:solidFill>
              <a:schemeClr val="accent1">
                <a:lumMod val="60000"/>
                <a:lumOff val="40000"/>
              </a:schemeClr>
            </a:solidFill>
            <a:prstDash val="solid"/>
            <a:miter lim="800000"/>
          </a:ln>
          <a:effectLst>
            <a:outerShdw blurRad="50800" dist="38100" dir="2700000" algn="tl" rotWithShape="0">
              <a:srgbClr val="000000">
                <a:alpha val="43000"/>
              </a:srgbClr>
            </a:outerShdw>
          </a:effectLst>
        </p:spPr>
      </p:pic>
      <p:pic>
        <p:nvPicPr>
          <p:cNvPr id="22" name="Picture 21">
            <a:extLst>
              <a:ext uri="{FF2B5EF4-FFF2-40B4-BE49-F238E27FC236}">
                <a16:creationId xmlns:a16="http://schemas.microsoft.com/office/drawing/2014/main" id="{2DEDE69B-EE10-0426-6E4A-83CDF71F0346}"/>
              </a:ext>
            </a:extLst>
          </p:cNvPr>
          <p:cNvPicPr>
            <a:picLocks noChangeAspect="1"/>
          </p:cNvPicPr>
          <p:nvPr/>
        </p:nvPicPr>
        <p:blipFill>
          <a:blip r:embed="rId5"/>
          <a:srcRect l="26445" t="54772" r="17667" b="20889"/>
          <a:stretch/>
        </p:blipFill>
        <p:spPr>
          <a:xfrm>
            <a:off x="3165810" y="5123979"/>
            <a:ext cx="6132576" cy="1669210"/>
          </a:xfrm>
          <a:prstGeom prst="rect">
            <a:avLst/>
          </a:prstGeom>
          <a:ln w="38100" cap="sq">
            <a:solidFill>
              <a:schemeClr val="accent1">
                <a:lumMod val="60000"/>
                <a:lumOff val="40000"/>
              </a:schemeClr>
            </a:solidFill>
            <a:prstDash val="solid"/>
            <a:miter lim="800000"/>
          </a:ln>
          <a:effectLst>
            <a:outerShdw blurRad="50800" dist="38100" dir="2700000" algn="tl" rotWithShape="0">
              <a:srgbClr val="000000">
                <a:alpha val="43000"/>
              </a:srgbClr>
            </a:outerShdw>
          </a:effectLst>
        </p:spPr>
      </p:pic>
      <p:pic>
        <p:nvPicPr>
          <p:cNvPr id="24" name="Picture 23">
            <a:extLst>
              <a:ext uri="{FF2B5EF4-FFF2-40B4-BE49-F238E27FC236}">
                <a16:creationId xmlns:a16="http://schemas.microsoft.com/office/drawing/2014/main" id="{3C870193-F5A4-4DCA-94F7-F02DD9BED0A6}"/>
              </a:ext>
            </a:extLst>
          </p:cNvPr>
          <p:cNvPicPr>
            <a:picLocks noChangeAspect="1"/>
          </p:cNvPicPr>
          <p:nvPr/>
        </p:nvPicPr>
        <p:blipFill>
          <a:blip r:embed="rId6"/>
          <a:srcRect l="25709" t="41111" r="17444" b="24169"/>
          <a:stretch/>
        </p:blipFill>
        <p:spPr>
          <a:xfrm>
            <a:off x="1524989" y="2321033"/>
            <a:ext cx="6237667" cy="1926805"/>
          </a:xfrm>
          <a:prstGeom prst="rect">
            <a:avLst/>
          </a:prstGeom>
          <a:ln w="38100" cap="sq">
            <a:solidFill>
              <a:schemeClr val="accent1">
                <a:lumMod val="60000"/>
                <a:lumOff val="4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1435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12"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4D1C-5A58-1F54-1A87-FF8E20AE0C9B}"/>
              </a:ext>
            </a:extLst>
          </p:cNvPr>
          <p:cNvSpPr>
            <a:spLocks noGrp="1"/>
          </p:cNvSpPr>
          <p:nvPr>
            <p:ph type="title"/>
          </p:nvPr>
        </p:nvSpPr>
        <p:spPr/>
        <p:txBody>
          <a:bodyPr/>
          <a:lstStyle/>
          <a:p>
            <a:r>
              <a:rPr lang="en-US" dirty="0"/>
              <a:t>Data Cleaning &amp; Preprocessing:</a:t>
            </a:r>
          </a:p>
        </p:txBody>
      </p:sp>
      <p:sp>
        <p:nvSpPr>
          <p:cNvPr id="3" name="Content Placeholder 2">
            <a:extLst>
              <a:ext uri="{FF2B5EF4-FFF2-40B4-BE49-F238E27FC236}">
                <a16:creationId xmlns:a16="http://schemas.microsoft.com/office/drawing/2014/main" id="{88DF1A0A-C2EC-912F-86B3-1891E9699776}"/>
              </a:ext>
            </a:extLst>
          </p:cNvPr>
          <p:cNvSpPr>
            <a:spLocks noGrp="1"/>
          </p:cNvSpPr>
          <p:nvPr>
            <p:ph idx="1"/>
          </p:nvPr>
        </p:nvSpPr>
        <p:spPr>
          <a:xfrm>
            <a:off x="348932" y="2133600"/>
            <a:ext cx="5564188" cy="3777622"/>
          </a:xfrm>
        </p:spPr>
        <p:txBody>
          <a:bodyPr anchor="ctr"/>
          <a:lstStyle/>
          <a:p>
            <a:pPr>
              <a:spcAft>
                <a:spcPts val="1800"/>
              </a:spcAft>
            </a:pPr>
            <a:r>
              <a:rPr lang="en-US" sz="2000" b="1" i="1" u="sng" dirty="0"/>
              <a:t>Using Python:</a:t>
            </a:r>
          </a:p>
          <a:p>
            <a:pPr lvl="1">
              <a:spcBef>
                <a:spcPts val="1200"/>
              </a:spcBef>
              <a:spcAft>
                <a:spcPts val="1200"/>
              </a:spcAft>
              <a:buFont typeface="Arial" panose="020B0604020202020204" pitchFamily="34" charset="0"/>
              <a:buChar char="•"/>
            </a:pPr>
            <a:r>
              <a:rPr lang="en-US" dirty="0"/>
              <a:t>Renaming Columns</a:t>
            </a:r>
          </a:p>
          <a:p>
            <a:pPr lvl="1">
              <a:spcBef>
                <a:spcPts val="1200"/>
              </a:spcBef>
              <a:spcAft>
                <a:spcPts val="1200"/>
              </a:spcAft>
              <a:buFont typeface="Arial" panose="020B0604020202020204" pitchFamily="34" charset="0"/>
              <a:buChar char="•"/>
            </a:pPr>
            <a:r>
              <a:rPr lang="en-US" dirty="0"/>
              <a:t>Changing dates data types</a:t>
            </a:r>
          </a:p>
          <a:p>
            <a:pPr lvl="1">
              <a:spcBef>
                <a:spcPts val="1200"/>
              </a:spcBef>
              <a:spcAft>
                <a:spcPts val="1200"/>
              </a:spcAft>
              <a:buFont typeface="Arial" panose="020B0604020202020204" pitchFamily="34" charset="0"/>
              <a:buChar char="•"/>
            </a:pPr>
            <a:r>
              <a:rPr lang="en-US" dirty="0"/>
              <a:t>Arranging columns</a:t>
            </a:r>
          </a:p>
          <a:p>
            <a:pPr lvl="1">
              <a:spcBef>
                <a:spcPts val="1200"/>
              </a:spcBef>
              <a:spcAft>
                <a:spcPts val="1200"/>
              </a:spcAft>
              <a:buFont typeface="Arial" panose="020B0604020202020204" pitchFamily="34" charset="0"/>
              <a:buChar char="•"/>
            </a:pPr>
            <a:r>
              <a:rPr lang="en-US" dirty="0"/>
              <a:t>Creating Age Distance &amp; Salary Groups</a:t>
            </a:r>
          </a:p>
          <a:p>
            <a:pPr lvl="1">
              <a:spcBef>
                <a:spcPts val="1200"/>
              </a:spcBef>
              <a:spcAft>
                <a:spcPts val="1200"/>
              </a:spcAft>
              <a:buFont typeface="Arial" panose="020B0604020202020204" pitchFamily="34" charset="0"/>
              <a:buChar char="•"/>
            </a:pPr>
            <a:r>
              <a:rPr lang="en-US" dirty="0"/>
              <a:t>Dividing tables the consists of large number of columns</a:t>
            </a:r>
          </a:p>
        </p:txBody>
      </p:sp>
      <p:sp>
        <p:nvSpPr>
          <p:cNvPr id="5" name="Content Placeholder 2">
            <a:extLst>
              <a:ext uri="{FF2B5EF4-FFF2-40B4-BE49-F238E27FC236}">
                <a16:creationId xmlns:a16="http://schemas.microsoft.com/office/drawing/2014/main" id="{360125CC-C446-D982-36B0-AD4F9215A7A1}"/>
              </a:ext>
            </a:extLst>
          </p:cNvPr>
          <p:cNvSpPr txBox="1">
            <a:spLocks/>
          </p:cNvSpPr>
          <p:nvPr/>
        </p:nvSpPr>
        <p:spPr>
          <a:xfrm>
            <a:off x="6493700" y="2133600"/>
            <a:ext cx="5564188" cy="3777622"/>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Arial Narrow" panose="020B0606020202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Arial Narrow" panose="020B0606020202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Arial Narrow" panose="020B0606020202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91440" indent="-91440" defTabSz="914400">
              <a:lnSpc>
                <a:spcPct val="90000"/>
              </a:lnSpc>
              <a:spcBef>
                <a:spcPts val="1200"/>
              </a:spcBef>
              <a:spcAft>
                <a:spcPts val="1800"/>
              </a:spcAft>
              <a:buSzPct val="100000"/>
              <a:buFont typeface="Tw Cen MT" panose="020B0602020104020603" pitchFamily="34" charset="0"/>
              <a:buChar char=" "/>
            </a:pPr>
            <a:r>
              <a:rPr lang="en-US" sz="2000" b="1" i="1" u="sng" dirty="0">
                <a:solidFill>
                  <a:schemeClr val="tx1"/>
                </a:solidFill>
              </a:rPr>
              <a:t>Transferring tables to SQL:</a:t>
            </a:r>
          </a:p>
          <a:p>
            <a:pPr marL="265176" lvl="1" indent="-137160" defTabSz="914400">
              <a:lnSpc>
                <a:spcPct val="90000"/>
              </a:lnSpc>
              <a:spcBef>
                <a:spcPts val="1200"/>
              </a:spcBef>
              <a:spcAft>
                <a:spcPts val="1200"/>
              </a:spcAft>
              <a:buFont typeface="Arial" panose="020B0604020202020204" pitchFamily="34" charset="0"/>
              <a:buChar char="•"/>
            </a:pPr>
            <a:r>
              <a:rPr lang="en-US" sz="1800" dirty="0">
                <a:solidFill>
                  <a:schemeClr val="tx1"/>
                </a:solidFill>
              </a:rPr>
              <a:t>Adjusting the data types of each table </a:t>
            </a:r>
          </a:p>
          <a:p>
            <a:pPr marL="265176" lvl="1" indent="-137160" defTabSz="914400">
              <a:lnSpc>
                <a:spcPct val="90000"/>
              </a:lnSpc>
              <a:spcBef>
                <a:spcPts val="1200"/>
              </a:spcBef>
              <a:spcAft>
                <a:spcPts val="1200"/>
              </a:spcAft>
              <a:buFont typeface="Arial" panose="020B0604020202020204" pitchFamily="34" charset="0"/>
              <a:buChar char="•"/>
            </a:pPr>
            <a:r>
              <a:rPr lang="en-US" sz="1800" dirty="0">
                <a:solidFill>
                  <a:schemeClr val="tx1"/>
                </a:solidFill>
              </a:rPr>
              <a:t>Assigning Primary &amp; Foreign Keys </a:t>
            </a:r>
          </a:p>
          <a:p>
            <a:pPr marL="265176" lvl="1" indent="-137160" defTabSz="914400">
              <a:lnSpc>
                <a:spcPct val="90000"/>
              </a:lnSpc>
              <a:spcBef>
                <a:spcPts val="1200"/>
              </a:spcBef>
              <a:spcAft>
                <a:spcPts val="1200"/>
              </a:spcAft>
              <a:buFont typeface="Arial" panose="020B0604020202020204" pitchFamily="34" charset="0"/>
              <a:buChar char="•"/>
            </a:pPr>
            <a:r>
              <a:rPr lang="en-US" sz="1800" dirty="0">
                <a:solidFill>
                  <a:schemeClr val="tx1"/>
                </a:solidFill>
              </a:rPr>
              <a:t>Creating HR Diagram </a:t>
            </a:r>
          </a:p>
          <a:p>
            <a:pPr marL="265176" lvl="1" indent="-137160" defTabSz="914400">
              <a:lnSpc>
                <a:spcPct val="90000"/>
              </a:lnSpc>
              <a:spcBef>
                <a:spcPts val="1200"/>
              </a:spcBef>
              <a:spcAft>
                <a:spcPts val="1200"/>
              </a:spcAft>
              <a:buFont typeface="Arial" panose="020B0604020202020204" pitchFamily="34" charset="0"/>
              <a:buChar char="•"/>
            </a:pPr>
            <a:r>
              <a:rPr lang="en-US" sz="1800" dirty="0">
                <a:solidFill>
                  <a:schemeClr val="tx1"/>
                </a:solidFill>
              </a:rPr>
              <a:t>Creating the necessary views</a:t>
            </a:r>
          </a:p>
          <a:p>
            <a:pPr marL="265176" lvl="1" indent="-137160" defTabSz="914400">
              <a:lnSpc>
                <a:spcPct val="90000"/>
              </a:lnSpc>
              <a:spcBef>
                <a:spcPts val="1200"/>
              </a:spcBef>
              <a:spcAft>
                <a:spcPts val="1200"/>
              </a:spcAft>
              <a:buFont typeface="Arial" panose="020B0604020202020204" pitchFamily="34" charset="0"/>
              <a:buChar char="•"/>
            </a:pPr>
            <a:r>
              <a:rPr lang="en-US" sz="1800" dirty="0">
                <a:solidFill>
                  <a:schemeClr val="tx1"/>
                </a:solidFill>
              </a:rPr>
              <a:t>Adding necessary calculated columns</a:t>
            </a:r>
          </a:p>
        </p:txBody>
      </p:sp>
    </p:spTree>
    <p:extLst>
      <p:ext uri="{BB962C8B-B14F-4D97-AF65-F5344CB8AC3E}">
        <p14:creationId xmlns:p14="http://schemas.microsoft.com/office/powerpoint/2010/main" val="98942506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0C67-2595-196D-D573-56F87C88B6B9}"/>
              </a:ext>
            </a:extLst>
          </p:cNvPr>
          <p:cNvSpPr>
            <a:spLocks noGrp="1"/>
          </p:cNvSpPr>
          <p:nvPr>
            <p:ph type="title"/>
          </p:nvPr>
        </p:nvSpPr>
        <p:spPr/>
        <p:txBody>
          <a:bodyPr/>
          <a:lstStyle/>
          <a:p>
            <a:r>
              <a:rPr lang="en-US" dirty="0"/>
              <a:t>Initial Investigation</a:t>
            </a:r>
          </a:p>
        </p:txBody>
      </p:sp>
      <p:sp>
        <p:nvSpPr>
          <p:cNvPr id="3" name="Content Placeholder 2">
            <a:extLst>
              <a:ext uri="{FF2B5EF4-FFF2-40B4-BE49-F238E27FC236}">
                <a16:creationId xmlns:a16="http://schemas.microsoft.com/office/drawing/2014/main" id="{BEC24705-65C0-D235-68CC-50353B241A66}"/>
              </a:ext>
            </a:extLst>
          </p:cNvPr>
          <p:cNvSpPr>
            <a:spLocks noGrp="1"/>
          </p:cNvSpPr>
          <p:nvPr>
            <p:ph idx="1"/>
          </p:nvPr>
        </p:nvSpPr>
        <p:spPr>
          <a:xfrm>
            <a:off x="358768" y="1876562"/>
            <a:ext cx="8915400" cy="877824"/>
          </a:xfrm>
        </p:spPr>
        <p:txBody>
          <a:bodyPr/>
          <a:lstStyle/>
          <a:p>
            <a:pPr marL="0" indent="0">
              <a:buNone/>
            </a:pPr>
            <a:r>
              <a:rPr lang="en-US" sz="2000" b="1" i="1" u="sng" dirty="0"/>
              <a:t>Objective</a:t>
            </a:r>
            <a:r>
              <a:rPr lang="en-US" dirty="0"/>
              <a:t>:</a:t>
            </a:r>
          </a:p>
          <a:p>
            <a:pPr lvl="1">
              <a:buFont typeface="Arial" panose="020B0604020202020204" pitchFamily="34" charset="0"/>
              <a:buChar char="•"/>
            </a:pPr>
            <a:r>
              <a:rPr lang="en-US" dirty="0"/>
              <a:t>Extract the suitable questions that are needed to be asked using Python</a:t>
            </a:r>
          </a:p>
        </p:txBody>
      </p:sp>
      <p:sp>
        <p:nvSpPr>
          <p:cNvPr id="5" name="Content Placeholder 2">
            <a:extLst>
              <a:ext uri="{FF2B5EF4-FFF2-40B4-BE49-F238E27FC236}">
                <a16:creationId xmlns:a16="http://schemas.microsoft.com/office/drawing/2014/main" id="{4D12986B-91B7-4E48-3E28-4AD12B72A896}"/>
              </a:ext>
            </a:extLst>
          </p:cNvPr>
          <p:cNvSpPr txBox="1">
            <a:spLocks/>
          </p:cNvSpPr>
          <p:nvPr/>
        </p:nvSpPr>
        <p:spPr>
          <a:xfrm>
            <a:off x="262128" y="2754386"/>
            <a:ext cx="11667743" cy="4017264"/>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Arial Narrow" panose="020B0606020202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Arial Narrow" panose="020B0606020202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Arial Narrow" panose="020B0606020202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b="1" i="1" u="sng" dirty="0">
                <a:solidFill>
                  <a:schemeClr val="tx1"/>
                </a:solidFill>
              </a:rPr>
              <a:t>Main Findings :</a:t>
            </a:r>
          </a:p>
          <a:p>
            <a:pPr marL="265176" lvl="1" indent="-137160" defTabSz="914400">
              <a:spcBef>
                <a:spcPts val="600"/>
              </a:spcBef>
              <a:spcAft>
                <a:spcPts val="600"/>
              </a:spcAft>
              <a:buFont typeface="Arial" panose="020B0604020202020204" pitchFamily="34" charset="0"/>
              <a:buChar char="•"/>
            </a:pPr>
            <a:r>
              <a:rPr lang="en-US" sz="1800" dirty="0">
                <a:solidFill>
                  <a:schemeClr val="tx1"/>
                </a:solidFill>
              </a:rPr>
              <a:t>The majority of employees are White (58.5%) - raise potential concerns about racial diversity in the hiring process</a:t>
            </a:r>
          </a:p>
          <a:p>
            <a:pPr marL="265176" lvl="1" indent="-137160" defTabSz="914400">
              <a:spcBef>
                <a:spcPts val="600"/>
              </a:spcBef>
              <a:spcAft>
                <a:spcPts val="600"/>
              </a:spcAft>
              <a:buFont typeface="Arial" panose="020B0604020202020204" pitchFamily="34" charset="0"/>
              <a:buChar char="•"/>
            </a:pPr>
            <a:r>
              <a:rPr lang="en-US" sz="1800" dirty="0">
                <a:solidFill>
                  <a:schemeClr val="tx1"/>
                </a:solidFill>
              </a:rPr>
              <a:t>Major: Computer Science 29.93% and Information Systems 24.69% - Technology-related industry.</a:t>
            </a:r>
          </a:p>
          <a:p>
            <a:pPr marL="265176" lvl="1" indent="-137160" defTabSz="914400">
              <a:spcBef>
                <a:spcPts val="600"/>
              </a:spcBef>
              <a:spcAft>
                <a:spcPts val="600"/>
              </a:spcAft>
              <a:buFont typeface="Arial" panose="020B0604020202020204" pitchFamily="34" charset="0"/>
              <a:buChar char="•"/>
            </a:pPr>
            <a:r>
              <a:rPr lang="en-US" sz="1800" dirty="0">
                <a:solidFill>
                  <a:schemeClr val="tx1"/>
                </a:solidFill>
              </a:rPr>
              <a:t>Distance levels : relatively normally distributed</a:t>
            </a:r>
          </a:p>
          <a:p>
            <a:pPr marL="265176" lvl="1" indent="-137160" defTabSz="914400">
              <a:spcBef>
                <a:spcPts val="0"/>
              </a:spcBef>
              <a:buFont typeface="Arial" panose="020B0604020202020204" pitchFamily="34" charset="0"/>
              <a:buChar char="•"/>
            </a:pPr>
            <a:r>
              <a:rPr lang="en-US" sz="1800" dirty="0">
                <a:solidFill>
                  <a:schemeClr val="tx1"/>
                </a:solidFill>
              </a:rPr>
              <a:t>Significant gap in salaries:</a:t>
            </a:r>
          </a:p>
          <a:p>
            <a:pPr marL="511175" lvl="2" indent="-161925">
              <a:spcBef>
                <a:spcPts val="0"/>
              </a:spcBef>
              <a:buFont typeface="Courier New" panose="02070309020205020404" pitchFamily="49" charset="0"/>
              <a:buChar char="o"/>
            </a:pPr>
            <a:r>
              <a:rPr lang="en-US" sz="1600" dirty="0">
                <a:solidFill>
                  <a:schemeClr val="tx1"/>
                </a:solidFill>
              </a:rPr>
              <a:t>Large number of outliers, right-skewed when visualized - raising concerns about fairness in salary distribution. </a:t>
            </a:r>
          </a:p>
          <a:p>
            <a:pPr marL="511175" lvl="2" indent="-161925">
              <a:spcBef>
                <a:spcPts val="0"/>
              </a:spcBef>
              <a:buFont typeface="Courier New" panose="02070309020205020404" pitchFamily="49" charset="0"/>
              <a:buChar char="o"/>
            </a:pPr>
            <a:r>
              <a:rPr lang="en-US" sz="1600" dirty="0">
                <a:solidFill>
                  <a:schemeClr val="tx1"/>
                </a:solidFill>
              </a:rPr>
              <a:t>Outliers are mostly distributed among managers and senior employees.</a:t>
            </a:r>
          </a:p>
          <a:p>
            <a:pPr marL="265176" lvl="1" indent="-137160" defTabSz="914400">
              <a:lnSpc>
                <a:spcPct val="90000"/>
              </a:lnSpc>
              <a:spcBef>
                <a:spcPts val="600"/>
              </a:spcBef>
              <a:spcAft>
                <a:spcPts val="600"/>
              </a:spcAft>
              <a:buFont typeface="Arial" panose="020B0604020202020204" pitchFamily="34" charset="0"/>
              <a:buChar char="•"/>
            </a:pPr>
            <a:r>
              <a:rPr lang="en-US" sz="1800" dirty="0">
                <a:solidFill>
                  <a:schemeClr val="tx1"/>
                </a:solidFill>
              </a:rPr>
              <a:t>Highest hiring process was in 2022 (155) &amp; 2012 (151) - The peak occurred at the start and the end of the investigated period.</a:t>
            </a:r>
          </a:p>
          <a:p>
            <a:pPr marL="265176" lvl="1" indent="-137160" defTabSz="914400">
              <a:lnSpc>
                <a:spcPct val="90000"/>
              </a:lnSpc>
              <a:spcBef>
                <a:spcPts val="600"/>
              </a:spcBef>
              <a:spcAft>
                <a:spcPts val="600"/>
              </a:spcAft>
              <a:buFont typeface="Arial" panose="020B0604020202020204" pitchFamily="34" charset="0"/>
              <a:buChar char="•"/>
            </a:pPr>
            <a:r>
              <a:rPr lang="en-US" sz="1800" dirty="0">
                <a:solidFill>
                  <a:schemeClr val="tx1"/>
                </a:solidFill>
              </a:rPr>
              <a:t>The number of resigned employees is increasing across the years.</a:t>
            </a:r>
          </a:p>
          <a:p>
            <a:pPr marL="265176" lvl="1" indent="-137160" defTabSz="914400">
              <a:lnSpc>
                <a:spcPct val="90000"/>
              </a:lnSpc>
              <a:spcBef>
                <a:spcPts val="600"/>
              </a:spcBef>
              <a:spcAft>
                <a:spcPts val="600"/>
              </a:spcAft>
              <a:buFont typeface="Arial" panose="020B0604020202020204" pitchFamily="34" charset="0"/>
              <a:buChar char="•"/>
            </a:pPr>
            <a:r>
              <a:rPr lang="en-US" sz="1800" dirty="0">
                <a:solidFill>
                  <a:schemeClr val="tx1"/>
                </a:solidFill>
              </a:rPr>
              <a:t>Further investigation revealed that all employees who had no performance ratings had been with the company for a year or less.</a:t>
            </a:r>
          </a:p>
          <a:p>
            <a:pPr marL="265176" lvl="1" indent="-137160" defTabSz="914400">
              <a:lnSpc>
                <a:spcPct val="90000"/>
              </a:lnSpc>
              <a:spcBef>
                <a:spcPts val="600"/>
              </a:spcBef>
              <a:spcAft>
                <a:spcPts val="600"/>
              </a:spcAft>
              <a:buFont typeface="Arial" panose="020B0604020202020204" pitchFamily="34" charset="0"/>
              <a:buChar char="•"/>
            </a:pPr>
            <a:r>
              <a:rPr lang="en-US" sz="1800" dirty="0">
                <a:solidFill>
                  <a:schemeClr val="tx1"/>
                </a:solidFill>
              </a:rPr>
              <a:t>The gap between the opportunities offered by the company and the opportunities taken is increasing each year.</a:t>
            </a:r>
          </a:p>
        </p:txBody>
      </p:sp>
      <p:pic>
        <p:nvPicPr>
          <p:cNvPr id="11" name="Picture 10">
            <a:extLst>
              <a:ext uri="{FF2B5EF4-FFF2-40B4-BE49-F238E27FC236}">
                <a16:creationId xmlns:a16="http://schemas.microsoft.com/office/drawing/2014/main" id="{CBCED3B8-8A2E-05AE-FD85-2C5C44385793}"/>
              </a:ext>
            </a:extLst>
          </p:cNvPr>
          <p:cNvPicPr>
            <a:picLocks noChangeAspect="1"/>
          </p:cNvPicPr>
          <p:nvPr/>
        </p:nvPicPr>
        <p:blipFill>
          <a:blip r:embed="rId2"/>
          <a:srcRect l="13750" t="9600" r="40671" b="39555"/>
          <a:stretch/>
        </p:blipFill>
        <p:spPr>
          <a:xfrm>
            <a:off x="7217664" y="23557"/>
            <a:ext cx="4974336" cy="2770632"/>
          </a:xfrm>
          <a:prstGeom prst="rect">
            <a:avLst/>
          </a:prstGeom>
          <a:ln w="38100" cap="sq">
            <a:solidFill>
              <a:schemeClr val="accent1">
                <a:lumMod val="60000"/>
                <a:lumOff val="4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023673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FFE8-50D2-0492-3D08-3E1ED74C0129}"/>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83E8103-7664-BFDB-932F-C80471290969}"/>
              </a:ext>
            </a:extLst>
          </p:cNvPr>
          <p:cNvSpPr>
            <a:spLocks noGrp="1"/>
          </p:cNvSpPr>
          <p:nvPr>
            <p:ph idx="1"/>
          </p:nvPr>
        </p:nvSpPr>
        <p:spPr>
          <a:xfrm>
            <a:off x="151167" y="1937127"/>
            <a:ext cx="2743200" cy="487680"/>
          </a:xfrm>
        </p:spPr>
        <p:txBody>
          <a:bodyPr>
            <a:normAutofit/>
          </a:bodyPr>
          <a:lstStyle/>
          <a:p>
            <a:pPr marL="457200" lvl="1" indent="0" algn="ctr" defTabSz="457200">
              <a:spcBef>
                <a:spcPts val="1000"/>
              </a:spcBef>
              <a:spcAft>
                <a:spcPts val="0"/>
              </a:spcAft>
              <a:buNone/>
            </a:pPr>
            <a:r>
              <a:rPr lang="en-US" b="1" dirty="0"/>
              <a:t>Gender Analysis</a:t>
            </a:r>
          </a:p>
        </p:txBody>
      </p:sp>
      <p:pic>
        <p:nvPicPr>
          <p:cNvPr id="6" name="Picture 5">
            <a:extLst>
              <a:ext uri="{FF2B5EF4-FFF2-40B4-BE49-F238E27FC236}">
                <a16:creationId xmlns:a16="http://schemas.microsoft.com/office/drawing/2014/main" id="{418EE4B4-9377-2232-1EB8-08A11C58C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47" y="4254689"/>
            <a:ext cx="2743200" cy="1536669"/>
          </a:xfrm>
          <a:prstGeom prst="rect">
            <a:avLst/>
          </a:prstGeom>
        </p:spPr>
      </p:pic>
      <p:sp>
        <p:nvSpPr>
          <p:cNvPr id="7" name="Content Placeholder 2">
            <a:extLst>
              <a:ext uri="{FF2B5EF4-FFF2-40B4-BE49-F238E27FC236}">
                <a16:creationId xmlns:a16="http://schemas.microsoft.com/office/drawing/2014/main" id="{36EDBB19-3734-EF68-9CCA-F4B01A9A9A6D}"/>
              </a:ext>
            </a:extLst>
          </p:cNvPr>
          <p:cNvSpPr txBox="1">
            <a:spLocks/>
          </p:cNvSpPr>
          <p:nvPr/>
        </p:nvSpPr>
        <p:spPr>
          <a:xfrm>
            <a:off x="8927088" y="5608889"/>
            <a:ext cx="2935728" cy="487680"/>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Arial Narrow" panose="020B0606020202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Arial Narrow" panose="020B0606020202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Arial Narrow" panose="020B0606020202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1" indent="0" algn="ctr">
              <a:buNone/>
            </a:pPr>
            <a:r>
              <a:rPr lang="en-US" sz="1800" b="1" dirty="0">
                <a:solidFill>
                  <a:schemeClr val="tx1"/>
                </a:solidFill>
              </a:rPr>
              <a:t>Satisfaction &amp; Performance</a:t>
            </a:r>
          </a:p>
        </p:txBody>
      </p:sp>
      <p:sp>
        <p:nvSpPr>
          <p:cNvPr id="8" name="Content Placeholder 2">
            <a:extLst>
              <a:ext uri="{FF2B5EF4-FFF2-40B4-BE49-F238E27FC236}">
                <a16:creationId xmlns:a16="http://schemas.microsoft.com/office/drawing/2014/main" id="{94F3AE36-5454-2F2F-B965-555D6B94883A}"/>
              </a:ext>
            </a:extLst>
          </p:cNvPr>
          <p:cNvSpPr txBox="1">
            <a:spLocks/>
          </p:cNvSpPr>
          <p:nvPr/>
        </p:nvSpPr>
        <p:spPr>
          <a:xfrm>
            <a:off x="4435189" y="6377223"/>
            <a:ext cx="3230880" cy="48768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Arial Narrow" panose="020B0606020202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Arial Narrow" panose="020B0606020202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Arial Narrow" panose="020B0606020202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1" indent="0" algn="ctr">
              <a:buNone/>
            </a:pPr>
            <a:r>
              <a:rPr lang="en-US" sz="1800" b="1" dirty="0">
                <a:solidFill>
                  <a:schemeClr val="tx1"/>
                </a:solidFill>
              </a:rPr>
              <a:t>Opportunities &amp; Growth</a:t>
            </a:r>
          </a:p>
        </p:txBody>
      </p:sp>
      <p:sp>
        <p:nvSpPr>
          <p:cNvPr id="9" name="Content Placeholder 2">
            <a:extLst>
              <a:ext uri="{FF2B5EF4-FFF2-40B4-BE49-F238E27FC236}">
                <a16:creationId xmlns:a16="http://schemas.microsoft.com/office/drawing/2014/main" id="{D5C3F1DA-ED18-964F-7F92-1BE05CF4ADFD}"/>
              </a:ext>
            </a:extLst>
          </p:cNvPr>
          <p:cNvSpPr txBox="1">
            <a:spLocks/>
          </p:cNvSpPr>
          <p:nvPr/>
        </p:nvSpPr>
        <p:spPr>
          <a:xfrm>
            <a:off x="-281649" y="5608889"/>
            <a:ext cx="3608832" cy="48768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Arial Narrow" panose="020B0606020202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Arial Narrow" panose="020B0606020202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Arial Narrow" panose="020B0606020202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1" indent="0" algn="ctr">
              <a:buNone/>
            </a:pPr>
            <a:r>
              <a:rPr lang="en-US" sz="1800" b="1" dirty="0">
                <a:solidFill>
                  <a:schemeClr val="tx1"/>
                </a:solidFill>
              </a:rPr>
              <a:t>Work Profile</a:t>
            </a:r>
          </a:p>
        </p:txBody>
      </p:sp>
      <p:sp>
        <p:nvSpPr>
          <p:cNvPr id="10" name="Content Placeholder 2">
            <a:extLst>
              <a:ext uri="{FF2B5EF4-FFF2-40B4-BE49-F238E27FC236}">
                <a16:creationId xmlns:a16="http://schemas.microsoft.com/office/drawing/2014/main" id="{F4F53E07-AE12-F7B7-48C1-768864BF00E3}"/>
              </a:ext>
            </a:extLst>
          </p:cNvPr>
          <p:cNvSpPr txBox="1">
            <a:spLocks/>
          </p:cNvSpPr>
          <p:nvPr/>
        </p:nvSpPr>
        <p:spPr>
          <a:xfrm>
            <a:off x="8927088" y="1780825"/>
            <a:ext cx="3026172" cy="487680"/>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Arial Narrow" panose="020B0606020202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Arial Narrow" panose="020B0606020202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Arial Narrow" panose="020B0606020202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1" indent="0" algn="ctr">
              <a:buNone/>
            </a:pPr>
            <a:r>
              <a:rPr lang="en-US" sz="1800" b="1" dirty="0">
                <a:solidFill>
                  <a:schemeClr val="tx1"/>
                </a:solidFill>
              </a:rPr>
              <a:t>Demographics &amp; Personal Information</a:t>
            </a:r>
          </a:p>
        </p:txBody>
      </p:sp>
      <p:sp>
        <p:nvSpPr>
          <p:cNvPr id="11" name="Content Placeholder 2">
            <a:extLst>
              <a:ext uri="{FF2B5EF4-FFF2-40B4-BE49-F238E27FC236}">
                <a16:creationId xmlns:a16="http://schemas.microsoft.com/office/drawing/2014/main" id="{EA5364CB-B9F9-17B2-8DE8-9331864C2C5D}"/>
              </a:ext>
            </a:extLst>
          </p:cNvPr>
          <p:cNvSpPr txBox="1">
            <a:spLocks/>
          </p:cNvSpPr>
          <p:nvPr/>
        </p:nvSpPr>
        <p:spPr>
          <a:xfrm>
            <a:off x="5007760" y="486118"/>
            <a:ext cx="1991932" cy="48768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Arial Narrow" panose="020B0606020202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Arial Narrow" panose="020B0606020202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Arial Narrow" panose="020B0606020202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Narrow" panose="020B0606020202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1" indent="0" algn="ctr">
              <a:buNone/>
            </a:pPr>
            <a:r>
              <a:rPr lang="en-US" sz="1800" b="1" dirty="0">
                <a:solidFill>
                  <a:schemeClr val="tx1"/>
                </a:solidFill>
              </a:rPr>
              <a:t>Race Analysis</a:t>
            </a:r>
          </a:p>
        </p:txBody>
      </p:sp>
      <p:pic>
        <p:nvPicPr>
          <p:cNvPr id="13" name="Picture 12">
            <a:extLst>
              <a:ext uri="{FF2B5EF4-FFF2-40B4-BE49-F238E27FC236}">
                <a16:creationId xmlns:a16="http://schemas.microsoft.com/office/drawing/2014/main" id="{130DDBE6-193E-AA05-A530-EB6FB5E4D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947" y="2315041"/>
            <a:ext cx="2743200" cy="1536669"/>
          </a:xfrm>
          <a:prstGeom prst="rect">
            <a:avLst/>
          </a:prstGeom>
        </p:spPr>
      </p:pic>
      <p:pic>
        <p:nvPicPr>
          <p:cNvPr id="15" name="Picture 14">
            <a:extLst>
              <a:ext uri="{FF2B5EF4-FFF2-40B4-BE49-F238E27FC236}">
                <a16:creationId xmlns:a16="http://schemas.microsoft.com/office/drawing/2014/main" id="{04AB08F4-A2B3-C4B2-2A9B-9202E7AF6341}"/>
              </a:ext>
            </a:extLst>
          </p:cNvPr>
          <p:cNvPicPr>
            <a:picLocks noChangeAspect="1"/>
          </p:cNvPicPr>
          <p:nvPr/>
        </p:nvPicPr>
        <p:blipFill>
          <a:blip r:embed="rId4">
            <a:extLst>
              <a:ext uri="{28A0092B-C50C-407E-A947-70E740481C1C}">
                <a14:useLocalDpi xmlns:a14="http://schemas.microsoft.com/office/drawing/2010/main" val="0"/>
              </a:ext>
            </a:extLst>
          </a:blip>
          <a:srcRect l="9817" t="4914" r="9817" b="34578"/>
          <a:stretch/>
        </p:blipFill>
        <p:spPr>
          <a:xfrm>
            <a:off x="4841790" y="1321644"/>
            <a:ext cx="2743200" cy="1536669"/>
          </a:xfrm>
          <a:prstGeom prst="rect">
            <a:avLst/>
          </a:prstGeom>
        </p:spPr>
      </p:pic>
      <p:pic>
        <p:nvPicPr>
          <p:cNvPr id="17" name="Picture 16">
            <a:extLst>
              <a:ext uri="{FF2B5EF4-FFF2-40B4-BE49-F238E27FC236}">
                <a16:creationId xmlns:a16="http://schemas.microsoft.com/office/drawing/2014/main" id="{512708F9-B8D7-FC0B-BE05-3FA7AC9BCF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7633" y="2313030"/>
            <a:ext cx="2743200" cy="1588788"/>
          </a:xfrm>
          <a:prstGeom prst="rect">
            <a:avLst/>
          </a:prstGeom>
        </p:spPr>
      </p:pic>
      <p:pic>
        <p:nvPicPr>
          <p:cNvPr id="19" name="Picture 18">
            <a:extLst>
              <a:ext uri="{FF2B5EF4-FFF2-40B4-BE49-F238E27FC236}">
                <a16:creationId xmlns:a16="http://schemas.microsoft.com/office/drawing/2014/main" id="{EFD8089D-00D5-47FB-7B69-22CCEC5342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1791" y="4840555"/>
            <a:ext cx="2743199" cy="1536668"/>
          </a:xfrm>
          <a:prstGeom prst="rect">
            <a:avLst/>
          </a:prstGeom>
        </p:spPr>
      </p:pic>
      <p:pic>
        <p:nvPicPr>
          <p:cNvPr id="21" name="Picture 20">
            <a:extLst>
              <a:ext uri="{FF2B5EF4-FFF2-40B4-BE49-F238E27FC236}">
                <a16:creationId xmlns:a16="http://schemas.microsoft.com/office/drawing/2014/main" id="{14B8FD72-CBD6-1EED-6A0A-71485DEBFF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7633" y="4072221"/>
            <a:ext cx="2743200" cy="1536668"/>
          </a:xfrm>
          <a:prstGeom prst="rect">
            <a:avLst/>
          </a:prstGeom>
        </p:spPr>
      </p:pic>
      <p:pic>
        <p:nvPicPr>
          <p:cNvPr id="23" name="Picture 22">
            <a:extLst>
              <a:ext uri="{FF2B5EF4-FFF2-40B4-BE49-F238E27FC236}">
                <a16:creationId xmlns:a16="http://schemas.microsoft.com/office/drawing/2014/main" id="{F507BE19-D2F9-EF0C-C9D1-62EB638CB2EC}"/>
              </a:ext>
            </a:extLst>
          </p:cNvPr>
          <p:cNvPicPr>
            <a:picLocks noChangeAspect="1"/>
          </p:cNvPicPr>
          <p:nvPr/>
        </p:nvPicPr>
        <p:blipFill>
          <a:blip r:embed="rId8">
            <a:extLst>
              <a:ext uri="{28A0092B-C50C-407E-A947-70E740481C1C}">
                <a14:useLocalDpi xmlns:a14="http://schemas.microsoft.com/office/drawing/2010/main" val="0"/>
              </a:ext>
            </a:extLst>
          </a:blip>
          <a:srcRect l="2238" t="8889" r="52014" b="10222"/>
          <a:stretch/>
        </p:blipFill>
        <p:spPr>
          <a:xfrm>
            <a:off x="4841790" y="3079004"/>
            <a:ext cx="2743199" cy="1576562"/>
          </a:xfrm>
          <a:prstGeom prst="rect">
            <a:avLst/>
          </a:prstGeom>
        </p:spPr>
      </p:pic>
      <p:cxnSp>
        <p:nvCxnSpPr>
          <p:cNvPr id="26" name="Connector: Elbow 25">
            <a:extLst>
              <a:ext uri="{FF2B5EF4-FFF2-40B4-BE49-F238E27FC236}">
                <a16:creationId xmlns:a16="http://schemas.microsoft.com/office/drawing/2014/main" id="{96ACC845-7E4F-3FAA-A20E-357A359EAD1C}"/>
              </a:ext>
            </a:extLst>
          </p:cNvPr>
          <p:cNvCxnSpPr>
            <a:cxnSpLocks/>
            <a:stCxn id="13" idx="3"/>
          </p:cNvCxnSpPr>
          <p:nvPr/>
        </p:nvCxnSpPr>
        <p:spPr>
          <a:xfrm>
            <a:off x="3129147" y="3083376"/>
            <a:ext cx="1712642" cy="8217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80A4BDA-C999-65CA-520B-A2D389DAA086}"/>
              </a:ext>
            </a:extLst>
          </p:cNvPr>
          <p:cNvCxnSpPr>
            <a:stCxn id="15" idx="2"/>
            <a:endCxn id="23" idx="0"/>
          </p:cNvCxnSpPr>
          <p:nvPr/>
        </p:nvCxnSpPr>
        <p:spPr>
          <a:xfrm>
            <a:off x="6213390" y="2858313"/>
            <a:ext cx="0" cy="220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BF997E-3CE1-D425-5EFB-4E3C59F7658A}"/>
              </a:ext>
            </a:extLst>
          </p:cNvPr>
          <p:cNvCxnSpPr>
            <a:stCxn id="19" idx="0"/>
            <a:endCxn id="23" idx="2"/>
          </p:cNvCxnSpPr>
          <p:nvPr/>
        </p:nvCxnSpPr>
        <p:spPr>
          <a:xfrm flipH="1" flipV="1">
            <a:off x="6213390" y="4655566"/>
            <a:ext cx="1" cy="184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74EC1BC-AB04-2A0A-FA0D-9BB9AFD59F82}"/>
              </a:ext>
            </a:extLst>
          </p:cNvPr>
          <p:cNvCxnSpPr>
            <a:stCxn id="6" idx="3"/>
          </p:cNvCxnSpPr>
          <p:nvPr/>
        </p:nvCxnSpPr>
        <p:spPr>
          <a:xfrm flipV="1">
            <a:off x="3129147" y="4409354"/>
            <a:ext cx="1712643" cy="6136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E03CBE-6A77-2512-5621-50AEA41C0D61}"/>
              </a:ext>
            </a:extLst>
          </p:cNvPr>
          <p:cNvCxnSpPr>
            <a:stCxn id="17" idx="1"/>
            <a:endCxn id="17" idx="1"/>
          </p:cNvCxnSpPr>
          <p:nvPr/>
        </p:nvCxnSpPr>
        <p:spPr>
          <a:xfrm>
            <a:off x="9297633" y="310742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78AF4C7C-D241-F4E3-CB54-3928F840F1C2}"/>
              </a:ext>
            </a:extLst>
          </p:cNvPr>
          <p:cNvCxnSpPr>
            <a:cxnSpLocks/>
            <a:stCxn id="17" idx="1"/>
          </p:cNvCxnSpPr>
          <p:nvPr/>
        </p:nvCxnSpPr>
        <p:spPr>
          <a:xfrm rot="10800000" flipV="1">
            <a:off x="7553191" y="3107424"/>
            <a:ext cx="1744442" cy="7713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7A5A41D6-9B14-62C4-5B0F-EB22E1411D75}"/>
              </a:ext>
            </a:extLst>
          </p:cNvPr>
          <p:cNvCxnSpPr>
            <a:stCxn id="21" idx="1"/>
          </p:cNvCxnSpPr>
          <p:nvPr/>
        </p:nvCxnSpPr>
        <p:spPr>
          <a:xfrm rot="10800000">
            <a:off x="7584989" y="4161271"/>
            <a:ext cx="1712644" cy="6792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2247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188E-0DCD-B54D-E61A-75C20D7FEB57}"/>
              </a:ext>
            </a:extLst>
          </p:cNvPr>
          <p:cNvSpPr>
            <a:spLocks noGrp="1"/>
          </p:cNvSpPr>
          <p:nvPr>
            <p:ph type="title"/>
          </p:nvPr>
        </p:nvSpPr>
        <p:spPr>
          <a:xfrm>
            <a:off x="956033" y="607006"/>
            <a:ext cx="4228810" cy="1499616"/>
          </a:xfrm>
        </p:spPr>
        <p:txBody>
          <a:bodyPr/>
          <a:lstStyle/>
          <a:p>
            <a:r>
              <a:rPr lang="en-US" dirty="0"/>
              <a:t>Gender Analysis</a:t>
            </a:r>
          </a:p>
        </p:txBody>
      </p:sp>
      <p:sp>
        <p:nvSpPr>
          <p:cNvPr id="11" name="Content Placeholder 10">
            <a:extLst>
              <a:ext uri="{FF2B5EF4-FFF2-40B4-BE49-F238E27FC236}">
                <a16:creationId xmlns:a16="http://schemas.microsoft.com/office/drawing/2014/main" id="{36C3A243-6AC5-F8B6-D6DB-C544973C5949}"/>
              </a:ext>
            </a:extLst>
          </p:cNvPr>
          <p:cNvSpPr>
            <a:spLocks noGrp="1"/>
          </p:cNvSpPr>
          <p:nvPr>
            <p:ph idx="1"/>
          </p:nvPr>
        </p:nvSpPr>
        <p:spPr>
          <a:xfrm>
            <a:off x="486384" y="1770434"/>
            <a:ext cx="4698459" cy="4854102"/>
          </a:xfrm>
        </p:spPr>
        <p:txBody>
          <a:bodyPr anchor="ctr"/>
          <a:lstStyle/>
          <a:p>
            <a:r>
              <a:rPr lang="en-US" b="1" u="sng" dirty="0"/>
              <a:t>Conclusion:</a:t>
            </a:r>
          </a:p>
          <a:p>
            <a:pPr>
              <a:buFont typeface="Arial" panose="020B0604020202020204" pitchFamily="34" charset="0"/>
              <a:buChar char="•"/>
            </a:pPr>
            <a:r>
              <a:rPr lang="en-GB" sz="1800" dirty="0"/>
              <a:t>Males represent the highest turnover because of salary bias. Many males with doctorate and master's degrees receive lower average salaries compared to other genders.</a:t>
            </a:r>
          </a:p>
          <a:p>
            <a:pPr>
              <a:buFont typeface="Arial" panose="020B0604020202020204" pitchFamily="34" charset="0"/>
              <a:buChar char="•"/>
            </a:pPr>
            <a:r>
              <a:rPr lang="en-GB" sz="1800" dirty="0"/>
              <a:t>Manager rating shows no bias , as the highest rating for all genders Similarly</a:t>
            </a:r>
            <a:r>
              <a:rPr lang="en-US" sz="1800" dirty="0"/>
              <a:t> </a:t>
            </a:r>
            <a:r>
              <a:rPr lang="en-GB" sz="1800" dirty="0"/>
              <a:t>"meets expectations.</a:t>
            </a:r>
            <a:r>
              <a:rPr lang="en-US" sz="1800" dirty="0"/>
              <a:t>”</a:t>
            </a:r>
          </a:p>
          <a:p>
            <a:pPr>
              <a:buFont typeface="Arial" panose="020B0604020202020204" pitchFamily="34" charset="0"/>
              <a:buChar char="•"/>
            </a:pPr>
            <a:r>
              <a:rPr lang="en-US" sz="1800" dirty="0"/>
              <a:t>No bias in equity grant for all employees even if length of work one year or less and </a:t>
            </a:r>
            <a:r>
              <a:rPr lang="en-US" sz="1800" dirty="0">
                <a:effectLst/>
                <a:latin typeface="Aptos" panose="020B0004020202020204" pitchFamily="34" charset="0"/>
                <a:ea typeface="Aptos" panose="020B0004020202020204" pitchFamily="34" charset="0"/>
                <a:cs typeface="Arial" panose="020B0604020202020204" pitchFamily="34" charset="0"/>
              </a:rPr>
              <a:t>regardless of education level  ,that means </a:t>
            </a:r>
            <a:r>
              <a:rPr lang="en-US" sz="1800" dirty="0"/>
              <a:t>equity grant not depends on manager rating or education level.</a:t>
            </a:r>
            <a:endParaRPr lang="en-GB" sz="1800" dirty="0"/>
          </a:p>
        </p:txBody>
      </p:sp>
      <p:pic>
        <p:nvPicPr>
          <p:cNvPr id="14" name="Picture 13" descr="A screenshot of a computer&#10;&#10;Description automatically generated">
            <a:extLst>
              <a:ext uri="{FF2B5EF4-FFF2-40B4-BE49-F238E27FC236}">
                <a16:creationId xmlns:a16="http://schemas.microsoft.com/office/drawing/2014/main" id="{572E0E0E-5FEC-401B-F1C9-7E1DFD0A131C}"/>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5366749" y="1225685"/>
            <a:ext cx="6634265" cy="5632315"/>
          </a:xfrm>
          <a:prstGeom prst="rect">
            <a:avLst/>
          </a:prstGeom>
        </p:spPr>
      </p:pic>
    </p:spTree>
    <p:extLst>
      <p:ext uri="{BB962C8B-B14F-4D97-AF65-F5344CB8AC3E}">
        <p14:creationId xmlns:p14="http://schemas.microsoft.com/office/powerpoint/2010/main" val="41714244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188E-0DCD-B54D-E61A-75C20D7FEB57}"/>
              </a:ext>
            </a:extLst>
          </p:cNvPr>
          <p:cNvSpPr>
            <a:spLocks noGrp="1"/>
          </p:cNvSpPr>
          <p:nvPr>
            <p:ph type="title"/>
          </p:nvPr>
        </p:nvSpPr>
        <p:spPr>
          <a:xfrm>
            <a:off x="956033" y="607006"/>
            <a:ext cx="4228810" cy="1499616"/>
          </a:xfrm>
        </p:spPr>
        <p:txBody>
          <a:bodyPr>
            <a:normAutofit/>
          </a:bodyPr>
          <a:lstStyle/>
          <a:p>
            <a:r>
              <a:rPr lang="en-US" b="1" dirty="0">
                <a:effectLst/>
                <a:ea typeface="Aptos" panose="020B0004020202020204" pitchFamily="34" charset="0"/>
                <a:cs typeface="Arial" panose="020B0604020202020204" pitchFamily="34" charset="0"/>
              </a:rPr>
              <a:t>Race</a:t>
            </a:r>
            <a:r>
              <a:rPr lang="en-US" b="1" dirty="0">
                <a:ea typeface="Aptos" panose="020B0004020202020204" pitchFamily="34" charset="0"/>
                <a:cs typeface="Arial" panose="020B0604020202020204" pitchFamily="34" charset="0"/>
              </a:rPr>
              <a:t> </a:t>
            </a:r>
            <a:r>
              <a:rPr lang="en-US" b="1" dirty="0"/>
              <a:t>Analysis</a:t>
            </a:r>
          </a:p>
        </p:txBody>
      </p:sp>
      <p:sp>
        <p:nvSpPr>
          <p:cNvPr id="11" name="Content Placeholder 10">
            <a:extLst>
              <a:ext uri="{FF2B5EF4-FFF2-40B4-BE49-F238E27FC236}">
                <a16:creationId xmlns:a16="http://schemas.microsoft.com/office/drawing/2014/main" id="{36C3A243-6AC5-F8B6-D6DB-C544973C5949}"/>
              </a:ext>
            </a:extLst>
          </p:cNvPr>
          <p:cNvSpPr>
            <a:spLocks noGrp="1"/>
          </p:cNvSpPr>
          <p:nvPr>
            <p:ph idx="1"/>
          </p:nvPr>
        </p:nvSpPr>
        <p:spPr>
          <a:xfrm>
            <a:off x="486384" y="1770434"/>
            <a:ext cx="5731536" cy="4854102"/>
          </a:xfrm>
        </p:spPr>
        <p:txBody>
          <a:bodyPr anchor="ctr">
            <a:normAutofit/>
          </a:bodyPr>
          <a:lstStyle/>
          <a:p>
            <a:r>
              <a:rPr lang="en-US" b="1" u="sng" dirty="0"/>
              <a:t>Conclusion:</a:t>
            </a:r>
          </a:p>
          <a:p>
            <a:pPr>
              <a:buFont typeface="Arial" panose="020B0604020202020204" pitchFamily="34" charset="0"/>
              <a:buChar char="•"/>
            </a:pPr>
            <a:r>
              <a:rPr lang="en-US" sz="1700" dirty="0"/>
              <a:t>Based on calculations of the existing workforce, it is clear that the organization is diverse.</a:t>
            </a:r>
          </a:p>
          <a:p>
            <a:pPr>
              <a:buFont typeface="Arial" panose="020B0604020202020204" pitchFamily="34" charset="0"/>
              <a:buChar char="•"/>
            </a:pPr>
            <a:r>
              <a:rPr lang="en-US" sz="1700" dirty="0"/>
              <a:t> White employees make up a large portion of the workforce, as evidenced by the annual hiring total. Additionally, the only people hired in 2020 and 2021 were white.</a:t>
            </a:r>
          </a:p>
          <a:p>
            <a:pPr>
              <a:buFont typeface="Arial" panose="020B0604020202020204" pitchFamily="34" charset="0"/>
              <a:buChar char="•"/>
            </a:pPr>
            <a:r>
              <a:rPr lang="en-US" sz="1700" dirty="0"/>
              <a:t> Since there were a lot of white employees in every department, this large number of employees has been seen in many areas.</a:t>
            </a:r>
          </a:p>
          <a:p>
            <a:pPr>
              <a:buFont typeface="Arial" panose="020B0604020202020204" pitchFamily="34" charset="0"/>
              <a:buChar char="•"/>
            </a:pPr>
            <a:r>
              <a:rPr lang="en-US" sz="1700" dirty="0"/>
              <a:t> Because of the significant disparity in the rates for the other races, white employees have received the highest and lowest salaries, respectively. </a:t>
            </a:r>
          </a:p>
          <a:p>
            <a:pPr>
              <a:buFont typeface="Arial" panose="020B0604020202020204" pitchFamily="34" charset="0"/>
              <a:buChar char="•"/>
            </a:pPr>
            <a:r>
              <a:rPr lang="en-US" sz="1700" dirty="0"/>
              <a:t>When it comes to managerial ratings, white employees rank higher than any other race in both positive and unfavorable ratings. The reason for that is the exceeding count of the white employees above the other races. </a:t>
            </a:r>
            <a:endParaRPr lang="en-GB" sz="1700" dirty="0"/>
          </a:p>
        </p:txBody>
      </p:sp>
      <p:pic>
        <p:nvPicPr>
          <p:cNvPr id="4" name="Picture 3">
            <a:extLst>
              <a:ext uri="{FF2B5EF4-FFF2-40B4-BE49-F238E27FC236}">
                <a16:creationId xmlns:a16="http://schemas.microsoft.com/office/drawing/2014/main" id="{ED51FA83-D978-90DB-D31A-CE2BF454E981}"/>
              </a:ext>
            </a:extLst>
          </p:cNvPr>
          <p:cNvPicPr>
            <a:picLocks noChangeAspect="1"/>
          </p:cNvPicPr>
          <p:nvPr/>
        </p:nvPicPr>
        <p:blipFill>
          <a:blip r:embed="rId2">
            <a:extLst>
              <a:ext uri="{28A0092B-C50C-407E-A947-70E740481C1C}">
                <a14:useLocalDpi xmlns:a14="http://schemas.microsoft.com/office/drawing/2010/main" val="0"/>
              </a:ext>
            </a:extLst>
          </a:blip>
          <a:srcRect t="7443" b="5726"/>
          <a:stretch/>
        </p:blipFill>
        <p:spPr>
          <a:xfrm>
            <a:off x="6217920" y="1660998"/>
            <a:ext cx="5974080" cy="4854102"/>
          </a:xfrm>
          <a:prstGeom prst="rect">
            <a:avLst/>
          </a:prstGeom>
        </p:spPr>
      </p:pic>
    </p:spTree>
    <p:extLst>
      <p:ext uri="{BB962C8B-B14F-4D97-AF65-F5344CB8AC3E}">
        <p14:creationId xmlns:p14="http://schemas.microsoft.com/office/powerpoint/2010/main" val="24747360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0F4D-5249-26E8-4A43-A06EE0D845D1}"/>
              </a:ext>
            </a:extLst>
          </p:cNvPr>
          <p:cNvSpPr>
            <a:spLocks noGrp="1"/>
          </p:cNvSpPr>
          <p:nvPr>
            <p:ph type="title"/>
          </p:nvPr>
        </p:nvSpPr>
        <p:spPr>
          <a:xfrm>
            <a:off x="1024128" y="585216"/>
            <a:ext cx="3829974" cy="1499616"/>
          </a:xfrm>
        </p:spPr>
        <p:txBody>
          <a:bodyPr/>
          <a:lstStyle/>
          <a:p>
            <a:r>
              <a:rPr lang="en-US" dirty="0"/>
              <a:t>Demographics </a:t>
            </a:r>
          </a:p>
        </p:txBody>
      </p:sp>
      <p:sp>
        <p:nvSpPr>
          <p:cNvPr id="3" name="Content Placeholder 2">
            <a:extLst>
              <a:ext uri="{FF2B5EF4-FFF2-40B4-BE49-F238E27FC236}">
                <a16:creationId xmlns:a16="http://schemas.microsoft.com/office/drawing/2014/main" id="{E9583C33-0BF0-9B5C-E895-6749714164B1}"/>
              </a:ext>
            </a:extLst>
          </p:cNvPr>
          <p:cNvSpPr>
            <a:spLocks noGrp="1"/>
          </p:cNvSpPr>
          <p:nvPr>
            <p:ph idx="1"/>
          </p:nvPr>
        </p:nvSpPr>
        <p:spPr>
          <a:xfrm>
            <a:off x="683492" y="1810327"/>
            <a:ext cx="5208262" cy="4499033"/>
          </a:xfrm>
        </p:spPr>
        <p:txBody>
          <a:bodyPr>
            <a:normAutofit lnSpcReduction="10000"/>
          </a:bodyPr>
          <a:lstStyle/>
          <a:p>
            <a:r>
              <a:rPr lang="en-US" b="1" u="sng" dirty="0"/>
              <a:t>Conclusion:</a:t>
            </a:r>
          </a:p>
          <a:p>
            <a:pPr>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Arial" panose="020B0604020202020204" pitchFamily="34" charset="0"/>
              </a:rPr>
              <a:t>Salary depends on education level more than depending on age.</a:t>
            </a:r>
          </a:p>
          <a:p>
            <a:pPr>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Arial" panose="020B0604020202020204" pitchFamily="34" charset="0"/>
              </a:rPr>
              <a:t>There is salary bias for white employees and regardless of their high salary they represent the highest count of employees turned over. </a:t>
            </a:r>
          </a:p>
          <a:p>
            <a:pPr>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Arial" panose="020B0604020202020204" pitchFamily="34" charset="0"/>
              </a:rPr>
              <a:t>The highest count of employees turned over are single</a:t>
            </a:r>
            <a:r>
              <a:rPr lang="en-US" sz="1800" dirty="0">
                <a:latin typeface="Aptos" panose="020B0004020202020204" pitchFamily="34" charset="0"/>
                <a:ea typeface="Aptos" panose="020B0004020202020204" pitchFamily="34" charset="0"/>
                <a:cs typeface="Arial" panose="020B0604020202020204" pitchFamily="34" charset="0"/>
              </a:rPr>
              <a:t>.</a:t>
            </a:r>
          </a:p>
          <a:p>
            <a:pPr>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Arial" panose="020B0604020202020204" pitchFamily="34" charset="0"/>
              </a:rPr>
              <a:t>The highest employees turned over have “bachelors”.</a:t>
            </a:r>
          </a:p>
          <a:p>
            <a:pPr>
              <a:buFont typeface="Arial" panose="020B0604020202020204" pitchFamily="34" charset="0"/>
              <a:buChar char="•"/>
            </a:pPr>
            <a:r>
              <a:rPr lang="en-GB" sz="1800" dirty="0">
                <a:effectLst/>
                <a:latin typeface="Aptos" panose="020B0004020202020204" pitchFamily="34" charset="0"/>
                <a:ea typeface="Aptos" panose="020B0004020202020204" pitchFamily="34" charset="0"/>
                <a:cs typeface="Arial" panose="020B0604020202020204" pitchFamily="34" charset="0"/>
              </a:rPr>
              <a:t>The distance level has no impact on turnover because employees turned over their distance level “short” that means the salary may depends on distance level and compensation transport.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a:buFont typeface="Arial" panose="020B0604020202020204" pitchFamily="34" charset="0"/>
              <a:buChar char="•"/>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buFont typeface="Arial" panose="020B0604020202020204" pitchFamily="34" charset="0"/>
              <a:buChar char="•"/>
            </a:pPr>
            <a:endParaRPr lang="en-US" dirty="0"/>
          </a:p>
        </p:txBody>
      </p:sp>
      <p:pic>
        <p:nvPicPr>
          <p:cNvPr id="9" name="Picture 8" descr="A screenshot of a computer screen&#10;&#10;Description automatically generated">
            <a:extLst>
              <a:ext uri="{FF2B5EF4-FFF2-40B4-BE49-F238E27FC236}">
                <a16:creationId xmlns:a16="http://schemas.microsoft.com/office/drawing/2014/main" id="{81063F68-E1E6-CBDB-F9F8-C5B376AE7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675" y="1283854"/>
            <a:ext cx="5611090" cy="5246254"/>
          </a:xfrm>
          <a:prstGeom prst="rect">
            <a:avLst/>
          </a:prstGeom>
        </p:spPr>
      </p:pic>
    </p:spTree>
    <p:extLst>
      <p:ext uri="{BB962C8B-B14F-4D97-AF65-F5344CB8AC3E}">
        <p14:creationId xmlns:p14="http://schemas.microsoft.com/office/powerpoint/2010/main" val="1426742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142</TotalTime>
  <Words>1097</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Aptos</vt:lpstr>
      <vt:lpstr>Arial</vt:lpstr>
      <vt:lpstr>Arial Black</vt:lpstr>
      <vt:lpstr>Arial Narrow</vt:lpstr>
      <vt:lpstr>Calibri</vt:lpstr>
      <vt:lpstr>Courier New</vt:lpstr>
      <vt:lpstr>Tw Cen MT</vt:lpstr>
      <vt:lpstr>Tw Cen MT Condensed</vt:lpstr>
      <vt:lpstr>Wingdings</vt:lpstr>
      <vt:lpstr>Wingdings 3</vt:lpstr>
      <vt:lpstr>Integral</vt:lpstr>
      <vt:lpstr>Human Resources</vt:lpstr>
      <vt:lpstr>Introduction</vt:lpstr>
      <vt:lpstr>Dataset Description</vt:lpstr>
      <vt:lpstr>Data Cleaning &amp; Preprocessing:</vt:lpstr>
      <vt:lpstr>Initial Investigation</vt:lpstr>
      <vt:lpstr>Questions:</vt:lpstr>
      <vt:lpstr>Gender Analysis</vt:lpstr>
      <vt:lpstr>Race Analysis</vt:lpstr>
      <vt:lpstr>Demographics </vt:lpstr>
      <vt:lpstr>Work Profile:</vt:lpstr>
      <vt:lpstr>Growth &amp; Opportunities</vt:lpstr>
      <vt:lpstr>Satisfaction &amp; Performance  </vt:lpstr>
      <vt:lpstr>Predictive Analysis – Overall &amp; Across Departments</vt:lpstr>
      <vt:lpstr>Future Researches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Hend Elmanihawy</dc:creator>
  <cp:lastModifiedBy>Hend Elmanihawy</cp:lastModifiedBy>
  <cp:revision>23</cp:revision>
  <dcterms:created xsi:type="dcterms:W3CDTF">2024-10-18T21:09:32Z</dcterms:created>
  <dcterms:modified xsi:type="dcterms:W3CDTF">2024-10-19T21:52:37Z</dcterms:modified>
</cp:coreProperties>
</file>