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8" r:id="rId9"/>
    <p:sldId id="264" r:id="rId10"/>
    <p:sldId id="265" r:id="rId11"/>
  </p:sldIdLst>
  <p:sldSz cx="6858000" cy="5143500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EB Garamond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pGlKOVy9s5V/SOTJCrlBWs5L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230"/>
      </p:cViewPr>
      <p:guideLst>
        <p:guide orient="horz" pos="88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80533264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80533264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40181" y="976069"/>
            <a:ext cx="4394475" cy="3145275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55" name="Google Shape;55;p1"/>
          <p:cNvSpPr/>
          <p:nvPr/>
        </p:nvSpPr>
        <p:spPr>
          <a:xfrm>
            <a:off x="40181" y="1189294"/>
            <a:ext cx="2789775" cy="27384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56" name="Google Shape;56;p1"/>
          <p:cNvSpPr/>
          <p:nvPr/>
        </p:nvSpPr>
        <p:spPr>
          <a:xfrm>
            <a:off x="2829863" y="1210781"/>
            <a:ext cx="1552050" cy="14949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57" name="Google Shape;57;p1"/>
          <p:cNvSpPr/>
          <p:nvPr/>
        </p:nvSpPr>
        <p:spPr>
          <a:xfrm>
            <a:off x="4552613" y="1993256"/>
            <a:ext cx="2090025" cy="1827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58" name="Google Shape;58;p1"/>
          <p:cNvSpPr txBox="1"/>
          <p:nvPr/>
        </p:nvSpPr>
        <p:spPr>
          <a:xfrm>
            <a:off x="450056" y="537319"/>
            <a:ext cx="32058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>
              <a:buSzPts val="1400"/>
            </a:pPr>
            <a:r>
              <a:rPr lang="en-US" sz="1050">
                <a:solidFill>
                  <a:srgbClr val="073763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API Marketplace (WSO2)</a:t>
            </a:r>
            <a:endParaRPr sz="1050">
              <a:solidFill>
                <a:srgbClr val="073763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52438" y="1693106"/>
            <a:ext cx="1290375" cy="3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400"/>
            </a:pPr>
            <a:r>
              <a:rPr lang="en-US" sz="1050">
                <a:solidFill>
                  <a:srgbClr val="274E13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Billing Engine</a:t>
            </a:r>
            <a:endParaRPr sz="1050">
              <a:solidFill>
                <a:srgbClr val="274E13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768481" y="2194556"/>
            <a:ext cx="470475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Billing Plans</a:t>
            </a:r>
            <a:endParaRPr sz="825"/>
          </a:p>
        </p:txBody>
      </p:sp>
      <p:sp>
        <p:nvSpPr>
          <p:cNvPr id="61" name="Google Shape;61;p1"/>
          <p:cNvSpPr/>
          <p:nvPr/>
        </p:nvSpPr>
        <p:spPr>
          <a:xfrm>
            <a:off x="4768481" y="3317119"/>
            <a:ext cx="777150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Invoices generations</a:t>
            </a:r>
            <a:endParaRPr sz="825"/>
          </a:p>
        </p:txBody>
      </p:sp>
      <p:sp>
        <p:nvSpPr>
          <p:cNvPr id="62" name="Google Shape;62;p1"/>
          <p:cNvSpPr/>
          <p:nvPr/>
        </p:nvSpPr>
        <p:spPr>
          <a:xfrm>
            <a:off x="4768481" y="2755838"/>
            <a:ext cx="743625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Billing Calculation</a:t>
            </a:r>
            <a:endParaRPr sz="825"/>
          </a:p>
        </p:txBody>
      </p:sp>
      <p:sp>
        <p:nvSpPr>
          <p:cNvPr id="63" name="Google Shape;63;p1"/>
          <p:cNvSpPr txBox="1"/>
          <p:nvPr/>
        </p:nvSpPr>
        <p:spPr>
          <a:xfrm flipH="1">
            <a:off x="783995" y="1310569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User Registration  req.</a:t>
            </a:r>
            <a:endParaRPr sz="750"/>
          </a:p>
        </p:txBody>
      </p:sp>
      <p:cxnSp>
        <p:nvCxnSpPr>
          <p:cNvPr id="64" name="Google Shape;64;p1"/>
          <p:cNvCxnSpPr/>
          <p:nvPr/>
        </p:nvCxnSpPr>
        <p:spPr>
          <a:xfrm rot="10800000">
            <a:off x="675601" y="1495050"/>
            <a:ext cx="1341675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65;p1"/>
          <p:cNvCxnSpPr/>
          <p:nvPr/>
        </p:nvCxnSpPr>
        <p:spPr>
          <a:xfrm>
            <a:off x="707588" y="1617563"/>
            <a:ext cx="1318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;p1"/>
          <p:cNvSpPr txBox="1"/>
          <p:nvPr/>
        </p:nvSpPr>
        <p:spPr>
          <a:xfrm flipH="1">
            <a:off x="747826" y="1552200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Accept</a:t>
            </a:r>
            <a:endParaRPr sz="750"/>
          </a:p>
        </p:txBody>
      </p:sp>
      <p:sp>
        <p:nvSpPr>
          <p:cNvPr id="67" name="Google Shape;67;p1"/>
          <p:cNvSpPr txBox="1"/>
          <p:nvPr/>
        </p:nvSpPr>
        <p:spPr>
          <a:xfrm flipH="1">
            <a:off x="755879" y="2327354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[Subscription  req.]</a:t>
            </a:r>
            <a:endParaRPr sz="750"/>
          </a:p>
        </p:txBody>
      </p:sp>
      <p:sp>
        <p:nvSpPr>
          <p:cNvPr id="68" name="Google Shape;68;p1"/>
          <p:cNvSpPr txBox="1"/>
          <p:nvPr/>
        </p:nvSpPr>
        <p:spPr>
          <a:xfrm flipH="1">
            <a:off x="683654" y="2630110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>
                <a:solidFill>
                  <a:schemeClr val="dk1"/>
                </a:solidFill>
              </a:rPr>
              <a:t>Approve</a:t>
            </a:r>
            <a:endParaRPr sz="750"/>
          </a:p>
        </p:txBody>
      </p:sp>
      <p:sp>
        <p:nvSpPr>
          <p:cNvPr id="69" name="Google Shape;69;p1"/>
          <p:cNvSpPr txBox="1"/>
          <p:nvPr/>
        </p:nvSpPr>
        <p:spPr>
          <a:xfrm flipH="1">
            <a:off x="759966" y="1806225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[App Creation req.]</a:t>
            </a:r>
            <a:endParaRPr sz="750"/>
          </a:p>
        </p:txBody>
      </p:sp>
      <p:sp>
        <p:nvSpPr>
          <p:cNvPr id="70" name="Google Shape;70;p1"/>
          <p:cNvSpPr txBox="1"/>
          <p:nvPr/>
        </p:nvSpPr>
        <p:spPr>
          <a:xfrm flipH="1">
            <a:off x="687741" y="2051831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Approve</a:t>
            </a:r>
            <a:endParaRPr sz="750"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835" y="1746910"/>
            <a:ext cx="453435" cy="53671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5616581" y="2194556"/>
            <a:ext cx="816075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Customer registrations</a:t>
            </a:r>
            <a:endParaRPr sz="825"/>
          </a:p>
        </p:txBody>
      </p:sp>
      <p:sp>
        <p:nvSpPr>
          <p:cNvPr id="73" name="Google Shape;73;p1"/>
          <p:cNvSpPr/>
          <p:nvPr/>
        </p:nvSpPr>
        <p:spPr>
          <a:xfrm>
            <a:off x="5636044" y="2755838"/>
            <a:ext cx="816075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Dispute Management</a:t>
            </a:r>
            <a:endParaRPr sz="825"/>
          </a:p>
        </p:txBody>
      </p:sp>
      <p:sp>
        <p:nvSpPr>
          <p:cNvPr id="74" name="Google Shape;74;p1"/>
          <p:cNvSpPr/>
          <p:nvPr/>
        </p:nvSpPr>
        <p:spPr>
          <a:xfrm>
            <a:off x="5636044" y="3317119"/>
            <a:ext cx="777150" cy="300150"/>
          </a:xfrm>
          <a:prstGeom prst="flowChartAlternateProcess">
            <a:avLst/>
          </a:prstGeom>
          <a:solidFill>
            <a:srgbClr val="EFEFE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100"/>
            </a:pPr>
            <a:r>
              <a:rPr lang="en-US" sz="825"/>
              <a:t>Payment Method (JP)</a:t>
            </a:r>
            <a:endParaRPr sz="825"/>
          </a:p>
        </p:txBody>
      </p:sp>
      <p:cxnSp>
        <p:nvCxnSpPr>
          <p:cNvPr id="75" name="Google Shape;75;p1"/>
          <p:cNvCxnSpPr/>
          <p:nvPr/>
        </p:nvCxnSpPr>
        <p:spPr>
          <a:xfrm rot="10800000">
            <a:off x="691595" y="2546906"/>
            <a:ext cx="1341675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"/>
          <p:cNvCxnSpPr/>
          <p:nvPr/>
        </p:nvCxnSpPr>
        <p:spPr>
          <a:xfrm>
            <a:off x="723582" y="2669419"/>
            <a:ext cx="1318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p1"/>
          <p:cNvCxnSpPr/>
          <p:nvPr/>
        </p:nvCxnSpPr>
        <p:spPr>
          <a:xfrm rot="10800000">
            <a:off x="671420" y="2005538"/>
            <a:ext cx="1341675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p1"/>
          <p:cNvCxnSpPr/>
          <p:nvPr/>
        </p:nvCxnSpPr>
        <p:spPr>
          <a:xfrm>
            <a:off x="703407" y="2128050"/>
            <a:ext cx="1318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p1"/>
          <p:cNvSpPr txBox="1"/>
          <p:nvPr/>
        </p:nvSpPr>
        <p:spPr>
          <a:xfrm>
            <a:off x="3082238" y="1888369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Create &amp; Publish APIs</a:t>
            </a:r>
            <a:endParaRPr sz="750"/>
          </a:p>
        </p:txBody>
      </p:sp>
      <p:cxnSp>
        <p:nvCxnSpPr>
          <p:cNvPr id="80" name="Google Shape;80;p1"/>
          <p:cNvCxnSpPr/>
          <p:nvPr/>
        </p:nvCxnSpPr>
        <p:spPr>
          <a:xfrm rot="10800000">
            <a:off x="2930925" y="2066325"/>
            <a:ext cx="12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"/>
          <p:cNvSpPr txBox="1"/>
          <p:nvPr/>
        </p:nvSpPr>
        <p:spPr>
          <a:xfrm>
            <a:off x="3124304" y="2128050"/>
            <a:ext cx="1197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2500"/>
          </a:bodyPr>
          <a:lstStyle/>
          <a:p>
            <a:pPr>
              <a:buSzPct val="100000"/>
            </a:pPr>
            <a:r>
              <a:rPr lang="en-US" sz="750"/>
              <a:t>Create Subscription Plans</a:t>
            </a:r>
            <a:endParaRPr sz="750"/>
          </a:p>
        </p:txBody>
      </p:sp>
      <p:cxnSp>
        <p:nvCxnSpPr>
          <p:cNvPr id="82" name="Google Shape;82;p1"/>
          <p:cNvCxnSpPr>
            <a:endCxn id="60" idx="1"/>
          </p:cNvCxnSpPr>
          <p:nvPr/>
        </p:nvCxnSpPr>
        <p:spPr>
          <a:xfrm rot="10800000" flipH="1">
            <a:off x="2934056" y="2344631"/>
            <a:ext cx="1834425" cy="1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3" name="Google Shape;8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253" y="3193076"/>
            <a:ext cx="516596" cy="48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"/>
          <p:cNvCxnSpPr>
            <a:stCxn id="71" idx="2"/>
            <a:endCxn id="83" idx="0"/>
          </p:cNvCxnSpPr>
          <p:nvPr/>
        </p:nvCxnSpPr>
        <p:spPr>
          <a:xfrm>
            <a:off x="2457552" y="2283629"/>
            <a:ext cx="0" cy="909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85;p1"/>
          <p:cNvSpPr txBox="1"/>
          <p:nvPr/>
        </p:nvSpPr>
        <p:spPr>
          <a:xfrm>
            <a:off x="2199268" y="2936906"/>
            <a:ext cx="6545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>
              <a:buSzPts val="1000"/>
            </a:pPr>
            <a:r>
              <a:rPr lang="en-US" sz="750"/>
              <a:t>API  Usage</a:t>
            </a:r>
            <a:endParaRPr sz="750"/>
          </a:p>
        </p:txBody>
      </p:sp>
      <p:cxnSp>
        <p:nvCxnSpPr>
          <p:cNvPr id="86" name="Google Shape;86;p1"/>
          <p:cNvCxnSpPr/>
          <p:nvPr/>
        </p:nvCxnSpPr>
        <p:spPr>
          <a:xfrm>
            <a:off x="2724450" y="3439725"/>
            <a:ext cx="1631475" cy="15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30538" y="1331541"/>
            <a:ext cx="470475" cy="531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96400" y="1746915"/>
            <a:ext cx="397686" cy="530993"/>
            <a:chOff x="7447212" y="160725"/>
            <a:chExt cx="627438" cy="858900"/>
          </a:xfrm>
        </p:grpSpPr>
        <p:sp>
          <p:nvSpPr>
            <p:cNvPr id="89" name="Google Shape;89;p1"/>
            <p:cNvSpPr/>
            <p:nvPr/>
          </p:nvSpPr>
          <p:spPr>
            <a:xfrm>
              <a:off x="7447350" y="160725"/>
              <a:ext cx="627300" cy="85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grpSp>
          <p:nvGrpSpPr>
            <p:cNvPr id="90" name="Google Shape;90;p1"/>
            <p:cNvGrpSpPr/>
            <p:nvPr/>
          </p:nvGrpSpPr>
          <p:grpSpPr>
            <a:xfrm flipH="1">
              <a:off x="7447212" y="303973"/>
              <a:ext cx="627341" cy="698154"/>
              <a:chOff x="5738961" y="882250"/>
              <a:chExt cx="1095600" cy="1246481"/>
            </a:xfrm>
          </p:grpSpPr>
          <p:pic>
            <p:nvPicPr>
              <p:cNvPr id="91" name="Google Shape;91;p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5960275" y="882250"/>
                <a:ext cx="689601" cy="76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Google Shape;92;p1"/>
              <p:cNvSpPr txBox="1"/>
              <p:nvPr/>
            </p:nvSpPr>
            <p:spPr>
              <a:xfrm>
                <a:off x="5738961" y="1619031"/>
                <a:ext cx="1095600" cy="5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SzPts val="275"/>
                </a:pPr>
                <a:r>
                  <a:rPr lang="en-US" sz="616" b="1">
                    <a:latin typeface="Roboto"/>
                    <a:ea typeface="Roboto"/>
                    <a:cs typeface="Roboto"/>
                    <a:sym typeface="Roboto"/>
                  </a:rPr>
                  <a:t>Admin</a:t>
                </a:r>
                <a:endParaRPr sz="616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1" y="1395779"/>
            <a:ext cx="6629399" cy="235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1208175" y="1542300"/>
            <a:ext cx="428175" cy="484726"/>
            <a:chOff x="1610900" y="1199150"/>
            <a:chExt cx="570900" cy="646301"/>
          </a:xfrm>
        </p:grpSpPr>
        <p:sp>
          <p:nvSpPr>
            <p:cNvPr id="98" name="Google Shape;98;p2"/>
            <p:cNvSpPr/>
            <p:nvPr/>
          </p:nvSpPr>
          <p:spPr>
            <a:xfrm>
              <a:off x="1610900" y="1247750"/>
              <a:ext cx="570900" cy="549300"/>
            </a:xfrm>
            <a:prstGeom prst="flowChartConnector">
              <a:avLst/>
            </a:prstGeom>
            <a:solidFill>
              <a:srgbClr val="F9E1E1"/>
            </a:solidFill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3000"/>
              </a:pPr>
              <a:endParaRPr sz="2250" b="1">
                <a:solidFill>
                  <a:srgbClr val="FF0000"/>
                </a:solidFill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705400" y="1199150"/>
              <a:ext cx="381900" cy="646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pPr>
                <a:buSzPts val="3000"/>
              </a:pPr>
              <a:r>
                <a:rPr lang="en-US" sz="2250" b="1">
                  <a:solidFill>
                    <a:srgbClr val="FF0000"/>
                  </a:solidFill>
                </a:rPr>
                <a:t>1</a:t>
              </a:r>
              <a:endParaRPr sz="1050"/>
            </a:p>
          </p:txBody>
        </p:sp>
      </p:grp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8607" y="1311769"/>
            <a:ext cx="721519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6150" y="1304625"/>
            <a:ext cx="700088" cy="82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2"/>
          <p:cNvGrpSpPr/>
          <p:nvPr/>
        </p:nvGrpSpPr>
        <p:grpSpPr>
          <a:xfrm>
            <a:off x="4376547" y="1311769"/>
            <a:ext cx="590224" cy="814402"/>
            <a:chOff x="5848175" y="882250"/>
            <a:chExt cx="913800" cy="1277644"/>
          </a:xfrm>
        </p:grpSpPr>
        <p:pic>
          <p:nvPicPr>
            <p:cNvPr id="103" name="Google Shape;103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60275" y="882250"/>
              <a:ext cx="689601" cy="76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"/>
            <p:cNvSpPr txBox="1"/>
            <p:nvPr/>
          </p:nvSpPr>
          <p:spPr>
            <a:xfrm>
              <a:off x="5848175" y="1650194"/>
              <a:ext cx="9138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rmAutofit fontScale="92500"/>
            </a:bodyPr>
            <a:lstStyle/>
            <a:p>
              <a:pPr algn="ctr">
                <a:buSzPct val="100000"/>
              </a:pPr>
              <a:r>
                <a:rPr lang="en-US" sz="1264" b="1">
                  <a:latin typeface="Roboto"/>
                  <a:ea typeface="Roboto"/>
                  <a:cs typeface="Roboto"/>
                  <a:sym typeface="Roboto"/>
                </a:rPr>
                <a:t>Admin</a:t>
              </a:r>
              <a:endParaRPr sz="1264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5" name="Google Shape;10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9341" y="2360435"/>
            <a:ext cx="516596" cy="4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287866" y="1345938"/>
            <a:ext cx="6138334" cy="3894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428996" y="1425254"/>
            <a:ext cx="1515600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Developer Portal</a:t>
            </a:r>
            <a:endParaRPr sz="1050"/>
          </a:p>
        </p:txBody>
      </p:sp>
      <p:sp>
        <p:nvSpPr>
          <p:cNvPr id="112" name="Google Shape;112;p3"/>
          <p:cNvSpPr/>
          <p:nvPr/>
        </p:nvSpPr>
        <p:spPr>
          <a:xfrm>
            <a:off x="1811866" y="1908972"/>
            <a:ext cx="1617134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Publisher</a:t>
            </a:r>
            <a:endParaRPr sz="1050"/>
          </a:p>
        </p:txBody>
      </p:sp>
      <p:sp>
        <p:nvSpPr>
          <p:cNvPr id="113" name="Google Shape;113;p3"/>
          <p:cNvSpPr/>
          <p:nvPr/>
        </p:nvSpPr>
        <p:spPr>
          <a:xfrm>
            <a:off x="3699933" y="1908972"/>
            <a:ext cx="1515534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Elastic Search</a:t>
            </a:r>
            <a:endParaRPr sz="1050"/>
          </a:p>
        </p:txBody>
      </p:sp>
      <p:sp>
        <p:nvSpPr>
          <p:cNvPr id="114" name="Google Shape;114;p3"/>
          <p:cNvSpPr/>
          <p:nvPr/>
        </p:nvSpPr>
        <p:spPr>
          <a:xfrm>
            <a:off x="1811866" y="2447664"/>
            <a:ext cx="4064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Billing Calculations &amp; Invoicing</a:t>
            </a:r>
            <a:endParaRPr sz="1050"/>
          </a:p>
        </p:txBody>
      </p:sp>
      <p:sp>
        <p:nvSpPr>
          <p:cNvPr id="115" name="Google Shape;115;p3"/>
          <p:cNvSpPr/>
          <p:nvPr/>
        </p:nvSpPr>
        <p:spPr>
          <a:xfrm>
            <a:off x="1811866" y="2862531"/>
            <a:ext cx="1955801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Billing Plans / Tariffs</a:t>
            </a:r>
            <a:endParaRPr sz="1050"/>
          </a:p>
        </p:txBody>
      </p:sp>
      <p:sp>
        <p:nvSpPr>
          <p:cNvPr id="116" name="Google Shape;116;p3"/>
          <p:cNvSpPr/>
          <p:nvPr/>
        </p:nvSpPr>
        <p:spPr>
          <a:xfrm>
            <a:off x="3970866" y="2862531"/>
            <a:ext cx="1905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Collection Management</a:t>
            </a:r>
            <a:endParaRPr sz="1050"/>
          </a:p>
        </p:txBody>
      </p:sp>
      <p:sp>
        <p:nvSpPr>
          <p:cNvPr id="117" name="Google Shape;117;p3"/>
          <p:cNvSpPr/>
          <p:nvPr/>
        </p:nvSpPr>
        <p:spPr>
          <a:xfrm>
            <a:off x="287866" y="2375698"/>
            <a:ext cx="6138334" cy="1213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367866" y="1417905"/>
            <a:ext cx="990599" cy="27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Jawwal Pay</a:t>
            </a:r>
            <a:endParaRPr sz="1050"/>
          </a:p>
        </p:txBody>
      </p:sp>
      <p:sp>
        <p:nvSpPr>
          <p:cNvPr id="119" name="Google Shape;119;p3"/>
          <p:cNvSpPr/>
          <p:nvPr/>
        </p:nvSpPr>
        <p:spPr>
          <a:xfrm>
            <a:off x="287866" y="1845471"/>
            <a:ext cx="6138334" cy="3894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811865" y="3226068"/>
            <a:ext cx="19558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CRM</a:t>
            </a:r>
            <a:endParaRPr sz="1050"/>
          </a:p>
        </p:txBody>
      </p:sp>
      <p:sp>
        <p:nvSpPr>
          <p:cNvPr id="121" name="Google Shape;121;p3"/>
          <p:cNvSpPr/>
          <p:nvPr/>
        </p:nvSpPr>
        <p:spPr>
          <a:xfrm>
            <a:off x="3970867" y="3226067"/>
            <a:ext cx="1905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Payment Management</a:t>
            </a:r>
            <a:endParaRPr sz="1050"/>
          </a:p>
        </p:txBody>
      </p:sp>
      <p:sp>
        <p:nvSpPr>
          <p:cNvPr id="122" name="Google Shape;122;p3"/>
          <p:cNvSpPr/>
          <p:nvPr/>
        </p:nvSpPr>
        <p:spPr>
          <a:xfrm>
            <a:off x="287866" y="1400971"/>
            <a:ext cx="1210733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>
                <a:solidFill>
                  <a:srgbClr val="FF0000"/>
                </a:solidFill>
              </a:rPr>
              <a:t>API MarketPlace</a:t>
            </a:r>
            <a:endParaRPr sz="1050"/>
          </a:p>
        </p:txBody>
      </p:sp>
      <p:sp>
        <p:nvSpPr>
          <p:cNvPr id="123" name="Google Shape;123;p3"/>
          <p:cNvSpPr/>
          <p:nvPr/>
        </p:nvSpPr>
        <p:spPr>
          <a:xfrm>
            <a:off x="287865" y="1908972"/>
            <a:ext cx="135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>
                <a:solidFill>
                  <a:srgbClr val="0C5ADB"/>
                </a:solidFill>
              </a:rPr>
              <a:t>Middleware Layer</a:t>
            </a:r>
            <a:endParaRPr sz="1050"/>
          </a:p>
        </p:txBody>
      </p:sp>
      <p:sp>
        <p:nvSpPr>
          <p:cNvPr id="124" name="Google Shape;124;p3"/>
          <p:cNvSpPr/>
          <p:nvPr/>
        </p:nvSpPr>
        <p:spPr>
          <a:xfrm>
            <a:off x="287865" y="2447664"/>
            <a:ext cx="13546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>
                <a:solidFill>
                  <a:srgbClr val="EF8600"/>
                </a:solidFill>
              </a:rPr>
              <a:t>Billing Layer</a:t>
            </a:r>
            <a:endParaRPr sz="1050"/>
          </a:p>
        </p:txBody>
      </p:sp>
      <p:sp>
        <p:nvSpPr>
          <p:cNvPr id="125" name="Google Shape;125;p3"/>
          <p:cNvSpPr/>
          <p:nvPr/>
        </p:nvSpPr>
        <p:spPr>
          <a:xfrm>
            <a:off x="287866" y="3902605"/>
            <a:ext cx="1066801" cy="1526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</a:rPr>
              <a:t>WSO2</a:t>
            </a:r>
            <a:endParaRPr sz="1050"/>
          </a:p>
        </p:txBody>
      </p:sp>
      <p:sp>
        <p:nvSpPr>
          <p:cNvPr id="126" name="Google Shape;126;p3"/>
          <p:cNvSpPr/>
          <p:nvPr/>
        </p:nvSpPr>
        <p:spPr>
          <a:xfrm>
            <a:off x="287866" y="4088871"/>
            <a:ext cx="1066801" cy="1526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</a:rPr>
              <a:t>Billing domain</a:t>
            </a:r>
            <a:endParaRPr sz="1050"/>
          </a:p>
        </p:txBody>
      </p:sp>
      <p:sp>
        <p:nvSpPr>
          <p:cNvPr id="127" name="Google Shape;127;p3"/>
          <p:cNvSpPr/>
          <p:nvPr/>
        </p:nvSpPr>
        <p:spPr>
          <a:xfrm>
            <a:off x="287865" y="4266671"/>
            <a:ext cx="1066801" cy="152667"/>
          </a:xfrm>
          <a:prstGeom prst="rect">
            <a:avLst/>
          </a:prstGeom>
          <a:solidFill>
            <a:srgbClr val="0C5AD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</a:rPr>
              <a:t>Jawwal Domain</a:t>
            </a:r>
            <a:endParaRPr sz="1050"/>
          </a:p>
        </p:txBody>
      </p:sp>
      <p:sp>
        <p:nvSpPr>
          <p:cNvPr id="128" name="Google Shape;128;p3"/>
          <p:cNvSpPr/>
          <p:nvPr/>
        </p:nvSpPr>
        <p:spPr>
          <a:xfrm>
            <a:off x="1811868" y="1408369"/>
            <a:ext cx="1394775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API Manager </a:t>
            </a:r>
            <a:endParaRPr sz="1050"/>
          </a:p>
        </p:txBody>
      </p:sp>
      <p:sp>
        <p:nvSpPr>
          <p:cNvPr id="129" name="Google Shape;129;p3"/>
          <p:cNvSpPr/>
          <p:nvPr/>
        </p:nvSpPr>
        <p:spPr>
          <a:xfrm>
            <a:off x="0" y="668872"/>
            <a:ext cx="613833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>
                <a:solidFill>
                  <a:srgbClr val="0C5ADB"/>
                </a:solidFill>
              </a:rPr>
              <a:t>API MarketPlace Business Architecture </a:t>
            </a:r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3378199" y="1477170"/>
            <a:ext cx="1905000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Developer Portal</a:t>
            </a:r>
            <a:endParaRPr sz="1050"/>
          </a:p>
        </p:txBody>
      </p:sp>
      <p:sp>
        <p:nvSpPr>
          <p:cNvPr id="135" name="Google Shape;135;p4"/>
          <p:cNvSpPr/>
          <p:nvPr/>
        </p:nvSpPr>
        <p:spPr>
          <a:xfrm>
            <a:off x="1219199" y="1968237"/>
            <a:ext cx="1955799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Publisher</a:t>
            </a:r>
            <a:endParaRPr sz="1050"/>
          </a:p>
        </p:txBody>
      </p:sp>
      <p:sp>
        <p:nvSpPr>
          <p:cNvPr id="136" name="Google Shape;136;p4"/>
          <p:cNvSpPr/>
          <p:nvPr/>
        </p:nvSpPr>
        <p:spPr>
          <a:xfrm>
            <a:off x="3378200" y="1968237"/>
            <a:ext cx="1905000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Elastic Search</a:t>
            </a:r>
            <a:endParaRPr sz="1050"/>
          </a:p>
        </p:txBody>
      </p:sp>
      <p:sp>
        <p:nvSpPr>
          <p:cNvPr id="137" name="Google Shape;137;p4"/>
          <p:cNvSpPr/>
          <p:nvPr/>
        </p:nvSpPr>
        <p:spPr>
          <a:xfrm>
            <a:off x="1219200" y="2506929"/>
            <a:ext cx="4064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Billing Calculations</a:t>
            </a:r>
            <a:endParaRPr sz="1050"/>
          </a:p>
        </p:txBody>
      </p:sp>
      <p:sp>
        <p:nvSpPr>
          <p:cNvPr id="138" name="Google Shape;138;p4"/>
          <p:cNvSpPr/>
          <p:nvPr/>
        </p:nvSpPr>
        <p:spPr>
          <a:xfrm>
            <a:off x="1219199" y="3040331"/>
            <a:ext cx="1955801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Billing Plans / Tariffs</a:t>
            </a:r>
            <a:endParaRPr sz="1050"/>
          </a:p>
        </p:txBody>
      </p:sp>
      <p:sp>
        <p:nvSpPr>
          <p:cNvPr id="139" name="Google Shape;139;p4"/>
          <p:cNvSpPr/>
          <p:nvPr/>
        </p:nvSpPr>
        <p:spPr>
          <a:xfrm>
            <a:off x="3378200" y="3040330"/>
            <a:ext cx="1905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Dispute Management</a:t>
            </a:r>
            <a:endParaRPr sz="1050"/>
          </a:p>
        </p:txBody>
      </p:sp>
      <p:sp>
        <p:nvSpPr>
          <p:cNvPr id="140" name="Google Shape;140;p4"/>
          <p:cNvSpPr/>
          <p:nvPr/>
        </p:nvSpPr>
        <p:spPr>
          <a:xfrm>
            <a:off x="5503335" y="1477170"/>
            <a:ext cx="990599" cy="27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Jawwal Pay</a:t>
            </a:r>
            <a:endParaRPr sz="1050"/>
          </a:p>
        </p:txBody>
      </p:sp>
      <p:sp>
        <p:nvSpPr>
          <p:cNvPr id="141" name="Google Shape;141;p4"/>
          <p:cNvSpPr/>
          <p:nvPr/>
        </p:nvSpPr>
        <p:spPr>
          <a:xfrm>
            <a:off x="1219199" y="3581669"/>
            <a:ext cx="19558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CRM</a:t>
            </a:r>
            <a:endParaRPr sz="1050"/>
          </a:p>
        </p:txBody>
      </p:sp>
      <p:sp>
        <p:nvSpPr>
          <p:cNvPr id="142" name="Google Shape;142;p4"/>
          <p:cNvSpPr/>
          <p:nvPr/>
        </p:nvSpPr>
        <p:spPr>
          <a:xfrm>
            <a:off x="3378200" y="3581668"/>
            <a:ext cx="1905000" cy="27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Payment Management</a:t>
            </a:r>
            <a:endParaRPr sz="1050"/>
          </a:p>
        </p:txBody>
      </p:sp>
      <p:pic>
        <p:nvPicPr>
          <p:cNvPr id="143" name="Google Shape;143;p4" descr="User, Client, Utilizer Icon. Simple Glyph, Flat Vector of Web Icons for UI  and UX, Website or Mobile Application Stock Illustration - Illustration of  social, male: 156324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9833" y="725224"/>
            <a:ext cx="414866" cy="41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1219199" y="1477170"/>
            <a:ext cx="1955799" cy="279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</a:rPr>
              <a:t>API Manager</a:t>
            </a:r>
            <a:endParaRPr sz="1050"/>
          </a:p>
        </p:txBody>
      </p:sp>
      <p:cxnSp>
        <p:nvCxnSpPr>
          <p:cNvPr id="145" name="Google Shape;145;p4"/>
          <p:cNvCxnSpPr>
            <a:stCxn id="143" idx="3"/>
            <a:endCxn id="134" idx="0"/>
          </p:cNvCxnSpPr>
          <p:nvPr/>
        </p:nvCxnSpPr>
        <p:spPr>
          <a:xfrm>
            <a:off x="3314699" y="932656"/>
            <a:ext cx="1016100" cy="5445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4"/>
          <p:cNvCxnSpPr>
            <a:stCxn id="143" idx="1"/>
            <a:endCxn id="144" idx="0"/>
          </p:cNvCxnSpPr>
          <p:nvPr/>
        </p:nvCxnSpPr>
        <p:spPr>
          <a:xfrm flipH="1">
            <a:off x="2197157" y="932656"/>
            <a:ext cx="702675" cy="5445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4"/>
          <p:cNvCxnSpPr>
            <a:stCxn id="135" idx="1"/>
            <a:endCxn id="144" idx="1"/>
          </p:cNvCxnSpPr>
          <p:nvPr/>
        </p:nvCxnSpPr>
        <p:spPr>
          <a:xfrm rot="10800000" flipH="1">
            <a:off x="1219199" y="1616762"/>
            <a:ext cx="450" cy="491175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4"/>
          <p:cNvCxnSpPr>
            <a:stCxn id="143" idx="3"/>
            <a:endCxn id="140" idx="0"/>
          </p:cNvCxnSpPr>
          <p:nvPr/>
        </p:nvCxnSpPr>
        <p:spPr>
          <a:xfrm>
            <a:off x="3314699" y="932656"/>
            <a:ext cx="2684025" cy="5445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4"/>
          <p:cNvSpPr txBox="1"/>
          <p:nvPr/>
        </p:nvSpPr>
        <p:spPr>
          <a:xfrm>
            <a:off x="3822698" y="1105751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Register</a:t>
            </a:r>
            <a:endParaRPr sz="1050" dirty="0"/>
          </a:p>
        </p:txBody>
      </p:sp>
      <p:sp>
        <p:nvSpPr>
          <p:cNvPr id="150" name="Google Shape;150;p4"/>
          <p:cNvSpPr txBox="1"/>
          <p:nvPr/>
        </p:nvSpPr>
        <p:spPr>
          <a:xfrm>
            <a:off x="1676397" y="1132144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Invoke</a:t>
            </a:r>
            <a:endParaRPr sz="1050" dirty="0"/>
          </a:p>
        </p:txBody>
      </p:sp>
      <p:sp>
        <p:nvSpPr>
          <p:cNvPr id="151" name="Google Shape;151;p4"/>
          <p:cNvSpPr txBox="1"/>
          <p:nvPr/>
        </p:nvSpPr>
        <p:spPr>
          <a:xfrm>
            <a:off x="5638801" y="1136117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Pay</a:t>
            </a:r>
            <a:endParaRPr sz="1050" dirty="0"/>
          </a:p>
        </p:txBody>
      </p:sp>
      <p:sp>
        <p:nvSpPr>
          <p:cNvPr id="152" name="Google Shape;152;p4"/>
          <p:cNvSpPr txBox="1"/>
          <p:nvPr/>
        </p:nvSpPr>
        <p:spPr>
          <a:xfrm>
            <a:off x="287866" y="1781477"/>
            <a:ext cx="7196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Create &amp; Publish API</a:t>
            </a:r>
            <a:endParaRPr sz="1050" dirty="0"/>
          </a:p>
        </p:txBody>
      </p:sp>
      <p:cxnSp>
        <p:nvCxnSpPr>
          <p:cNvPr id="153" name="Google Shape;153;p4"/>
          <p:cNvCxnSpPr>
            <a:stCxn id="144" idx="3"/>
            <a:endCxn id="136" idx="1"/>
          </p:cNvCxnSpPr>
          <p:nvPr/>
        </p:nvCxnSpPr>
        <p:spPr>
          <a:xfrm>
            <a:off x="3174998" y="1616870"/>
            <a:ext cx="203175" cy="491175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4;p4"/>
          <p:cNvSpPr txBox="1"/>
          <p:nvPr/>
        </p:nvSpPr>
        <p:spPr>
          <a:xfrm>
            <a:off x="2806699" y="1750406"/>
            <a:ext cx="1143002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Record Consumption</a:t>
            </a:r>
            <a:endParaRPr sz="1050" dirty="0"/>
          </a:p>
        </p:txBody>
      </p:sp>
      <p:cxnSp>
        <p:nvCxnSpPr>
          <p:cNvPr id="155" name="Google Shape;155;p4"/>
          <p:cNvCxnSpPr>
            <a:stCxn id="140" idx="2"/>
            <a:endCxn id="142" idx="3"/>
          </p:cNvCxnSpPr>
          <p:nvPr/>
        </p:nvCxnSpPr>
        <p:spPr>
          <a:xfrm rot="5400000">
            <a:off x="4658534" y="2381169"/>
            <a:ext cx="1964700" cy="7155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4"/>
          <p:cNvSpPr txBox="1"/>
          <p:nvPr/>
        </p:nvSpPr>
        <p:spPr>
          <a:xfrm>
            <a:off x="5638801" y="3365446"/>
            <a:ext cx="1219199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Register Payments</a:t>
            </a:r>
            <a:endParaRPr sz="1050" dirty="0"/>
          </a:p>
        </p:txBody>
      </p:sp>
      <p:sp>
        <p:nvSpPr>
          <p:cNvPr id="157" name="Google Shape;157;p4"/>
          <p:cNvSpPr txBox="1"/>
          <p:nvPr/>
        </p:nvSpPr>
        <p:spPr>
          <a:xfrm>
            <a:off x="2870199" y="1063608"/>
            <a:ext cx="567266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/>
              <a:t>Clients</a:t>
            </a:r>
            <a:endParaRPr sz="1050"/>
          </a:p>
        </p:txBody>
      </p:sp>
      <p:pic>
        <p:nvPicPr>
          <p:cNvPr id="158" name="Google Shape;158;p4" descr="Agents Clipart PNG Images, Agent Icon For Your Project, Project Icons,  Agent Icons, Agent PNG Image For Free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494" y="3861068"/>
            <a:ext cx="506413" cy="5064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177801" y="4290750"/>
            <a:ext cx="1041398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/>
              <a:t>Jawwal Business</a:t>
            </a:r>
            <a:endParaRPr sz="1050"/>
          </a:p>
        </p:txBody>
      </p:sp>
      <p:cxnSp>
        <p:nvCxnSpPr>
          <p:cNvPr id="160" name="Google Shape;160;p4"/>
          <p:cNvCxnSpPr>
            <a:stCxn id="158" idx="3"/>
            <a:endCxn id="141" idx="1"/>
          </p:cNvCxnSpPr>
          <p:nvPr/>
        </p:nvCxnSpPr>
        <p:spPr>
          <a:xfrm rot="10800000" flipH="1">
            <a:off x="900906" y="3721424"/>
            <a:ext cx="318375" cy="39285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1;p4"/>
          <p:cNvSpPr txBox="1"/>
          <p:nvPr/>
        </p:nvSpPr>
        <p:spPr>
          <a:xfrm>
            <a:off x="39156" y="3586587"/>
            <a:ext cx="1195921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Manage &amp; Operate</a:t>
            </a:r>
            <a:endParaRPr sz="1050" dirty="0"/>
          </a:p>
        </p:txBody>
      </p:sp>
      <p:cxnSp>
        <p:nvCxnSpPr>
          <p:cNvPr id="162" name="Google Shape;162;p4"/>
          <p:cNvCxnSpPr/>
          <p:nvPr/>
        </p:nvCxnSpPr>
        <p:spPr>
          <a:xfrm>
            <a:off x="3183479" y="3770852"/>
            <a:ext cx="203175" cy="45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>
            <a:stCxn id="136" idx="2"/>
            <a:endCxn id="137" idx="0"/>
          </p:cNvCxnSpPr>
          <p:nvPr/>
        </p:nvCxnSpPr>
        <p:spPr>
          <a:xfrm rot="5400000">
            <a:off x="3661325" y="1837461"/>
            <a:ext cx="259200" cy="107955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4"/>
          <p:cNvCxnSpPr>
            <a:stCxn id="138" idx="1"/>
            <a:endCxn id="137" idx="1"/>
          </p:cNvCxnSpPr>
          <p:nvPr/>
        </p:nvCxnSpPr>
        <p:spPr>
          <a:xfrm rot="10800000" flipH="1">
            <a:off x="1219199" y="2646556"/>
            <a:ext cx="450" cy="533475"/>
          </a:xfrm>
          <a:prstGeom prst="bentConnector3">
            <a:avLst>
              <a:gd name="adj1" fmla="val -38100167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165;p4"/>
          <p:cNvCxnSpPr>
            <a:stCxn id="137" idx="3"/>
          </p:cNvCxnSpPr>
          <p:nvPr/>
        </p:nvCxnSpPr>
        <p:spPr>
          <a:xfrm rot="10800000" flipH="1">
            <a:off x="5283200" y="1756529"/>
            <a:ext cx="872100" cy="8901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4"/>
          <p:cNvSpPr txBox="1"/>
          <p:nvPr/>
        </p:nvSpPr>
        <p:spPr>
          <a:xfrm>
            <a:off x="266697" y="2731186"/>
            <a:ext cx="719669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/>
              <a:t>Feed Prices</a:t>
            </a:r>
            <a:endParaRPr sz="1050"/>
          </a:p>
        </p:txBody>
      </p:sp>
      <p:sp>
        <p:nvSpPr>
          <p:cNvPr id="167" name="Google Shape;167;p4"/>
          <p:cNvSpPr txBox="1"/>
          <p:nvPr/>
        </p:nvSpPr>
        <p:spPr>
          <a:xfrm>
            <a:off x="6159502" y="1919770"/>
            <a:ext cx="596898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Generate Invoices</a:t>
            </a:r>
            <a:endParaRPr sz="1050" dirty="0"/>
          </a:p>
        </p:txBody>
      </p:sp>
      <p:cxnSp>
        <p:nvCxnSpPr>
          <p:cNvPr id="168" name="Google Shape;168;p4"/>
          <p:cNvCxnSpPr>
            <a:stCxn id="141" idx="0"/>
            <a:endCxn id="139" idx="2"/>
          </p:cNvCxnSpPr>
          <p:nvPr/>
        </p:nvCxnSpPr>
        <p:spPr>
          <a:xfrm rot="-5400000">
            <a:off x="3132986" y="2383881"/>
            <a:ext cx="261900" cy="2133675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9" name="Google Shape;169;p4"/>
          <p:cNvCxnSpPr>
            <a:stCxn id="142" idx="1"/>
            <a:endCxn id="137" idx="2"/>
          </p:cNvCxnSpPr>
          <p:nvPr/>
        </p:nvCxnSpPr>
        <p:spPr>
          <a:xfrm rot="10800000">
            <a:off x="3251300" y="2786268"/>
            <a:ext cx="126900" cy="935100"/>
          </a:xfrm>
          <a:prstGeom prst="bentConnector2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0" name="Google Shape;170;p4"/>
          <p:cNvSpPr txBox="1"/>
          <p:nvPr/>
        </p:nvSpPr>
        <p:spPr>
          <a:xfrm>
            <a:off x="3818465" y="2230513"/>
            <a:ext cx="1295400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Load API Consumptions</a:t>
            </a:r>
            <a:endParaRPr sz="1050" dirty="0"/>
          </a:p>
        </p:txBody>
      </p:sp>
      <p:sp>
        <p:nvSpPr>
          <p:cNvPr id="171" name="Google Shape;171;p4"/>
          <p:cNvSpPr/>
          <p:nvPr/>
        </p:nvSpPr>
        <p:spPr>
          <a:xfrm>
            <a:off x="38098" y="653118"/>
            <a:ext cx="613833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 dirty="0">
                <a:solidFill>
                  <a:srgbClr val="0C5ADB"/>
                </a:solidFill>
              </a:rPr>
              <a:t>API Market Place Process &amp; Flow</a:t>
            </a:r>
            <a:endParaRPr sz="1050" dirty="0"/>
          </a:p>
        </p:txBody>
      </p:sp>
      <p:sp>
        <p:nvSpPr>
          <p:cNvPr id="172" name="Google Shape;172;p4"/>
          <p:cNvSpPr txBox="1"/>
          <p:nvPr/>
        </p:nvSpPr>
        <p:spPr>
          <a:xfrm>
            <a:off x="2150532" y="3282745"/>
            <a:ext cx="1164167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Manage Disputes</a:t>
            </a:r>
            <a:endParaRPr sz="1050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2796115" y="2807818"/>
            <a:ext cx="1164167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Adjust Balances</a:t>
            </a:r>
            <a:endParaRPr sz="1050" dirty="0"/>
          </a:p>
        </p:txBody>
      </p:sp>
      <p:cxnSp>
        <p:nvCxnSpPr>
          <p:cNvPr id="174" name="Google Shape;174;p4"/>
          <p:cNvCxnSpPr>
            <a:stCxn id="134" idx="3"/>
            <a:endCxn id="141" idx="2"/>
          </p:cNvCxnSpPr>
          <p:nvPr/>
        </p:nvCxnSpPr>
        <p:spPr>
          <a:xfrm flipH="1">
            <a:off x="2197099" y="1616869"/>
            <a:ext cx="3086100" cy="2244150"/>
          </a:xfrm>
          <a:prstGeom prst="bentConnector4">
            <a:avLst>
              <a:gd name="adj1" fmla="val -5556"/>
              <a:gd name="adj2" fmla="val 107642"/>
            </a:avLst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4"/>
          <p:cNvSpPr txBox="1"/>
          <p:nvPr/>
        </p:nvSpPr>
        <p:spPr>
          <a:xfrm>
            <a:off x="3509433" y="4029848"/>
            <a:ext cx="1773766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/>
              <a:t>Define Customers in the CRM</a:t>
            </a:r>
            <a:endParaRPr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89;g19805332649_1_0"/>
          <p:cNvSpPr/>
          <p:nvPr/>
        </p:nvSpPr>
        <p:spPr>
          <a:xfrm>
            <a:off x="513200" y="1369751"/>
            <a:ext cx="6138225" cy="389475"/>
          </a:xfrm>
          <a:prstGeom prst="rect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90;g19805332649_1_0"/>
          <p:cNvSpPr/>
          <p:nvPr/>
        </p:nvSpPr>
        <p:spPr>
          <a:xfrm>
            <a:off x="2037200" y="2471477"/>
            <a:ext cx="4063950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Billing Calculations &amp; Invoicing</a:t>
            </a:r>
            <a:endParaRPr sz="1350"/>
          </a:p>
        </p:txBody>
      </p:sp>
      <p:sp>
        <p:nvSpPr>
          <p:cNvPr id="25" name="Google Shape;191;g19805332649_1_0"/>
          <p:cNvSpPr/>
          <p:nvPr/>
        </p:nvSpPr>
        <p:spPr>
          <a:xfrm>
            <a:off x="2037200" y="2886344"/>
            <a:ext cx="1955700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Billing Plans / Tariffs</a:t>
            </a:r>
            <a:endParaRPr sz="1350"/>
          </a:p>
        </p:txBody>
      </p:sp>
      <p:sp>
        <p:nvSpPr>
          <p:cNvPr id="26" name="Google Shape;192;g19805332649_1_0"/>
          <p:cNvSpPr/>
          <p:nvPr/>
        </p:nvSpPr>
        <p:spPr>
          <a:xfrm>
            <a:off x="4196200" y="2886343"/>
            <a:ext cx="1905075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Management</a:t>
            </a:r>
            <a:endParaRPr sz="1350"/>
          </a:p>
        </p:txBody>
      </p:sp>
      <p:sp>
        <p:nvSpPr>
          <p:cNvPr id="32" name="Google Shape;193;g19805332649_1_0"/>
          <p:cNvSpPr/>
          <p:nvPr/>
        </p:nvSpPr>
        <p:spPr>
          <a:xfrm>
            <a:off x="513200" y="2399510"/>
            <a:ext cx="6138225" cy="1213875"/>
          </a:xfrm>
          <a:prstGeom prst="rect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95;g19805332649_1_0"/>
          <p:cNvSpPr/>
          <p:nvPr/>
        </p:nvSpPr>
        <p:spPr>
          <a:xfrm>
            <a:off x="513200" y="1869284"/>
            <a:ext cx="6138225" cy="389475"/>
          </a:xfrm>
          <a:prstGeom prst="rect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96;g19805332649_1_0"/>
          <p:cNvSpPr/>
          <p:nvPr/>
        </p:nvSpPr>
        <p:spPr>
          <a:xfrm>
            <a:off x="2037199" y="3249880"/>
            <a:ext cx="1955700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sz="1350"/>
          </a:p>
        </p:txBody>
      </p:sp>
      <p:sp>
        <p:nvSpPr>
          <p:cNvPr id="51" name="Google Shape;197;g19805332649_1_0"/>
          <p:cNvSpPr/>
          <p:nvPr/>
        </p:nvSpPr>
        <p:spPr>
          <a:xfrm>
            <a:off x="4196201" y="3249879"/>
            <a:ext cx="1905075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Management</a:t>
            </a:r>
            <a:endParaRPr sz="1350"/>
          </a:p>
        </p:txBody>
      </p:sp>
      <p:sp>
        <p:nvSpPr>
          <p:cNvPr id="52" name="Google Shape;198;g19805332649_1_0"/>
          <p:cNvSpPr/>
          <p:nvPr/>
        </p:nvSpPr>
        <p:spPr>
          <a:xfrm>
            <a:off x="513200" y="1424783"/>
            <a:ext cx="1210725" cy="2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r>
              <a:rPr lang="en-US" sz="10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Market Place</a:t>
            </a:r>
            <a:endParaRPr sz="1350" dirty="0">
              <a:solidFill>
                <a:srgbClr val="002060"/>
              </a:solidFill>
            </a:endParaRPr>
          </a:p>
        </p:txBody>
      </p:sp>
      <p:sp>
        <p:nvSpPr>
          <p:cNvPr id="53" name="Google Shape;199;g19805332649_1_0"/>
          <p:cNvSpPr/>
          <p:nvPr/>
        </p:nvSpPr>
        <p:spPr>
          <a:xfrm>
            <a:off x="513199" y="1932784"/>
            <a:ext cx="1354725" cy="2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Middleware Layer</a:t>
            </a:r>
            <a:endParaRPr sz="1350" dirty="0">
              <a:solidFill>
                <a:srgbClr val="002060"/>
              </a:solidFill>
            </a:endParaRPr>
          </a:p>
        </p:txBody>
      </p:sp>
      <p:sp>
        <p:nvSpPr>
          <p:cNvPr id="54" name="Google Shape;200;g19805332649_1_0"/>
          <p:cNvSpPr/>
          <p:nvPr/>
        </p:nvSpPr>
        <p:spPr>
          <a:xfrm>
            <a:off x="513199" y="2471477"/>
            <a:ext cx="1354725" cy="2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0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Billing Layer</a:t>
            </a:r>
            <a:endParaRPr sz="1350" dirty="0">
              <a:solidFill>
                <a:srgbClr val="002060"/>
              </a:solidFill>
            </a:endParaRPr>
          </a:p>
        </p:txBody>
      </p:sp>
      <p:sp>
        <p:nvSpPr>
          <p:cNvPr id="55" name="Google Shape;201;g19805332649_1_0"/>
          <p:cNvSpPr/>
          <p:nvPr/>
        </p:nvSpPr>
        <p:spPr>
          <a:xfrm>
            <a:off x="513200" y="3926417"/>
            <a:ext cx="1066725" cy="152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WSO2</a:t>
            </a:r>
            <a:endParaRPr sz="1350"/>
          </a:p>
        </p:txBody>
      </p:sp>
      <p:sp>
        <p:nvSpPr>
          <p:cNvPr id="56" name="Google Shape;202;g19805332649_1_0"/>
          <p:cNvSpPr/>
          <p:nvPr/>
        </p:nvSpPr>
        <p:spPr>
          <a:xfrm>
            <a:off x="513200" y="4112684"/>
            <a:ext cx="1066725" cy="152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Billing domain</a:t>
            </a:r>
            <a:endParaRPr sz="1350"/>
          </a:p>
        </p:txBody>
      </p:sp>
      <p:sp>
        <p:nvSpPr>
          <p:cNvPr id="57" name="Google Shape;203;g19805332649_1_0"/>
          <p:cNvSpPr/>
          <p:nvPr/>
        </p:nvSpPr>
        <p:spPr>
          <a:xfrm>
            <a:off x="513199" y="4290483"/>
            <a:ext cx="1066725" cy="152775"/>
          </a:xfrm>
          <a:prstGeom prst="rect">
            <a:avLst/>
          </a:prstGeom>
          <a:solidFill>
            <a:srgbClr val="0C5AD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Jawwal Domain</a:t>
            </a:r>
            <a:endParaRPr sz="1350"/>
          </a:p>
        </p:txBody>
      </p:sp>
      <p:sp>
        <p:nvSpPr>
          <p:cNvPr id="58" name="Google Shape;204;g19805332649_1_0"/>
          <p:cNvSpPr/>
          <p:nvPr/>
        </p:nvSpPr>
        <p:spPr>
          <a:xfrm>
            <a:off x="2037199" y="1432190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sz="1350" dirty="0"/>
              <a:t> </a:t>
            </a:r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Manager</a:t>
            </a:r>
            <a:endParaRPr lang="en-US" sz="105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205;g19805332649_1_0"/>
          <p:cNvSpPr/>
          <p:nvPr/>
        </p:nvSpPr>
        <p:spPr>
          <a:xfrm>
            <a:off x="513199" y="701099"/>
            <a:ext cx="6138225" cy="2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3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r>
              <a:rPr lang="en-US" sz="13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Market Place </a:t>
            </a:r>
            <a:r>
              <a:rPr lang="en-US" sz="13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Business Architecture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0" name="Google Shape;204;g19805332649_1_0"/>
          <p:cNvSpPr/>
          <p:nvPr/>
        </p:nvSpPr>
        <p:spPr>
          <a:xfrm>
            <a:off x="3562444" y="1425933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Developer Portal</a:t>
            </a:r>
            <a:endParaRPr sz="1350" dirty="0"/>
          </a:p>
        </p:txBody>
      </p:sp>
      <p:sp>
        <p:nvSpPr>
          <p:cNvPr id="61" name="Google Shape;204;g19805332649_1_0"/>
          <p:cNvSpPr/>
          <p:nvPr/>
        </p:nvSpPr>
        <p:spPr>
          <a:xfrm>
            <a:off x="5087688" y="1424783"/>
            <a:ext cx="1310159" cy="279450"/>
          </a:xfrm>
          <a:prstGeom prst="rect">
            <a:avLst/>
          </a:prstGeom>
          <a:solidFill>
            <a:srgbClr val="0C5AD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Jawwal Pay</a:t>
            </a:r>
            <a:endParaRPr sz="1350" dirty="0"/>
          </a:p>
        </p:txBody>
      </p:sp>
      <p:sp>
        <p:nvSpPr>
          <p:cNvPr id="62" name="Google Shape;204;g19805332649_1_0"/>
          <p:cNvSpPr/>
          <p:nvPr/>
        </p:nvSpPr>
        <p:spPr>
          <a:xfrm>
            <a:off x="2037199" y="1932593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Publisher Portal</a:t>
            </a:r>
            <a:endParaRPr sz="105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3" name="Google Shape;204;g19805332649_1_0"/>
          <p:cNvSpPr/>
          <p:nvPr/>
        </p:nvSpPr>
        <p:spPr>
          <a:xfrm>
            <a:off x="3562444" y="1926335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Stack</a:t>
            </a:r>
            <a:endParaRPr sz="1350" dirty="0"/>
          </a:p>
        </p:txBody>
      </p:sp>
      <p:sp>
        <p:nvSpPr>
          <p:cNvPr id="64" name="Google Shape;204;g19805332649_1_0"/>
          <p:cNvSpPr/>
          <p:nvPr/>
        </p:nvSpPr>
        <p:spPr>
          <a:xfrm>
            <a:off x="5087688" y="1925186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224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90;g19805332649_1_0"/>
          <p:cNvSpPr/>
          <p:nvPr/>
        </p:nvSpPr>
        <p:spPr>
          <a:xfrm>
            <a:off x="2898395" y="3542669"/>
            <a:ext cx="2280666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Billing Calculations &amp; Invoicing</a:t>
            </a:r>
            <a:endParaRPr sz="1350" dirty="0"/>
          </a:p>
        </p:txBody>
      </p:sp>
      <p:sp>
        <p:nvSpPr>
          <p:cNvPr id="109" name="Google Shape;191;g19805332649_1_0"/>
          <p:cNvSpPr/>
          <p:nvPr/>
        </p:nvSpPr>
        <p:spPr>
          <a:xfrm>
            <a:off x="3342842" y="2871334"/>
            <a:ext cx="1398538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Billing Plans / Tariffs</a:t>
            </a:r>
            <a:endParaRPr sz="1350" dirty="0"/>
          </a:p>
        </p:txBody>
      </p:sp>
      <p:sp>
        <p:nvSpPr>
          <p:cNvPr id="110" name="Google Shape;192;g19805332649_1_0"/>
          <p:cNvSpPr/>
          <p:nvPr/>
        </p:nvSpPr>
        <p:spPr>
          <a:xfrm>
            <a:off x="3243841" y="4671698"/>
            <a:ext cx="1425515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Dispute Management</a:t>
            </a:r>
            <a:endParaRPr sz="1350" dirty="0"/>
          </a:p>
        </p:txBody>
      </p:sp>
      <p:sp>
        <p:nvSpPr>
          <p:cNvPr id="111" name="Google Shape;196;g19805332649_1_0"/>
          <p:cNvSpPr/>
          <p:nvPr/>
        </p:nvSpPr>
        <p:spPr>
          <a:xfrm>
            <a:off x="1687172" y="4233663"/>
            <a:ext cx="1955700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CRM</a:t>
            </a:r>
            <a:endParaRPr sz="1350" dirty="0"/>
          </a:p>
        </p:txBody>
      </p:sp>
      <p:sp>
        <p:nvSpPr>
          <p:cNvPr id="112" name="Google Shape;197;g19805332649_1_0"/>
          <p:cNvSpPr/>
          <p:nvPr/>
        </p:nvSpPr>
        <p:spPr>
          <a:xfrm>
            <a:off x="4056358" y="4232340"/>
            <a:ext cx="1547296" cy="279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Payment Management</a:t>
            </a:r>
            <a:endParaRPr sz="1350" dirty="0"/>
          </a:p>
        </p:txBody>
      </p:sp>
      <p:sp>
        <p:nvSpPr>
          <p:cNvPr id="113" name="Google Shape;204;g19805332649_1_0"/>
          <p:cNvSpPr/>
          <p:nvPr/>
        </p:nvSpPr>
        <p:spPr>
          <a:xfrm>
            <a:off x="2834922" y="1889579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Publisher Portal</a:t>
            </a:r>
            <a:endParaRPr sz="1350" dirty="0"/>
          </a:p>
        </p:txBody>
      </p:sp>
      <p:sp>
        <p:nvSpPr>
          <p:cNvPr id="114" name="Google Shape;204;g19805332649_1_0"/>
          <p:cNvSpPr/>
          <p:nvPr/>
        </p:nvSpPr>
        <p:spPr>
          <a:xfrm>
            <a:off x="1032092" y="1197272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Developer Portal</a:t>
            </a:r>
            <a:endParaRPr sz="1350" dirty="0"/>
          </a:p>
        </p:txBody>
      </p:sp>
      <p:sp>
        <p:nvSpPr>
          <p:cNvPr id="115" name="Google Shape;204;g19805332649_1_0"/>
          <p:cNvSpPr/>
          <p:nvPr/>
        </p:nvSpPr>
        <p:spPr>
          <a:xfrm>
            <a:off x="4637752" y="1197272"/>
            <a:ext cx="1310159" cy="279450"/>
          </a:xfrm>
          <a:prstGeom prst="rect">
            <a:avLst/>
          </a:prstGeom>
          <a:solidFill>
            <a:srgbClr val="0C5ADB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Jawwal Pay</a:t>
            </a:r>
            <a:endParaRPr sz="1350" dirty="0"/>
          </a:p>
        </p:txBody>
      </p:sp>
      <p:sp>
        <p:nvSpPr>
          <p:cNvPr id="116" name="Google Shape;204;g19805332649_1_0"/>
          <p:cNvSpPr/>
          <p:nvPr/>
        </p:nvSpPr>
        <p:spPr>
          <a:xfrm>
            <a:off x="2834923" y="1197272"/>
            <a:ext cx="1310159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Manager</a:t>
            </a:r>
            <a:endParaRPr sz="1350" dirty="0"/>
          </a:p>
        </p:txBody>
      </p:sp>
      <p:sp>
        <p:nvSpPr>
          <p:cNvPr id="117" name="Google Shape;204;g19805332649_1_0"/>
          <p:cNvSpPr/>
          <p:nvPr/>
        </p:nvSpPr>
        <p:spPr>
          <a:xfrm>
            <a:off x="1034959" y="2382413"/>
            <a:ext cx="927275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 Stack</a:t>
            </a:r>
            <a:endParaRPr sz="1350" dirty="0"/>
          </a:p>
        </p:txBody>
      </p:sp>
      <p:sp>
        <p:nvSpPr>
          <p:cNvPr id="118" name="Google Shape;204;g19805332649_1_0"/>
          <p:cNvSpPr/>
          <p:nvPr/>
        </p:nvSpPr>
        <p:spPr>
          <a:xfrm>
            <a:off x="2094451" y="2382413"/>
            <a:ext cx="927275" cy="279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35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3245176" y="286968"/>
            <a:ext cx="493487" cy="533827"/>
            <a:chOff x="2259385" y="440639"/>
            <a:chExt cx="657983" cy="711769"/>
          </a:xfrm>
        </p:grpSpPr>
        <p:pic>
          <p:nvPicPr>
            <p:cNvPr id="120" name="Google Shape;143;p4" descr="User, Client, Utilizer Icon. Simple Glyph, Flat Vector of Web Icons for UI  and UX, Website or Mobile Application Stock Illustration - Illustration of  social, male: 15632498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25026" y="440639"/>
              <a:ext cx="553155" cy="553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57;p4"/>
            <p:cNvSpPr txBox="1"/>
            <p:nvPr/>
          </p:nvSpPr>
          <p:spPr>
            <a:xfrm>
              <a:off x="2259385" y="890839"/>
              <a:ext cx="657983" cy="261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en-US" sz="825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Clients</a:t>
              </a:r>
              <a:endParaRPr sz="135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50207" y="4118869"/>
            <a:ext cx="565941" cy="751874"/>
            <a:chOff x="482448" y="5562292"/>
            <a:chExt cx="754588" cy="1002499"/>
          </a:xfrm>
        </p:grpSpPr>
        <p:pic>
          <p:nvPicPr>
            <p:cNvPr id="123" name="Google Shape;158;p4" descr="Agents Clipart PNG Images, Agent Icon For Your Project, Project Icons,  Agent Icons, Agent PNG Image For Free Downloa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2448" y="5562292"/>
              <a:ext cx="675217" cy="67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59;p4"/>
            <p:cNvSpPr txBox="1"/>
            <p:nvPr/>
          </p:nvSpPr>
          <p:spPr>
            <a:xfrm>
              <a:off x="482448" y="6133944"/>
              <a:ext cx="754588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825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Jawwal </a:t>
              </a:r>
              <a:endPara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r>
                <a:rPr lang="en-US" sz="825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  <a:endParaRPr sz="1350" dirty="0"/>
            </a:p>
          </p:txBody>
        </p:sp>
      </p:grpSp>
      <p:sp>
        <p:nvSpPr>
          <p:cNvPr id="125" name="Google Shape;152;p4"/>
          <p:cNvSpPr txBox="1"/>
          <p:nvPr/>
        </p:nvSpPr>
        <p:spPr>
          <a:xfrm>
            <a:off x="3001229" y="1649455"/>
            <a:ext cx="1139746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&amp; Publish API</a:t>
            </a:r>
            <a:endParaRPr sz="1350" dirty="0"/>
          </a:p>
        </p:txBody>
      </p:sp>
      <p:sp>
        <p:nvSpPr>
          <p:cNvPr id="126" name="Google Shape;154;p4"/>
          <p:cNvSpPr txBox="1"/>
          <p:nvPr/>
        </p:nvSpPr>
        <p:spPr>
          <a:xfrm>
            <a:off x="1457860" y="1964977"/>
            <a:ext cx="1143002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Consumption</a:t>
            </a:r>
            <a:endParaRPr sz="1350" dirty="0"/>
          </a:p>
        </p:txBody>
      </p:sp>
      <p:cxnSp>
        <p:nvCxnSpPr>
          <p:cNvPr id="127" name="Elbow Connector 126"/>
          <p:cNvCxnSpPr>
            <a:stCxn id="116" idx="1"/>
            <a:endCxn id="118" idx="0"/>
          </p:cNvCxnSpPr>
          <p:nvPr/>
        </p:nvCxnSpPr>
        <p:spPr>
          <a:xfrm rot="10800000" flipV="1">
            <a:off x="2558089" y="1336997"/>
            <a:ext cx="276834" cy="1045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3" idx="0"/>
            <a:endCxn id="116" idx="2"/>
          </p:cNvCxnSpPr>
          <p:nvPr/>
        </p:nvCxnSpPr>
        <p:spPr>
          <a:xfrm rot="5400000" flipH="1" flipV="1">
            <a:off x="3283573" y="1683151"/>
            <a:ext cx="4128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1" idx="1"/>
            <a:endCxn id="114" idx="0"/>
          </p:cNvCxnSpPr>
          <p:nvPr/>
        </p:nvCxnSpPr>
        <p:spPr>
          <a:xfrm rot="10800000" flipV="1">
            <a:off x="1687172" y="722706"/>
            <a:ext cx="1558004" cy="474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Google Shape;149;p4"/>
          <p:cNvSpPr txBox="1"/>
          <p:nvPr/>
        </p:nvSpPr>
        <p:spPr>
          <a:xfrm>
            <a:off x="1171895" y="761978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1350" dirty="0"/>
          </a:p>
        </p:txBody>
      </p:sp>
      <p:cxnSp>
        <p:nvCxnSpPr>
          <p:cNvPr id="131" name="Elbow Connector 130"/>
          <p:cNvCxnSpPr>
            <a:stCxn id="121" idx="2"/>
            <a:endCxn id="116" idx="0"/>
          </p:cNvCxnSpPr>
          <p:nvPr/>
        </p:nvCxnSpPr>
        <p:spPr>
          <a:xfrm rot="5400000">
            <a:off x="3302724" y="1008075"/>
            <a:ext cx="376477" cy="1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1" idx="3"/>
            <a:endCxn id="115" idx="0"/>
          </p:cNvCxnSpPr>
          <p:nvPr/>
        </p:nvCxnSpPr>
        <p:spPr>
          <a:xfrm>
            <a:off x="3738663" y="722707"/>
            <a:ext cx="1554169" cy="474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51;p4"/>
          <p:cNvSpPr txBox="1"/>
          <p:nvPr/>
        </p:nvSpPr>
        <p:spPr>
          <a:xfrm>
            <a:off x="5309350" y="761978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</a:t>
            </a:r>
            <a:endParaRPr sz="1350" dirty="0"/>
          </a:p>
        </p:txBody>
      </p:sp>
      <p:cxnSp>
        <p:nvCxnSpPr>
          <p:cNvPr id="134" name="Elbow Connector 133"/>
          <p:cNvCxnSpPr>
            <a:endCxn id="117" idx="0"/>
          </p:cNvCxnSpPr>
          <p:nvPr/>
        </p:nvCxnSpPr>
        <p:spPr>
          <a:xfrm rot="10800000" flipV="1">
            <a:off x="1498596" y="1961053"/>
            <a:ext cx="1072061" cy="421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14" idx="1"/>
            <a:endCxn id="111" idx="0"/>
          </p:cNvCxnSpPr>
          <p:nvPr/>
        </p:nvCxnSpPr>
        <p:spPr>
          <a:xfrm rot="10800000" flipH="1" flipV="1">
            <a:off x="1032093" y="1336996"/>
            <a:ext cx="1632929" cy="2896667"/>
          </a:xfrm>
          <a:prstGeom prst="bentConnector4">
            <a:avLst>
              <a:gd name="adj1" fmla="val -10500"/>
              <a:gd name="adj2" fmla="val 93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Google Shape;175;p4"/>
          <p:cNvSpPr txBox="1"/>
          <p:nvPr/>
        </p:nvSpPr>
        <p:spPr>
          <a:xfrm>
            <a:off x="862190" y="3571409"/>
            <a:ext cx="6979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Customers in the CRM</a:t>
            </a:r>
            <a:endParaRPr sz="1350" dirty="0"/>
          </a:p>
        </p:txBody>
      </p:sp>
      <p:cxnSp>
        <p:nvCxnSpPr>
          <p:cNvPr id="137" name="Elbow Connector 136"/>
          <p:cNvCxnSpPr>
            <a:stCxn id="118" idx="2"/>
            <a:endCxn id="108" idx="1"/>
          </p:cNvCxnSpPr>
          <p:nvPr/>
        </p:nvCxnSpPr>
        <p:spPr>
          <a:xfrm rot="16200000" flipH="1">
            <a:off x="2217977" y="3001975"/>
            <a:ext cx="1020531" cy="340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Google Shape;170;p4"/>
          <p:cNvSpPr txBox="1"/>
          <p:nvPr/>
        </p:nvSpPr>
        <p:spPr>
          <a:xfrm>
            <a:off x="2236540" y="2736475"/>
            <a:ext cx="85214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</a:t>
            </a:r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Consumptions</a:t>
            </a:r>
            <a:endParaRPr sz="1350" dirty="0"/>
          </a:p>
        </p:txBody>
      </p:sp>
      <p:cxnSp>
        <p:nvCxnSpPr>
          <p:cNvPr id="139" name="Elbow Connector 138"/>
          <p:cNvCxnSpPr>
            <a:stCxn id="108" idx="3"/>
            <a:endCxn id="115" idx="2"/>
          </p:cNvCxnSpPr>
          <p:nvPr/>
        </p:nvCxnSpPr>
        <p:spPr>
          <a:xfrm flipV="1">
            <a:off x="5179061" y="1476722"/>
            <a:ext cx="113771" cy="2205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Google Shape;167;p4"/>
          <p:cNvSpPr txBox="1"/>
          <p:nvPr/>
        </p:nvSpPr>
        <p:spPr>
          <a:xfrm>
            <a:off x="4976176" y="3196024"/>
            <a:ext cx="822944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Invoices</a:t>
            </a:r>
            <a:endParaRPr sz="1350" dirty="0"/>
          </a:p>
        </p:txBody>
      </p:sp>
      <p:sp>
        <p:nvSpPr>
          <p:cNvPr id="141" name="Google Shape;166;p4"/>
          <p:cNvSpPr txBox="1"/>
          <p:nvPr/>
        </p:nvSpPr>
        <p:spPr>
          <a:xfrm>
            <a:off x="3702079" y="3234026"/>
            <a:ext cx="719669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Prices</a:t>
            </a:r>
            <a:endParaRPr sz="1350" dirty="0"/>
          </a:p>
        </p:txBody>
      </p:sp>
      <p:sp>
        <p:nvSpPr>
          <p:cNvPr id="142" name="Google Shape;161;p4"/>
          <p:cNvSpPr txBox="1"/>
          <p:nvPr/>
        </p:nvSpPr>
        <p:spPr>
          <a:xfrm>
            <a:off x="652636" y="4400833"/>
            <a:ext cx="1195921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&amp; Operate</a:t>
            </a:r>
            <a:endParaRPr sz="1350" dirty="0"/>
          </a:p>
        </p:txBody>
      </p:sp>
      <p:cxnSp>
        <p:nvCxnSpPr>
          <p:cNvPr id="143" name="Elbow Connector 142"/>
          <p:cNvCxnSpPr>
            <a:stCxn id="115" idx="3"/>
            <a:endCxn id="112" idx="3"/>
          </p:cNvCxnSpPr>
          <p:nvPr/>
        </p:nvCxnSpPr>
        <p:spPr>
          <a:xfrm flipH="1">
            <a:off x="5603654" y="1336996"/>
            <a:ext cx="344258" cy="3035069"/>
          </a:xfrm>
          <a:prstGeom prst="bentConnector3">
            <a:avLst>
              <a:gd name="adj1" fmla="val -49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Google Shape;156;p4"/>
          <p:cNvSpPr txBox="1"/>
          <p:nvPr/>
        </p:nvSpPr>
        <p:spPr>
          <a:xfrm>
            <a:off x="5638801" y="1503689"/>
            <a:ext cx="1219199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</a:t>
            </a:r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Payments</a:t>
            </a:r>
            <a:endParaRPr sz="1350" dirty="0"/>
          </a:p>
        </p:txBody>
      </p:sp>
      <p:cxnSp>
        <p:nvCxnSpPr>
          <p:cNvPr id="145" name="Elbow Connector 144"/>
          <p:cNvCxnSpPr>
            <a:stCxn id="123" idx="3"/>
            <a:endCxn id="111" idx="1"/>
          </p:cNvCxnSpPr>
          <p:nvPr/>
        </p:nvCxnSpPr>
        <p:spPr>
          <a:xfrm>
            <a:off x="656621" y="4372075"/>
            <a:ext cx="1030552" cy="1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9" idx="2"/>
            <a:endCxn id="108" idx="0"/>
          </p:cNvCxnSpPr>
          <p:nvPr/>
        </p:nvCxnSpPr>
        <p:spPr>
          <a:xfrm flipH="1">
            <a:off x="4038729" y="3150785"/>
            <a:ext cx="3382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13" idx="2"/>
            <a:endCxn id="109" idx="0"/>
          </p:cNvCxnSpPr>
          <p:nvPr/>
        </p:nvCxnSpPr>
        <p:spPr>
          <a:xfrm rot="16200000" flipH="1">
            <a:off x="3414904" y="2244127"/>
            <a:ext cx="702305" cy="552109"/>
          </a:xfrm>
          <a:prstGeom prst="bentConnector3">
            <a:avLst>
              <a:gd name="adj1" fmla="val 74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Google Shape;166;p4"/>
          <p:cNvSpPr txBox="1"/>
          <p:nvPr/>
        </p:nvSpPr>
        <p:spPr>
          <a:xfrm>
            <a:off x="3485364" y="2223432"/>
            <a:ext cx="753485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Subscription Plans</a:t>
            </a:r>
            <a:endParaRPr sz="1350" dirty="0"/>
          </a:p>
        </p:txBody>
      </p:sp>
      <p:cxnSp>
        <p:nvCxnSpPr>
          <p:cNvPr id="149" name="Elbow Connector 148"/>
          <p:cNvCxnSpPr>
            <a:stCxn id="108" idx="2"/>
            <a:endCxn id="112" idx="0"/>
          </p:cNvCxnSpPr>
          <p:nvPr/>
        </p:nvCxnSpPr>
        <p:spPr>
          <a:xfrm rot="16200000" flipH="1">
            <a:off x="4229256" y="3631591"/>
            <a:ext cx="410222" cy="79127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11" idx="3"/>
            <a:endCxn id="112" idx="1"/>
          </p:cNvCxnSpPr>
          <p:nvPr/>
        </p:nvCxnSpPr>
        <p:spPr>
          <a:xfrm flipV="1">
            <a:off x="3642871" y="4372065"/>
            <a:ext cx="413486" cy="1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173;p4"/>
          <p:cNvSpPr txBox="1"/>
          <p:nvPr/>
        </p:nvSpPr>
        <p:spPr>
          <a:xfrm>
            <a:off x="4200446" y="3865717"/>
            <a:ext cx="874613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Balances</a:t>
            </a:r>
            <a:endParaRPr sz="1350" dirty="0"/>
          </a:p>
        </p:txBody>
      </p:sp>
      <p:sp>
        <p:nvSpPr>
          <p:cNvPr id="152" name="Google Shape;172;p4"/>
          <p:cNvSpPr txBox="1"/>
          <p:nvPr/>
        </p:nvSpPr>
        <p:spPr>
          <a:xfrm>
            <a:off x="2199061" y="4623814"/>
            <a:ext cx="1164167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Disputes</a:t>
            </a:r>
            <a:endParaRPr sz="1350" dirty="0"/>
          </a:p>
        </p:txBody>
      </p:sp>
      <p:sp>
        <p:nvSpPr>
          <p:cNvPr id="153" name="Google Shape;150;p4"/>
          <p:cNvSpPr txBox="1"/>
          <p:nvPr/>
        </p:nvSpPr>
        <p:spPr>
          <a:xfrm>
            <a:off x="3501838" y="972161"/>
            <a:ext cx="880535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</a:t>
            </a:r>
            <a:endParaRPr sz="1350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4316516" y="1861532"/>
            <a:ext cx="691494" cy="539074"/>
            <a:chOff x="5942366" y="2243902"/>
            <a:chExt cx="921992" cy="718764"/>
          </a:xfrm>
        </p:grpSpPr>
        <p:pic>
          <p:nvPicPr>
            <p:cNvPr id="155" name="Google Shape;143;p4" descr="User, Client, Utilizer Icon. Simple Glyph, Flat Vector of Web Icons for UI  and UX, Website or Mobile Application Stock Illustration - Illustration of  social, male: 15632498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196316" y="2243902"/>
              <a:ext cx="433007" cy="446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7;p4"/>
            <p:cNvSpPr txBox="1"/>
            <p:nvPr/>
          </p:nvSpPr>
          <p:spPr>
            <a:xfrm>
              <a:off x="5942366" y="2593374"/>
              <a:ext cx="921992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pPr algn="ctr"/>
              <a:r>
                <a:rPr lang="en-US" sz="675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Jawwal Developers</a:t>
              </a:r>
              <a:endParaRPr lang="en-US" sz="675" dirty="0"/>
            </a:p>
          </p:txBody>
        </p:sp>
      </p:grpSp>
      <p:cxnSp>
        <p:nvCxnSpPr>
          <p:cNvPr id="157" name="Straight Arrow Connector 156"/>
          <p:cNvCxnSpPr>
            <a:stCxn id="155" idx="1"/>
            <a:endCxn id="113" idx="3"/>
          </p:cNvCxnSpPr>
          <p:nvPr/>
        </p:nvCxnSpPr>
        <p:spPr>
          <a:xfrm flipH="1">
            <a:off x="4145082" y="2029086"/>
            <a:ext cx="361898" cy="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1" idx="2"/>
            <a:endCxn id="110" idx="1"/>
          </p:cNvCxnSpPr>
          <p:nvPr/>
        </p:nvCxnSpPr>
        <p:spPr>
          <a:xfrm rot="16200000" flipH="1">
            <a:off x="2805277" y="4372858"/>
            <a:ext cx="298310" cy="578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Google Shape;171;p4"/>
          <p:cNvSpPr/>
          <p:nvPr/>
        </p:nvSpPr>
        <p:spPr>
          <a:xfrm>
            <a:off x="402790" y="135710"/>
            <a:ext cx="6138334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n-US" sz="135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API Market Place Process &amp; Flow</a:t>
            </a:r>
            <a:endParaRPr sz="1350"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68457" y="1029446"/>
            <a:ext cx="518621" cy="477257"/>
            <a:chOff x="387839" y="2405645"/>
            <a:chExt cx="921992" cy="848457"/>
          </a:xfrm>
        </p:grpSpPr>
        <p:pic>
          <p:nvPicPr>
            <p:cNvPr id="22" name="Google Shape;143;p4" descr="User, Client, Utilizer Icon. Simple Glyph, Flat Vector of Web Icons for UI  and UX, Website or Mobile Application Stock Illustration - Illustration of  social, male: 15632498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89272" y="2405645"/>
              <a:ext cx="553155" cy="553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157;p4"/>
            <p:cNvSpPr txBox="1"/>
            <p:nvPr/>
          </p:nvSpPr>
          <p:spPr>
            <a:xfrm>
              <a:off x="387839" y="2823028"/>
              <a:ext cx="921992" cy="4310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7" tIns="25706" rIns="51427" bIns="25706" anchor="t" anchorCtr="0">
              <a:spAutoFit/>
            </a:bodyPr>
            <a:lstStyle/>
            <a:p>
              <a:pPr algn="ctr"/>
              <a:r>
                <a:rPr lang="en-US" sz="619" dirty="0"/>
                <a:t>Jawwal Developers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3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932" y="757237"/>
            <a:ext cx="5072144" cy="36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257</Words>
  <Application>Microsoft Office PowerPoint</Application>
  <PresentationFormat>Custom</PresentationFormat>
  <Paragraphs>112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EB Garamond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Tarek Slim</dc:creator>
  <cp:lastModifiedBy>Hend Isleem</cp:lastModifiedBy>
  <cp:revision>4</cp:revision>
  <dcterms:modified xsi:type="dcterms:W3CDTF">2022-11-24T12:47:42Z</dcterms:modified>
</cp:coreProperties>
</file>