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E301D-AB4E-4E96-A54C-F4DEF40414C1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ECCD1B-1D2C-412B-BCA5-24700F14A1FD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 there a relationship between the dependent variable sleep time and the independent variable daily caffeine consumption</a:t>
          </a:r>
        </a:p>
      </dgm:t>
    </dgm:pt>
    <dgm:pt modelId="{44103B80-593A-476F-8930-A4EC2AE478E4}" type="parTrans" cxnId="{ED0E7940-B787-42FE-92E9-7C71FE97049A}">
      <dgm:prSet/>
      <dgm:spPr/>
      <dgm:t>
        <a:bodyPr/>
        <a:lstStyle/>
        <a:p>
          <a:endParaRPr lang="en-US"/>
        </a:p>
      </dgm:t>
    </dgm:pt>
    <dgm:pt modelId="{247EE901-7751-4BCD-AD4E-BFF8DE11D334}" type="sibTrans" cxnId="{ED0E7940-B787-42FE-92E9-7C71FE97049A}">
      <dgm:prSet/>
      <dgm:spPr>
        <a:solidFill>
          <a:schemeClr val="tx2">
            <a:lumMod val="75000"/>
            <a:lumOff val="25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DC6C91E2-7B26-4964-8709-A6BF7732CEF6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Can this relationship be visualized in graph form</a:t>
          </a:r>
        </a:p>
      </dgm:t>
    </dgm:pt>
    <dgm:pt modelId="{A61E2A74-B718-449B-9F2E-9A35B706A757}" type="parTrans" cxnId="{F71F013C-8521-48FC-B6FC-A301C4F15293}">
      <dgm:prSet/>
      <dgm:spPr/>
      <dgm:t>
        <a:bodyPr/>
        <a:lstStyle/>
        <a:p>
          <a:endParaRPr lang="en-US"/>
        </a:p>
      </dgm:t>
    </dgm:pt>
    <dgm:pt modelId="{0CCA9035-59B9-4505-9B39-AF9CA5E045EC}" type="sibTrans" cxnId="{F71F013C-8521-48FC-B6FC-A301C4F15293}">
      <dgm:prSet/>
      <dgm:spPr>
        <a:solidFill>
          <a:schemeClr val="tx2">
            <a:lumMod val="75000"/>
            <a:lumOff val="25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A29E8B9A-C7BF-4FE6-9FCD-C1A2C382EF5B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relationship is visual present, can we create a model to predict average future sleep time based on daily caffeine consumption</a:t>
          </a:r>
        </a:p>
      </dgm:t>
    </dgm:pt>
    <dgm:pt modelId="{90FB03CE-B8B5-4F64-AC02-E01DD68196C2}" type="parTrans" cxnId="{30F4443E-59B3-4F0E-BA68-A4F78AAD343C}">
      <dgm:prSet/>
      <dgm:spPr/>
      <dgm:t>
        <a:bodyPr/>
        <a:lstStyle/>
        <a:p>
          <a:endParaRPr lang="en-US"/>
        </a:p>
      </dgm:t>
    </dgm:pt>
    <dgm:pt modelId="{229E73EA-8FBF-4610-8E40-EE68E66D7D04}" type="sibTrans" cxnId="{30F4443E-59B3-4F0E-BA68-A4F78AAD343C}">
      <dgm:prSet/>
      <dgm:spPr/>
      <dgm:t>
        <a:bodyPr/>
        <a:lstStyle/>
        <a:p>
          <a:endParaRPr lang="en-US"/>
        </a:p>
      </dgm:t>
    </dgm:pt>
    <dgm:pt modelId="{ED883B08-E4AD-4493-A92E-CEADCC44A25C}" type="pres">
      <dgm:prSet presAssocID="{80EE301D-AB4E-4E96-A54C-F4DEF40414C1}" presName="outerComposite" presStyleCnt="0">
        <dgm:presLayoutVars>
          <dgm:chMax val="5"/>
          <dgm:dir/>
          <dgm:resizeHandles val="exact"/>
        </dgm:presLayoutVars>
      </dgm:prSet>
      <dgm:spPr/>
    </dgm:pt>
    <dgm:pt modelId="{0E55FF3A-F431-4EC4-8A9C-FBDF2F2A24C6}" type="pres">
      <dgm:prSet presAssocID="{80EE301D-AB4E-4E96-A54C-F4DEF40414C1}" presName="dummyMaxCanvas" presStyleCnt="0">
        <dgm:presLayoutVars/>
      </dgm:prSet>
      <dgm:spPr/>
    </dgm:pt>
    <dgm:pt modelId="{7E21CDE5-DE59-4871-9300-558FD26F85AE}" type="pres">
      <dgm:prSet presAssocID="{80EE301D-AB4E-4E96-A54C-F4DEF40414C1}" presName="ThreeNodes_1" presStyleLbl="node1" presStyleIdx="0" presStyleCnt="3">
        <dgm:presLayoutVars>
          <dgm:bulletEnabled val="1"/>
        </dgm:presLayoutVars>
      </dgm:prSet>
      <dgm:spPr/>
    </dgm:pt>
    <dgm:pt modelId="{867C5AC3-8D07-4C68-9FC2-D844A8DF620E}" type="pres">
      <dgm:prSet presAssocID="{80EE301D-AB4E-4E96-A54C-F4DEF40414C1}" presName="ThreeNodes_2" presStyleLbl="node1" presStyleIdx="1" presStyleCnt="3">
        <dgm:presLayoutVars>
          <dgm:bulletEnabled val="1"/>
        </dgm:presLayoutVars>
      </dgm:prSet>
      <dgm:spPr/>
    </dgm:pt>
    <dgm:pt modelId="{B5C8E8C6-5566-426A-83BB-56DB28D162A9}" type="pres">
      <dgm:prSet presAssocID="{80EE301D-AB4E-4E96-A54C-F4DEF40414C1}" presName="ThreeNodes_3" presStyleLbl="node1" presStyleIdx="2" presStyleCnt="3">
        <dgm:presLayoutVars>
          <dgm:bulletEnabled val="1"/>
        </dgm:presLayoutVars>
      </dgm:prSet>
      <dgm:spPr/>
    </dgm:pt>
    <dgm:pt modelId="{E69D04F5-3B30-4187-B8BC-F5D92C111BBB}" type="pres">
      <dgm:prSet presAssocID="{80EE301D-AB4E-4E96-A54C-F4DEF40414C1}" presName="ThreeConn_1-2" presStyleLbl="fgAccFollowNode1" presStyleIdx="0" presStyleCnt="2">
        <dgm:presLayoutVars>
          <dgm:bulletEnabled val="1"/>
        </dgm:presLayoutVars>
      </dgm:prSet>
      <dgm:spPr/>
    </dgm:pt>
    <dgm:pt modelId="{9D6537A0-65A2-4BDE-8AB9-712BB15441E1}" type="pres">
      <dgm:prSet presAssocID="{80EE301D-AB4E-4E96-A54C-F4DEF40414C1}" presName="ThreeConn_2-3" presStyleLbl="fgAccFollowNode1" presStyleIdx="1" presStyleCnt="2">
        <dgm:presLayoutVars>
          <dgm:bulletEnabled val="1"/>
        </dgm:presLayoutVars>
      </dgm:prSet>
      <dgm:spPr/>
    </dgm:pt>
    <dgm:pt modelId="{16C73E94-D10A-4871-9036-4B633835A74D}" type="pres">
      <dgm:prSet presAssocID="{80EE301D-AB4E-4E96-A54C-F4DEF40414C1}" presName="ThreeNodes_1_text" presStyleLbl="node1" presStyleIdx="2" presStyleCnt="3">
        <dgm:presLayoutVars>
          <dgm:bulletEnabled val="1"/>
        </dgm:presLayoutVars>
      </dgm:prSet>
      <dgm:spPr/>
    </dgm:pt>
    <dgm:pt modelId="{7E6EA3A2-476C-4459-AA39-754D4A5800C2}" type="pres">
      <dgm:prSet presAssocID="{80EE301D-AB4E-4E96-A54C-F4DEF40414C1}" presName="ThreeNodes_2_text" presStyleLbl="node1" presStyleIdx="2" presStyleCnt="3">
        <dgm:presLayoutVars>
          <dgm:bulletEnabled val="1"/>
        </dgm:presLayoutVars>
      </dgm:prSet>
      <dgm:spPr/>
    </dgm:pt>
    <dgm:pt modelId="{1A882AE9-1AD7-4FCF-B621-49BD3A7E5ECC}" type="pres">
      <dgm:prSet presAssocID="{80EE301D-AB4E-4E96-A54C-F4DEF40414C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014250C-444D-472A-B266-0FF63749ABDD}" type="presOf" srcId="{0CCA9035-59B9-4505-9B39-AF9CA5E045EC}" destId="{9D6537A0-65A2-4BDE-8AB9-712BB15441E1}" srcOrd="0" destOrd="0" presId="urn:microsoft.com/office/officeart/2005/8/layout/vProcess5"/>
    <dgm:cxn modelId="{2413A20E-CFE7-4EA5-BEE2-D468873BB7A7}" type="presOf" srcId="{A29E8B9A-C7BF-4FE6-9FCD-C1A2C382EF5B}" destId="{B5C8E8C6-5566-426A-83BB-56DB28D162A9}" srcOrd="0" destOrd="0" presId="urn:microsoft.com/office/officeart/2005/8/layout/vProcess5"/>
    <dgm:cxn modelId="{EBF72719-A1A0-4A5E-9C22-A94BC59B81DC}" type="presOf" srcId="{DC6C91E2-7B26-4964-8709-A6BF7732CEF6}" destId="{867C5AC3-8D07-4C68-9FC2-D844A8DF620E}" srcOrd="0" destOrd="0" presId="urn:microsoft.com/office/officeart/2005/8/layout/vProcess5"/>
    <dgm:cxn modelId="{F71F013C-8521-48FC-B6FC-A301C4F15293}" srcId="{80EE301D-AB4E-4E96-A54C-F4DEF40414C1}" destId="{DC6C91E2-7B26-4964-8709-A6BF7732CEF6}" srcOrd="1" destOrd="0" parTransId="{A61E2A74-B718-449B-9F2E-9A35B706A757}" sibTransId="{0CCA9035-59B9-4505-9B39-AF9CA5E045EC}"/>
    <dgm:cxn modelId="{30F4443E-59B3-4F0E-BA68-A4F78AAD343C}" srcId="{80EE301D-AB4E-4E96-A54C-F4DEF40414C1}" destId="{A29E8B9A-C7BF-4FE6-9FCD-C1A2C382EF5B}" srcOrd="2" destOrd="0" parTransId="{90FB03CE-B8B5-4F64-AC02-E01DD68196C2}" sibTransId="{229E73EA-8FBF-4610-8E40-EE68E66D7D04}"/>
    <dgm:cxn modelId="{ED0E7940-B787-42FE-92E9-7C71FE97049A}" srcId="{80EE301D-AB4E-4E96-A54C-F4DEF40414C1}" destId="{2CECCD1B-1D2C-412B-BCA5-24700F14A1FD}" srcOrd="0" destOrd="0" parTransId="{44103B80-593A-476F-8930-A4EC2AE478E4}" sibTransId="{247EE901-7751-4BCD-AD4E-BFF8DE11D334}"/>
    <dgm:cxn modelId="{12D2A862-B36D-4E50-A500-F27BEEBFE034}" type="presOf" srcId="{DC6C91E2-7B26-4964-8709-A6BF7732CEF6}" destId="{7E6EA3A2-476C-4459-AA39-754D4A5800C2}" srcOrd="1" destOrd="0" presId="urn:microsoft.com/office/officeart/2005/8/layout/vProcess5"/>
    <dgm:cxn modelId="{79F5C169-FF0A-4D25-849E-A80765B55B38}" type="presOf" srcId="{2CECCD1B-1D2C-412B-BCA5-24700F14A1FD}" destId="{7E21CDE5-DE59-4871-9300-558FD26F85AE}" srcOrd="0" destOrd="0" presId="urn:microsoft.com/office/officeart/2005/8/layout/vProcess5"/>
    <dgm:cxn modelId="{0D29CA90-EF8C-4CA4-A2D4-AA8B0DF0A71F}" type="presOf" srcId="{80EE301D-AB4E-4E96-A54C-F4DEF40414C1}" destId="{ED883B08-E4AD-4493-A92E-CEADCC44A25C}" srcOrd="0" destOrd="0" presId="urn:microsoft.com/office/officeart/2005/8/layout/vProcess5"/>
    <dgm:cxn modelId="{9528B0A3-C1D9-4324-8B46-59B228086CCA}" type="presOf" srcId="{A29E8B9A-C7BF-4FE6-9FCD-C1A2C382EF5B}" destId="{1A882AE9-1AD7-4FCF-B621-49BD3A7E5ECC}" srcOrd="1" destOrd="0" presId="urn:microsoft.com/office/officeart/2005/8/layout/vProcess5"/>
    <dgm:cxn modelId="{ECB614D0-F0B9-4132-A4E5-6D72E4AAEC9C}" type="presOf" srcId="{2CECCD1B-1D2C-412B-BCA5-24700F14A1FD}" destId="{16C73E94-D10A-4871-9036-4B633835A74D}" srcOrd="1" destOrd="0" presId="urn:microsoft.com/office/officeart/2005/8/layout/vProcess5"/>
    <dgm:cxn modelId="{399AB7D9-2C7B-46A7-8DC4-972E059858FF}" type="presOf" srcId="{247EE901-7751-4BCD-AD4E-BFF8DE11D334}" destId="{E69D04F5-3B30-4187-B8BC-F5D92C111BBB}" srcOrd="0" destOrd="0" presId="urn:microsoft.com/office/officeart/2005/8/layout/vProcess5"/>
    <dgm:cxn modelId="{AF334845-CC80-4A48-9A94-D936F07AFC45}" type="presParOf" srcId="{ED883B08-E4AD-4493-A92E-CEADCC44A25C}" destId="{0E55FF3A-F431-4EC4-8A9C-FBDF2F2A24C6}" srcOrd="0" destOrd="0" presId="urn:microsoft.com/office/officeart/2005/8/layout/vProcess5"/>
    <dgm:cxn modelId="{E2E30C51-DB90-4105-8245-D5B495EDAC59}" type="presParOf" srcId="{ED883B08-E4AD-4493-A92E-CEADCC44A25C}" destId="{7E21CDE5-DE59-4871-9300-558FD26F85AE}" srcOrd="1" destOrd="0" presId="urn:microsoft.com/office/officeart/2005/8/layout/vProcess5"/>
    <dgm:cxn modelId="{A9998F43-214F-4D86-9E43-8BF49313E788}" type="presParOf" srcId="{ED883B08-E4AD-4493-A92E-CEADCC44A25C}" destId="{867C5AC3-8D07-4C68-9FC2-D844A8DF620E}" srcOrd="2" destOrd="0" presId="urn:microsoft.com/office/officeart/2005/8/layout/vProcess5"/>
    <dgm:cxn modelId="{9F6B9CAD-6C9F-472C-B140-BFB515142A6A}" type="presParOf" srcId="{ED883B08-E4AD-4493-A92E-CEADCC44A25C}" destId="{B5C8E8C6-5566-426A-83BB-56DB28D162A9}" srcOrd="3" destOrd="0" presId="urn:microsoft.com/office/officeart/2005/8/layout/vProcess5"/>
    <dgm:cxn modelId="{11EFEEFB-329C-4BE6-A0C1-30398E4046EE}" type="presParOf" srcId="{ED883B08-E4AD-4493-A92E-CEADCC44A25C}" destId="{E69D04F5-3B30-4187-B8BC-F5D92C111BBB}" srcOrd="4" destOrd="0" presId="urn:microsoft.com/office/officeart/2005/8/layout/vProcess5"/>
    <dgm:cxn modelId="{00193BBE-029A-40D1-9FA3-D5DAB1ACF944}" type="presParOf" srcId="{ED883B08-E4AD-4493-A92E-CEADCC44A25C}" destId="{9D6537A0-65A2-4BDE-8AB9-712BB15441E1}" srcOrd="5" destOrd="0" presId="urn:microsoft.com/office/officeart/2005/8/layout/vProcess5"/>
    <dgm:cxn modelId="{D3F80BA6-C9E5-4E4C-B8F7-13467235F437}" type="presParOf" srcId="{ED883B08-E4AD-4493-A92E-CEADCC44A25C}" destId="{16C73E94-D10A-4871-9036-4B633835A74D}" srcOrd="6" destOrd="0" presId="urn:microsoft.com/office/officeart/2005/8/layout/vProcess5"/>
    <dgm:cxn modelId="{7B54C17E-E817-43E1-A557-F1F8A2FA54DA}" type="presParOf" srcId="{ED883B08-E4AD-4493-A92E-CEADCC44A25C}" destId="{7E6EA3A2-476C-4459-AA39-754D4A5800C2}" srcOrd="7" destOrd="0" presId="urn:microsoft.com/office/officeart/2005/8/layout/vProcess5"/>
    <dgm:cxn modelId="{46A2E0A3-9A9F-4AC3-8173-3C50B6EC718E}" type="presParOf" srcId="{ED883B08-E4AD-4493-A92E-CEADCC44A25C}" destId="{1A882AE9-1AD7-4FCF-B621-49BD3A7E5EC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CDE5-DE59-4871-9300-558FD26F85AE}">
      <dsp:nvSpPr>
        <dsp:cNvPr id="0" name=""/>
        <dsp:cNvSpPr/>
      </dsp:nvSpPr>
      <dsp:spPr>
        <a:xfrm>
          <a:off x="0" y="0"/>
          <a:ext cx="8280971" cy="92899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 there a relationship between the dependent variable sleep time and the independent variable daily caffeine consumption</a:t>
          </a:r>
        </a:p>
      </dsp:txBody>
      <dsp:txXfrm>
        <a:off x="27209" y="27209"/>
        <a:ext cx="7278517" cy="874573"/>
      </dsp:txXfrm>
    </dsp:sp>
    <dsp:sp modelId="{867C5AC3-8D07-4C68-9FC2-D844A8DF620E}">
      <dsp:nvSpPr>
        <dsp:cNvPr id="0" name=""/>
        <dsp:cNvSpPr/>
      </dsp:nvSpPr>
      <dsp:spPr>
        <a:xfrm>
          <a:off x="730673" y="1083823"/>
          <a:ext cx="8280971" cy="92899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Can this relationship be visualized in graph form</a:t>
          </a:r>
        </a:p>
      </dsp:txBody>
      <dsp:txXfrm>
        <a:off x="757882" y="1111032"/>
        <a:ext cx="6892034" cy="874573"/>
      </dsp:txXfrm>
    </dsp:sp>
    <dsp:sp modelId="{B5C8E8C6-5566-426A-83BB-56DB28D162A9}">
      <dsp:nvSpPr>
        <dsp:cNvPr id="0" name=""/>
        <dsp:cNvSpPr/>
      </dsp:nvSpPr>
      <dsp:spPr>
        <a:xfrm>
          <a:off x="1461347" y="2167646"/>
          <a:ext cx="8280971" cy="92899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relationship is visual present, can we create a model to predict average future sleep time based on daily caffeine consumption</a:t>
          </a:r>
        </a:p>
      </dsp:txBody>
      <dsp:txXfrm>
        <a:off x="1488556" y="2194855"/>
        <a:ext cx="6892034" cy="874573"/>
      </dsp:txXfrm>
    </dsp:sp>
    <dsp:sp modelId="{E69D04F5-3B30-4187-B8BC-F5D92C111BBB}">
      <dsp:nvSpPr>
        <dsp:cNvPr id="0" name=""/>
        <dsp:cNvSpPr/>
      </dsp:nvSpPr>
      <dsp:spPr>
        <a:xfrm>
          <a:off x="7677126" y="70448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lumOff val="2500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12991" y="704485"/>
        <a:ext cx="332114" cy="454393"/>
      </dsp:txXfrm>
    </dsp:sp>
    <dsp:sp modelId="{9D6537A0-65A2-4BDE-8AB9-712BB15441E1}">
      <dsp:nvSpPr>
        <dsp:cNvPr id="0" name=""/>
        <dsp:cNvSpPr/>
      </dsp:nvSpPr>
      <dsp:spPr>
        <a:xfrm>
          <a:off x="8407800" y="178211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lumOff val="2500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43665" y="1782115"/>
        <a:ext cx="332114" cy="45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83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56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382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14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1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19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F7C3A7-D6F6-4D38-A7C3-B72967BB81A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12B7693-63C3-0E47-55AC-264F2E1F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5393BA-B5F2-D9ED-A330-A557731A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5" y="1380068"/>
            <a:ext cx="9016998" cy="2616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Significance Testing Between Sleep Time and Daily Caffeine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7893-9EF6-AF5A-D69D-B5166C4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70C6-2592-93B5-B4A9-B9C1225D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127848-BB9E-5CDF-E2F4-845C61D6B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31779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BF46B-736E-E694-F772-2576D5706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34EF3B-454D-7392-9BC1-4A8017AB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85C2-3388-6AEF-837A-7F1C767E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sample range was from 11/10/2022 to 11/27/2022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Sleep was tracked via Samsung app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Sleep time was converted from hours &amp; minutes to minutes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Caffeine was manually record by Product type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was transcribed daily in excel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2ABE-F636-0CA5-E6A5-0B08C7C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Data Preview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4C96CA-8BCC-8B47-9AB9-0B0B21A34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617739"/>
              </p:ext>
            </p:extLst>
          </p:nvPr>
        </p:nvGraphicFramePr>
        <p:xfrm>
          <a:off x="1760705" y="2800149"/>
          <a:ext cx="9742321" cy="288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01">
                  <a:extLst>
                    <a:ext uri="{9D8B030D-6E8A-4147-A177-3AD203B41FA5}">
                      <a16:colId xmlns:a16="http://schemas.microsoft.com/office/drawing/2014/main" val="4064438867"/>
                    </a:ext>
                  </a:extLst>
                </a:gridCol>
                <a:gridCol w="1135053">
                  <a:extLst>
                    <a:ext uri="{9D8B030D-6E8A-4147-A177-3AD203B41FA5}">
                      <a16:colId xmlns:a16="http://schemas.microsoft.com/office/drawing/2014/main" val="405324367"/>
                    </a:ext>
                  </a:extLst>
                </a:gridCol>
                <a:gridCol w="1380679">
                  <a:extLst>
                    <a:ext uri="{9D8B030D-6E8A-4147-A177-3AD203B41FA5}">
                      <a16:colId xmlns:a16="http://schemas.microsoft.com/office/drawing/2014/main" val="2314734456"/>
                    </a:ext>
                  </a:extLst>
                </a:gridCol>
                <a:gridCol w="1445318">
                  <a:extLst>
                    <a:ext uri="{9D8B030D-6E8A-4147-A177-3AD203B41FA5}">
                      <a16:colId xmlns:a16="http://schemas.microsoft.com/office/drawing/2014/main" val="809179256"/>
                    </a:ext>
                  </a:extLst>
                </a:gridCol>
                <a:gridCol w="1160908">
                  <a:extLst>
                    <a:ext uri="{9D8B030D-6E8A-4147-A177-3AD203B41FA5}">
                      <a16:colId xmlns:a16="http://schemas.microsoft.com/office/drawing/2014/main" val="2004966504"/>
                    </a:ext>
                  </a:extLst>
                </a:gridCol>
                <a:gridCol w="1393607">
                  <a:extLst>
                    <a:ext uri="{9D8B030D-6E8A-4147-A177-3AD203B41FA5}">
                      <a16:colId xmlns:a16="http://schemas.microsoft.com/office/drawing/2014/main" val="2978321165"/>
                    </a:ext>
                  </a:extLst>
                </a:gridCol>
                <a:gridCol w="1742655">
                  <a:extLst>
                    <a:ext uri="{9D8B030D-6E8A-4147-A177-3AD203B41FA5}">
                      <a16:colId xmlns:a16="http://schemas.microsoft.com/office/drawing/2014/main" val="2680719427"/>
                    </a:ext>
                  </a:extLst>
                </a:gridCol>
              </a:tblGrid>
              <a:tr h="12472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Minutes Slept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Caffeine Amount(in mg)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Drinks Consumed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Monster Sunrise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Monster Rehab Raspberry Tea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Pure Leaf Unsweetened Black Tea</a:t>
                      </a:r>
                    </a:p>
                  </a:txBody>
                  <a:tcPr marL="93079" marR="93079" marT="46540" marB="46540"/>
                </a:tc>
                <a:extLst>
                  <a:ext uri="{0D108BD9-81ED-4DB2-BD59-A6C34878D82A}">
                    <a16:rowId xmlns:a16="http://schemas.microsoft.com/office/drawing/2014/main" val="3479354193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11/10/2022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464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extLst>
                  <a:ext uri="{0D108BD9-81ED-4DB2-BD59-A6C34878D82A}">
                    <a16:rowId xmlns:a16="http://schemas.microsoft.com/office/drawing/2014/main" val="1508295740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11/11/2022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495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3079" marR="93079" marT="46540" marB="46540"/>
                </a:tc>
                <a:extLst>
                  <a:ext uri="{0D108BD9-81ED-4DB2-BD59-A6C34878D82A}">
                    <a16:rowId xmlns:a16="http://schemas.microsoft.com/office/drawing/2014/main" val="4098946948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11/12/2022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3079" marR="93079" marT="46540" marB="46540"/>
                </a:tc>
                <a:extLst>
                  <a:ext uri="{0D108BD9-81ED-4DB2-BD59-A6C34878D82A}">
                    <a16:rowId xmlns:a16="http://schemas.microsoft.com/office/drawing/2014/main" val="2492359856"/>
                  </a:ext>
                </a:extLst>
              </a:tr>
              <a:tr h="4095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11/13/2022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3079" marR="93079" marT="46540" marB="46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3079" marR="93079" marT="46540" marB="46540"/>
                </a:tc>
                <a:extLst>
                  <a:ext uri="{0D108BD9-81ED-4DB2-BD59-A6C34878D82A}">
                    <a16:rowId xmlns:a16="http://schemas.microsoft.com/office/drawing/2014/main" val="328442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61C4-9380-35F9-B8A6-A18FCEB4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9C5D0-1E84-3779-5D33-C7547D894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linear relationship we will test the significance of the slope beta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Alpha level of significance will be 0.05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9C5D0-1E84-3779-5D33-C7547D894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69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2082-1080-751C-CBAF-47207A70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F9773-80CE-F60E-66DA-6DE35C1C1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352" y="1994171"/>
            <a:ext cx="9479671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ACD5-E1CE-E38A-C5B7-85840CDA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6682-5B36-D3BD-0A1B-022D77061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Estimate Std. Error t value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(Intercept)    478.54254   14.06246  34.030 2.35e-16 ***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daily_caffeine  -0.40250    0.05238  -7.684 9.31e-07 ***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Signif. codes:  0 ‘***’ 0.001 ‘**’ 0.01 ‘*’ 0.05 ‘.’ 0.1 ‘ ’ 1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Residual standard error: 37.69 on 16 degrees of freedom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R-squared:  0.7868,	Adjusted R-squared:  0.7735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F-statistic: 59.05 on 1 and 16 DF,  p-value: 9.312e-07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6C1A-F472-EC27-0BAD-968CF23C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215791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modeling shows daily caffeine consumption to be statistically significant to the dependent variable of sleep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formula y-hat = 478.54254 + (daily_caffeine * -0.4025)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 for daily caffeine is .000000931 &lt; 0.05 alpha level for this study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every 1 mg in caffeine consumed we expect  on average time slept to decrease by 40 seconds</a:t>
            </a:r>
          </a:p>
        </p:txBody>
      </p:sp>
    </p:spTree>
    <p:extLst>
      <p:ext uri="{BB962C8B-B14F-4D97-AF65-F5344CB8AC3E}">
        <p14:creationId xmlns:p14="http://schemas.microsoft.com/office/powerpoint/2010/main" val="405301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92DBC1-39E8-1985-B60B-42F332B2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BA82C-59CE-D190-A8AE-B1C5CC16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shows clearly a negative relationship between daily caffeine consumption and sleep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modeling showed daily caffeine is statistically significant to sleep time as we are below the 0.05 alpha level in this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https://github.com/hend0479/Data211-01.git</a:t>
            </a:r>
          </a:p>
        </p:txBody>
      </p:sp>
    </p:spTree>
    <p:extLst>
      <p:ext uri="{BB962C8B-B14F-4D97-AF65-F5344CB8AC3E}">
        <p14:creationId xmlns:p14="http://schemas.microsoft.com/office/powerpoint/2010/main" val="380652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456</TotalTime>
  <Words>383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Corbel</vt:lpstr>
      <vt:lpstr>Parallax</vt:lpstr>
      <vt:lpstr>Significance Testing Between Sleep Time and Daily Caffeine Consumption</vt:lpstr>
      <vt:lpstr>Analysis Objectives</vt:lpstr>
      <vt:lpstr>Data</vt:lpstr>
      <vt:lpstr>Data Preview</vt:lpstr>
      <vt:lpstr>Hypothesis Statement</vt:lpstr>
      <vt:lpstr>Graphing Relationship</vt:lpstr>
      <vt:lpstr>Regression Modeling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Significance Testing Between Sleep Time and Caffeine Consumption</dc:title>
  <dc:creator>Brandon Henderson</dc:creator>
  <cp:lastModifiedBy>Brandon Henderson</cp:lastModifiedBy>
  <cp:revision>40</cp:revision>
  <dcterms:created xsi:type="dcterms:W3CDTF">2022-11-26T19:00:02Z</dcterms:created>
  <dcterms:modified xsi:type="dcterms:W3CDTF">2022-11-29T01:43:25Z</dcterms:modified>
</cp:coreProperties>
</file>