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4" r:id="rId3"/>
    <p:sldId id="257" r:id="rId4"/>
    <p:sldId id="258" r:id="rId5"/>
    <p:sldId id="265" r:id="rId6"/>
    <p:sldId id="266" r:id="rId7"/>
    <p:sldId id="267" r:id="rId8"/>
    <p:sldId id="268" r:id="rId9"/>
    <p:sldId id="269" r:id="rId10"/>
    <p:sldId id="270" r:id="rId11"/>
    <p:sldId id="285" r:id="rId12"/>
    <p:sldId id="286" r:id="rId13"/>
    <p:sldId id="287" r:id="rId14"/>
    <p:sldId id="288" r:id="rId15"/>
    <p:sldId id="289" r:id="rId16"/>
    <p:sldId id="290" r:id="rId17"/>
    <p:sldId id="259" r:id="rId18"/>
    <p:sldId id="260" r:id="rId19"/>
    <p:sldId id="261" r:id="rId20"/>
    <p:sldId id="262" r:id="rId21"/>
    <p:sldId id="263" r:id="rId22"/>
    <p:sldId id="291" r:id="rId23"/>
    <p:sldId id="264" r:id="rId24"/>
    <p:sldId id="292" r:id="rId25"/>
    <p:sldId id="293" r:id="rId26"/>
    <p:sldId id="294" r:id="rId27"/>
    <p:sldId id="295" r:id="rId28"/>
    <p:sldId id="277" r:id="rId29"/>
    <p:sldId id="296" r:id="rId30"/>
    <p:sldId id="297" r:id="rId31"/>
    <p:sldId id="298" r:id="rId32"/>
    <p:sldId id="278" r:id="rId33"/>
    <p:sldId id="279" r:id="rId34"/>
    <p:sldId id="280" r:id="rId35"/>
    <p:sldId id="281" r:id="rId36"/>
    <p:sldId id="282" r:id="rId37"/>
    <p:sldId id="300" r:id="rId38"/>
    <p:sldId id="301" r:id="rId39"/>
    <p:sldId id="271" r:id="rId40"/>
    <p:sldId id="272" r:id="rId41"/>
    <p:sldId id="273" r:id="rId42"/>
    <p:sldId id="274" r:id="rId43"/>
    <p:sldId id="275" r:id="rId44"/>
    <p:sldId id="276" r:id="rId45"/>
    <p:sldId id="283"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5D9EEC-A66F-43DB-9F14-93EC571B2E37}"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F590AB9E-79FC-4CDE-9055-7B2DD188000D}">
      <dgm:prSet/>
      <dgm:spPr/>
      <dgm:t>
        <a:bodyPr/>
        <a:lstStyle/>
        <a:p>
          <a:r>
            <a:rPr lang="en-US"/>
            <a:t>PTV CSV’s from the discover.data.vic.gov.au website</a:t>
          </a:r>
        </a:p>
      </dgm:t>
    </dgm:pt>
    <dgm:pt modelId="{49E8F8EC-DA79-4661-88F9-3CB3E27EA085}" type="parTrans" cxnId="{2E12840B-3BC1-44BC-9719-33578747C497}">
      <dgm:prSet/>
      <dgm:spPr/>
      <dgm:t>
        <a:bodyPr/>
        <a:lstStyle/>
        <a:p>
          <a:endParaRPr lang="en-US"/>
        </a:p>
      </dgm:t>
    </dgm:pt>
    <dgm:pt modelId="{3061E3D0-46B0-471B-9F13-FD61C8461C42}" type="sibTrans" cxnId="{2E12840B-3BC1-44BC-9719-33578747C497}">
      <dgm:prSet/>
      <dgm:spPr/>
      <dgm:t>
        <a:bodyPr/>
        <a:lstStyle/>
        <a:p>
          <a:endParaRPr lang="en-US"/>
        </a:p>
      </dgm:t>
    </dgm:pt>
    <dgm:pt modelId="{4B3FD853-74BD-4BF1-A9B7-46C612211FE9}">
      <dgm:prSet/>
      <dgm:spPr/>
      <dgm:t>
        <a:bodyPr/>
        <a:lstStyle/>
        <a:p>
          <a:r>
            <a:rPr lang="en-US"/>
            <a:t>Pedestrian Counting System API (City of Melbourne’s Open Data API)</a:t>
          </a:r>
        </a:p>
      </dgm:t>
    </dgm:pt>
    <dgm:pt modelId="{F1B54803-0829-447C-9869-4BF9B2A0625D}" type="parTrans" cxnId="{0F3CC938-04FD-43BC-BC1B-29718A8942A3}">
      <dgm:prSet/>
      <dgm:spPr/>
      <dgm:t>
        <a:bodyPr/>
        <a:lstStyle/>
        <a:p>
          <a:endParaRPr lang="en-US"/>
        </a:p>
      </dgm:t>
    </dgm:pt>
    <dgm:pt modelId="{5A6973B5-45ED-416E-B3BD-10B3DFD891CB}" type="sibTrans" cxnId="{0F3CC938-04FD-43BC-BC1B-29718A8942A3}">
      <dgm:prSet/>
      <dgm:spPr/>
      <dgm:t>
        <a:bodyPr/>
        <a:lstStyle/>
        <a:p>
          <a:endParaRPr lang="en-US"/>
        </a:p>
      </dgm:t>
    </dgm:pt>
    <dgm:pt modelId="{1F059936-DC6E-4F41-BB43-5BAC3629B4A6}">
      <dgm:prSet/>
      <dgm:spPr/>
      <dgm:t>
        <a:bodyPr/>
        <a:lstStyle/>
        <a:p>
          <a:r>
            <a:rPr lang="en-US"/>
            <a:t>Victorian Coronavirus Data</a:t>
          </a:r>
        </a:p>
      </dgm:t>
    </dgm:pt>
    <dgm:pt modelId="{98E573BB-B8F1-4598-B0A3-B51FADFB8EB9}" type="parTrans" cxnId="{76C1BC03-0224-44C2-B703-B3689642575F}">
      <dgm:prSet/>
      <dgm:spPr/>
      <dgm:t>
        <a:bodyPr/>
        <a:lstStyle/>
        <a:p>
          <a:endParaRPr lang="en-US"/>
        </a:p>
      </dgm:t>
    </dgm:pt>
    <dgm:pt modelId="{E3AFBFCF-074F-4BB0-90C7-CA145353A573}" type="sibTrans" cxnId="{76C1BC03-0224-44C2-B703-B3689642575F}">
      <dgm:prSet/>
      <dgm:spPr/>
      <dgm:t>
        <a:bodyPr/>
        <a:lstStyle/>
        <a:p>
          <a:endParaRPr lang="en-US"/>
        </a:p>
      </dgm:t>
    </dgm:pt>
    <dgm:pt modelId="{69C044E5-1FEA-4132-B774-5AD4B4F0296B}" type="pres">
      <dgm:prSet presAssocID="{5D5D9EEC-A66F-43DB-9F14-93EC571B2E37}" presName="linear" presStyleCnt="0">
        <dgm:presLayoutVars>
          <dgm:animLvl val="lvl"/>
          <dgm:resizeHandles val="exact"/>
        </dgm:presLayoutVars>
      </dgm:prSet>
      <dgm:spPr/>
    </dgm:pt>
    <dgm:pt modelId="{075198FF-FE1C-4EE6-B24A-344BE2F2A6DF}" type="pres">
      <dgm:prSet presAssocID="{F590AB9E-79FC-4CDE-9055-7B2DD188000D}" presName="parentText" presStyleLbl="node1" presStyleIdx="0" presStyleCnt="3">
        <dgm:presLayoutVars>
          <dgm:chMax val="0"/>
          <dgm:bulletEnabled val="1"/>
        </dgm:presLayoutVars>
      </dgm:prSet>
      <dgm:spPr/>
    </dgm:pt>
    <dgm:pt modelId="{78C750C5-B5EB-455B-812A-D84E7DAFEA39}" type="pres">
      <dgm:prSet presAssocID="{3061E3D0-46B0-471B-9F13-FD61C8461C42}" presName="spacer" presStyleCnt="0"/>
      <dgm:spPr/>
    </dgm:pt>
    <dgm:pt modelId="{462C9E02-B5E5-46D3-BCB9-EC10289BE414}" type="pres">
      <dgm:prSet presAssocID="{4B3FD853-74BD-4BF1-A9B7-46C612211FE9}" presName="parentText" presStyleLbl="node1" presStyleIdx="1" presStyleCnt="3">
        <dgm:presLayoutVars>
          <dgm:chMax val="0"/>
          <dgm:bulletEnabled val="1"/>
        </dgm:presLayoutVars>
      </dgm:prSet>
      <dgm:spPr/>
    </dgm:pt>
    <dgm:pt modelId="{2A0390B5-93A1-4FD4-9145-CC750D7A32A0}" type="pres">
      <dgm:prSet presAssocID="{5A6973B5-45ED-416E-B3BD-10B3DFD891CB}" presName="spacer" presStyleCnt="0"/>
      <dgm:spPr/>
    </dgm:pt>
    <dgm:pt modelId="{306BC289-AA08-4BDA-B55F-55E27C91803E}" type="pres">
      <dgm:prSet presAssocID="{1F059936-DC6E-4F41-BB43-5BAC3629B4A6}" presName="parentText" presStyleLbl="node1" presStyleIdx="2" presStyleCnt="3">
        <dgm:presLayoutVars>
          <dgm:chMax val="0"/>
          <dgm:bulletEnabled val="1"/>
        </dgm:presLayoutVars>
      </dgm:prSet>
      <dgm:spPr/>
    </dgm:pt>
  </dgm:ptLst>
  <dgm:cxnLst>
    <dgm:cxn modelId="{76C1BC03-0224-44C2-B703-B3689642575F}" srcId="{5D5D9EEC-A66F-43DB-9F14-93EC571B2E37}" destId="{1F059936-DC6E-4F41-BB43-5BAC3629B4A6}" srcOrd="2" destOrd="0" parTransId="{98E573BB-B8F1-4598-B0A3-B51FADFB8EB9}" sibTransId="{E3AFBFCF-074F-4BB0-90C7-CA145353A573}"/>
    <dgm:cxn modelId="{2E12840B-3BC1-44BC-9719-33578747C497}" srcId="{5D5D9EEC-A66F-43DB-9F14-93EC571B2E37}" destId="{F590AB9E-79FC-4CDE-9055-7B2DD188000D}" srcOrd="0" destOrd="0" parTransId="{49E8F8EC-DA79-4661-88F9-3CB3E27EA085}" sibTransId="{3061E3D0-46B0-471B-9F13-FD61C8461C42}"/>
    <dgm:cxn modelId="{D3D0AB17-6951-4075-8947-C89652656D1A}" type="presOf" srcId="{5D5D9EEC-A66F-43DB-9F14-93EC571B2E37}" destId="{69C044E5-1FEA-4132-B774-5AD4B4F0296B}" srcOrd="0" destOrd="0" presId="urn:microsoft.com/office/officeart/2005/8/layout/vList2"/>
    <dgm:cxn modelId="{0F3CC938-04FD-43BC-BC1B-29718A8942A3}" srcId="{5D5D9EEC-A66F-43DB-9F14-93EC571B2E37}" destId="{4B3FD853-74BD-4BF1-A9B7-46C612211FE9}" srcOrd="1" destOrd="0" parTransId="{F1B54803-0829-447C-9869-4BF9B2A0625D}" sibTransId="{5A6973B5-45ED-416E-B3BD-10B3DFD891CB}"/>
    <dgm:cxn modelId="{1A16FC42-2925-42F5-8472-2BB9356D50C8}" type="presOf" srcId="{F590AB9E-79FC-4CDE-9055-7B2DD188000D}" destId="{075198FF-FE1C-4EE6-B24A-344BE2F2A6DF}" srcOrd="0" destOrd="0" presId="urn:microsoft.com/office/officeart/2005/8/layout/vList2"/>
    <dgm:cxn modelId="{E5B24285-186B-4CEB-9650-0BFF01E16608}" type="presOf" srcId="{1F059936-DC6E-4F41-BB43-5BAC3629B4A6}" destId="{306BC289-AA08-4BDA-B55F-55E27C91803E}" srcOrd="0" destOrd="0" presId="urn:microsoft.com/office/officeart/2005/8/layout/vList2"/>
    <dgm:cxn modelId="{372265F7-B4DE-4EA3-989B-F89B28E8F391}" type="presOf" srcId="{4B3FD853-74BD-4BF1-A9B7-46C612211FE9}" destId="{462C9E02-B5E5-46D3-BCB9-EC10289BE414}" srcOrd="0" destOrd="0" presId="urn:microsoft.com/office/officeart/2005/8/layout/vList2"/>
    <dgm:cxn modelId="{6AAA0833-D0DF-4EFE-BB6A-F8414D98BA69}" type="presParOf" srcId="{69C044E5-1FEA-4132-B774-5AD4B4F0296B}" destId="{075198FF-FE1C-4EE6-B24A-344BE2F2A6DF}" srcOrd="0" destOrd="0" presId="urn:microsoft.com/office/officeart/2005/8/layout/vList2"/>
    <dgm:cxn modelId="{982257F3-3392-497D-9D87-8D77837954CD}" type="presParOf" srcId="{69C044E5-1FEA-4132-B774-5AD4B4F0296B}" destId="{78C750C5-B5EB-455B-812A-D84E7DAFEA39}" srcOrd="1" destOrd="0" presId="urn:microsoft.com/office/officeart/2005/8/layout/vList2"/>
    <dgm:cxn modelId="{FC0EA987-0B21-4CB5-A118-353E8CDBD822}" type="presParOf" srcId="{69C044E5-1FEA-4132-B774-5AD4B4F0296B}" destId="{462C9E02-B5E5-46D3-BCB9-EC10289BE414}" srcOrd="2" destOrd="0" presId="urn:microsoft.com/office/officeart/2005/8/layout/vList2"/>
    <dgm:cxn modelId="{FE9980D8-5F66-47FD-B8F4-F5842C022881}" type="presParOf" srcId="{69C044E5-1FEA-4132-B774-5AD4B4F0296B}" destId="{2A0390B5-93A1-4FD4-9145-CC750D7A32A0}" srcOrd="3" destOrd="0" presId="urn:microsoft.com/office/officeart/2005/8/layout/vList2"/>
    <dgm:cxn modelId="{718765AA-51D6-435D-8127-B315F7E2C1DB}" type="presParOf" srcId="{69C044E5-1FEA-4132-B774-5AD4B4F0296B}" destId="{306BC289-AA08-4BDA-B55F-55E27C91803E}"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5198FF-FE1C-4EE6-B24A-344BE2F2A6DF}">
      <dsp:nvSpPr>
        <dsp:cNvPr id="0" name=""/>
        <dsp:cNvSpPr/>
      </dsp:nvSpPr>
      <dsp:spPr>
        <a:xfrm>
          <a:off x="0" y="26767"/>
          <a:ext cx="6403994" cy="1622278"/>
        </a:xfrm>
        <a:prstGeom prst="roundRect">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PTV CSV’s from the discover.data.vic.gov.au website</a:t>
          </a:r>
        </a:p>
      </dsp:txBody>
      <dsp:txXfrm>
        <a:off x="79193" y="105960"/>
        <a:ext cx="6245608" cy="1463892"/>
      </dsp:txXfrm>
    </dsp:sp>
    <dsp:sp modelId="{462C9E02-B5E5-46D3-BCB9-EC10289BE414}">
      <dsp:nvSpPr>
        <dsp:cNvPr id="0" name=""/>
        <dsp:cNvSpPr/>
      </dsp:nvSpPr>
      <dsp:spPr>
        <a:xfrm>
          <a:off x="0" y="1732565"/>
          <a:ext cx="6403994" cy="1622278"/>
        </a:xfrm>
        <a:prstGeom prst="roundRect">
          <a:avLst/>
        </a:prstGeom>
        <a:gradFill rotWithShape="0">
          <a:gsLst>
            <a:gs pos="0">
              <a:schemeClr val="accent5">
                <a:hueOff val="1163773"/>
                <a:satOff val="3877"/>
                <a:lumOff val="4412"/>
                <a:alphaOff val="0"/>
                <a:tint val="96000"/>
                <a:satMod val="100000"/>
                <a:lumMod val="104000"/>
              </a:schemeClr>
            </a:gs>
            <a:gs pos="78000">
              <a:schemeClr val="accent5">
                <a:hueOff val="1163773"/>
                <a:satOff val="3877"/>
                <a:lumOff val="4412"/>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Pedestrian Counting System API (City of Melbourne’s Open Data API)</a:t>
          </a:r>
        </a:p>
      </dsp:txBody>
      <dsp:txXfrm>
        <a:off x="79193" y="1811758"/>
        <a:ext cx="6245608" cy="1463892"/>
      </dsp:txXfrm>
    </dsp:sp>
    <dsp:sp modelId="{306BC289-AA08-4BDA-B55F-55E27C91803E}">
      <dsp:nvSpPr>
        <dsp:cNvPr id="0" name=""/>
        <dsp:cNvSpPr/>
      </dsp:nvSpPr>
      <dsp:spPr>
        <a:xfrm>
          <a:off x="0" y="3438363"/>
          <a:ext cx="6403994" cy="1622278"/>
        </a:xfrm>
        <a:prstGeom prst="roundRect">
          <a:avLst/>
        </a:prstGeom>
        <a:gradFill rotWithShape="0">
          <a:gsLst>
            <a:gs pos="0">
              <a:schemeClr val="accent5">
                <a:hueOff val="2327545"/>
                <a:satOff val="7755"/>
                <a:lumOff val="8823"/>
                <a:alphaOff val="0"/>
                <a:tint val="96000"/>
                <a:satMod val="100000"/>
                <a:lumMod val="104000"/>
              </a:schemeClr>
            </a:gs>
            <a:gs pos="78000">
              <a:schemeClr val="accent5">
                <a:hueOff val="2327545"/>
                <a:satOff val="7755"/>
                <a:lumOff val="8823"/>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Victorian Coronavirus Data</a:t>
          </a:r>
        </a:p>
      </dsp:txBody>
      <dsp:txXfrm>
        <a:off x="79193" y="3517556"/>
        <a:ext cx="6245608" cy="146389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AF2E071-2083-4A65-86FD-82E849B0DBEA}" type="datetimeFigureOut">
              <a:rPr lang="en-AU" smtClean="0"/>
              <a:t>16/04/2023</a:t>
            </a:fld>
            <a:endParaRPr lang="en-AU"/>
          </a:p>
        </p:txBody>
      </p:sp>
      <p:sp>
        <p:nvSpPr>
          <p:cNvPr id="5" name="Footer Placeholder 4"/>
          <p:cNvSpPr>
            <a:spLocks noGrp="1"/>
          </p:cNvSpPr>
          <p:nvPr>
            <p:ph type="ftr" sz="quarter" idx="11"/>
          </p:nvPr>
        </p:nvSpPr>
        <p:spPr>
          <a:xfrm>
            <a:off x="1371600" y="4323845"/>
            <a:ext cx="6400800" cy="365125"/>
          </a:xfrm>
        </p:spPr>
        <p:txBody>
          <a:bodyPr/>
          <a:lstStyle/>
          <a:p>
            <a:endParaRPr lang="en-AU"/>
          </a:p>
        </p:txBody>
      </p:sp>
      <p:sp>
        <p:nvSpPr>
          <p:cNvPr id="6" name="Slide Number Placeholder 5"/>
          <p:cNvSpPr>
            <a:spLocks noGrp="1"/>
          </p:cNvSpPr>
          <p:nvPr>
            <p:ph type="sldNum" sz="quarter" idx="12"/>
          </p:nvPr>
        </p:nvSpPr>
        <p:spPr>
          <a:xfrm>
            <a:off x="8077200" y="1430866"/>
            <a:ext cx="2743200" cy="365125"/>
          </a:xfrm>
        </p:spPr>
        <p:txBody>
          <a:bodyPr/>
          <a:lstStyle/>
          <a:p>
            <a:fld id="{ED5923B4-AA00-469C-9B52-C9781432C0D2}" type="slidenum">
              <a:rPr lang="en-AU" smtClean="0"/>
              <a:t>‹#›</a:t>
            </a:fld>
            <a:endParaRPr lang="en-AU"/>
          </a:p>
        </p:txBody>
      </p:sp>
    </p:spTree>
    <p:extLst>
      <p:ext uri="{BB962C8B-B14F-4D97-AF65-F5344CB8AC3E}">
        <p14:creationId xmlns:p14="http://schemas.microsoft.com/office/powerpoint/2010/main" val="1319744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F2E071-2083-4A65-86FD-82E849B0DBEA}" type="datetimeFigureOut">
              <a:rPr lang="en-AU" smtClean="0"/>
              <a:t>16/04/2023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D5923B4-AA00-469C-9B52-C9781432C0D2}" type="slidenum">
              <a:rPr lang="en-AU" smtClean="0"/>
              <a:t>‹#›</a:t>
            </a:fld>
            <a:endParaRPr lang="en-AU"/>
          </a:p>
        </p:txBody>
      </p:sp>
    </p:spTree>
    <p:extLst>
      <p:ext uri="{BB962C8B-B14F-4D97-AF65-F5344CB8AC3E}">
        <p14:creationId xmlns:p14="http://schemas.microsoft.com/office/powerpoint/2010/main" val="2706995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AF2E071-2083-4A65-86FD-82E849B0DBEA}" type="datetimeFigureOut">
              <a:rPr lang="en-AU" smtClean="0"/>
              <a:t>16/04/2023</a:t>
            </a:fld>
            <a:endParaRPr lang="en-AU"/>
          </a:p>
        </p:txBody>
      </p:sp>
      <p:sp>
        <p:nvSpPr>
          <p:cNvPr id="6" name="Footer Placeholder 5"/>
          <p:cNvSpPr>
            <a:spLocks noGrp="1"/>
          </p:cNvSpPr>
          <p:nvPr>
            <p:ph type="ftr" sz="quarter" idx="11"/>
          </p:nvPr>
        </p:nvSpPr>
        <p:spPr>
          <a:xfrm>
            <a:off x="685800" y="379941"/>
            <a:ext cx="6991492" cy="365125"/>
          </a:xfrm>
        </p:spPr>
        <p:txBody>
          <a:bodyPr/>
          <a:lstStyle/>
          <a:p>
            <a:endParaRPr lang="en-AU"/>
          </a:p>
        </p:txBody>
      </p:sp>
      <p:sp>
        <p:nvSpPr>
          <p:cNvPr id="7" name="Slide Number Placeholder 6"/>
          <p:cNvSpPr>
            <a:spLocks noGrp="1"/>
          </p:cNvSpPr>
          <p:nvPr>
            <p:ph type="sldNum" sz="quarter" idx="12"/>
          </p:nvPr>
        </p:nvSpPr>
        <p:spPr>
          <a:xfrm>
            <a:off x="10862452" y="381000"/>
            <a:ext cx="643748" cy="365125"/>
          </a:xfrm>
        </p:spPr>
        <p:txBody>
          <a:bodyPr/>
          <a:lstStyle/>
          <a:p>
            <a:fld id="{ED5923B4-AA00-469C-9B52-C9781432C0D2}" type="slidenum">
              <a:rPr lang="en-AU" smtClean="0"/>
              <a:t>‹#›</a:t>
            </a:fld>
            <a:endParaRPr lang="en-AU"/>
          </a:p>
        </p:txBody>
      </p:sp>
    </p:spTree>
    <p:extLst>
      <p:ext uri="{BB962C8B-B14F-4D97-AF65-F5344CB8AC3E}">
        <p14:creationId xmlns:p14="http://schemas.microsoft.com/office/powerpoint/2010/main" val="405433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AF2E071-2083-4A65-86FD-82E849B0DBEA}" type="datetimeFigureOut">
              <a:rPr lang="en-AU" smtClean="0"/>
              <a:t>16/04/2023</a:t>
            </a:fld>
            <a:endParaRPr lang="en-AU"/>
          </a:p>
        </p:txBody>
      </p:sp>
      <p:sp>
        <p:nvSpPr>
          <p:cNvPr id="6" name="Footer Placeholder 5"/>
          <p:cNvSpPr>
            <a:spLocks noGrp="1"/>
          </p:cNvSpPr>
          <p:nvPr>
            <p:ph type="ftr" sz="quarter" idx="11"/>
          </p:nvPr>
        </p:nvSpPr>
        <p:spPr>
          <a:xfrm>
            <a:off x="685800" y="379941"/>
            <a:ext cx="6991492" cy="365125"/>
          </a:xfrm>
        </p:spPr>
        <p:txBody>
          <a:bodyPr/>
          <a:lstStyle/>
          <a:p>
            <a:endParaRPr lang="en-AU"/>
          </a:p>
        </p:txBody>
      </p:sp>
      <p:sp>
        <p:nvSpPr>
          <p:cNvPr id="7" name="Slide Number Placeholder 6"/>
          <p:cNvSpPr>
            <a:spLocks noGrp="1"/>
          </p:cNvSpPr>
          <p:nvPr>
            <p:ph type="sldNum" sz="quarter" idx="12"/>
          </p:nvPr>
        </p:nvSpPr>
        <p:spPr>
          <a:xfrm>
            <a:off x="10862452" y="381000"/>
            <a:ext cx="643748" cy="365125"/>
          </a:xfrm>
        </p:spPr>
        <p:txBody>
          <a:bodyPr/>
          <a:lstStyle/>
          <a:p>
            <a:fld id="{ED5923B4-AA00-469C-9B52-C9781432C0D2}" type="slidenum">
              <a:rPr lang="en-AU" smtClean="0"/>
              <a:t>‹#›</a:t>
            </a:fld>
            <a:endParaRPr lang="en-AU"/>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87567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AF2E071-2083-4A65-86FD-82E849B0DBEA}" type="datetimeFigureOut">
              <a:rPr lang="en-AU" smtClean="0"/>
              <a:t>16/04/2023</a:t>
            </a:fld>
            <a:endParaRPr lang="en-AU"/>
          </a:p>
        </p:txBody>
      </p:sp>
      <p:sp>
        <p:nvSpPr>
          <p:cNvPr id="6" name="Footer Placeholder 5"/>
          <p:cNvSpPr>
            <a:spLocks noGrp="1"/>
          </p:cNvSpPr>
          <p:nvPr>
            <p:ph type="ftr" sz="quarter" idx="11"/>
          </p:nvPr>
        </p:nvSpPr>
        <p:spPr>
          <a:xfrm>
            <a:off x="685800" y="378883"/>
            <a:ext cx="6991492" cy="365125"/>
          </a:xfrm>
        </p:spPr>
        <p:txBody>
          <a:bodyPr/>
          <a:lstStyle/>
          <a:p>
            <a:endParaRPr lang="en-AU"/>
          </a:p>
        </p:txBody>
      </p:sp>
      <p:sp>
        <p:nvSpPr>
          <p:cNvPr id="7" name="Slide Number Placeholder 6"/>
          <p:cNvSpPr>
            <a:spLocks noGrp="1"/>
          </p:cNvSpPr>
          <p:nvPr>
            <p:ph type="sldNum" sz="quarter" idx="12"/>
          </p:nvPr>
        </p:nvSpPr>
        <p:spPr>
          <a:xfrm>
            <a:off x="10862452" y="381000"/>
            <a:ext cx="643748" cy="365125"/>
          </a:xfrm>
        </p:spPr>
        <p:txBody>
          <a:bodyPr/>
          <a:lstStyle/>
          <a:p>
            <a:fld id="{ED5923B4-AA00-469C-9B52-C9781432C0D2}" type="slidenum">
              <a:rPr lang="en-AU" smtClean="0"/>
              <a:t>‹#›</a:t>
            </a:fld>
            <a:endParaRPr lang="en-AU"/>
          </a:p>
        </p:txBody>
      </p:sp>
    </p:spTree>
    <p:extLst>
      <p:ext uri="{BB962C8B-B14F-4D97-AF65-F5344CB8AC3E}">
        <p14:creationId xmlns:p14="http://schemas.microsoft.com/office/powerpoint/2010/main" val="1519153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AF2E071-2083-4A65-86FD-82E849B0DBEA}" type="datetimeFigureOut">
              <a:rPr lang="en-AU" smtClean="0"/>
              <a:t>16/04/2023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D5923B4-AA00-469C-9B52-C9781432C0D2}" type="slidenum">
              <a:rPr lang="en-AU" smtClean="0"/>
              <a:t>‹#›</a:t>
            </a:fld>
            <a:endParaRPr lang="en-AU"/>
          </a:p>
        </p:txBody>
      </p:sp>
    </p:spTree>
    <p:extLst>
      <p:ext uri="{BB962C8B-B14F-4D97-AF65-F5344CB8AC3E}">
        <p14:creationId xmlns:p14="http://schemas.microsoft.com/office/powerpoint/2010/main" val="1144895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AF2E071-2083-4A65-86FD-82E849B0DBEA}" type="datetimeFigureOut">
              <a:rPr lang="en-AU" smtClean="0"/>
              <a:t>16/04/2023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D5923B4-AA00-469C-9B52-C9781432C0D2}" type="slidenum">
              <a:rPr lang="en-AU" smtClean="0"/>
              <a:t>‹#›</a:t>
            </a:fld>
            <a:endParaRPr lang="en-AU"/>
          </a:p>
        </p:txBody>
      </p:sp>
    </p:spTree>
    <p:extLst>
      <p:ext uri="{BB962C8B-B14F-4D97-AF65-F5344CB8AC3E}">
        <p14:creationId xmlns:p14="http://schemas.microsoft.com/office/powerpoint/2010/main" val="550027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F2E071-2083-4A65-86FD-82E849B0DBEA}" type="datetimeFigureOut">
              <a:rPr lang="en-AU" smtClean="0"/>
              <a:t>16/04/2023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D5923B4-AA00-469C-9B52-C9781432C0D2}" type="slidenum">
              <a:rPr lang="en-AU" smtClean="0"/>
              <a:t>‹#›</a:t>
            </a:fld>
            <a:endParaRPr lang="en-AU"/>
          </a:p>
        </p:txBody>
      </p:sp>
    </p:spTree>
    <p:extLst>
      <p:ext uri="{BB962C8B-B14F-4D97-AF65-F5344CB8AC3E}">
        <p14:creationId xmlns:p14="http://schemas.microsoft.com/office/powerpoint/2010/main" val="12187721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AF2E071-2083-4A65-86FD-82E849B0DBEA}" type="datetimeFigureOut">
              <a:rPr lang="en-AU" smtClean="0"/>
              <a:t>16/04/2023</a:t>
            </a:fld>
            <a:endParaRPr lang="en-AU"/>
          </a:p>
        </p:txBody>
      </p:sp>
      <p:sp>
        <p:nvSpPr>
          <p:cNvPr id="5" name="Footer Placeholder 4"/>
          <p:cNvSpPr>
            <a:spLocks noGrp="1"/>
          </p:cNvSpPr>
          <p:nvPr>
            <p:ph type="ftr" sz="quarter" idx="11"/>
          </p:nvPr>
        </p:nvSpPr>
        <p:spPr>
          <a:xfrm>
            <a:off x="685800" y="381000"/>
            <a:ext cx="6991492" cy="365125"/>
          </a:xfrm>
        </p:spPr>
        <p:txBody>
          <a:bodyPr/>
          <a:lstStyle/>
          <a:p>
            <a:endParaRPr lang="en-AU"/>
          </a:p>
        </p:txBody>
      </p:sp>
      <p:sp>
        <p:nvSpPr>
          <p:cNvPr id="6" name="Slide Number Placeholder 5"/>
          <p:cNvSpPr>
            <a:spLocks noGrp="1"/>
          </p:cNvSpPr>
          <p:nvPr>
            <p:ph type="sldNum" sz="quarter" idx="12"/>
          </p:nvPr>
        </p:nvSpPr>
        <p:spPr>
          <a:xfrm>
            <a:off x="10862452" y="381000"/>
            <a:ext cx="643748" cy="365125"/>
          </a:xfrm>
        </p:spPr>
        <p:txBody>
          <a:bodyPr/>
          <a:lstStyle/>
          <a:p>
            <a:fld id="{ED5923B4-AA00-469C-9B52-C9781432C0D2}" type="slidenum">
              <a:rPr lang="en-AU" smtClean="0"/>
              <a:t>‹#›</a:t>
            </a:fld>
            <a:endParaRPr lang="en-AU"/>
          </a:p>
        </p:txBody>
      </p:sp>
    </p:spTree>
    <p:extLst>
      <p:ext uri="{BB962C8B-B14F-4D97-AF65-F5344CB8AC3E}">
        <p14:creationId xmlns:p14="http://schemas.microsoft.com/office/powerpoint/2010/main" val="799064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F2E071-2083-4A65-86FD-82E849B0DBEA}" type="datetimeFigureOut">
              <a:rPr lang="en-AU" smtClean="0"/>
              <a:t>16/04/2023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D5923B4-AA00-469C-9B52-C9781432C0D2}" type="slidenum">
              <a:rPr lang="en-AU" smtClean="0"/>
              <a:t>‹#›</a:t>
            </a:fld>
            <a:endParaRPr lang="en-AU"/>
          </a:p>
        </p:txBody>
      </p:sp>
    </p:spTree>
    <p:extLst>
      <p:ext uri="{BB962C8B-B14F-4D97-AF65-F5344CB8AC3E}">
        <p14:creationId xmlns:p14="http://schemas.microsoft.com/office/powerpoint/2010/main" val="2903752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AF2E071-2083-4A65-86FD-82E849B0DBEA}" type="datetimeFigureOut">
              <a:rPr lang="en-AU" smtClean="0"/>
              <a:t>16/04/2023</a:t>
            </a:fld>
            <a:endParaRPr lang="en-AU"/>
          </a:p>
        </p:txBody>
      </p:sp>
      <p:sp>
        <p:nvSpPr>
          <p:cNvPr id="5" name="Footer Placeholder 4"/>
          <p:cNvSpPr>
            <a:spLocks noGrp="1"/>
          </p:cNvSpPr>
          <p:nvPr>
            <p:ph type="ftr" sz="quarter" idx="11"/>
          </p:nvPr>
        </p:nvSpPr>
        <p:spPr>
          <a:xfrm>
            <a:off x="685800" y="381001"/>
            <a:ext cx="6991492" cy="364065"/>
          </a:xfrm>
        </p:spPr>
        <p:txBody>
          <a:bodyPr/>
          <a:lstStyle/>
          <a:p>
            <a:endParaRPr lang="en-AU"/>
          </a:p>
        </p:txBody>
      </p:sp>
      <p:sp>
        <p:nvSpPr>
          <p:cNvPr id="6" name="Slide Number Placeholder 5"/>
          <p:cNvSpPr>
            <a:spLocks noGrp="1"/>
          </p:cNvSpPr>
          <p:nvPr>
            <p:ph type="sldNum" sz="quarter" idx="12"/>
          </p:nvPr>
        </p:nvSpPr>
        <p:spPr>
          <a:xfrm>
            <a:off x="10862452" y="381000"/>
            <a:ext cx="643748" cy="365125"/>
          </a:xfrm>
        </p:spPr>
        <p:txBody>
          <a:bodyPr/>
          <a:lstStyle/>
          <a:p>
            <a:fld id="{ED5923B4-AA00-469C-9B52-C9781432C0D2}" type="slidenum">
              <a:rPr lang="en-AU" smtClean="0"/>
              <a:t>‹#›</a:t>
            </a:fld>
            <a:endParaRPr lang="en-AU"/>
          </a:p>
        </p:txBody>
      </p:sp>
    </p:spTree>
    <p:extLst>
      <p:ext uri="{BB962C8B-B14F-4D97-AF65-F5344CB8AC3E}">
        <p14:creationId xmlns:p14="http://schemas.microsoft.com/office/powerpoint/2010/main" val="4134043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F2E071-2083-4A65-86FD-82E849B0DBEA}" type="datetimeFigureOut">
              <a:rPr lang="en-AU" smtClean="0"/>
              <a:t>16/04/2023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D5923B4-AA00-469C-9B52-C9781432C0D2}" type="slidenum">
              <a:rPr lang="en-AU" smtClean="0"/>
              <a:t>‹#›</a:t>
            </a:fld>
            <a:endParaRPr lang="en-AU"/>
          </a:p>
        </p:txBody>
      </p:sp>
    </p:spTree>
    <p:extLst>
      <p:ext uri="{BB962C8B-B14F-4D97-AF65-F5344CB8AC3E}">
        <p14:creationId xmlns:p14="http://schemas.microsoft.com/office/powerpoint/2010/main" val="1044325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F2E071-2083-4A65-86FD-82E849B0DBEA}" type="datetimeFigureOut">
              <a:rPr lang="en-AU" smtClean="0"/>
              <a:t>16/04/2023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D5923B4-AA00-469C-9B52-C9781432C0D2}" type="slidenum">
              <a:rPr lang="en-AU" smtClean="0"/>
              <a:t>‹#›</a:t>
            </a:fld>
            <a:endParaRPr lang="en-AU"/>
          </a:p>
        </p:txBody>
      </p:sp>
    </p:spTree>
    <p:extLst>
      <p:ext uri="{BB962C8B-B14F-4D97-AF65-F5344CB8AC3E}">
        <p14:creationId xmlns:p14="http://schemas.microsoft.com/office/powerpoint/2010/main" val="2887977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F2E071-2083-4A65-86FD-82E849B0DBEA}" type="datetimeFigureOut">
              <a:rPr lang="en-AU" smtClean="0"/>
              <a:t>16/04/2023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D5923B4-AA00-469C-9B52-C9781432C0D2}" type="slidenum">
              <a:rPr lang="en-AU" smtClean="0"/>
              <a:t>‹#›</a:t>
            </a:fld>
            <a:endParaRPr lang="en-AU"/>
          </a:p>
        </p:txBody>
      </p:sp>
    </p:spTree>
    <p:extLst>
      <p:ext uri="{BB962C8B-B14F-4D97-AF65-F5344CB8AC3E}">
        <p14:creationId xmlns:p14="http://schemas.microsoft.com/office/powerpoint/2010/main" val="3660664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F2E071-2083-4A65-86FD-82E849B0DBEA}" type="datetimeFigureOut">
              <a:rPr lang="en-AU" smtClean="0"/>
              <a:t>16/04/2023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D5923B4-AA00-469C-9B52-C9781432C0D2}" type="slidenum">
              <a:rPr lang="en-AU" smtClean="0"/>
              <a:t>‹#›</a:t>
            </a:fld>
            <a:endParaRPr lang="en-AU"/>
          </a:p>
        </p:txBody>
      </p:sp>
    </p:spTree>
    <p:extLst>
      <p:ext uri="{BB962C8B-B14F-4D97-AF65-F5344CB8AC3E}">
        <p14:creationId xmlns:p14="http://schemas.microsoft.com/office/powerpoint/2010/main" val="2295940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F2E071-2083-4A65-86FD-82E849B0DBEA}" type="datetimeFigureOut">
              <a:rPr lang="en-AU" smtClean="0"/>
              <a:t>16/04/2023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D5923B4-AA00-469C-9B52-C9781432C0D2}" type="slidenum">
              <a:rPr lang="en-AU" smtClean="0"/>
              <a:t>‹#›</a:t>
            </a:fld>
            <a:endParaRPr lang="en-AU"/>
          </a:p>
        </p:txBody>
      </p:sp>
    </p:spTree>
    <p:extLst>
      <p:ext uri="{BB962C8B-B14F-4D97-AF65-F5344CB8AC3E}">
        <p14:creationId xmlns:p14="http://schemas.microsoft.com/office/powerpoint/2010/main" val="1561956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F2E071-2083-4A65-86FD-82E849B0DBEA}" type="datetimeFigureOut">
              <a:rPr lang="en-AU" smtClean="0"/>
              <a:t>16/04/2023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D5923B4-AA00-469C-9B52-C9781432C0D2}" type="slidenum">
              <a:rPr lang="en-AU" smtClean="0"/>
              <a:t>‹#›</a:t>
            </a:fld>
            <a:endParaRPr lang="en-AU"/>
          </a:p>
        </p:txBody>
      </p:sp>
    </p:spTree>
    <p:extLst>
      <p:ext uri="{BB962C8B-B14F-4D97-AF65-F5344CB8AC3E}">
        <p14:creationId xmlns:p14="http://schemas.microsoft.com/office/powerpoint/2010/main" val="4141834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F2E071-2083-4A65-86FD-82E849B0DBEA}" type="datetimeFigureOut">
              <a:rPr lang="en-AU" smtClean="0"/>
              <a:t>16/04/2023</a:t>
            </a:fld>
            <a:endParaRPr lang="en-AU"/>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D5923B4-AA00-469C-9B52-C9781432C0D2}" type="slidenum">
              <a:rPr lang="en-AU" smtClean="0"/>
              <a:t>‹#›</a:t>
            </a:fld>
            <a:endParaRPr lang="en-AU"/>
          </a:p>
        </p:txBody>
      </p:sp>
    </p:spTree>
    <p:extLst>
      <p:ext uri="{BB962C8B-B14F-4D97-AF65-F5344CB8AC3E}">
        <p14:creationId xmlns:p14="http://schemas.microsoft.com/office/powerpoint/2010/main" val="35448140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C51B9DA-B0CC-480A-8EA5-4D5C3E0515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106FFBC4-84D3-EA23-751E-B6D3075DD61D}"/>
              </a:ext>
            </a:extLst>
          </p:cNvPr>
          <p:cNvSpPr>
            <a:spLocks noGrp="1"/>
          </p:cNvSpPr>
          <p:nvPr>
            <p:ph type="ctrTitle"/>
          </p:nvPr>
        </p:nvSpPr>
        <p:spPr>
          <a:xfrm>
            <a:off x="4976028" y="965200"/>
            <a:ext cx="6170943" cy="4329641"/>
          </a:xfrm>
        </p:spPr>
        <p:txBody>
          <a:bodyPr anchor="ctr">
            <a:normAutofit/>
          </a:bodyPr>
          <a:lstStyle/>
          <a:p>
            <a:r>
              <a:rPr lang="en-US" sz="5000"/>
              <a:t>Exploring Mobility Patterns in Metropolitan Melbourne (June 2018-June 2022)</a:t>
            </a:r>
            <a:endParaRPr lang="en-AU" sz="5000"/>
          </a:p>
        </p:txBody>
      </p:sp>
      <p:sp>
        <p:nvSpPr>
          <p:cNvPr id="3" name="Subtitle 2">
            <a:extLst>
              <a:ext uri="{FF2B5EF4-FFF2-40B4-BE49-F238E27FC236}">
                <a16:creationId xmlns:a16="http://schemas.microsoft.com/office/drawing/2014/main" id="{D2E4FDBC-9B66-07F7-1204-92017728AFBD}"/>
              </a:ext>
            </a:extLst>
          </p:cNvPr>
          <p:cNvSpPr>
            <a:spLocks noGrp="1"/>
          </p:cNvSpPr>
          <p:nvPr>
            <p:ph type="subTitle" idx="1"/>
          </p:nvPr>
        </p:nvSpPr>
        <p:spPr>
          <a:xfrm>
            <a:off x="965200" y="965200"/>
            <a:ext cx="3367361" cy="4329641"/>
          </a:xfrm>
        </p:spPr>
        <p:txBody>
          <a:bodyPr anchor="ctr">
            <a:normAutofit/>
          </a:bodyPr>
          <a:lstStyle/>
          <a:p>
            <a:pPr algn="r"/>
            <a:r>
              <a:rPr lang="en-US"/>
              <a:t>Tao Ma, Henry Leighton, Owen Johannes, Jai Gupta, Tattwamasi Ray</a:t>
            </a:r>
            <a:endParaRPr lang="en-AU"/>
          </a:p>
        </p:txBody>
      </p:sp>
      <p:cxnSp>
        <p:nvCxnSpPr>
          <p:cNvPr id="12" name="Straight Connector 11">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4124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Autofit/>
          </a:bodyPr>
          <a:lstStyle/>
          <a:p>
            <a:r>
              <a:rPr lang="en-US" sz="3200" dirty="0"/>
              <a:t>How has each of the different modes of public transport increased or decreased in usage in light of the pandemic?</a:t>
            </a:r>
          </a:p>
        </p:txBody>
      </p:sp>
      <p:pic>
        <p:nvPicPr>
          <p:cNvPr id="7" name="Content Placeholder 6">
            <a:extLst>
              <a:ext uri="{FF2B5EF4-FFF2-40B4-BE49-F238E27FC236}">
                <a16:creationId xmlns:a16="http://schemas.microsoft.com/office/drawing/2014/main" id="{D49478F0-172B-2412-8F38-C2F6C86C7E2B}"/>
              </a:ext>
            </a:extLst>
          </p:cNvPr>
          <p:cNvPicPr>
            <a:picLocks noGrp="1" noChangeAspect="1"/>
          </p:cNvPicPr>
          <p:nvPr>
            <p:ph idx="1"/>
          </p:nvPr>
        </p:nvPicPr>
        <p:blipFill>
          <a:blip r:embed="rId2"/>
          <a:stretch>
            <a:fillRect/>
          </a:stretch>
        </p:blipFill>
        <p:spPr>
          <a:xfrm>
            <a:off x="671805" y="2572315"/>
            <a:ext cx="10804516" cy="4032589"/>
          </a:xfrm>
        </p:spPr>
      </p:pic>
    </p:spTree>
    <p:extLst>
      <p:ext uri="{BB962C8B-B14F-4D97-AF65-F5344CB8AC3E}">
        <p14:creationId xmlns:p14="http://schemas.microsoft.com/office/powerpoint/2010/main" val="1131672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Autofit/>
          </a:bodyPr>
          <a:lstStyle/>
          <a:p>
            <a:r>
              <a:rPr lang="en-US" sz="3200" dirty="0"/>
              <a:t>How has each of the different modes of public transport increased or decreased in usage in light of the pandemic?</a:t>
            </a:r>
          </a:p>
        </p:txBody>
      </p:sp>
      <p:pic>
        <p:nvPicPr>
          <p:cNvPr id="6" name="Content Placeholder 5">
            <a:extLst>
              <a:ext uri="{FF2B5EF4-FFF2-40B4-BE49-F238E27FC236}">
                <a16:creationId xmlns:a16="http://schemas.microsoft.com/office/drawing/2014/main" id="{76CE03EE-0D8B-CAA0-4766-E7D43ADFC2AF}"/>
              </a:ext>
            </a:extLst>
          </p:cNvPr>
          <p:cNvPicPr>
            <a:picLocks noGrp="1" noChangeAspect="1"/>
          </p:cNvPicPr>
          <p:nvPr>
            <p:ph idx="1"/>
          </p:nvPr>
        </p:nvPicPr>
        <p:blipFill>
          <a:blip r:embed="rId2"/>
          <a:stretch>
            <a:fillRect/>
          </a:stretch>
        </p:blipFill>
        <p:spPr>
          <a:xfrm>
            <a:off x="2661758" y="2381851"/>
            <a:ext cx="6868484" cy="1371791"/>
          </a:xfrm>
        </p:spPr>
      </p:pic>
      <p:pic>
        <p:nvPicPr>
          <p:cNvPr id="9" name="Picture 8">
            <a:extLst>
              <a:ext uri="{FF2B5EF4-FFF2-40B4-BE49-F238E27FC236}">
                <a16:creationId xmlns:a16="http://schemas.microsoft.com/office/drawing/2014/main" id="{8B7808B4-5F93-6033-1C00-E2D9A0AD1585}"/>
              </a:ext>
            </a:extLst>
          </p:cNvPr>
          <p:cNvPicPr>
            <a:picLocks noChangeAspect="1"/>
          </p:cNvPicPr>
          <p:nvPr/>
        </p:nvPicPr>
        <p:blipFill>
          <a:blip r:embed="rId3"/>
          <a:stretch>
            <a:fillRect/>
          </a:stretch>
        </p:blipFill>
        <p:spPr>
          <a:xfrm>
            <a:off x="2661758" y="3773650"/>
            <a:ext cx="6868484" cy="1437365"/>
          </a:xfrm>
          <a:prstGeom prst="rect">
            <a:avLst/>
          </a:prstGeom>
        </p:spPr>
      </p:pic>
      <p:pic>
        <p:nvPicPr>
          <p:cNvPr id="11" name="Picture 10">
            <a:extLst>
              <a:ext uri="{FF2B5EF4-FFF2-40B4-BE49-F238E27FC236}">
                <a16:creationId xmlns:a16="http://schemas.microsoft.com/office/drawing/2014/main" id="{E5883AE9-0EFD-B4A7-7328-901CCFE9DC67}"/>
              </a:ext>
            </a:extLst>
          </p:cNvPr>
          <p:cNvPicPr>
            <a:picLocks noChangeAspect="1"/>
          </p:cNvPicPr>
          <p:nvPr/>
        </p:nvPicPr>
        <p:blipFill>
          <a:blip r:embed="rId4"/>
          <a:stretch>
            <a:fillRect/>
          </a:stretch>
        </p:blipFill>
        <p:spPr>
          <a:xfrm>
            <a:off x="2661759" y="5230299"/>
            <a:ext cx="6868484" cy="1390610"/>
          </a:xfrm>
          <a:prstGeom prst="rect">
            <a:avLst/>
          </a:prstGeom>
        </p:spPr>
      </p:pic>
    </p:spTree>
    <p:extLst>
      <p:ext uri="{BB962C8B-B14F-4D97-AF65-F5344CB8AC3E}">
        <p14:creationId xmlns:p14="http://schemas.microsoft.com/office/powerpoint/2010/main" val="1145059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Autofit/>
          </a:bodyPr>
          <a:lstStyle/>
          <a:p>
            <a:r>
              <a:rPr lang="en-US" sz="3200" dirty="0"/>
              <a:t>How has each of the different modes of public transport increased or decreased in usage in light of the pandemic?</a:t>
            </a:r>
          </a:p>
        </p:txBody>
      </p:sp>
      <p:pic>
        <p:nvPicPr>
          <p:cNvPr id="6" name="Content Placeholder 5" descr="Chart, pie chart&#10;&#10;Description automatically generated">
            <a:extLst>
              <a:ext uri="{FF2B5EF4-FFF2-40B4-BE49-F238E27FC236}">
                <a16:creationId xmlns:a16="http://schemas.microsoft.com/office/drawing/2014/main" id="{A1D5DC29-FDA5-1872-F739-7CBD0CB03D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963" y="2687215"/>
            <a:ext cx="3754958" cy="3754958"/>
          </a:xfrm>
        </p:spPr>
      </p:pic>
      <p:pic>
        <p:nvPicPr>
          <p:cNvPr id="9" name="Picture 8" descr="Chart, pie chart&#10;&#10;Description automatically generated">
            <a:extLst>
              <a:ext uri="{FF2B5EF4-FFF2-40B4-BE49-F238E27FC236}">
                <a16:creationId xmlns:a16="http://schemas.microsoft.com/office/drawing/2014/main" id="{516A1C10-4CBC-E824-628A-FB3340A999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8521" y="2687215"/>
            <a:ext cx="3754958" cy="3754958"/>
          </a:xfrm>
          <a:prstGeom prst="rect">
            <a:avLst/>
          </a:prstGeom>
        </p:spPr>
      </p:pic>
      <p:pic>
        <p:nvPicPr>
          <p:cNvPr id="11" name="Picture 10" descr="Chart, pie chart&#10;&#10;Description automatically generated">
            <a:extLst>
              <a:ext uri="{FF2B5EF4-FFF2-40B4-BE49-F238E27FC236}">
                <a16:creationId xmlns:a16="http://schemas.microsoft.com/office/drawing/2014/main" id="{D1364EE3-B33A-102C-614D-767E8BCFFE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8080" y="2687216"/>
            <a:ext cx="3754957" cy="3754957"/>
          </a:xfrm>
          <a:prstGeom prst="rect">
            <a:avLst/>
          </a:prstGeom>
        </p:spPr>
      </p:pic>
    </p:spTree>
    <p:extLst>
      <p:ext uri="{BB962C8B-B14F-4D97-AF65-F5344CB8AC3E}">
        <p14:creationId xmlns:p14="http://schemas.microsoft.com/office/powerpoint/2010/main" val="761767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Autofit/>
          </a:bodyPr>
          <a:lstStyle/>
          <a:p>
            <a:r>
              <a:rPr lang="en-US" sz="3200" dirty="0"/>
              <a:t>How has each of the different modes of public transport increased or decreased in usage in light of the pandemic?</a:t>
            </a:r>
          </a:p>
        </p:txBody>
      </p:sp>
      <p:pic>
        <p:nvPicPr>
          <p:cNvPr id="4" name="Picture 3">
            <a:extLst>
              <a:ext uri="{FF2B5EF4-FFF2-40B4-BE49-F238E27FC236}">
                <a16:creationId xmlns:a16="http://schemas.microsoft.com/office/drawing/2014/main" id="{A08D1EBF-734C-BC62-AAB5-3F3336215A8B}"/>
              </a:ext>
            </a:extLst>
          </p:cNvPr>
          <p:cNvPicPr>
            <a:picLocks noChangeAspect="1"/>
          </p:cNvPicPr>
          <p:nvPr/>
        </p:nvPicPr>
        <p:blipFill>
          <a:blip r:embed="rId2"/>
          <a:stretch>
            <a:fillRect/>
          </a:stretch>
        </p:blipFill>
        <p:spPr>
          <a:xfrm>
            <a:off x="318471" y="3194835"/>
            <a:ext cx="11555057" cy="2601957"/>
          </a:xfrm>
          <a:prstGeom prst="rect">
            <a:avLst/>
          </a:prstGeom>
        </p:spPr>
      </p:pic>
    </p:spTree>
    <p:extLst>
      <p:ext uri="{BB962C8B-B14F-4D97-AF65-F5344CB8AC3E}">
        <p14:creationId xmlns:p14="http://schemas.microsoft.com/office/powerpoint/2010/main" val="2193005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Autofit/>
          </a:bodyPr>
          <a:lstStyle/>
          <a:p>
            <a:r>
              <a:rPr lang="en-US" sz="3200" dirty="0"/>
              <a:t>How has each of the different modes of public transport increased or decreased in usage in light of the pandemic?</a:t>
            </a:r>
          </a:p>
        </p:txBody>
      </p:sp>
      <p:pic>
        <p:nvPicPr>
          <p:cNvPr id="7" name="Content Placeholder 6">
            <a:extLst>
              <a:ext uri="{FF2B5EF4-FFF2-40B4-BE49-F238E27FC236}">
                <a16:creationId xmlns:a16="http://schemas.microsoft.com/office/drawing/2014/main" id="{A51DB98C-5017-6AF3-512B-8313D5E21B7C}"/>
              </a:ext>
            </a:extLst>
          </p:cNvPr>
          <p:cNvPicPr>
            <a:picLocks noGrp="1" noChangeAspect="1"/>
          </p:cNvPicPr>
          <p:nvPr>
            <p:ph idx="1"/>
          </p:nvPr>
        </p:nvPicPr>
        <p:blipFill>
          <a:blip r:embed="rId2"/>
          <a:stretch>
            <a:fillRect/>
          </a:stretch>
        </p:blipFill>
        <p:spPr>
          <a:xfrm>
            <a:off x="266351" y="2567143"/>
            <a:ext cx="5763364" cy="3800766"/>
          </a:xfrm>
        </p:spPr>
      </p:pic>
      <p:pic>
        <p:nvPicPr>
          <p:cNvPr id="10" name="Picture 9">
            <a:extLst>
              <a:ext uri="{FF2B5EF4-FFF2-40B4-BE49-F238E27FC236}">
                <a16:creationId xmlns:a16="http://schemas.microsoft.com/office/drawing/2014/main" id="{E0EB94DD-539E-D39E-2F5F-98DDBE7E65B6}"/>
              </a:ext>
            </a:extLst>
          </p:cNvPr>
          <p:cNvPicPr>
            <a:picLocks noChangeAspect="1"/>
          </p:cNvPicPr>
          <p:nvPr/>
        </p:nvPicPr>
        <p:blipFill>
          <a:blip r:embed="rId3"/>
          <a:stretch>
            <a:fillRect/>
          </a:stretch>
        </p:blipFill>
        <p:spPr>
          <a:xfrm>
            <a:off x="6339033" y="2567143"/>
            <a:ext cx="5586616" cy="3797993"/>
          </a:xfrm>
          <a:prstGeom prst="rect">
            <a:avLst/>
          </a:prstGeom>
        </p:spPr>
      </p:pic>
    </p:spTree>
    <p:extLst>
      <p:ext uri="{BB962C8B-B14F-4D97-AF65-F5344CB8AC3E}">
        <p14:creationId xmlns:p14="http://schemas.microsoft.com/office/powerpoint/2010/main" val="75852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Autofit/>
          </a:bodyPr>
          <a:lstStyle/>
          <a:p>
            <a:r>
              <a:rPr lang="en-US" sz="3200" dirty="0"/>
              <a:t>How has each of the different modes of public transport increased or decreased in usage in light of the pandemic?</a:t>
            </a:r>
          </a:p>
        </p:txBody>
      </p:sp>
      <p:pic>
        <p:nvPicPr>
          <p:cNvPr id="7" name="Content Placeholder 6">
            <a:extLst>
              <a:ext uri="{FF2B5EF4-FFF2-40B4-BE49-F238E27FC236}">
                <a16:creationId xmlns:a16="http://schemas.microsoft.com/office/drawing/2014/main" id="{F62814B3-1DF8-E49C-59A7-EFEF75A65395}"/>
              </a:ext>
            </a:extLst>
          </p:cNvPr>
          <p:cNvPicPr>
            <a:picLocks noGrp="1" noChangeAspect="1"/>
          </p:cNvPicPr>
          <p:nvPr>
            <p:ph idx="1"/>
          </p:nvPr>
        </p:nvPicPr>
        <p:blipFill>
          <a:blip r:embed="rId2"/>
          <a:stretch>
            <a:fillRect/>
          </a:stretch>
        </p:blipFill>
        <p:spPr>
          <a:xfrm>
            <a:off x="443122" y="2604986"/>
            <a:ext cx="5756341" cy="3874686"/>
          </a:xfrm>
        </p:spPr>
      </p:pic>
      <p:pic>
        <p:nvPicPr>
          <p:cNvPr id="10" name="Picture 9">
            <a:extLst>
              <a:ext uri="{FF2B5EF4-FFF2-40B4-BE49-F238E27FC236}">
                <a16:creationId xmlns:a16="http://schemas.microsoft.com/office/drawing/2014/main" id="{5A7CDCE0-3FA5-52E6-3BE2-9FCA676C3A66}"/>
              </a:ext>
            </a:extLst>
          </p:cNvPr>
          <p:cNvPicPr>
            <a:picLocks noChangeAspect="1"/>
          </p:cNvPicPr>
          <p:nvPr/>
        </p:nvPicPr>
        <p:blipFill>
          <a:blip r:embed="rId3"/>
          <a:stretch>
            <a:fillRect/>
          </a:stretch>
        </p:blipFill>
        <p:spPr>
          <a:xfrm>
            <a:off x="6430093" y="2604986"/>
            <a:ext cx="5213942" cy="3874686"/>
          </a:xfrm>
          <a:prstGeom prst="rect">
            <a:avLst/>
          </a:prstGeom>
        </p:spPr>
      </p:pic>
    </p:spTree>
    <p:extLst>
      <p:ext uri="{BB962C8B-B14F-4D97-AF65-F5344CB8AC3E}">
        <p14:creationId xmlns:p14="http://schemas.microsoft.com/office/powerpoint/2010/main" val="1959001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Autofit/>
          </a:bodyPr>
          <a:lstStyle/>
          <a:p>
            <a:r>
              <a:rPr lang="en-US" sz="3200" dirty="0"/>
              <a:t>How has each of the different modes of public transport increased or decreased in usage in light of the pandemic?</a:t>
            </a:r>
          </a:p>
        </p:txBody>
      </p:sp>
      <p:pic>
        <p:nvPicPr>
          <p:cNvPr id="6" name="Content Placeholder 5">
            <a:extLst>
              <a:ext uri="{FF2B5EF4-FFF2-40B4-BE49-F238E27FC236}">
                <a16:creationId xmlns:a16="http://schemas.microsoft.com/office/drawing/2014/main" id="{372AB3CF-905B-80AD-E67D-0E0334475FED}"/>
              </a:ext>
            </a:extLst>
          </p:cNvPr>
          <p:cNvPicPr>
            <a:picLocks noGrp="1" noChangeAspect="1"/>
          </p:cNvPicPr>
          <p:nvPr>
            <p:ph idx="1"/>
          </p:nvPr>
        </p:nvPicPr>
        <p:blipFill>
          <a:blip r:embed="rId2"/>
          <a:stretch>
            <a:fillRect/>
          </a:stretch>
        </p:blipFill>
        <p:spPr>
          <a:xfrm>
            <a:off x="213553" y="2384399"/>
            <a:ext cx="7155570" cy="4295468"/>
          </a:xfrm>
        </p:spPr>
      </p:pic>
      <p:sp>
        <p:nvSpPr>
          <p:cNvPr id="8" name="TextBox 7">
            <a:extLst>
              <a:ext uri="{FF2B5EF4-FFF2-40B4-BE49-F238E27FC236}">
                <a16:creationId xmlns:a16="http://schemas.microsoft.com/office/drawing/2014/main" id="{DC1621AB-5122-A641-5ED8-DCEA2BCA08AF}"/>
              </a:ext>
            </a:extLst>
          </p:cNvPr>
          <p:cNvSpPr txBox="1"/>
          <p:nvPr/>
        </p:nvSpPr>
        <p:spPr>
          <a:xfrm>
            <a:off x="7603691" y="3042090"/>
            <a:ext cx="4450256" cy="3416320"/>
          </a:xfrm>
          <a:prstGeom prst="rect">
            <a:avLst/>
          </a:prstGeom>
          <a:noFill/>
        </p:spPr>
        <p:txBody>
          <a:bodyPr wrap="none" rtlCol="0">
            <a:spAutoFit/>
          </a:bodyPr>
          <a:lstStyle/>
          <a:p>
            <a:pPr algn="ctr"/>
            <a:r>
              <a:rPr lang="en-US" dirty="0"/>
              <a:t>We will accept the null hypothesis.</a:t>
            </a:r>
          </a:p>
          <a:p>
            <a:pPr algn="ctr"/>
            <a:endParaRPr lang="en-US" dirty="0"/>
          </a:p>
          <a:p>
            <a:pPr algn="ctr"/>
            <a:r>
              <a:rPr lang="en-US" dirty="0"/>
              <a:t>With the data assessed, we can not</a:t>
            </a:r>
          </a:p>
          <a:p>
            <a:pPr algn="ctr"/>
            <a:r>
              <a:rPr lang="en-US" dirty="0"/>
              <a:t>with confidence state that there was</a:t>
            </a:r>
          </a:p>
          <a:p>
            <a:pPr algn="ctr"/>
            <a:r>
              <a:rPr lang="en-US" dirty="0"/>
              <a:t>significant evidence that</a:t>
            </a:r>
          </a:p>
          <a:p>
            <a:pPr algn="ctr"/>
            <a:r>
              <a:rPr lang="en-US" dirty="0"/>
              <a:t>the rise in Victorian COVID cases had</a:t>
            </a:r>
          </a:p>
          <a:p>
            <a:pPr algn="ctr"/>
            <a:r>
              <a:rPr lang="en-US" dirty="0"/>
              <a:t>an impact on public transport usage</a:t>
            </a:r>
          </a:p>
          <a:p>
            <a:pPr algn="ctr"/>
            <a:r>
              <a:rPr lang="en-US" dirty="0"/>
              <a:t>across the 3 modes of public transport</a:t>
            </a:r>
          </a:p>
          <a:p>
            <a:pPr algn="ctr"/>
            <a:r>
              <a:rPr lang="en-US" dirty="0"/>
              <a:t>(Train, Tram and Bus) across </a:t>
            </a:r>
          </a:p>
          <a:p>
            <a:pPr algn="ctr"/>
            <a:r>
              <a:rPr lang="en-US" dirty="0"/>
              <a:t>Metropolitan Victoria.</a:t>
            </a:r>
          </a:p>
          <a:p>
            <a:pPr algn="ctr"/>
            <a:endParaRPr lang="en-US" dirty="0"/>
          </a:p>
          <a:p>
            <a:pPr algn="ctr"/>
            <a:r>
              <a:rPr lang="en-US" dirty="0"/>
              <a:t>(Feel free to add)</a:t>
            </a:r>
          </a:p>
        </p:txBody>
      </p:sp>
    </p:spTree>
    <p:extLst>
      <p:ext uri="{BB962C8B-B14F-4D97-AF65-F5344CB8AC3E}">
        <p14:creationId xmlns:p14="http://schemas.microsoft.com/office/powerpoint/2010/main" val="3050972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4994-688C-F748-D0F3-7FECD289757C}"/>
              </a:ext>
            </a:extLst>
          </p:cNvPr>
          <p:cNvSpPr>
            <a:spLocks noGrp="1"/>
          </p:cNvSpPr>
          <p:nvPr>
            <p:ph type="title"/>
          </p:nvPr>
        </p:nvSpPr>
        <p:spPr/>
        <p:txBody>
          <a:bodyPr>
            <a:normAutofit fontScale="90000"/>
          </a:bodyPr>
          <a:lstStyle/>
          <a:p>
            <a:r>
              <a:rPr lang="en-US" sz="3600" dirty="0"/>
              <a:t>Which municipality saw the greatest change in public transport usage, and which station saw the greatest change in the City of Melbourne?</a:t>
            </a:r>
            <a:br>
              <a:rPr lang="en-US" sz="3600" dirty="0"/>
            </a:br>
            <a:endParaRPr lang="en-AU" dirty="0"/>
          </a:p>
        </p:txBody>
      </p:sp>
      <p:pic>
        <p:nvPicPr>
          <p:cNvPr id="13" name="Content Placeholder 12" descr="Graphical user interface, text, application&#10;&#10;Description automatically generated">
            <a:extLst>
              <a:ext uri="{FF2B5EF4-FFF2-40B4-BE49-F238E27FC236}">
                <a16:creationId xmlns:a16="http://schemas.microsoft.com/office/drawing/2014/main" id="{35BB4937-BB69-D3CB-CCE2-A456DBA72E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478752" y="2571429"/>
            <a:ext cx="7234496"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3049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rmAutofit fontScale="90000"/>
          </a:bodyPr>
          <a:lstStyle/>
          <a:p>
            <a:r>
              <a:rPr lang="en-US" sz="3600" dirty="0"/>
              <a:t>Which municipality saw the greatest change in public transport usage, and which station saw the greatest change in the City of Melbourne?</a:t>
            </a:r>
            <a:br>
              <a:rPr lang="en-US" sz="3600" dirty="0"/>
            </a:br>
            <a:endParaRPr lang="en-AU" dirty="0"/>
          </a:p>
        </p:txBody>
      </p:sp>
      <p:pic>
        <p:nvPicPr>
          <p:cNvPr id="5" name="Content Placeholder 4" descr="A picture containing graphical user interface&#10;&#10;Description automatically generated">
            <a:extLst>
              <a:ext uri="{FF2B5EF4-FFF2-40B4-BE49-F238E27FC236}">
                <a16:creationId xmlns:a16="http://schemas.microsoft.com/office/drawing/2014/main" id="{10A056B2-2CE9-3D29-A8C5-6C7B77955F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9806" y="2437206"/>
            <a:ext cx="9632387" cy="4024313"/>
          </a:xfrm>
        </p:spPr>
      </p:pic>
    </p:spTree>
    <p:extLst>
      <p:ext uri="{BB962C8B-B14F-4D97-AF65-F5344CB8AC3E}">
        <p14:creationId xmlns:p14="http://schemas.microsoft.com/office/powerpoint/2010/main" val="1392235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4994-688C-F748-D0F3-7FECD289757C}"/>
              </a:ext>
            </a:extLst>
          </p:cNvPr>
          <p:cNvSpPr>
            <a:spLocks noGrp="1"/>
          </p:cNvSpPr>
          <p:nvPr>
            <p:ph type="title"/>
          </p:nvPr>
        </p:nvSpPr>
        <p:spPr/>
        <p:txBody>
          <a:bodyPr>
            <a:noAutofit/>
          </a:bodyPr>
          <a:lstStyle/>
          <a:p>
            <a:r>
              <a:rPr lang="en-US" sz="3200" dirty="0"/>
              <a:t>Which municipality saw the greatest change in public transport usage, and which station saw the greatest change in the City of Melbourne?</a:t>
            </a:r>
            <a:br>
              <a:rPr lang="en-US" sz="3200" dirty="0"/>
            </a:br>
            <a:endParaRPr lang="en-AU" sz="3200" dirty="0"/>
          </a:p>
        </p:txBody>
      </p:sp>
      <p:pic>
        <p:nvPicPr>
          <p:cNvPr id="5" name="Content Placeholder 4" descr="Text&#10;&#10;Description automatically generated">
            <a:extLst>
              <a:ext uri="{FF2B5EF4-FFF2-40B4-BE49-F238E27FC236}">
                <a16:creationId xmlns:a16="http://schemas.microsoft.com/office/drawing/2014/main" id="{D7BFF6FF-55B7-EDA8-E1DC-C15EE482F7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9906" y="2193925"/>
            <a:ext cx="7412187" cy="4502121"/>
          </a:xfrm>
        </p:spPr>
      </p:pic>
    </p:spTree>
    <p:extLst>
      <p:ext uri="{BB962C8B-B14F-4D97-AF65-F5344CB8AC3E}">
        <p14:creationId xmlns:p14="http://schemas.microsoft.com/office/powerpoint/2010/main" val="2918010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A5387D-64D8-4D6C-B109-FF4E81DF6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up of door handles of glass building doors">
            <a:extLst>
              <a:ext uri="{FF2B5EF4-FFF2-40B4-BE49-F238E27FC236}">
                <a16:creationId xmlns:a16="http://schemas.microsoft.com/office/drawing/2014/main" id="{35FF27FB-8F4E-2AA5-4CEB-E53C16BB93F3}"/>
              </a:ext>
            </a:extLst>
          </p:cNvPr>
          <p:cNvPicPr>
            <a:picLocks noChangeAspect="1"/>
          </p:cNvPicPr>
          <p:nvPr/>
        </p:nvPicPr>
        <p:blipFill rotWithShape="1">
          <a:blip r:embed="rId2">
            <a:duotone>
              <a:prstClr val="black"/>
              <a:schemeClr val="tx2">
                <a:tint val="45000"/>
                <a:satMod val="400000"/>
              </a:schemeClr>
            </a:duotone>
            <a:alphaModFix amt="30000"/>
          </a:blip>
          <a:srcRect t="8658" b="7072"/>
          <a:stretch/>
        </p:blipFill>
        <p:spPr>
          <a:xfrm>
            <a:off x="20" y="10"/>
            <a:ext cx="12191980" cy="6857990"/>
          </a:xfrm>
          <a:prstGeom prst="rect">
            <a:avLst/>
          </a:prstGeom>
        </p:spPr>
      </p:pic>
      <p:pic>
        <p:nvPicPr>
          <p:cNvPr id="11" name="Picture 10">
            <a:extLst>
              <a:ext uri="{FF2B5EF4-FFF2-40B4-BE49-F238E27FC236}">
                <a16:creationId xmlns:a16="http://schemas.microsoft.com/office/drawing/2014/main" id="{6319FFD2-07B5-4029-BFB3-26FCFCC2F1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77F13185-3566-FECC-DC0E-F9FBE44A264F}"/>
              </a:ext>
            </a:extLst>
          </p:cNvPr>
          <p:cNvSpPr>
            <a:spLocks noGrp="1"/>
          </p:cNvSpPr>
          <p:nvPr>
            <p:ph type="title"/>
          </p:nvPr>
        </p:nvSpPr>
        <p:spPr>
          <a:xfrm>
            <a:off x="2895600" y="764373"/>
            <a:ext cx="8610600" cy="1293028"/>
          </a:xfrm>
        </p:spPr>
        <p:txBody>
          <a:bodyPr>
            <a:normAutofit/>
          </a:bodyPr>
          <a:lstStyle/>
          <a:p>
            <a:r>
              <a:rPr lang="en-US" dirty="0"/>
              <a:t>Project Description</a:t>
            </a:r>
            <a:endParaRPr lang="en-AU" dirty="0"/>
          </a:p>
        </p:txBody>
      </p:sp>
      <p:sp>
        <p:nvSpPr>
          <p:cNvPr id="3" name="Content Placeholder 2">
            <a:extLst>
              <a:ext uri="{FF2B5EF4-FFF2-40B4-BE49-F238E27FC236}">
                <a16:creationId xmlns:a16="http://schemas.microsoft.com/office/drawing/2014/main" id="{A0C636DE-78AF-FDEE-5B41-7D935B75BCAE}"/>
              </a:ext>
            </a:extLst>
          </p:cNvPr>
          <p:cNvSpPr>
            <a:spLocks noGrp="1"/>
          </p:cNvSpPr>
          <p:nvPr>
            <p:ph idx="1"/>
          </p:nvPr>
        </p:nvSpPr>
        <p:spPr>
          <a:xfrm>
            <a:off x="685800" y="2194560"/>
            <a:ext cx="10820400" cy="4024125"/>
          </a:xfrm>
        </p:spPr>
        <p:txBody>
          <a:bodyPr>
            <a:normAutofit/>
          </a:bodyPr>
          <a:lstStyle/>
          <a:p>
            <a:r>
              <a:rPr lang="en-US" dirty="0"/>
              <a:t>The COVID-19 pandemic has had a profound impact on many aspects of life, including transportation and mobility. With the introduction of various restrictions and lockdowns, people have had to adapt their travel behaviors and routines, leading to significant changes in mobility patterns. This study aims to investigate how mobility patterns in Metropolitan Melbourne have evolved from June 2018 to June 2022, with a focus on the impact of the pandemic.</a:t>
            </a:r>
            <a:endParaRPr lang="en-AU" dirty="0"/>
          </a:p>
        </p:txBody>
      </p:sp>
    </p:spTree>
    <p:extLst>
      <p:ext uri="{BB962C8B-B14F-4D97-AF65-F5344CB8AC3E}">
        <p14:creationId xmlns:p14="http://schemas.microsoft.com/office/powerpoint/2010/main" val="163865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Autofit/>
          </a:bodyPr>
          <a:lstStyle/>
          <a:p>
            <a:r>
              <a:rPr lang="en-US" sz="3200" dirty="0"/>
              <a:t>Which municipality saw the greatest change in public transport usage, and which station saw the greatest change in the City of Melbourne?</a:t>
            </a:r>
            <a:br>
              <a:rPr lang="en-US" sz="3200" dirty="0"/>
            </a:br>
            <a:endParaRPr lang="en-AU" sz="3200" dirty="0"/>
          </a:p>
        </p:txBody>
      </p:sp>
      <p:pic>
        <p:nvPicPr>
          <p:cNvPr id="5" name="Content Placeholder 4" descr="Graphical user interface, text&#10;&#10;Description automatically generated with medium confidence">
            <a:extLst>
              <a:ext uri="{FF2B5EF4-FFF2-40B4-BE49-F238E27FC236}">
                <a16:creationId xmlns:a16="http://schemas.microsoft.com/office/drawing/2014/main" id="{20ECD322-BEF8-ECC2-B628-60BC98DAEC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0983" y="2168758"/>
            <a:ext cx="7290033" cy="4560432"/>
          </a:xfrm>
        </p:spPr>
      </p:pic>
    </p:spTree>
    <p:extLst>
      <p:ext uri="{BB962C8B-B14F-4D97-AF65-F5344CB8AC3E}">
        <p14:creationId xmlns:p14="http://schemas.microsoft.com/office/powerpoint/2010/main" val="555875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4994-688C-F748-D0F3-7FECD289757C}"/>
              </a:ext>
            </a:extLst>
          </p:cNvPr>
          <p:cNvSpPr>
            <a:spLocks noGrp="1"/>
          </p:cNvSpPr>
          <p:nvPr>
            <p:ph type="title"/>
          </p:nvPr>
        </p:nvSpPr>
        <p:spPr/>
        <p:txBody>
          <a:bodyPr>
            <a:noAutofit/>
          </a:bodyPr>
          <a:lstStyle/>
          <a:p>
            <a:r>
              <a:rPr lang="en-US" sz="3200" dirty="0"/>
              <a:t>Which municipality saw the greatest change in public transport usage, and which station saw the greatest change in the City of Melbourne?</a:t>
            </a:r>
            <a:br>
              <a:rPr lang="en-US" sz="3200" dirty="0"/>
            </a:br>
            <a:endParaRPr lang="en-AU" sz="3200" dirty="0"/>
          </a:p>
        </p:txBody>
      </p:sp>
      <p:pic>
        <p:nvPicPr>
          <p:cNvPr id="5" name="Content Placeholder 4" descr="Text&#10;&#10;Description automatically generated">
            <a:extLst>
              <a:ext uri="{FF2B5EF4-FFF2-40B4-BE49-F238E27FC236}">
                <a16:creationId xmlns:a16="http://schemas.microsoft.com/office/drawing/2014/main" id="{B4327402-A185-B641-BCCE-EC0D2318A17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209"/>
          <a:stretch/>
        </p:blipFill>
        <p:spPr>
          <a:xfrm>
            <a:off x="448484" y="2975727"/>
            <a:ext cx="11295031" cy="2621902"/>
          </a:xfrm>
        </p:spPr>
      </p:pic>
    </p:spTree>
    <p:extLst>
      <p:ext uri="{BB962C8B-B14F-4D97-AF65-F5344CB8AC3E}">
        <p14:creationId xmlns:p14="http://schemas.microsoft.com/office/powerpoint/2010/main" val="2196949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4994-688C-F748-D0F3-7FECD289757C}"/>
              </a:ext>
            </a:extLst>
          </p:cNvPr>
          <p:cNvSpPr>
            <a:spLocks noGrp="1"/>
          </p:cNvSpPr>
          <p:nvPr>
            <p:ph type="title"/>
          </p:nvPr>
        </p:nvSpPr>
        <p:spPr/>
        <p:txBody>
          <a:bodyPr>
            <a:noAutofit/>
          </a:bodyPr>
          <a:lstStyle/>
          <a:p>
            <a:r>
              <a:rPr lang="en-US" sz="3200" dirty="0"/>
              <a:t>Which municipality saw the greatest change in public transport usage, and which station saw the greatest change in the City of Melbourne?</a:t>
            </a:r>
            <a:br>
              <a:rPr lang="en-US" sz="3200" dirty="0"/>
            </a:br>
            <a:endParaRPr lang="en-AU" sz="3200" dirty="0"/>
          </a:p>
        </p:txBody>
      </p:sp>
      <p:pic>
        <p:nvPicPr>
          <p:cNvPr id="7" name="Content Placeholder 6" descr="Chart&#10;&#10;Description automatically generated">
            <a:extLst>
              <a:ext uri="{FF2B5EF4-FFF2-40B4-BE49-F238E27FC236}">
                <a16:creationId xmlns:a16="http://schemas.microsoft.com/office/drawing/2014/main" id="{CF3EE23A-6A0B-FCB2-CBE5-157CB091C6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5268" y="2175264"/>
            <a:ext cx="6001463" cy="4501098"/>
          </a:xfrm>
          <a:prstGeom prst="rect">
            <a:avLst/>
          </a:prstGeom>
        </p:spPr>
      </p:pic>
    </p:spTree>
    <p:extLst>
      <p:ext uri="{BB962C8B-B14F-4D97-AF65-F5344CB8AC3E}">
        <p14:creationId xmlns:p14="http://schemas.microsoft.com/office/powerpoint/2010/main" val="4212603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Autofit/>
          </a:bodyPr>
          <a:lstStyle/>
          <a:p>
            <a:r>
              <a:rPr lang="en-US" sz="3200" dirty="0"/>
              <a:t>Which municipality saw the greatest change in public transport usage, and which station saw the greatest change in the City of Melbourne?</a:t>
            </a:r>
            <a:br>
              <a:rPr lang="en-US" sz="3200" dirty="0"/>
            </a:br>
            <a:endParaRPr lang="en-AU" sz="3200" dirty="0"/>
          </a:p>
        </p:txBody>
      </p:sp>
      <p:pic>
        <p:nvPicPr>
          <p:cNvPr id="5" name="Content Placeholder 4" descr="Text&#10;&#10;Description automatically generated">
            <a:extLst>
              <a:ext uri="{FF2B5EF4-FFF2-40B4-BE49-F238E27FC236}">
                <a16:creationId xmlns:a16="http://schemas.microsoft.com/office/drawing/2014/main" id="{BDACDE30-9546-681F-3B9D-480B1F3205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371" y="2870329"/>
            <a:ext cx="11691257" cy="3162649"/>
          </a:xfrm>
          <a:prstGeom prst="rect">
            <a:avLst/>
          </a:prstGeom>
        </p:spPr>
      </p:pic>
    </p:spTree>
    <p:extLst>
      <p:ext uri="{BB962C8B-B14F-4D97-AF65-F5344CB8AC3E}">
        <p14:creationId xmlns:p14="http://schemas.microsoft.com/office/powerpoint/2010/main" val="2885880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Autofit/>
          </a:bodyPr>
          <a:lstStyle/>
          <a:p>
            <a:r>
              <a:rPr lang="en-US" sz="3200" dirty="0"/>
              <a:t>Which municipality saw the greatest change in public transport usage, and which station saw the greatest change in the City of Melbourne?</a:t>
            </a:r>
            <a:br>
              <a:rPr lang="en-US" sz="3200" dirty="0"/>
            </a:br>
            <a:endParaRPr lang="en-AU" sz="3200" dirty="0"/>
          </a:p>
        </p:txBody>
      </p:sp>
      <p:pic>
        <p:nvPicPr>
          <p:cNvPr id="7" name="Content Placeholder 6" descr="Chart, bar chart, histogram&#10;&#10;Description automatically generated">
            <a:extLst>
              <a:ext uri="{FF2B5EF4-FFF2-40B4-BE49-F238E27FC236}">
                <a16:creationId xmlns:a16="http://schemas.microsoft.com/office/drawing/2014/main" id="{8D6A98ED-648C-4484-0386-78639FADDC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5917" y="2221916"/>
            <a:ext cx="5880165" cy="4410124"/>
          </a:xfrm>
        </p:spPr>
      </p:pic>
    </p:spTree>
    <p:extLst>
      <p:ext uri="{BB962C8B-B14F-4D97-AF65-F5344CB8AC3E}">
        <p14:creationId xmlns:p14="http://schemas.microsoft.com/office/powerpoint/2010/main" val="1242728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Autofit/>
          </a:bodyPr>
          <a:lstStyle/>
          <a:p>
            <a:r>
              <a:rPr lang="en-US" sz="3200" dirty="0"/>
              <a:t>Which municipality saw the greatest change in public transport usage, and which station saw the greatest change in the City of Melbourne?</a:t>
            </a:r>
            <a:br>
              <a:rPr lang="en-US" sz="3200" dirty="0"/>
            </a:br>
            <a:endParaRPr lang="en-AU" sz="3200" dirty="0"/>
          </a:p>
        </p:txBody>
      </p:sp>
      <p:pic>
        <p:nvPicPr>
          <p:cNvPr id="6" name="Content Placeholder 5" descr="Text&#10;&#10;Description automatically generated">
            <a:extLst>
              <a:ext uri="{FF2B5EF4-FFF2-40B4-BE49-F238E27FC236}">
                <a16:creationId xmlns:a16="http://schemas.microsoft.com/office/drawing/2014/main" id="{766CBA1B-0CE1-94FA-6BFC-CF1A420349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475" y="2910875"/>
            <a:ext cx="11837050" cy="2874104"/>
          </a:xfrm>
        </p:spPr>
      </p:pic>
    </p:spTree>
    <p:extLst>
      <p:ext uri="{BB962C8B-B14F-4D97-AF65-F5344CB8AC3E}">
        <p14:creationId xmlns:p14="http://schemas.microsoft.com/office/powerpoint/2010/main" val="2087631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Autofit/>
          </a:bodyPr>
          <a:lstStyle/>
          <a:p>
            <a:r>
              <a:rPr lang="en-US" sz="3200" dirty="0"/>
              <a:t>Which municipality saw the greatest change in public transport usage, and which station saw the greatest change in the City of Melbourne?</a:t>
            </a:r>
            <a:br>
              <a:rPr lang="en-US" sz="3200" dirty="0"/>
            </a:br>
            <a:endParaRPr lang="en-AU" sz="3200" dirty="0"/>
          </a:p>
        </p:txBody>
      </p:sp>
      <p:pic>
        <p:nvPicPr>
          <p:cNvPr id="6" name="Content Placeholder 5" descr="Text&#10;&#10;Description automatically generated">
            <a:extLst>
              <a:ext uri="{FF2B5EF4-FFF2-40B4-BE49-F238E27FC236}">
                <a16:creationId xmlns:a16="http://schemas.microsoft.com/office/drawing/2014/main" id="{9DAE220D-FDF5-BE73-675C-AB3395A09E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034" y="3139452"/>
            <a:ext cx="11921932" cy="2484178"/>
          </a:xfrm>
        </p:spPr>
      </p:pic>
    </p:spTree>
    <p:extLst>
      <p:ext uri="{BB962C8B-B14F-4D97-AF65-F5344CB8AC3E}">
        <p14:creationId xmlns:p14="http://schemas.microsoft.com/office/powerpoint/2010/main" val="22222603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Autofit/>
          </a:bodyPr>
          <a:lstStyle/>
          <a:p>
            <a:r>
              <a:rPr lang="en-US" sz="3200" dirty="0"/>
              <a:t>Which municipality saw the greatest change in public transport usage, and which station saw the greatest change in the City of Melbourne?</a:t>
            </a:r>
            <a:br>
              <a:rPr lang="en-US" sz="3200" dirty="0"/>
            </a:br>
            <a:endParaRPr lang="en-AU" sz="3200" dirty="0"/>
          </a:p>
        </p:txBody>
      </p:sp>
      <p:sp>
        <p:nvSpPr>
          <p:cNvPr id="4" name="Content Placeholder 3">
            <a:extLst>
              <a:ext uri="{FF2B5EF4-FFF2-40B4-BE49-F238E27FC236}">
                <a16:creationId xmlns:a16="http://schemas.microsoft.com/office/drawing/2014/main" id="{D9A4C308-281C-FDA2-877A-6DB1CF0852B1}"/>
              </a:ext>
            </a:extLst>
          </p:cNvPr>
          <p:cNvSpPr>
            <a:spLocks noGrp="1"/>
          </p:cNvSpPr>
          <p:nvPr>
            <p:ph idx="1"/>
          </p:nvPr>
        </p:nvSpPr>
        <p:spPr/>
        <p:txBody>
          <a:bodyPr/>
          <a:lstStyle/>
          <a:p>
            <a:pPr marL="457200" indent="-457200">
              <a:buAutoNum type="arabicPeriod"/>
            </a:pPr>
            <a:endParaRPr lang="en-US" b="0" i="0" dirty="0">
              <a:solidFill>
                <a:srgbClr val="D1D2D3"/>
              </a:solidFill>
              <a:effectLst/>
              <a:latin typeface="Slack-Lato"/>
            </a:endParaRPr>
          </a:p>
          <a:p>
            <a:pPr marL="457200" indent="-457200">
              <a:buAutoNum type="arabicPeriod"/>
            </a:pPr>
            <a:endParaRPr lang="en-US" dirty="0">
              <a:solidFill>
                <a:srgbClr val="D1D2D3"/>
              </a:solidFill>
              <a:latin typeface="Slack-Lato"/>
            </a:endParaRPr>
          </a:p>
          <a:p>
            <a:pPr marL="457200" indent="-457200">
              <a:buAutoNum type="arabicPeriod"/>
            </a:pPr>
            <a:r>
              <a:rPr lang="en-US" b="0" i="0" dirty="0">
                <a:solidFill>
                  <a:srgbClr val="D1D2D3"/>
                </a:solidFill>
                <a:effectLst/>
                <a:latin typeface="Slack-Lato"/>
              </a:rPr>
              <a:t>Public Transport Usage dropped around 60% between FY18-22. City of Melton, City of Wyndham and City of Melbourne have the biggest decrease.</a:t>
            </a:r>
            <a:endParaRPr lang="en-US" dirty="0">
              <a:solidFill>
                <a:srgbClr val="D1D2D3"/>
              </a:solidFill>
              <a:latin typeface="Slack-Lato"/>
            </a:endParaRPr>
          </a:p>
          <a:p>
            <a:pPr marL="457200" indent="-457200">
              <a:buAutoNum type="arabicPeriod"/>
            </a:pPr>
            <a:r>
              <a:rPr lang="en-US" b="0" i="0" dirty="0">
                <a:solidFill>
                  <a:srgbClr val="D1D2D3"/>
                </a:solidFill>
                <a:effectLst/>
                <a:latin typeface="Slack-Lato"/>
              </a:rPr>
              <a:t>In the City of Melbourne, Showgrounds and Flemington Racecourse have the greatest change.</a:t>
            </a:r>
            <a:endParaRPr lang="en-US" dirty="0">
              <a:solidFill>
                <a:srgbClr val="D1D2D3"/>
              </a:solidFill>
              <a:latin typeface="Slack-Lato"/>
            </a:endParaRPr>
          </a:p>
          <a:p>
            <a:pPr marL="457200" indent="-457200">
              <a:buAutoNum type="arabicPeriod"/>
            </a:pPr>
            <a:r>
              <a:rPr lang="en-US" b="0" i="0" dirty="0">
                <a:solidFill>
                  <a:srgbClr val="D1D2D3"/>
                </a:solidFill>
                <a:effectLst/>
                <a:latin typeface="Slack-Lato"/>
              </a:rPr>
              <a:t>The volume of public transport usage has decreased between 2018-2022. Also, the decline of the station's usage in the City of Melbourne more than the Greater Melbourne.</a:t>
            </a:r>
            <a:endParaRPr lang="en-AU" dirty="0"/>
          </a:p>
        </p:txBody>
      </p:sp>
    </p:spTree>
    <p:extLst>
      <p:ext uri="{BB962C8B-B14F-4D97-AF65-F5344CB8AC3E}">
        <p14:creationId xmlns:p14="http://schemas.microsoft.com/office/powerpoint/2010/main" val="3673271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4994-688C-F748-D0F3-7FECD289757C}"/>
              </a:ext>
            </a:extLst>
          </p:cNvPr>
          <p:cNvSpPr>
            <a:spLocks noGrp="1"/>
          </p:cNvSpPr>
          <p:nvPr>
            <p:ph type="title"/>
          </p:nvPr>
        </p:nvSpPr>
        <p:spPr/>
        <p:txBody>
          <a:bodyPr>
            <a:noAutofit/>
          </a:bodyPr>
          <a:lstStyle/>
          <a:p>
            <a:r>
              <a:rPr lang="en-US" sz="3200" dirty="0"/>
              <a:t>Did the pandemic affect the peak hours of train usage in Metropolitan Melbourne?</a:t>
            </a:r>
            <a:endParaRPr lang="en-AU" sz="3200" dirty="0"/>
          </a:p>
        </p:txBody>
      </p:sp>
      <p:pic>
        <p:nvPicPr>
          <p:cNvPr id="5" name="Content Placeholder 4" descr="Graphical user interface, text, application&#10;&#10;Description automatically generated">
            <a:extLst>
              <a:ext uri="{FF2B5EF4-FFF2-40B4-BE49-F238E27FC236}">
                <a16:creationId xmlns:a16="http://schemas.microsoft.com/office/drawing/2014/main" id="{07528BB2-95C3-49E7-D408-CDE2F0C177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2992180"/>
            <a:ext cx="10820400" cy="2427803"/>
          </a:xfrm>
        </p:spPr>
      </p:pic>
    </p:spTree>
    <p:extLst>
      <p:ext uri="{BB962C8B-B14F-4D97-AF65-F5344CB8AC3E}">
        <p14:creationId xmlns:p14="http://schemas.microsoft.com/office/powerpoint/2010/main" val="16944526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4994-688C-F748-D0F3-7FECD289757C}"/>
              </a:ext>
            </a:extLst>
          </p:cNvPr>
          <p:cNvSpPr>
            <a:spLocks noGrp="1"/>
          </p:cNvSpPr>
          <p:nvPr>
            <p:ph type="title"/>
          </p:nvPr>
        </p:nvSpPr>
        <p:spPr/>
        <p:txBody>
          <a:bodyPr>
            <a:noAutofit/>
          </a:bodyPr>
          <a:lstStyle/>
          <a:p>
            <a:r>
              <a:rPr lang="en-US" sz="3200" dirty="0"/>
              <a:t>Did the pandemic affect the peak hours of train usage in Metropolitan Melbourne?</a:t>
            </a:r>
            <a:endParaRPr lang="en-AU" sz="3200" dirty="0"/>
          </a:p>
        </p:txBody>
      </p:sp>
      <p:pic>
        <p:nvPicPr>
          <p:cNvPr id="5" name="Content Placeholder 4" descr="A screenshot of a computer screen&#10;&#10;Description automatically generated with medium confidence">
            <a:extLst>
              <a:ext uri="{FF2B5EF4-FFF2-40B4-BE49-F238E27FC236}">
                <a16:creationId xmlns:a16="http://schemas.microsoft.com/office/drawing/2014/main" id="{B9254E51-6D18-896C-2296-2B8E091406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2336075"/>
            <a:ext cx="10820400" cy="3740012"/>
          </a:xfrm>
        </p:spPr>
      </p:pic>
    </p:spTree>
    <p:extLst>
      <p:ext uri="{BB962C8B-B14F-4D97-AF65-F5344CB8AC3E}">
        <p14:creationId xmlns:p14="http://schemas.microsoft.com/office/powerpoint/2010/main" val="2792325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A5387D-64D8-4D6C-B109-FF4E81DF6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4" descr="High speed train with motion blur effect">
            <a:extLst>
              <a:ext uri="{FF2B5EF4-FFF2-40B4-BE49-F238E27FC236}">
                <a16:creationId xmlns:a16="http://schemas.microsoft.com/office/drawing/2014/main" id="{7634B81E-83C5-AAA7-CF6B-B57EB1CDB2D4}"/>
              </a:ext>
            </a:extLst>
          </p:cNvPr>
          <p:cNvPicPr>
            <a:picLocks noChangeAspect="1"/>
          </p:cNvPicPr>
          <p:nvPr/>
        </p:nvPicPr>
        <p:blipFill rotWithShape="1">
          <a:blip r:embed="rId2">
            <a:alphaModFix amt="3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CD4BFFEA-886A-89DB-84D9-076D5A7EE301}"/>
              </a:ext>
            </a:extLst>
          </p:cNvPr>
          <p:cNvSpPr>
            <a:spLocks noGrp="1"/>
          </p:cNvSpPr>
          <p:nvPr>
            <p:ph type="title"/>
          </p:nvPr>
        </p:nvSpPr>
        <p:spPr>
          <a:xfrm>
            <a:off x="2895600" y="764373"/>
            <a:ext cx="8610600" cy="1293028"/>
          </a:xfrm>
        </p:spPr>
        <p:txBody>
          <a:bodyPr>
            <a:normAutofit/>
          </a:bodyPr>
          <a:lstStyle/>
          <a:p>
            <a:r>
              <a:rPr lang="en-US"/>
              <a:t>Our Questions</a:t>
            </a:r>
            <a:endParaRPr lang="en-AU" dirty="0"/>
          </a:p>
        </p:txBody>
      </p:sp>
      <p:sp>
        <p:nvSpPr>
          <p:cNvPr id="3" name="Content Placeholder 2">
            <a:extLst>
              <a:ext uri="{FF2B5EF4-FFF2-40B4-BE49-F238E27FC236}">
                <a16:creationId xmlns:a16="http://schemas.microsoft.com/office/drawing/2014/main" id="{64BC574A-86AD-0D37-CB94-899D3AFD2A7D}"/>
              </a:ext>
            </a:extLst>
          </p:cNvPr>
          <p:cNvSpPr>
            <a:spLocks noGrp="1"/>
          </p:cNvSpPr>
          <p:nvPr>
            <p:ph idx="1"/>
          </p:nvPr>
        </p:nvSpPr>
        <p:spPr>
          <a:xfrm>
            <a:off x="685800" y="2194560"/>
            <a:ext cx="10820400" cy="4024125"/>
          </a:xfrm>
        </p:spPr>
        <p:txBody>
          <a:bodyPr>
            <a:normAutofit/>
          </a:bodyPr>
          <a:lstStyle/>
          <a:p>
            <a:r>
              <a:rPr lang="en-US" dirty="0"/>
              <a:t>How has each of the different modes of public transport increased or decreased in usage in light of the pandemic? – Henry</a:t>
            </a:r>
          </a:p>
          <a:p>
            <a:r>
              <a:rPr lang="en-US" dirty="0"/>
              <a:t>Which municipality saw the greatest change in public transport usage, and which station saw the greatest change in the City of Melbourne? - Tao</a:t>
            </a:r>
          </a:p>
          <a:p>
            <a:r>
              <a:rPr lang="en-US" dirty="0"/>
              <a:t>Did the pandemic affect the peak hours of train usage in Metropolitan Melbourne? - Jai</a:t>
            </a:r>
          </a:p>
          <a:p>
            <a:r>
              <a:rPr lang="en-US" dirty="0"/>
              <a:t>How has the volume of pedestrian traffic in Melbourne’s CBD evolved over the time frame? - Owen</a:t>
            </a:r>
          </a:p>
        </p:txBody>
      </p:sp>
    </p:spTree>
    <p:extLst>
      <p:ext uri="{BB962C8B-B14F-4D97-AF65-F5344CB8AC3E}">
        <p14:creationId xmlns:p14="http://schemas.microsoft.com/office/powerpoint/2010/main" val="3435103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4994-688C-F748-D0F3-7FECD289757C}"/>
              </a:ext>
            </a:extLst>
          </p:cNvPr>
          <p:cNvSpPr>
            <a:spLocks noGrp="1"/>
          </p:cNvSpPr>
          <p:nvPr>
            <p:ph type="title"/>
          </p:nvPr>
        </p:nvSpPr>
        <p:spPr/>
        <p:txBody>
          <a:bodyPr>
            <a:noAutofit/>
          </a:bodyPr>
          <a:lstStyle/>
          <a:p>
            <a:r>
              <a:rPr lang="en-US" sz="3200" dirty="0"/>
              <a:t>Did the pandemic affect the peak hours of train usage in Metropolitan Melbourne?</a:t>
            </a:r>
            <a:endParaRPr lang="en-AU" sz="3200" dirty="0"/>
          </a:p>
        </p:txBody>
      </p:sp>
      <p:pic>
        <p:nvPicPr>
          <p:cNvPr id="5" name="Content Placeholder 4" descr="A screenshot of a computer&#10;&#10;Description automatically generated with medium confidence">
            <a:extLst>
              <a:ext uri="{FF2B5EF4-FFF2-40B4-BE49-F238E27FC236}">
                <a16:creationId xmlns:a16="http://schemas.microsoft.com/office/drawing/2014/main" id="{A13C5704-8E2C-1FC5-0483-970625724A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5562" y="2193925"/>
            <a:ext cx="10000875" cy="4024313"/>
          </a:xfrm>
        </p:spPr>
      </p:pic>
    </p:spTree>
    <p:extLst>
      <p:ext uri="{BB962C8B-B14F-4D97-AF65-F5344CB8AC3E}">
        <p14:creationId xmlns:p14="http://schemas.microsoft.com/office/powerpoint/2010/main" val="4022805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4994-688C-F748-D0F3-7FECD289757C}"/>
              </a:ext>
            </a:extLst>
          </p:cNvPr>
          <p:cNvSpPr>
            <a:spLocks noGrp="1"/>
          </p:cNvSpPr>
          <p:nvPr>
            <p:ph type="title"/>
          </p:nvPr>
        </p:nvSpPr>
        <p:spPr/>
        <p:txBody>
          <a:bodyPr>
            <a:noAutofit/>
          </a:bodyPr>
          <a:lstStyle/>
          <a:p>
            <a:r>
              <a:rPr lang="en-US" sz="3200" dirty="0"/>
              <a:t>Did the pandemic affect the peak hours of train usage in Metropolitan Melbourne?</a:t>
            </a:r>
            <a:endParaRPr lang="en-AU" sz="3200" dirty="0"/>
          </a:p>
        </p:txBody>
      </p:sp>
      <p:pic>
        <p:nvPicPr>
          <p:cNvPr id="5" name="Content Placeholder 4" descr="A screenshot of a computer&#10;&#10;Description automatically generated with medium confidence">
            <a:extLst>
              <a:ext uri="{FF2B5EF4-FFF2-40B4-BE49-F238E27FC236}">
                <a16:creationId xmlns:a16="http://schemas.microsoft.com/office/drawing/2014/main" id="{33ACD853-6BBE-4819-9205-06831EE688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1203" y="2193925"/>
            <a:ext cx="7009593" cy="4024313"/>
          </a:xfrm>
        </p:spPr>
      </p:pic>
    </p:spTree>
    <p:extLst>
      <p:ext uri="{BB962C8B-B14F-4D97-AF65-F5344CB8AC3E}">
        <p14:creationId xmlns:p14="http://schemas.microsoft.com/office/powerpoint/2010/main" val="20999725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Autofit/>
          </a:bodyPr>
          <a:lstStyle/>
          <a:p>
            <a:r>
              <a:rPr lang="en-US" sz="3200" dirty="0"/>
              <a:t>Did the pandemic affect the peak hours of train usage in Metropolitan Melbourne?</a:t>
            </a:r>
            <a:endParaRPr lang="en-AU" sz="3200" dirty="0"/>
          </a:p>
        </p:txBody>
      </p:sp>
      <p:pic>
        <p:nvPicPr>
          <p:cNvPr id="5" name="Content Placeholder 4" descr="Text&#10;&#10;Description automatically generated">
            <a:extLst>
              <a:ext uri="{FF2B5EF4-FFF2-40B4-BE49-F238E27FC236}">
                <a16:creationId xmlns:a16="http://schemas.microsoft.com/office/drawing/2014/main" id="{3CEB7EC3-33F8-FCB7-7280-2391BBEC6A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9150" y="2477294"/>
            <a:ext cx="10553700" cy="3457575"/>
          </a:xfrm>
        </p:spPr>
      </p:pic>
    </p:spTree>
    <p:extLst>
      <p:ext uri="{BB962C8B-B14F-4D97-AF65-F5344CB8AC3E}">
        <p14:creationId xmlns:p14="http://schemas.microsoft.com/office/powerpoint/2010/main" val="40801329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4994-688C-F748-D0F3-7FECD289757C}"/>
              </a:ext>
            </a:extLst>
          </p:cNvPr>
          <p:cNvSpPr>
            <a:spLocks noGrp="1"/>
          </p:cNvSpPr>
          <p:nvPr>
            <p:ph type="title"/>
          </p:nvPr>
        </p:nvSpPr>
        <p:spPr/>
        <p:txBody>
          <a:bodyPr>
            <a:noAutofit/>
          </a:bodyPr>
          <a:lstStyle/>
          <a:p>
            <a:r>
              <a:rPr lang="en-US" sz="3200" dirty="0"/>
              <a:t>Did the pandemic affect the peak hours of train usage in Metropolitan Melbourne?</a:t>
            </a:r>
            <a:endParaRPr lang="en-AU" sz="3200" dirty="0"/>
          </a:p>
        </p:txBody>
      </p:sp>
      <p:pic>
        <p:nvPicPr>
          <p:cNvPr id="5" name="Content Placeholder 4" descr="A screenshot of a computer&#10;&#10;Description automatically generated with medium confidence">
            <a:extLst>
              <a:ext uri="{FF2B5EF4-FFF2-40B4-BE49-F238E27FC236}">
                <a16:creationId xmlns:a16="http://schemas.microsoft.com/office/drawing/2014/main" id="{1CE0256C-4FBE-767F-B8AA-EF49BBAE29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2157404"/>
            <a:ext cx="10820400" cy="3335169"/>
          </a:xfrm>
        </p:spPr>
      </p:pic>
      <p:pic>
        <p:nvPicPr>
          <p:cNvPr id="6" name="Picture 5" descr="Graphical user interface, text&#10;&#10;Description automatically generated">
            <a:extLst>
              <a:ext uri="{FF2B5EF4-FFF2-40B4-BE49-F238E27FC236}">
                <a16:creationId xmlns:a16="http://schemas.microsoft.com/office/drawing/2014/main" id="{D619E94D-7E7E-2546-F4C3-7324BFF4ED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4145" y="5492573"/>
            <a:ext cx="7903709" cy="1265423"/>
          </a:xfrm>
          <a:prstGeom prst="rect">
            <a:avLst/>
          </a:prstGeom>
        </p:spPr>
      </p:pic>
    </p:spTree>
    <p:extLst>
      <p:ext uri="{BB962C8B-B14F-4D97-AF65-F5344CB8AC3E}">
        <p14:creationId xmlns:p14="http://schemas.microsoft.com/office/powerpoint/2010/main" val="5542738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Autofit/>
          </a:bodyPr>
          <a:lstStyle/>
          <a:p>
            <a:r>
              <a:rPr lang="en-US" sz="3200" dirty="0"/>
              <a:t>Did the pandemic affect the peak hours of train usage in Metropolitan Melbourne?</a:t>
            </a:r>
            <a:endParaRPr lang="en-AU" sz="3200" dirty="0"/>
          </a:p>
        </p:txBody>
      </p:sp>
      <p:pic>
        <p:nvPicPr>
          <p:cNvPr id="5" name="Content Placeholder 4" descr="Chart, line chart&#10;&#10;Description automatically generated">
            <a:extLst>
              <a:ext uri="{FF2B5EF4-FFF2-40B4-BE49-F238E27FC236}">
                <a16:creationId xmlns:a16="http://schemas.microsoft.com/office/drawing/2014/main" id="{E5EA708E-5F89-F367-584A-9A1A9BB876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2428" y="2221916"/>
            <a:ext cx="5987143" cy="4490358"/>
          </a:xfrm>
        </p:spPr>
      </p:pic>
    </p:spTree>
    <p:extLst>
      <p:ext uri="{BB962C8B-B14F-4D97-AF65-F5344CB8AC3E}">
        <p14:creationId xmlns:p14="http://schemas.microsoft.com/office/powerpoint/2010/main" val="32605131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4994-688C-F748-D0F3-7FECD289757C}"/>
              </a:ext>
            </a:extLst>
          </p:cNvPr>
          <p:cNvSpPr>
            <a:spLocks noGrp="1"/>
          </p:cNvSpPr>
          <p:nvPr>
            <p:ph type="title"/>
          </p:nvPr>
        </p:nvSpPr>
        <p:spPr/>
        <p:txBody>
          <a:bodyPr>
            <a:noAutofit/>
          </a:bodyPr>
          <a:lstStyle/>
          <a:p>
            <a:r>
              <a:rPr lang="en-US" sz="3200" dirty="0"/>
              <a:t>Did the pandemic affect the peak hours of train usage in Metropolitan Melbourne?</a:t>
            </a:r>
            <a:endParaRPr lang="en-AU" sz="3200" dirty="0"/>
          </a:p>
        </p:txBody>
      </p:sp>
      <p:pic>
        <p:nvPicPr>
          <p:cNvPr id="5" name="Content Placeholder 4" descr="Graphical user interface, text&#10;&#10;Description automatically generated">
            <a:extLst>
              <a:ext uri="{FF2B5EF4-FFF2-40B4-BE49-F238E27FC236}">
                <a16:creationId xmlns:a16="http://schemas.microsoft.com/office/drawing/2014/main" id="{D25AF37F-B07E-F982-7688-F6BFC19C6A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4145" y="2383971"/>
            <a:ext cx="7903709" cy="3280565"/>
          </a:xfrm>
        </p:spPr>
      </p:pic>
      <p:pic>
        <p:nvPicPr>
          <p:cNvPr id="8" name="Content Placeholder 6">
            <a:extLst>
              <a:ext uri="{FF2B5EF4-FFF2-40B4-BE49-F238E27FC236}">
                <a16:creationId xmlns:a16="http://schemas.microsoft.com/office/drawing/2014/main" id="{3C78A6B9-AF3A-B22A-1DBF-81EDFEA8CD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799" y="5415780"/>
            <a:ext cx="10820400" cy="931357"/>
          </a:xfrm>
          <a:prstGeom prst="rect">
            <a:avLst/>
          </a:prstGeom>
        </p:spPr>
      </p:pic>
    </p:spTree>
    <p:extLst>
      <p:ext uri="{BB962C8B-B14F-4D97-AF65-F5344CB8AC3E}">
        <p14:creationId xmlns:p14="http://schemas.microsoft.com/office/powerpoint/2010/main" val="1208243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Autofit/>
          </a:bodyPr>
          <a:lstStyle/>
          <a:p>
            <a:r>
              <a:rPr lang="en-US" sz="3200" dirty="0"/>
              <a:t>Did the pandemic affect the peak hours of train usage in Metropolitan Melbourne?</a:t>
            </a:r>
            <a:endParaRPr lang="en-AU" sz="3200" dirty="0"/>
          </a:p>
        </p:txBody>
      </p:sp>
      <p:pic>
        <p:nvPicPr>
          <p:cNvPr id="5" name="Content Placeholder 4" descr="Chart, bar chart&#10;&#10;Description automatically generated">
            <a:extLst>
              <a:ext uri="{FF2B5EF4-FFF2-40B4-BE49-F238E27FC236}">
                <a16:creationId xmlns:a16="http://schemas.microsoft.com/office/drawing/2014/main" id="{2FD3A5C8-011C-7458-CF8D-B94D5941B9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7688" y="2221917"/>
            <a:ext cx="5856624" cy="4436540"/>
          </a:xfrm>
        </p:spPr>
      </p:pic>
    </p:spTree>
    <p:extLst>
      <p:ext uri="{BB962C8B-B14F-4D97-AF65-F5344CB8AC3E}">
        <p14:creationId xmlns:p14="http://schemas.microsoft.com/office/powerpoint/2010/main" val="2317153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Autofit/>
          </a:bodyPr>
          <a:lstStyle/>
          <a:p>
            <a:r>
              <a:rPr lang="en-US" sz="3200" dirty="0"/>
              <a:t>Did the pandemic affect the peak hours of train usage in Metropolitan Melbourne?</a:t>
            </a:r>
            <a:endParaRPr lang="en-AU" sz="3200" dirty="0"/>
          </a:p>
        </p:txBody>
      </p:sp>
      <p:pic>
        <p:nvPicPr>
          <p:cNvPr id="9" name="Content Placeholder 8" descr="Text&#10;&#10;Description automatically generated">
            <a:extLst>
              <a:ext uri="{FF2B5EF4-FFF2-40B4-BE49-F238E27FC236}">
                <a16:creationId xmlns:a16="http://schemas.microsoft.com/office/drawing/2014/main" id="{1B7BB2C4-7EE0-8BB5-7E54-40E12FA85A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2264" y="2254038"/>
            <a:ext cx="10987471" cy="4293862"/>
          </a:xfrm>
        </p:spPr>
      </p:pic>
    </p:spTree>
    <p:extLst>
      <p:ext uri="{BB962C8B-B14F-4D97-AF65-F5344CB8AC3E}">
        <p14:creationId xmlns:p14="http://schemas.microsoft.com/office/powerpoint/2010/main" val="1920576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Autofit/>
          </a:bodyPr>
          <a:lstStyle/>
          <a:p>
            <a:r>
              <a:rPr lang="en-US" sz="3200" dirty="0"/>
              <a:t>Did the pandemic affect the peak hours of train usage in Metropolitan Melbourne?</a:t>
            </a:r>
            <a:endParaRPr lang="en-AU" sz="3200" dirty="0"/>
          </a:p>
        </p:txBody>
      </p:sp>
      <p:sp>
        <p:nvSpPr>
          <p:cNvPr id="4" name="Content Placeholder 3">
            <a:extLst>
              <a:ext uri="{FF2B5EF4-FFF2-40B4-BE49-F238E27FC236}">
                <a16:creationId xmlns:a16="http://schemas.microsoft.com/office/drawing/2014/main" id="{F7574486-3923-B204-0650-89799202BFEE}"/>
              </a:ext>
            </a:extLst>
          </p:cNvPr>
          <p:cNvSpPr>
            <a:spLocks noGrp="1"/>
          </p:cNvSpPr>
          <p:nvPr>
            <p:ph idx="1"/>
          </p:nvPr>
        </p:nvSpPr>
        <p:spPr/>
        <p:txBody>
          <a:bodyPr/>
          <a:lstStyle/>
          <a:p>
            <a:r>
              <a:rPr lang="en-US" dirty="0"/>
              <a:t>Conclusions (Manisha)</a:t>
            </a:r>
            <a:endParaRPr lang="en-AU" dirty="0"/>
          </a:p>
        </p:txBody>
      </p:sp>
    </p:spTree>
    <p:extLst>
      <p:ext uri="{BB962C8B-B14F-4D97-AF65-F5344CB8AC3E}">
        <p14:creationId xmlns:p14="http://schemas.microsoft.com/office/powerpoint/2010/main" val="12224744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4994-688C-F748-D0F3-7FECD289757C}"/>
              </a:ext>
            </a:extLst>
          </p:cNvPr>
          <p:cNvSpPr>
            <a:spLocks noGrp="1"/>
          </p:cNvSpPr>
          <p:nvPr>
            <p:ph type="title"/>
          </p:nvPr>
        </p:nvSpPr>
        <p:spPr/>
        <p:txBody>
          <a:bodyPr>
            <a:normAutofit fontScale="90000"/>
          </a:bodyPr>
          <a:lstStyle/>
          <a:p>
            <a:r>
              <a:rPr lang="en-US" dirty="0"/>
              <a:t>How has the volume of pedestrian traffic in Melbourne’s CBD evolved over the time frame?</a:t>
            </a:r>
            <a:endParaRPr lang="en-AU" dirty="0"/>
          </a:p>
        </p:txBody>
      </p:sp>
      <p:sp>
        <p:nvSpPr>
          <p:cNvPr id="3" name="Content Placeholder 2">
            <a:extLst>
              <a:ext uri="{FF2B5EF4-FFF2-40B4-BE49-F238E27FC236}">
                <a16:creationId xmlns:a16="http://schemas.microsoft.com/office/drawing/2014/main" id="{80325387-37E3-91B3-D7AE-36CA75F1CD43}"/>
              </a:ext>
            </a:extLst>
          </p:cNvPr>
          <p:cNvSpPr>
            <a:spLocks noGrp="1"/>
          </p:cNvSpPr>
          <p:nvPr>
            <p:ph idx="1"/>
          </p:nvPr>
        </p:nvSpPr>
        <p:spPr/>
        <p:txBody>
          <a:bodyPr/>
          <a:lstStyle/>
          <a:p>
            <a:r>
              <a:rPr lang="en-US" dirty="0"/>
              <a:t>Screenshots of code</a:t>
            </a:r>
            <a:endParaRPr lang="en-AU" dirty="0"/>
          </a:p>
        </p:txBody>
      </p:sp>
    </p:spTree>
    <p:extLst>
      <p:ext uri="{BB962C8B-B14F-4D97-AF65-F5344CB8AC3E}">
        <p14:creationId xmlns:p14="http://schemas.microsoft.com/office/powerpoint/2010/main" val="303612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40354140-1335-C2F9-DA3E-DD5C3ABBA2E4}"/>
              </a:ext>
            </a:extLst>
          </p:cNvPr>
          <p:cNvSpPr>
            <a:spLocks noGrp="1"/>
          </p:cNvSpPr>
          <p:nvPr>
            <p:ph type="title"/>
          </p:nvPr>
        </p:nvSpPr>
        <p:spPr>
          <a:xfrm>
            <a:off x="685800" y="1066163"/>
            <a:ext cx="3306744" cy="5148371"/>
          </a:xfrm>
        </p:spPr>
        <p:txBody>
          <a:bodyPr>
            <a:normAutofit/>
          </a:bodyPr>
          <a:lstStyle/>
          <a:p>
            <a:r>
              <a:rPr lang="en-US" sz="3200"/>
              <a:t>Datasets to be used</a:t>
            </a:r>
            <a:endParaRPr lang="en-AU" sz="3200"/>
          </a:p>
        </p:txBody>
      </p:sp>
      <p:graphicFrame>
        <p:nvGraphicFramePr>
          <p:cNvPr id="5" name="Content Placeholder 2">
            <a:extLst>
              <a:ext uri="{FF2B5EF4-FFF2-40B4-BE49-F238E27FC236}">
                <a16:creationId xmlns:a16="http://schemas.microsoft.com/office/drawing/2014/main" id="{1F6E12CA-8771-142F-411C-521D981348E6}"/>
              </a:ext>
            </a:extLst>
          </p:cNvPr>
          <p:cNvGraphicFramePr>
            <a:graphicFrameLocks noGrp="1"/>
          </p:cNvGraphicFramePr>
          <p:nvPr>
            <p:ph idx="1"/>
            <p:extLst>
              <p:ext uri="{D42A27DB-BD31-4B8C-83A1-F6EECF244321}">
                <p14:modId xmlns:p14="http://schemas.microsoft.com/office/powerpoint/2010/main" val="120298555"/>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82287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rmAutofit fontScale="90000"/>
          </a:bodyPr>
          <a:lstStyle/>
          <a:p>
            <a:r>
              <a:rPr lang="en-US" dirty="0"/>
              <a:t>How has the volume of pedestrian traffic in Melbourne’s CBD evolved over the time frame?</a:t>
            </a:r>
            <a:endParaRPr lang="en-AU" dirty="0"/>
          </a:p>
        </p:txBody>
      </p:sp>
      <p:sp>
        <p:nvSpPr>
          <p:cNvPr id="3" name="Content Placeholder 2">
            <a:extLst>
              <a:ext uri="{FF2B5EF4-FFF2-40B4-BE49-F238E27FC236}">
                <a16:creationId xmlns:a16="http://schemas.microsoft.com/office/drawing/2014/main" id="{1F40318B-36E3-B372-8198-BC86DBA79DF0}"/>
              </a:ext>
            </a:extLst>
          </p:cNvPr>
          <p:cNvSpPr>
            <a:spLocks noGrp="1"/>
          </p:cNvSpPr>
          <p:nvPr>
            <p:ph idx="1"/>
          </p:nvPr>
        </p:nvSpPr>
        <p:spPr/>
        <p:txBody>
          <a:bodyPr/>
          <a:lstStyle/>
          <a:p>
            <a:r>
              <a:rPr lang="en-US" dirty="0"/>
              <a:t>More code</a:t>
            </a:r>
            <a:endParaRPr lang="en-AU" dirty="0"/>
          </a:p>
        </p:txBody>
      </p:sp>
    </p:spTree>
    <p:extLst>
      <p:ext uri="{BB962C8B-B14F-4D97-AF65-F5344CB8AC3E}">
        <p14:creationId xmlns:p14="http://schemas.microsoft.com/office/powerpoint/2010/main" val="19475256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4994-688C-F748-D0F3-7FECD289757C}"/>
              </a:ext>
            </a:extLst>
          </p:cNvPr>
          <p:cNvSpPr>
            <a:spLocks noGrp="1"/>
          </p:cNvSpPr>
          <p:nvPr>
            <p:ph type="title"/>
          </p:nvPr>
        </p:nvSpPr>
        <p:spPr/>
        <p:txBody>
          <a:bodyPr>
            <a:normAutofit fontScale="90000"/>
          </a:bodyPr>
          <a:lstStyle/>
          <a:p>
            <a:r>
              <a:rPr lang="en-US" dirty="0"/>
              <a:t>How has the volume of pedestrian traffic in Melbourne’s CBD evolved over the time frame?</a:t>
            </a:r>
            <a:endParaRPr lang="en-AU" dirty="0"/>
          </a:p>
        </p:txBody>
      </p:sp>
      <p:sp>
        <p:nvSpPr>
          <p:cNvPr id="3" name="Content Placeholder 2">
            <a:extLst>
              <a:ext uri="{FF2B5EF4-FFF2-40B4-BE49-F238E27FC236}">
                <a16:creationId xmlns:a16="http://schemas.microsoft.com/office/drawing/2014/main" id="{80325387-37E3-91B3-D7AE-36CA75F1CD43}"/>
              </a:ext>
            </a:extLst>
          </p:cNvPr>
          <p:cNvSpPr>
            <a:spLocks noGrp="1"/>
          </p:cNvSpPr>
          <p:nvPr>
            <p:ph idx="1"/>
          </p:nvPr>
        </p:nvSpPr>
        <p:spPr/>
        <p:txBody>
          <a:bodyPr/>
          <a:lstStyle/>
          <a:p>
            <a:r>
              <a:rPr lang="en-US" dirty="0" err="1"/>
              <a:t>Visualisation</a:t>
            </a:r>
            <a:r>
              <a:rPr lang="en-US" dirty="0"/>
              <a:t> 1</a:t>
            </a:r>
            <a:endParaRPr lang="en-AU" dirty="0"/>
          </a:p>
        </p:txBody>
      </p:sp>
    </p:spTree>
    <p:extLst>
      <p:ext uri="{BB962C8B-B14F-4D97-AF65-F5344CB8AC3E}">
        <p14:creationId xmlns:p14="http://schemas.microsoft.com/office/powerpoint/2010/main" val="35263854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rmAutofit fontScale="90000"/>
          </a:bodyPr>
          <a:lstStyle/>
          <a:p>
            <a:r>
              <a:rPr lang="en-US" dirty="0"/>
              <a:t>How has the volume of pedestrian traffic in Melbourne’s CBD evolved over the time frame?</a:t>
            </a:r>
            <a:endParaRPr lang="en-AU" dirty="0"/>
          </a:p>
        </p:txBody>
      </p:sp>
      <p:sp>
        <p:nvSpPr>
          <p:cNvPr id="3" name="Content Placeholder 2">
            <a:extLst>
              <a:ext uri="{FF2B5EF4-FFF2-40B4-BE49-F238E27FC236}">
                <a16:creationId xmlns:a16="http://schemas.microsoft.com/office/drawing/2014/main" id="{1F40318B-36E3-B372-8198-BC86DBA79DF0}"/>
              </a:ext>
            </a:extLst>
          </p:cNvPr>
          <p:cNvSpPr>
            <a:spLocks noGrp="1"/>
          </p:cNvSpPr>
          <p:nvPr>
            <p:ph idx="1"/>
          </p:nvPr>
        </p:nvSpPr>
        <p:spPr/>
        <p:txBody>
          <a:bodyPr/>
          <a:lstStyle/>
          <a:p>
            <a:r>
              <a:rPr lang="en-US" dirty="0" err="1"/>
              <a:t>Visualisation</a:t>
            </a:r>
            <a:r>
              <a:rPr lang="en-US" dirty="0"/>
              <a:t> 2</a:t>
            </a:r>
            <a:endParaRPr lang="en-AU" dirty="0"/>
          </a:p>
        </p:txBody>
      </p:sp>
    </p:spTree>
    <p:extLst>
      <p:ext uri="{BB962C8B-B14F-4D97-AF65-F5344CB8AC3E}">
        <p14:creationId xmlns:p14="http://schemas.microsoft.com/office/powerpoint/2010/main" val="42459258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4994-688C-F748-D0F3-7FECD289757C}"/>
              </a:ext>
            </a:extLst>
          </p:cNvPr>
          <p:cNvSpPr>
            <a:spLocks noGrp="1"/>
          </p:cNvSpPr>
          <p:nvPr>
            <p:ph type="title"/>
          </p:nvPr>
        </p:nvSpPr>
        <p:spPr/>
        <p:txBody>
          <a:bodyPr>
            <a:normAutofit fontScale="90000"/>
          </a:bodyPr>
          <a:lstStyle/>
          <a:p>
            <a:r>
              <a:rPr lang="en-US" dirty="0"/>
              <a:t>How has the volume of pedestrian traffic in Melbourne’s CBD evolved over the time frame?</a:t>
            </a:r>
            <a:endParaRPr lang="en-AU" dirty="0"/>
          </a:p>
        </p:txBody>
      </p:sp>
      <p:sp>
        <p:nvSpPr>
          <p:cNvPr id="3" name="Content Placeholder 2">
            <a:extLst>
              <a:ext uri="{FF2B5EF4-FFF2-40B4-BE49-F238E27FC236}">
                <a16:creationId xmlns:a16="http://schemas.microsoft.com/office/drawing/2014/main" id="{80325387-37E3-91B3-D7AE-36CA75F1CD43}"/>
              </a:ext>
            </a:extLst>
          </p:cNvPr>
          <p:cNvSpPr>
            <a:spLocks noGrp="1"/>
          </p:cNvSpPr>
          <p:nvPr>
            <p:ph idx="1"/>
          </p:nvPr>
        </p:nvSpPr>
        <p:spPr/>
        <p:txBody>
          <a:bodyPr/>
          <a:lstStyle/>
          <a:p>
            <a:r>
              <a:rPr lang="en-US" dirty="0"/>
              <a:t>Statistical Analysis for </a:t>
            </a:r>
            <a:r>
              <a:rPr lang="en-US" dirty="0" err="1"/>
              <a:t>Visualisation</a:t>
            </a:r>
            <a:r>
              <a:rPr lang="en-US" dirty="0"/>
              <a:t> 1</a:t>
            </a:r>
            <a:endParaRPr lang="en-AU" dirty="0"/>
          </a:p>
        </p:txBody>
      </p:sp>
    </p:spTree>
    <p:extLst>
      <p:ext uri="{BB962C8B-B14F-4D97-AF65-F5344CB8AC3E}">
        <p14:creationId xmlns:p14="http://schemas.microsoft.com/office/powerpoint/2010/main" val="15219328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rmAutofit fontScale="90000"/>
          </a:bodyPr>
          <a:lstStyle/>
          <a:p>
            <a:r>
              <a:rPr lang="en-US" dirty="0"/>
              <a:t>How has the volume of pedestrian traffic in Melbourne’s CBD evolved over the time frame?</a:t>
            </a:r>
            <a:endParaRPr lang="en-AU" dirty="0"/>
          </a:p>
        </p:txBody>
      </p:sp>
      <p:sp>
        <p:nvSpPr>
          <p:cNvPr id="3" name="Content Placeholder 2">
            <a:extLst>
              <a:ext uri="{FF2B5EF4-FFF2-40B4-BE49-F238E27FC236}">
                <a16:creationId xmlns:a16="http://schemas.microsoft.com/office/drawing/2014/main" id="{1F40318B-36E3-B372-8198-BC86DBA79DF0}"/>
              </a:ext>
            </a:extLst>
          </p:cNvPr>
          <p:cNvSpPr>
            <a:spLocks noGrp="1"/>
          </p:cNvSpPr>
          <p:nvPr>
            <p:ph idx="1"/>
          </p:nvPr>
        </p:nvSpPr>
        <p:spPr/>
        <p:txBody>
          <a:bodyPr/>
          <a:lstStyle/>
          <a:p>
            <a:r>
              <a:rPr lang="en-US" dirty="0"/>
              <a:t>Statistical Analysis for </a:t>
            </a:r>
            <a:r>
              <a:rPr lang="en-US" dirty="0" err="1"/>
              <a:t>Visualisation</a:t>
            </a:r>
            <a:r>
              <a:rPr lang="en-US" dirty="0"/>
              <a:t> 2</a:t>
            </a:r>
            <a:endParaRPr lang="en-AU" dirty="0"/>
          </a:p>
        </p:txBody>
      </p:sp>
    </p:spTree>
    <p:extLst>
      <p:ext uri="{BB962C8B-B14F-4D97-AF65-F5344CB8AC3E}">
        <p14:creationId xmlns:p14="http://schemas.microsoft.com/office/powerpoint/2010/main" val="42705668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20EA3-2CE1-41A8-B966-23875DDADF00}"/>
              </a:ext>
            </a:extLst>
          </p:cNvPr>
          <p:cNvSpPr>
            <a:spLocks noGrp="1"/>
          </p:cNvSpPr>
          <p:nvPr>
            <p:ph type="title"/>
          </p:nvPr>
        </p:nvSpPr>
        <p:spPr/>
        <p:txBody>
          <a:bodyPr/>
          <a:lstStyle/>
          <a:p>
            <a:r>
              <a:rPr lang="en-US" dirty="0"/>
              <a:t>OVERALL Conclusions</a:t>
            </a:r>
            <a:endParaRPr lang="en-AU" dirty="0"/>
          </a:p>
        </p:txBody>
      </p:sp>
      <p:sp>
        <p:nvSpPr>
          <p:cNvPr id="3" name="Content Placeholder 2">
            <a:extLst>
              <a:ext uri="{FF2B5EF4-FFF2-40B4-BE49-F238E27FC236}">
                <a16:creationId xmlns:a16="http://schemas.microsoft.com/office/drawing/2014/main" id="{618D4021-91B6-9DED-99F0-85D2A6A198EC}"/>
              </a:ext>
            </a:extLst>
          </p:cNvPr>
          <p:cNvSpPr>
            <a:spLocks noGrp="1"/>
          </p:cNvSpPr>
          <p:nvPr>
            <p:ph idx="1"/>
          </p:nvPr>
        </p:nvSpPr>
        <p:spPr/>
        <p:txBody>
          <a:bodyPr/>
          <a:lstStyle/>
          <a:p>
            <a:r>
              <a:rPr lang="en-US" dirty="0"/>
              <a:t>Manisha</a:t>
            </a:r>
            <a:endParaRPr lang="en-AU" dirty="0"/>
          </a:p>
        </p:txBody>
      </p:sp>
    </p:spTree>
    <p:extLst>
      <p:ext uri="{BB962C8B-B14F-4D97-AF65-F5344CB8AC3E}">
        <p14:creationId xmlns:p14="http://schemas.microsoft.com/office/powerpoint/2010/main" val="273009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4994-688C-F748-D0F3-7FECD289757C}"/>
              </a:ext>
            </a:extLst>
          </p:cNvPr>
          <p:cNvSpPr>
            <a:spLocks noGrp="1"/>
          </p:cNvSpPr>
          <p:nvPr>
            <p:ph type="title"/>
          </p:nvPr>
        </p:nvSpPr>
        <p:spPr/>
        <p:txBody>
          <a:bodyPr>
            <a:noAutofit/>
          </a:bodyPr>
          <a:lstStyle/>
          <a:p>
            <a:r>
              <a:rPr lang="en-US" sz="3200" dirty="0"/>
              <a:t>How has each of the different modes of public transport increased or decreased in usage in light of the pandemic?</a:t>
            </a:r>
          </a:p>
        </p:txBody>
      </p:sp>
      <p:pic>
        <p:nvPicPr>
          <p:cNvPr id="5" name="Content Placeholder 4">
            <a:extLst>
              <a:ext uri="{FF2B5EF4-FFF2-40B4-BE49-F238E27FC236}">
                <a16:creationId xmlns:a16="http://schemas.microsoft.com/office/drawing/2014/main" id="{3C869538-7FE7-007B-1577-A19F03955AE9}"/>
              </a:ext>
            </a:extLst>
          </p:cNvPr>
          <p:cNvPicPr>
            <a:picLocks noGrp="1" noChangeAspect="1"/>
          </p:cNvPicPr>
          <p:nvPr>
            <p:ph idx="1"/>
          </p:nvPr>
        </p:nvPicPr>
        <p:blipFill>
          <a:blip r:embed="rId2"/>
          <a:stretch>
            <a:fillRect/>
          </a:stretch>
        </p:blipFill>
        <p:spPr>
          <a:xfrm>
            <a:off x="2026639" y="2553249"/>
            <a:ext cx="8138721" cy="3860932"/>
          </a:xfrm>
        </p:spPr>
      </p:pic>
    </p:spTree>
    <p:extLst>
      <p:ext uri="{BB962C8B-B14F-4D97-AF65-F5344CB8AC3E}">
        <p14:creationId xmlns:p14="http://schemas.microsoft.com/office/powerpoint/2010/main" val="1772732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Autofit/>
          </a:bodyPr>
          <a:lstStyle/>
          <a:p>
            <a:r>
              <a:rPr lang="en-US" sz="3200" dirty="0"/>
              <a:t>How has each of the different modes of public transport increased or decreased in usage in light of the pandemic?</a:t>
            </a:r>
          </a:p>
        </p:txBody>
      </p:sp>
      <p:pic>
        <p:nvPicPr>
          <p:cNvPr id="7" name="Content Placeholder 6">
            <a:extLst>
              <a:ext uri="{FF2B5EF4-FFF2-40B4-BE49-F238E27FC236}">
                <a16:creationId xmlns:a16="http://schemas.microsoft.com/office/drawing/2014/main" id="{40F6C78C-3951-0426-34C8-3374792D8700}"/>
              </a:ext>
            </a:extLst>
          </p:cNvPr>
          <p:cNvPicPr>
            <a:picLocks noGrp="1" noChangeAspect="1"/>
          </p:cNvPicPr>
          <p:nvPr>
            <p:ph idx="1"/>
          </p:nvPr>
        </p:nvPicPr>
        <p:blipFill>
          <a:blip r:embed="rId2"/>
          <a:stretch>
            <a:fillRect/>
          </a:stretch>
        </p:blipFill>
        <p:spPr>
          <a:xfrm>
            <a:off x="127667" y="2727610"/>
            <a:ext cx="5609666" cy="3345023"/>
          </a:xfrm>
        </p:spPr>
      </p:pic>
      <p:pic>
        <p:nvPicPr>
          <p:cNvPr id="9" name="Picture 8">
            <a:extLst>
              <a:ext uri="{FF2B5EF4-FFF2-40B4-BE49-F238E27FC236}">
                <a16:creationId xmlns:a16="http://schemas.microsoft.com/office/drawing/2014/main" id="{A31F81A8-736D-9A28-E450-49B850A020CC}"/>
              </a:ext>
            </a:extLst>
          </p:cNvPr>
          <p:cNvPicPr>
            <a:picLocks noChangeAspect="1"/>
          </p:cNvPicPr>
          <p:nvPr/>
        </p:nvPicPr>
        <p:blipFill>
          <a:blip r:embed="rId3"/>
          <a:stretch>
            <a:fillRect/>
          </a:stretch>
        </p:blipFill>
        <p:spPr>
          <a:xfrm>
            <a:off x="5838334" y="3353242"/>
            <a:ext cx="6225999" cy="2245442"/>
          </a:xfrm>
          <a:prstGeom prst="rect">
            <a:avLst/>
          </a:prstGeom>
        </p:spPr>
      </p:pic>
    </p:spTree>
    <p:extLst>
      <p:ext uri="{BB962C8B-B14F-4D97-AF65-F5344CB8AC3E}">
        <p14:creationId xmlns:p14="http://schemas.microsoft.com/office/powerpoint/2010/main" val="1209788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4994-688C-F748-D0F3-7FECD289757C}"/>
              </a:ext>
            </a:extLst>
          </p:cNvPr>
          <p:cNvSpPr>
            <a:spLocks noGrp="1"/>
          </p:cNvSpPr>
          <p:nvPr>
            <p:ph type="title"/>
          </p:nvPr>
        </p:nvSpPr>
        <p:spPr/>
        <p:txBody>
          <a:bodyPr>
            <a:noAutofit/>
          </a:bodyPr>
          <a:lstStyle/>
          <a:p>
            <a:r>
              <a:rPr lang="en-US" sz="3200" dirty="0"/>
              <a:t>How has each of the different modes of public transport increased or decreased in usage in light of the pandemic?</a:t>
            </a:r>
          </a:p>
        </p:txBody>
      </p:sp>
      <p:pic>
        <p:nvPicPr>
          <p:cNvPr id="5" name="Content Placeholder 4">
            <a:extLst>
              <a:ext uri="{FF2B5EF4-FFF2-40B4-BE49-F238E27FC236}">
                <a16:creationId xmlns:a16="http://schemas.microsoft.com/office/drawing/2014/main" id="{5CBD692F-B9DE-C868-D82B-B7ABC6CD9150}"/>
              </a:ext>
            </a:extLst>
          </p:cNvPr>
          <p:cNvPicPr>
            <a:picLocks noGrp="1" noChangeAspect="1"/>
          </p:cNvPicPr>
          <p:nvPr>
            <p:ph idx="1"/>
          </p:nvPr>
        </p:nvPicPr>
        <p:blipFill>
          <a:blip r:embed="rId2"/>
          <a:stretch>
            <a:fillRect/>
          </a:stretch>
        </p:blipFill>
        <p:spPr>
          <a:xfrm>
            <a:off x="2882983" y="2445851"/>
            <a:ext cx="6426034" cy="4024313"/>
          </a:xfrm>
        </p:spPr>
      </p:pic>
    </p:spTree>
    <p:extLst>
      <p:ext uri="{BB962C8B-B14F-4D97-AF65-F5344CB8AC3E}">
        <p14:creationId xmlns:p14="http://schemas.microsoft.com/office/powerpoint/2010/main" val="2986210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Autofit/>
          </a:bodyPr>
          <a:lstStyle/>
          <a:p>
            <a:r>
              <a:rPr lang="en-US" sz="3200" dirty="0"/>
              <a:t>How has each of the different modes of public transport increased or decreased in usage in light of the pandemic?</a:t>
            </a:r>
          </a:p>
        </p:txBody>
      </p:sp>
      <p:pic>
        <p:nvPicPr>
          <p:cNvPr id="5" name="Content Placeholder 4" descr="Histogram&#10;&#10;Description automatically generated">
            <a:extLst>
              <a:ext uri="{FF2B5EF4-FFF2-40B4-BE49-F238E27FC236}">
                <a16:creationId xmlns:a16="http://schemas.microsoft.com/office/drawing/2014/main" id="{F4EE8BE2-C955-7F29-FFF7-7AA47FADFF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6589" y="2464512"/>
            <a:ext cx="6898822" cy="4024313"/>
          </a:xfrm>
        </p:spPr>
      </p:pic>
    </p:spTree>
    <p:extLst>
      <p:ext uri="{BB962C8B-B14F-4D97-AF65-F5344CB8AC3E}">
        <p14:creationId xmlns:p14="http://schemas.microsoft.com/office/powerpoint/2010/main" val="2402680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4994-688C-F748-D0F3-7FECD289757C}"/>
              </a:ext>
            </a:extLst>
          </p:cNvPr>
          <p:cNvSpPr>
            <a:spLocks noGrp="1"/>
          </p:cNvSpPr>
          <p:nvPr>
            <p:ph type="title"/>
          </p:nvPr>
        </p:nvSpPr>
        <p:spPr/>
        <p:txBody>
          <a:bodyPr>
            <a:noAutofit/>
          </a:bodyPr>
          <a:lstStyle/>
          <a:p>
            <a:r>
              <a:rPr lang="en-US" sz="3200" dirty="0"/>
              <a:t>How has each of the different modes of public transport increased or decreased in usage in light of the pandemic?</a:t>
            </a:r>
          </a:p>
        </p:txBody>
      </p:sp>
      <p:pic>
        <p:nvPicPr>
          <p:cNvPr id="7" name="Content Placeholder 6">
            <a:extLst>
              <a:ext uri="{FF2B5EF4-FFF2-40B4-BE49-F238E27FC236}">
                <a16:creationId xmlns:a16="http://schemas.microsoft.com/office/drawing/2014/main" id="{1D993862-B7ED-71E1-4A9A-07A283A17141}"/>
              </a:ext>
            </a:extLst>
          </p:cNvPr>
          <p:cNvPicPr>
            <a:picLocks noGrp="1" noChangeAspect="1"/>
          </p:cNvPicPr>
          <p:nvPr>
            <p:ph idx="1"/>
          </p:nvPr>
        </p:nvPicPr>
        <p:blipFill>
          <a:blip r:embed="rId2"/>
          <a:stretch>
            <a:fillRect/>
          </a:stretch>
        </p:blipFill>
        <p:spPr>
          <a:xfrm>
            <a:off x="485192" y="2767606"/>
            <a:ext cx="11034334" cy="3782484"/>
          </a:xfrm>
        </p:spPr>
      </p:pic>
    </p:spTree>
    <p:extLst>
      <p:ext uri="{BB962C8B-B14F-4D97-AF65-F5344CB8AC3E}">
        <p14:creationId xmlns:p14="http://schemas.microsoft.com/office/powerpoint/2010/main" val="289551166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225</TotalTime>
  <Words>1157</Words>
  <Application>Microsoft Office PowerPoint</Application>
  <PresentationFormat>Widescreen</PresentationFormat>
  <Paragraphs>79</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Century Gothic</vt:lpstr>
      <vt:lpstr>Slack-Lato</vt:lpstr>
      <vt:lpstr>Vapor Trail</vt:lpstr>
      <vt:lpstr>Exploring Mobility Patterns in Metropolitan Melbourne (June 2018-June 2022)</vt:lpstr>
      <vt:lpstr>Project Description</vt:lpstr>
      <vt:lpstr>Our Questions</vt:lpstr>
      <vt:lpstr>Datasets to be used</vt:lpstr>
      <vt:lpstr>How has each of the different modes of public transport increased or decreased in usage in light of the pandemic?</vt:lpstr>
      <vt:lpstr>How has each of the different modes of public transport increased or decreased in usage in light of the pandemic?</vt:lpstr>
      <vt:lpstr>How has each of the different modes of public transport increased or decreased in usage in light of the pandemic?</vt:lpstr>
      <vt:lpstr>How has each of the different modes of public transport increased or decreased in usage in light of the pandemic?</vt:lpstr>
      <vt:lpstr>How has each of the different modes of public transport increased or decreased in usage in light of the pandemic?</vt:lpstr>
      <vt:lpstr>How has each of the different modes of public transport increased or decreased in usage in light of the pandemic?</vt:lpstr>
      <vt:lpstr>How has each of the different modes of public transport increased or decreased in usage in light of the pandemic?</vt:lpstr>
      <vt:lpstr>How has each of the different modes of public transport increased or decreased in usage in light of the pandemic?</vt:lpstr>
      <vt:lpstr>How has each of the different modes of public transport increased or decreased in usage in light of the pandemic?</vt:lpstr>
      <vt:lpstr>How has each of the different modes of public transport increased or decreased in usage in light of the pandemic?</vt:lpstr>
      <vt:lpstr>How has each of the different modes of public transport increased or decreased in usage in light of the pandemic?</vt:lpstr>
      <vt:lpstr>How has each of the different modes of public transport increased or decreased in usage in light of the pandemic?</vt:lpstr>
      <vt:lpstr>Which municipality saw the greatest change in public transport usage, and which station saw the greatest change in the City of Melbourne? </vt:lpstr>
      <vt:lpstr>Which municipality saw the greatest change in public transport usage, and which station saw the greatest change in the City of Melbourne? </vt:lpstr>
      <vt:lpstr>Which municipality saw the greatest change in public transport usage, and which station saw the greatest change in the City of Melbourne? </vt:lpstr>
      <vt:lpstr>Which municipality saw the greatest change in public transport usage, and which station saw the greatest change in the City of Melbourne? </vt:lpstr>
      <vt:lpstr>Which municipality saw the greatest change in public transport usage, and which station saw the greatest change in the City of Melbourne? </vt:lpstr>
      <vt:lpstr>Which municipality saw the greatest change in public transport usage, and which station saw the greatest change in the City of Melbourne? </vt:lpstr>
      <vt:lpstr>Which municipality saw the greatest change in public transport usage, and which station saw the greatest change in the City of Melbourne? </vt:lpstr>
      <vt:lpstr>Which municipality saw the greatest change in public transport usage, and which station saw the greatest change in the City of Melbourne? </vt:lpstr>
      <vt:lpstr>Which municipality saw the greatest change in public transport usage, and which station saw the greatest change in the City of Melbourne? </vt:lpstr>
      <vt:lpstr>Which municipality saw the greatest change in public transport usage, and which station saw the greatest change in the City of Melbourne? </vt:lpstr>
      <vt:lpstr>Which municipality saw the greatest change in public transport usage, and which station saw the greatest change in the City of Melbourne? </vt:lpstr>
      <vt:lpstr>Did the pandemic affect the peak hours of train usage in Metropolitan Melbourne?</vt:lpstr>
      <vt:lpstr>Did the pandemic affect the peak hours of train usage in Metropolitan Melbourne?</vt:lpstr>
      <vt:lpstr>Did the pandemic affect the peak hours of train usage in Metropolitan Melbourne?</vt:lpstr>
      <vt:lpstr>Did the pandemic affect the peak hours of train usage in Metropolitan Melbourne?</vt:lpstr>
      <vt:lpstr>Did the pandemic affect the peak hours of train usage in Metropolitan Melbourne?</vt:lpstr>
      <vt:lpstr>Did the pandemic affect the peak hours of train usage in Metropolitan Melbourne?</vt:lpstr>
      <vt:lpstr>Did the pandemic affect the peak hours of train usage in Metropolitan Melbourne?</vt:lpstr>
      <vt:lpstr>Did the pandemic affect the peak hours of train usage in Metropolitan Melbourne?</vt:lpstr>
      <vt:lpstr>Did the pandemic affect the peak hours of train usage in Metropolitan Melbourne?</vt:lpstr>
      <vt:lpstr>Did the pandemic affect the peak hours of train usage in Metropolitan Melbourne?</vt:lpstr>
      <vt:lpstr>Did the pandemic affect the peak hours of train usage in Metropolitan Melbourne?</vt:lpstr>
      <vt:lpstr>How has the volume of pedestrian traffic in Melbourne’s CBD evolved over the time frame?</vt:lpstr>
      <vt:lpstr>How has the volume of pedestrian traffic in Melbourne’s CBD evolved over the time frame?</vt:lpstr>
      <vt:lpstr>How has the volume of pedestrian traffic in Melbourne’s CBD evolved over the time frame?</vt:lpstr>
      <vt:lpstr>How has the volume of pedestrian traffic in Melbourne’s CBD evolved over the time frame?</vt:lpstr>
      <vt:lpstr>How has the volume of pedestrian traffic in Melbourne’s CBD evolved over the time frame?</vt:lpstr>
      <vt:lpstr>How has the volume of pedestrian traffic in Melbourne’s CBD evolved over the time frame?</vt:lpstr>
      <vt:lpstr>OVERALL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Mobility Patterns in Metropolitan Melbourne (June 2018-June 2022)</dc:title>
  <dc:creator>Henry Leighton</dc:creator>
  <cp:lastModifiedBy>Henry Leighton</cp:lastModifiedBy>
  <cp:revision>3</cp:revision>
  <dcterms:created xsi:type="dcterms:W3CDTF">2023-04-11T09:51:41Z</dcterms:created>
  <dcterms:modified xsi:type="dcterms:W3CDTF">2023-04-16T09:24:14Z</dcterms:modified>
</cp:coreProperties>
</file>