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  <p:sldMasterId id="2147483708" r:id="rId2"/>
  </p:sldMasterIdLst>
  <p:notesMasterIdLst>
    <p:notesMasterId r:id="rId21"/>
  </p:notesMasterIdLst>
  <p:handoutMasterIdLst>
    <p:handoutMasterId r:id="rId22"/>
  </p:handoutMasterIdLst>
  <p:sldIdLst>
    <p:sldId id="271" r:id="rId3"/>
    <p:sldId id="277" r:id="rId4"/>
    <p:sldId id="297" r:id="rId5"/>
    <p:sldId id="300" r:id="rId6"/>
    <p:sldId id="301" r:id="rId7"/>
    <p:sldId id="302" r:id="rId8"/>
    <p:sldId id="303" r:id="rId9"/>
    <p:sldId id="280" r:id="rId10"/>
    <p:sldId id="288" r:id="rId11"/>
    <p:sldId id="292" r:id="rId12"/>
    <p:sldId id="293" r:id="rId13"/>
    <p:sldId id="304" r:id="rId14"/>
    <p:sldId id="278" r:id="rId15"/>
    <p:sldId id="294" r:id="rId16"/>
    <p:sldId id="295" r:id="rId17"/>
    <p:sldId id="296" r:id="rId18"/>
    <p:sldId id="287" r:id="rId19"/>
    <p:sldId id="282" r:id="rId20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다음_Regular" panose="02000603060000000000" pitchFamily="2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48">
          <p15:clr>
            <a:srgbClr val="A4A3A4"/>
          </p15:clr>
        </p15:guide>
        <p15:guide id="4" orient="horz" pos="3724">
          <p15:clr>
            <a:srgbClr val="A4A3A4"/>
          </p15:clr>
        </p15:guide>
        <p15:guide id="5" pos="5927">
          <p15:clr>
            <a:srgbClr val="A4A3A4"/>
          </p15:clr>
        </p15:guide>
        <p15:guide id="6" pos="243">
          <p15:clr>
            <a:srgbClr val="A4A3A4"/>
          </p15:clr>
        </p15:guide>
        <p15:guide id="7" pos="316">
          <p15:clr>
            <a:srgbClr val="A4A3A4"/>
          </p15:clr>
        </p15:guide>
        <p15:guide id="8" pos="3121">
          <p15:clr>
            <a:srgbClr val="A4A3A4"/>
          </p15:clr>
        </p15:guide>
        <p15:guide id="9" pos="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55"/>
    <a:srgbClr val="FEFEF4"/>
    <a:srgbClr val="525252"/>
    <a:srgbClr val="FDFDDF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9277" autoAdjust="0"/>
  </p:normalViewPr>
  <p:slideViewPr>
    <p:cSldViewPr snapToGrid="0" showGuides="1">
      <p:cViewPr>
        <p:scale>
          <a:sx n="98" d="100"/>
          <a:sy n="98" d="100"/>
        </p:scale>
        <p:origin x="-714" y="60"/>
      </p:cViewPr>
      <p:guideLst>
        <p:guide orient="horz" pos="2160"/>
        <p:guide orient="horz" pos="1248"/>
        <p:guide orient="horz" pos="3724"/>
        <p:guide pos="2880"/>
        <p:guide pos="5927"/>
        <p:guide pos="243"/>
        <p:guide pos="316"/>
        <p:guide pos="3121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2016-12-16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95B5-0472-4D80-8478-129F1EF4C459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BA348-7E4E-4D91-941B-048E320D1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F715-8328-4BA6-9FB1-C27C81888670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38-77E1-4069-A1CF-2511CE37591F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EF3-4AC8-40E5-8EC6-A6A4A4FDA7E5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F715-8328-4BA6-9FB1-C27C81888670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4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1281-9EB8-4EAB-8137-421752D0D440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09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27-8082-4077-BE4A-8794CAC512EF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ED0-4AE7-43B1-8873-56DD1B78A7DE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32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32D7-3329-46C3-8BF7-88601CF54F90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3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8B3-05C9-4268-869C-5F450BEE240F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7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CE03-AAA9-4195-8787-DB9149207D0A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6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8395-0A8B-468E-82BB-2B0B9A232876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6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1281-9EB8-4EAB-8137-421752D0D440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88E0-9366-411C-942D-668E94CA0898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57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38-77E1-4069-A1CF-2511CE37591F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37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DEF3-4AC8-40E5-8EC6-A6A4A4FDA7E5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3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27-8082-4077-BE4A-8794CAC512EF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0ED0-4AE7-43B1-8873-56DD1B78A7DE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32D7-3329-46C3-8BF7-88601CF54F90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8B3-05C9-4268-869C-5F450BEE240F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CE03-AAA9-4195-8787-DB9149207D0A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8395-0A8B-468E-82BB-2B0B9A232876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88E0-9366-411C-942D-668E94CA0898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757E-AC76-4E0B-8120-DFC2F085A94E}" type="datetime1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757E-AC76-4E0B-8120-DFC2F085A94E}" type="datetime1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2016-12-16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>
                <a:solidFill>
                  <a:srgbClr val="3A3838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3A383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2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4mBF6uG2K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906000" cy="2971800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710" y="1644702"/>
            <a:ext cx="412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</a:t>
            </a:r>
            <a:r>
              <a:rPr lang="en-US" altLang="ko-KR" sz="4000" b="1" spc="-150" dirty="0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</a:t>
            </a:r>
            <a:r>
              <a:rPr lang="en-US" altLang="ko-KR" sz="4000" b="1" spc="-150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</a:t>
            </a:r>
            <a:endParaRPr lang="ko-KR" altLang="en-US" sz="4000" b="1" spc="-150" dirty="0">
              <a:solidFill>
                <a:schemeClr val="bg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479" y="1238937"/>
            <a:ext cx="2864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EFEF4"/>
                </a:solidFill>
                <a:latin typeface="+mj-lt"/>
                <a:ea typeface="조선일보명조" pitchFamily="18" charset="-127"/>
                <a:cs typeface="조선일보명조" pitchFamily="18" charset="-127"/>
              </a:rPr>
              <a:t>System Programming</a:t>
            </a:r>
            <a:endParaRPr lang="ko-KR" altLang="en-US" sz="2400" spc="-150" dirty="0">
              <a:solidFill>
                <a:srgbClr val="FEFEF4"/>
              </a:solidFill>
              <a:latin typeface="+mj-lt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479" y="2405742"/>
            <a:ext cx="1771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Snake Game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9350" y="5299502"/>
            <a:ext cx="17476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분반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2014019035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장효인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2014019037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채홍주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2014019039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최환일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6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909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smtClean="0">
                <a:solidFill>
                  <a:srgbClr val="525252"/>
                </a:solidFill>
                <a:latin typeface="+mj-ea"/>
                <a:ea typeface="+mj-ea"/>
              </a:rPr>
              <a:t>프로젝트 진행 계획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6142" y="727281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세부 구현 계획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3670" y="1930680"/>
            <a:ext cx="6167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게임이 종료되는 상황 구현</a:t>
            </a:r>
          </a:p>
        </p:txBody>
      </p:sp>
      <p:sp>
        <p:nvSpPr>
          <p:cNvPr id="29" name="타원 28"/>
          <p:cNvSpPr/>
          <p:nvPr/>
        </p:nvSpPr>
        <p:spPr>
          <a:xfrm>
            <a:off x="611617" y="1486373"/>
            <a:ext cx="1396118" cy="12887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ko-KR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670" y="2894391"/>
            <a:ext cx="408797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머리 부분이 벽에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부딪히면 게임 종료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머리 부분이 장애물에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닿으면 게임 종료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  (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장애물은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문자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‘X’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로 나타내어짐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.)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머리 부분이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자신의 몸에 닿았을 때 게임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종료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87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909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smtClean="0">
                <a:solidFill>
                  <a:srgbClr val="525252"/>
                </a:solidFill>
                <a:latin typeface="+mj-ea"/>
                <a:ea typeface="+mj-ea"/>
              </a:rPr>
              <a:t>프로젝트 진행 계획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6142" y="727281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세부 구현 계획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3670" y="1930680"/>
            <a:ext cx="6167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먹이를 먹었을 때의 상황 구현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11617" y="1486373"/>
            <a:ext cx="1396118" cy="12887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ko-KR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669" y="2861366"/>
            <a:ext cx="51764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먹이의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종류에 따라 점수가 다르게 부여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먹이를 먹을 때마다 </a:t>
            </a:r>
            <a:r>
              <a:rPr lang="ko-KR" altLang="en-US" sz="1600" dirty="0" err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스네이크의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속도가 빨라짐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단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‘s’, ‘c’, ‘h’, ‘j’ , ‘</a:t>
            </a:r>
            <a:r>
              <a:rPr lang="en-US" altLang="ko-KR" sz="1400" dirty="0" err="1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i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라는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먹이를 먹을 시 속도가 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한단계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느려짐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.)</a:t>
            </a:r>
          </a:p>
          <a:p>
            <a:endParaRPr lang="en-US" altLang="ko-KR" sz="1600" dirty="0">
              <a:latin typeface="+mj-ea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83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909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프로젝트 진행 계획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6142" y="727281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팀원 활동 내용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29892" y="1734477"/>
            <a:ext cx="4824663" cy="4067369"/>
            <a:chOff x="1867636" y="1552282"/>
            <a:chExt cx="4824663" cy="4067369"/>
          </a:xfrm>
        </p:grpSpPr>
        <p:grpSp>
          <p:nvGrpSpPr>
            <p:cNvPr id="6" name="그룹 5"/>
            <p:cNvGrpSpPr/>
            <p:nvPr/>
          </p:nvGrpSpPr>
          <p:grpSpPr>
            <a:xfrm>
              <a:off x="1867636" y="1552282"/>
              <a:ext cx="4175449" cy="1319691"/>
              <a:chOff x="1867636" y="1552282"/>
              <a:chExt cx="4175449" cy="1319691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867636" y="1552282"/>
                <a:ext cx="1258891" cy="116205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 smtClean="0">
                    <a:solidFill>
                      <a:schemeClr val="bg1"/>
                    </a:solidFill>
                    <a:latin typeface="+mj-ea"/>
                    <a:ea typeface="+mj-ea"/>
                  </a:rPr>
                  <a:t>장효인</a:t>
                </a:r>
                <a:endPara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808178" y="1671644"/>
                <a:ext cx="223490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j-ea"/>
                    <a:ea typeface="+mj-ea"/>
                  </a:rPr>
                  <a:t>자료수집</a:t>
                </a:r>
                <a:endParaRPr lang="en-US" altLang="ko-KR" dirty="0" smtClean="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j-ea"/>
                    <a:ea typeface="+mj-ea"/>
                  </a:rPr>
                  <a:t>스케줄 관리</a:t>
                </a:r>
                <a:endParaRPr lang="en-US" altLang="ko-KR" dirty="0" smtClean="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+mj-ea"/>
                    <a:ea typeface="+mj-ea"/>
                  </a:rPr>
                  <a:t>Demo </a:t>
                </a:r>
                <a:r>
                  <a:rPr lang="ko-KR" altLang="en-US" dirty="0" smtClean="0">
                    <a:latin typeface="+mj-ea"/>
                    <a:ea typeface="+mj-ea"/>
                  </a:rPr>
                  <a:t>동영상 제작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endParaRPr lang="en-US" altLang="ko-KR" dirty="0" smtClean="0">
                  <a:latin typeface="+mj-ea"/>
                  <a:ea typeface="+mj-ea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867636" y="3004940"/>
              <a:ext cx="3636840" cy="1162054"/>
              <a:chOff x="1867636" y="2985483"/>
              <a:chExt cx="3636840" cy="1162054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1867636" y="2985483"/>
                <a:ext cx="1258891" cy="116205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채홍주</a:t>
                </a:r>
                <a:endPara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808178" y="3104845"/>
                <a:ext cx="16962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 smtClean="0">
                    <a:latin typeface="+mj-ea"/>
                    <a:ea typeface="+mj-ea"/>
                  </a:rPr>
                  <a:t>Git</a:t>
                </a:r>
                <a:r>
                  <a:rPr lang="en-US" altLang="ko-KR" dirty="0" smtClean="0">
                    <a:latin typeface="+mj-ea"/>
                    <a:ea typeface="+mj-ea"/>
                  </a:rPr>
                  <a:t> hub </a:t>
                </a:r>
                <a:r>
                  <a:rPr lang="ko-KR" altLang="en-US" dirty="0" smtClean="0">
                    <a:latin typeface="+mj-ea"/>
                    <a:ea typeface="+mj-ea"/>
                  </a:rPr>
                  <a:t>관리</a:t>
                </a:r>
                <a:endParaRPr lang="en-US" altLang="ko-KR" dirty="0" smtClean="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+mj-ea"/>
                    <a:ea typeface="+mj-ea"/>
                  </a:rPr>
                  <a:t>PPT </a:t>
                </a:r>
                <a:r>
                  <a:rPr lang="ko-KR" altLang="en-US" dirty="0" smtClean="0">
                    <a:latin typeface="+mj-ea"/>
                    <a:ea typeface="+mj-ea"/>
                  </a:rPr>
                  <a:t>제작</a:t>
                </a:r>
                <a:endParaRPr lang="en-US" altLang="ko-KR" dirty="0" smtClean="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j-ea"/>
                    <a:ea typeface="+mj-ea"/>
                  </a:rPr>
                  <a:t>발</a:t>
                </a:r>
                <a:r>
                  <a:rPr lang="ko-KR" altLang="en-US" dirty="0">
                    <a:latin typeface="+mj-ea"/>
                    <a:ea typeface="+mj-ea"/>
                  </a:rPr>
                  <a:t>표</a:t>
                </a:r>
                <a:endParaRPr lang="en-US" altLang="ko-KR" dirty="0" smtClean="0">
                  <a:latin typeface="+mj-ea"/>
                  <a:ea typeface="+mj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1867636" y="4457597"/>
              <a:ext cx="4824663" cy="1162054"/>
              <a:chOff x="1867636" y="4457597"/>
              <a:chExt cx="4824663" cy="1162054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1867636" y="4457597"/>
                <a:ext cx="1258891" cy="116205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 smtClean="0">
                    <a:solidFill>
                      <a:schemeClr val="bg1"/>
                    </a:solidFill>
                    <a:latin typeface="+mj-ea"/>
                    <a:ea typeface="+mj-ea"/>
                  </a:rPr>
                  <a:t>최환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일</a:t>
                </a:r>
                <a:endParaRPr lang="en-US" altLang="ko-KR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08176" y="4576959"/>
                <a:ext cx="28841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j-ea"/>
                    <a:ea typeface="+mj-ea"/>
                  </a:rPr>
                  <a:t>추가적인 기능 구현</a:t>
                </a:r>
                <a:endParaRPr lang="en-US" altLang="ko-KR" dirty="0" smtClean="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j-ea"/>
                    <a:ea typeface="+mj-ea"/>
                  </a:rPr>
                  <a:t>뱀의 움직임 알고리즘 구현</a:t>
                </a:r>
                <a:endParaRPr lang="en-US" altLang="ko-KR" dirty="0" smtClean="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+mj-ea"/>
                    <a:ea typeface="+mj-ea"/>
                  </a:rPr>
                  <a:t>UI </a:t>
                </a:r>
                <a:r>
                  <a:rPr lang="ko-KR" altLang="en-US" dirty="0" smtClean="0">
                    <a:latin typeface="+mj-ea"/>
                    <a:ea typeface="+mj-ea"/>
                  </a:rPr>
                  <a:t>디자인 </a:t>
                </a:r>
                <a:endParaRPr lang="en-US" altLang="ko-KR" dirty="0" smtClean="0"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44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262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게임 조작 방법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6142" y="72728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방향키 조작 방법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552347" y="2753163"/>
            <a:ext cx="3083964" cy="2373905"/>
            <a:chOff x="6430992" y="2782000"/>
            <a:chExt cx="3083964" cy="2373905"/>
          </a:xfrm>
        </p:grpSpPr>
        <p:sp>
          <p:nvSpPr>
            <p:cNvPr id="23" name="TextBox 22"/>
            <p:cNvSpPr txBox="1"/>
            <p:nvPr/>
          </p:nvSpPr>
          <p:spPr>
            <a:xfrm>
              <a:off x="9056176" y="409910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+mj-ea"/>
                </a:rPr>
                <a:t>→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430992" y="2782000"/>
              <a:ext cx="2599633" cy="2373905"/>
              <a:chOff x="6430992" y="2782000"/>
              <a:chExt cx="2599633" cy="2373905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6889772" y="3272326"/>
                <a:ext cx="2140853" cy="1348903"/>
                <a:chOff x="3985098" y="2490279"/>
                <a:chExt cx="2140853" cy="1348903"/>
              </a:xfrm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3985098" y="2490279"/>
                  <a:ext cx="2140853" cy="1348903"/>
                  <a:chOff x="3708233" y="2577829"/>
                  <a:chExt cx="2140853" cy="1348903"/>
                </a:xfrm>
              </p:grpSpPr>
              <p:sp>
                <p:nvSpPr>
                  <p:cNvPr id="2" name="직사각형 1"/>
                  <p:cNvSpPr/>
                  <p:nvPr/>
                </p:nvSpPr>
                <p:spPr>
                  <a:xfrm>
                    <a:off x="4473980" y="2577829"/>
                    <a:ext cx="609360" cy="60311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" name="그룹 2"/>
                  <p:cNvGrpSpPr/>
                  <p:nvPr/>
                </p:nvGrpSpPr>
                <p:grpSpPr>
                  <a:xfrm>
                    <a:off x="3708233" y="3323614"/>
                    <a:ext cx="2140853" cy="603118"/>
                    <a:chOff x="3708233" y="3323614"/>
                    <a:chExt cx="2140853" cy="603118"/>
                  </a:xfrm>
                </p:grpSpPr>
                <p:sp>
                  <p:nvSpPr>
                    <p:cNvPr id="7" name="직사각형 6"/>
                    <p:cNvSpPr/>
                    <p:nvPr/>
                  </p:nvSpPr>
                  <p:spPr>
                    <a:xfrm>
                      <a:off x="4473980" y="3323617"/>
                      <a:ext cx="609360" cy="60311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/>
                    <p:cNvSpPr/>
                    <p:nvPr/>
                  </p:nvSpPr>
                  <p:spPr>
                    <a:xfrm>
                      <a:off x="3708233" y="3323616"/>
                      <a:ext cx="609360" cy="60311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" name="직사각형 8"/>
                    <p:cNvSpPr/>
                    <p:nvPr/>
                  </p:nvSpPr>
                  <p:spPr>
                    <a:xfrm>
                      <a:off x="5239726" y="3323614"/>
                      <a:ext cx="609360" cy="60311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4902278" y="2613376"/>
                  <a:ext cx="3064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E</a:t>
                  </a:r>
                  <a:endParaRPr lang="ko-KR" altLang="en-US" sz="1600" b="1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902278" y="3372010"/>
                  <a:ext cx="3321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D</a:t>
                  </a:r>
                  <a:endParaRPr lang="ko-KR" altLang="en-US" sz="1600" b="1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655200" y="3378618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F</a:t>
                  </a:r>
                  <a:endParaRPr lang="ko-KR" altLang="en-US" sz="16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128364" y="3378618"/>
                  <a:ext cx="3064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S</a:t>
                  </a:r>
                  <a:endParaRPr lang="ko-KR" altLang="en-US" sz="1600" b="1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6430992" y="4099109"/>
                <a:ext cx="458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+mj-ea"/>
                    <a:ea typeface="+mj-ea"/>
                  </a:rPr>
                  <a:t>←</a:t>
                </a:r>
                <a:endParaRPr lang="ko-KR" altLang="en-US" sz="2400" dirty="0">
                  <a:latin typeface="+mj-ea"/>
                  <a:ea typeface="+mj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743633" y="2782000"/>
                <a:ext cx="458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+mj-ea"/>
                  </a:rPr>
                  <a:t>↑</a:t>
                </a:r>
                <a:endParaRPr lang="ko-KR" altLang="en-US" sz="2400" dirty="0">
                  <a:latin typeface="+mj-ea"/>
                  <a:ea typeface="+mj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30809" y="4694240"/>
                <a:ext cx="458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+mj-ea"/>
                  </a:rPr>
                  <a:t>↓</a:t>
                </a:r>
                <a:endParaRPr lang="ko-KR" altLang="en-US" sz="2400" dirty="0">
                  <a:latin typeface="+mj-ea"/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2" y="1993668"/>
            <a:ext cx="5950038" cy="34386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570517" y="5380465"/>
            <a:ext cx="104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방향키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&gt;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6688" y="1964486"/>
            <a:ext cx="1275926" cy="28696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975718" y="1973403"/>
            <a:ext cx="1275926" cy="28696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74306" y="1560167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최고 점수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75718" y="1580121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현재 점수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10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262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게임 조작 방법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142" y="727281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구현 화면 </a:t>
            </a:r>
            <a:r>
              <a:rPr lang="ko-KR" altLang="en-US" sz="1400" dirty="0" err="1" smtClean="0">
                <a:latin typeface="+mj-ea"/>
                <a:ea typeface="+mj-ea"/>
              </a:rPr>
              <a:t>캡쳐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9967" y="5348177"/>
            <a:ext cx="1786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키를 눌렀을 때 화면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657350"/>
            <a:ext cx="6057900" cy="3543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47437" y="2781610"/>
            <a:ext cx="322615" cy="28696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5984" y="2760799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먹이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(z = 26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점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397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262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게임 조작 방법</a:t>
            </a:r>
            <a:endParaRPr lang="en-US" altLang="ko-KR" sz="3000" b="1" spc="-150" dirty="0" smtClean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142" y="727281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구현 화면 </a:t>
            </a:r>
            <a:r>
              <a:rPr lang="ko-KR" altLang="en-US" sz="1400" dirty="0" err="1" smtClean="0">
                <a:latin typeface="+mj-ea"/>
                <a:ea typeface="+mj-ea"/>
              </a:rPr>
              <a:t>캡쳐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4482" y="5348177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+mj-ea"/>
                <a:ea typeface="+mj-ea"/>
              </a:rPr>
              <a:t>방향키를 누르면 방향이 바뀜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1695450"/>
            <a:ext cx="5962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262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게임 조작 방법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142" y="727281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구현 화면 </a:t>
            </a:r>
            <a:r>
              <a:rPr lang="ko-KR" altLang="en-US" sz="1400" dirty="0" err="1" smtClean="0">
                <a:latin typeface="+mj-ea"/>
                <a:ea typeface="+mj-ea"/>
              </a:rPr>
              <a:t>캡쳐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1224" y="5348177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j-ea"/>
                <a:ea typeface="+mj-ea"/>
              </a:rPr>
              <a:t>게임 종료 화면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ctr"/>
            <a:r>
              <a:rPr lang="en-US" altLang="ko-KR" sz="1600" dirty="0" smtClean="0">
                <a:latin typeface="+mj-ea"/>
                <a:ea typeface="+mj-ea"/>
              </a:rPr>
              <a:t>(5</a:t>
            </a:r>
            <a:r>
              <a:rPr lang="ko-KR" altLang="en-US" sz="1600" dirty="0" smtClean="0">
                <a:latin typeface="+mj-ea"/>
                <a:ea typeface="+mj-ea"/>
              </a:rPr>
              <a:t>초 후에 재 시작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1719262"/>
            <a:ext cx="5895975" cy="34194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9236" y="1857482"/>
            <a:ext cx="322615" cy="28696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8359" y="2113409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머리부분이 벽에 닿음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656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데모 동영상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142" y="727281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동영상 링크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0975" y="1897261"/>
            <a:ext cx="6058608" cy="1226748"/>
            <a:chOff x="659613" y="1684484"/>
            <a:chExt cx="6058608" cy="1226748"/>
          </a:xfrm>
        </p:grpSpPr>
        <p:sp>
          <p:nvSpPr>
            <p:cNvPr id="4" name="TextBox 3"/>
            <p:cNvSpPr txBox="1"/>
            <p:nvPr/>
          </p:nvSpPr>
          <p:spPr>
            <a:xfrm>
              <a:off x="659613" y="1684484"/>
              <a:ext cx="162416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latin typeface="+mj-ea"/>
                  <a:ea typeface="+mj-ea"/>
                </a:rPr>
                <a:t>유튜브</a:t>
              </a:r>
              <a:r>
                <a:rPr lang="ko-KR" altLang="en-US" sz="2400" dirty="0" smtClean="0">
                  <a:latin typeface="+mj-ea"/>
                  <a:ea typeface="+mj-ea"/>
                </a:rPr>
                <a:t> 링크</a:t>
              </a:r>
              <a:endParaRPr lang="en-US" altLang="ko-KR" sz="2400" dirty="0">
                <a:latin typeface="+mj-ea"/>
                <a:ea typeface="+mj-ea"/>
              </a:endParaRPr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43772" y="1695316"/>
              <a:ext cx="4074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u="sng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ea"/>
                  <a:ea typeface="+mj-ea"/>
                  <a:hlinkClick r:id="rId2"/>
                </a:rPr>
                <a:t>https://youtu.be/Q4mBF6uG2K4</a:t>
              </a:r>
              <a:endParaRPr lang="ko-KR" altLang="en-US" sz="20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43772" y="2264901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클릭하면 링크로 이동합니다</a:t>
              </a:r>
              <a:r>
                <a:rPr lang="en-US" altLang="ko-KR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8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8211" y="2991403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ＴＨＡＮＫ ＹＯＵ！</a:t>
            </a:r>
            <a:endParaRPr lang="en-US" altLang="ja-JP" sz="3600" b="1" dirty="0" smtClean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4036979"/>
            <a:ext cx="9906000" cy="2821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1617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Contents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07084" y="1493324"/>
            <a:ext cx="2656403" cy="760019"/>
            <a:chOff x="1207084" y="1493324"/>
            <a:chExt cx="2656403" cy="760019"/>
          </a:xfrm>
        </p:grpSpPr>
        <p:sp>
          <p:nvSpPr>
            <p:cNvPr id="10" name="타원 9"/>
            <p:cNvSpPr/>
            <p:nvPr/>
          </p:nvSpPr>
          <p:spPr>
            <a:xfrm>
              <a:off x="1207084" y="1493324"/>
              <a:ext cx="823354" cy="76001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88028" y="1673278"/>
              <a:ext cx="1675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</a:t>
              </a:r>
              <a:endParaRPr lang="ko-KR" altLang="en-US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07084" y="2542011"/>
            <a:ext cx="3114862" cy="760019"/>
            <a:chOff x="1207084" y="2542011"/>
            <a:chExt cx="3114862" cy="760019"/>
          </a:xfrm>
        </p:grpSpPr>
        <p:sp>
          <p:nvSpPr>
            <p:cNvPr id="24" name="TextBox 23"/>
            <p:cNvSpPr txBox="1"/>
            <p:nvPr/>
          </p:nvSpPr>
          <p:spPr>
            <a:xfrm>
              <a:off x="2188028" y="2721965"/>
              <a:ext cx="2133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진행 계획</a:t>
              </a:r>
              <a:endParaRPr lang="ko-KR" altLang="en-US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07084" y="2542011"/>
              <a:ext cx="823354" cy="7600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207084" y="3629611"/>
            <a:ext cx="2656403" cy="760019"/>
            <a:chOff x="1207084" y="3629611"/>
            <a:chExt cx="2656403" cy="760019"/>
          </a:xfrm>
        </p:grpSpPr>
        <p:sp>
          <p:nvSpPr>
            <p:cNvPr id="4" name="TextBox 3"/>
            <p:cNvSpPr txBox="1"/>
            <p:nvPr/>
          </p:nvSpPr>
          <p:spPr>
            <a:xfrm>
              <a:off x="2188028" y="3829666"/>
              <a:ext cx="1675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조작 방법</a:t>
              </a:r>
              <a:endParaRPr lang="ko-KR" altLang="en-US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207084" y="3629611"/>
              <a:ext cx="823354" cy="7600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6142" y="72728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목차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94713" y="4663020"/>
            <a:ext cx="2427174" cy="760019"/>
            <a:chOff x="1194713" y="4663020"/>
            <a:chExt cx="2427174" cy="760019"/>
          </a:xfrm>
        </p:grpSpPr>
        <p:sp>
          <p:nvSpPr>
            <p:cNvPr id="12" name="TextBox 11"/>
            <p:cNvSpPr txBox="1"/>
            <p:nvPr/>
          </p:nvSpPr>
          <p:spPr>
            <a:xfrm>
              <a:off x="2175657" y="4863075"/>
              <a:ext cx="1446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데모 동영상 </a:t>
              </a:r>
              <a:endParaRPr lang="ko-KR" altLang="en-US" sz="20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194713" y="4663020"/>
              <a:ext cx="823354" cy="76001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0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나눔바른고딕"/>
                <a:ea typeface="나눔바른고딕"/>
              </a:rPr>
              <a:t>프로젝트 개</a:t>
            </a:r>
            <a:r>
              <a:rPr lang="ko-KR" altLang="en-US" sz="3000" b="1" spc="-150" dirty="0">
                <a:solidFill>
                  <a:srgbClr val="525252"/>
                </a:solidFill>
                <a:latin typeface="나눔바른고딕"/>
                <a:ea typeface="나눔바른고딕"/>
              </a:rPr>
              <a:t>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822" y="1461218"/>
            <a:ext cx="317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AEB2B1">
                    <a:lumMod val="50000"/>
                  </a:srgbClr>
                </a:solidFill>
                <a:latin typeface="나눔바른고딕"/>
                <a:ea typeface="나눔바른고딕"/>
              </a:rPr>
              <a:t>&lt; </a:t>
            </a:r>
            <a:r>
              <a:rPr lang="ko-KR" altLang="en-US" sz="2400" dirty="0" err="1" smtClean="0">
                <a:solidFill>
                  <a:srgbClr val="AEB2B1">
                    <a:lumMod val="50000"/>
                  </a:srgbClr>
                </a:solidFill>
                <a:latin typeface="나눔바른고딕"/>
                <a:ea typeface="나눔바른고딕"/>
              </a:rPr>
              <a:t>스네이크</a:t>
            </a:r>
            <a:r>
              <a:rPr lang="ko-KR" altLang="en-US" sz="2400" dirty="0" smtClean="0">
                <a:solidFill>
                  <a:srgbClr val="AEB2B1">
                    <a:lumMod val="50000"/>
                  </a:srgbClr>
                </a:solidFill>
                <a:latin typeface="나눔바른고딕"/>
                <a:ea typeface="나눔바른고딕"/>
              </a:rPr>
              <a:t> 게임 </a:t>
            </a:r>
            <a:r>
              <a:rPr lang="en-US" altLang="ko-KR" sz="2400" dirty="0" smtClean="0">
                <a:solidFill>
                  <a:srgbClr val="AEB2B1">
                    <a:lumMod val="50000"/>
                  </a:srgbClr>
                </a:solidFill>
                <a:latin typeface="나눔바른고딕"/>
                <a:ea typeface="나눔바른고딕"/>
              </a:rPr>
              <a:t>&gt;</a:t>
            </a:r>
            <a:endParaRPr lang="en-US" altLang="ko-KR" sz="1600" dirty="0">
              <a:solidFill>
                <a:srgbClr val="AEB2B1">
                  <a:lumMod val="50000"/>
                </a:srgbClr>
              </a:solidFill>
              <a:latin typeface="나눔바른고딕"/>
              <a:ea typeface="나눔바른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2464" y="2315348"/>
            <a:ext cx="2223555" cy="2555810"/>
            <a:chOff x="975941" y="2296041"/>
            <a:chExt cx="2223555" cy="255581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" name="육각형 8"/>
            <p:cNvSpPr/>
            <p:nvPr/>
          </p:nvSpPr>
          <p:spPr>
            <a:xfrm rot="5400000">
              <a:off x="809814" y="2462168"/>
              <a:ext cx="2555810" cy="222355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096101" y="3389278"/>
              <a:ext cx="1983235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FFFF"/>
                  </a:solidFill>
                  <a:latin typeface="나눔바른고딕"/>
                  <a:ea typeface="나눔바른고딕"/>
                </a:rPr>
                <a:t>단순한 조작방법</a:t>
              </a:r>
              <a:endParaRPr lang="ko-KR" altLang="en-US" sz="2000" b="1" dirty="0">
                <a:solidFill>
                  <a:srgbClr val="FFFFFF"/>
                </a:solidFill>
                <a:latin typeface="나눔바른고딕"/>
                <a:ea typeface="나눔바른고딕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23845" y="2315348"/>
            <a:ext cx="2223555" cy="2555810"/>
            <a:chOff x="4235533" y="2296043"/>
            <a:chExt cx="2223555" cy="2555810"/>
          </a:xfrm>
          <a:solidFill>
            <a:schemeClr val="accent5"/>
          </a:solidFill>
        </p:grpSpPr>
        <p:sp>
          <p:nvSpPr>
            <p:cNvPr id="11" name="육각형 10"/>
            <p:cNvSpPr/>
            <p:nvPr/>
          </p:nvSpPr>
          <p:spPr>
            <a:xfrm rot="5400000">
              <a:off x="4069406" y="2462170"/>
              <a:ext cx="2555810" cy="222355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4427828" y="3373891"/>
              <a:ext cx="1838965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FFFF"/>
                  </a:solidFill>
                  <a:latin typeface="나눔바른고딕"/>
                  <a:ea typeface="나눔바른고딕"/>
                </a:rPr>
                <a:t>배운 내용 활용</a:t>
              </a:r>
              <a:endParaRPr lang="ko-KR" altLang="en-US" sz="2000" b="1" dirty="0">
                <a:solidFill>
                  <a:srgbClr val="FFFFFF"/>
                </a:solidFill>
                <a:latin typeface="나눔바른고딕"/>
                <a:ea typeface="나눔바른고딕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975227" y="2315348"/>
            <a:ext cx="2223555" cy="2555810"/>
            <a:chOff x="7260560" y="2296042"/>
            <a:chExt cx="2223555" cy="2555810"/>
          </a:xfrm>
        </p:grpSpPr>
        <p:sp>
          <p:nvSpPr>
            <p:cNvPr id="13" name="육각형 12"/>
            <p:cNvSpPr/>
            <p:nvPr/>
          </p:nvSpPr>
          <p:spPr>
            <a:xfrm rot="5400000">
              <a:off x="7094433" y="2462169"/>
              <a:ext cx="2555810" cy="222355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7664452" y="3389279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FFFF"/>
                  </a:solidFill>
                  <a:latin typeface="나눔바른고딕"/>
                  <a:ea typeface="나눔바른고딕"/>
                </a:rPr>
                <a:t>소소한 재미</a:t>
              </a:r>
              <a:endParaRPr lang="ko-KR" altLang="en-US" sz="2000" b="1" dirty="0">
                <a:solidFill>
                  <a:srgbClr val="FFFFFF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15" name="십자형 14"/>
          <p:cNvSpPr/>
          <p:nvPr/>
        </p:nvSpPr>
        <p:spPr>
          <a:xfrm>
            <a:off x="3074491" y="3311851"/>
            <a:ext cx="570882" cy="562804"/>
          </a:xfrm>
          <a:prstGeom prst="plus">
            <a:avLst>
              <a:gd name="adj" fmla="val 3891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3" name="십자형 22"/>
          <p:cNvSpPr/>
          <p:nvPr/>
        </p:nvSpPr>
        <p:spPr>
          <a:xfrm>
            <a:off x="6225872" y="3311851"/>
            <a:ext cx="570882" cy="562804"/>
          </a:xfrm>
          <a:prstGeom prst="plus">
            <a:avLst>
              <a:gd name="adj" fmla="val 3891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6142" y="72728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A3838"/>
                </a:solidFill>
                <a:latin typeface="나눔바른고딕"/>
                <a:ea typeface="나눔바른고딕"/>
              </a:rPr>
              <a:t>프로젝트 선정 이유</a:t>
            </a:r>
            <a:endParaRPr lang="en-US" altLang="ko-KR" sz="1400" dirty="0">
              <a:solidFill>
                <a:srgbClr val="3A3838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8242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프로젝트 개요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142" y="72728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게임 설명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38"/>
          <a:stretch/>
        </p:blipFill>
        <p:spPr>
          <a:xfrm>
            <a:off x="3630575" y="676141"/>
            <a:ext cx="2857500" cy="214488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971212" y="3533641"/>
            <a:ext cx="7974413" cy="64858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212" y="4402909"/>
            <a:ext cx="7974413" cy="64858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71212" y="5272177"/>
            <a:ext cx="7974413" cy="64858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1212" y="3611942"/>
            <a:ext cx="836761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스네이크가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 최대한 많은 먹이를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장애물에  닿지 않고 먹어야 하는 게임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키보드 키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위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아래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오른쪽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왼쪽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로  단순하게 조작 가능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000" dirty="0">
              <a:solidFill>
                <a:schemeClr val="bg1"/>
              </a:solidFill>
              <a:latin typeface="+mj-ea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스네이크가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먹이를 먹을 때 마다 새로운 음식과 장애물이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77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프로젝트 개요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142" y="727281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점수 획득 방법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142" y="1441559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 </a:t>
            </a:r>
            <a:r>
              <a:rPr lang="ko-KR" altLang="en-US" sz="2400" dirty="0" smtClean="0">
                <a:latin typeface="+mj-ea"/>
                <a:ea typeface="+mj-ea"/>
              </a:rPr>
              <a:t>점수를 얻는 방법</a:t>
            </a:r>
            <a:r>
              <a:rPr lang="en-US" altLang="ko-KR" sz="2400" dirty="0" smtClean="0">
                <a:latin typeface="+mj-ea"/>
                <a:ea typeface="+mj-ea"/>
              </a:rPr>
              <a:t>&gt;</a:t>
            </a:r>
            <a:endParaRPr lang="ko-KR" altLang="en-US" sz="2400" dirty="0"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95783" y="2396835"/>
            <a:ext cx="5006368" cy="760019"/>
            <a:chOff x="595783" y="2396835"/>
            <a:chExt cx="5006368" cy="760019"/>
          </a:xfrm>
        </p:grpSpPr>
        <p:sp>
          <p:nvSpPr>
            <p:cNvPr id="25" name="TextBox 24"/>
            <p:cNvSpPr txBox="1"/>
            <p:nvPr/>
          </p:nvSpPr>
          <p:spPr>
            <a:xfrm>
              <a:off x="1621574" y="2572722"/>
              <a:ext cx="3980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스네이크가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 먹이를 먹을 때마다 점수 획득 </a:t>
              </a:r>
              <a:endParaRPr lang="en-US" altLang="ko-KR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95783" y="2396835"/>
              <a:ext cx="823354" cy="7600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5783" y="3485820"/>
            <a:ext cx="7322531" cy="1255671"/>
            <a:chOff x="595783" y="3485820"/>
            <a:chExt cx="7322531" cy="1255671"/>
          </a:xfrm>
        </p:grpSpPr>
        <p:sp>
          <p:nvSpPr>
            <p:cNvPr id="26" name="TextBox 25"/>
            <p:cNvSpPr txBox="1"/>
            <p:nvPr/>
          </p:nvSpPr>
          <p:spPr>
            <a:xfrm>
              <a:off x="1676076" y="3681163"/>
              <a:ext cx="300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문자 별로 점수를 다르게 획득 </a:t>
              </a:r>
              <a:endParaRPr lang="en-US" altLang="ko-KR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95783" y="3485820"/>
              <a:ext cx="823354" cy="7600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21573" y="4372159"/>
              <a:ext cx="6296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예시 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: 	‘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a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’ 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를 먹었을 때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점 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획득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, ‘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z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’ 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먹었을 때 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26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점 획득</a:t>
              </a:r>
              <a:endParaRPr lang="en-US" altLang="ko-KR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2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프로젝트 개요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142" y="72728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게임 종료되는 경우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95783" y="2396835"/>
            <a:ext cx="3916766" cy="760019"/>
            <a:chOff x="595783" y="2396835"/>
            <a:chExt cx="3916766" cy="760019"/>
          </a:xfrm>
        </p:grpSpPr>
        <p:sp>
          <p:nvSpPr>
            <p:cNvPr id="3" name="TextBox 2"/>
            <p:cNvSpPr txBox="1"/>
            <p:nvPr/>
          </p:nvSpPr>
          <p:spPr>
            <a:xfrm>
              <a:off x="1660486" y="2592178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머리 부분이 벽에 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부딪혔을 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때</a:t>
              </a:r>
              <a:endParaRPr lang="en-US" altLang="ko-KR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5783" y="2396835"/>
              <a:ext cx="823354" cy="7600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95783" y="3485820"/>
            <a:ext cx="4327135" cy="760019"/>
            <a:chOff x="595783" y="3485820"/>
            <a:chExt cx="4327135" cy="760019"/>
          </a:xfrm>
        </p:grpSpPr>
        <p:sp>
          <p:nvSpPr>
            <p:cNvPr id="13" name="TextBox 12"/>
            <p:cNvSpPr txBox="1"/>
            <p:nvPr/>
          </p:nvSpPr>
          <p:spPr>
            <a:xfrm>
              <a:off x="1660486" y="3554699"/>
              <a:ext cx="32624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머리 부분이 장애물에 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부딪혔을 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때</a:t>
              </a:r>
              <a:endParaRPr lang="en-US" altLang="ko-KR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문자 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‘X’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를 장애물로 설정</a:t>
              </a:r>
              <a:r>
                <a:rPr lang="en-US" altLang="ko-KR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95783" y="3485820"/>
              <a:ext cx="823354" cy="7600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5783" y="4574805"/>
            <a:ext cx="4378431" cy="760019"/>
            <a:chOff x="595783" y="4574805"/>
            <a:chExt cx="4378431" cy="760019"/>
          </a:xfrm>
        </p:grpSpPr>
        <p:sp>
          <p:nvSpPr>
            <p:cNvPr id="14" name="타원 13"/>
            <p:cNvSpPr/>
            <p:nvPr/>
          </p:nvSpPr>
          <p:spPr>
            <a:xfrm>
              <a:off x="595783" y="4574805"/>
              <a:ext cx="823354" cy="7600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60486" y="4770148"/>
              <a:ext cx="331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머리 부분이 자신의 몸에 닿았을 때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6142" y="1441559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 </a:t>
            </a:r>
            <a:r>
              <a:rPr lang="ko-KR" altLang="en-US" sz="2400" dirty="0" smtClean="0">
                <a:latin typeface="+mj-ea"/>
                <a:ea typeface="+mj-ea"/>
              </a:rPr>
              <a:t>게임이 종료되는 경우 </a:t>
            </a:r>
            <a:r>
              <a:rPr lang="en-US" altLang="ko-KR" sz="2400" dirty="0" smtClean="0">
                <a:latin typeface="+mj-ea"/>
                <a:ea typeface="+mj-ea"/>
              </a:rPr>
              <a:t>&gt;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750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909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프로젝트 진행 계획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63363" y="2548346"/>
            <a:ext cx="1954255" cy="1946200"/>
            <a:chOff x="663363" y="2548346"/>
            <a:chExt cx="1954255" cy="1946200"/>
          </a:xfrm>
        </p:grpSpPr>
        <p:grpSp>
          <p:nvGrpSpPr>
            <p:cNvPr id="3" name="그룹 2"/>
            <p:cNvGrpSpPr/>
            <p:nvPr/>
          </p:nvGrpSpPr>
          <p:grpSpPr>
            <a:xfrm>
              <a:off x="663363" y="2548346"/>
              <a:ext cx="1954255" cy="1578437"/>
              <a:chOff x="663363" y="2548346"/>
              <a:chExt cx="1954255" cy="1578437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663363" y="2548346"/>
                <a:ext cx="1954255" cy="1578437"/>
                <a:chOff x="827584" y="2413678"/>
                <a:chExt cx="1152128" cy="1008112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827584" y="2413678"/>
                  <a:ext cx="1008112" cy="100811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이등변 삼각형 28"/>
                <p:cNvSpPr/>
                <p:nvPr/>
              </p:nvSpPr>
              <p:spPr>
                <a:xfrm rot="5400000">
                  <a:off x="1824174" y="2846870"/>
                  <a:ext cx="167059" cy="144016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1281131" y="283923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rPr>
                  <a:t>01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10172" y="3465545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rPr>
                  <a:t>주제 선정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663363" y="4155992"/>
              <a:ext cx="15520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11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 2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73334" y="2543751"/>
            <a:ext cx="1954255" cy="1950795"/>
            <a:chOff x="2373334" y="2543751"/>
            <a:chExt cx="1954255" cy="1950795"/>
          </a:xfrm>
        </p:grpSpPr>
        <p:grpSp>
          <p:nvGrpSpPr>
            <p:cNvPr id="24" name="그룹 23"/>
            <p:cNvGrpSpPr/>
            <p:nvPr/>
          </p:nvGrpSpPr>
          <p:grpSpPr>
            <a:xfrm>
              <a:off x="2373334" y="2543751"/>
              <a:ext cx="1954255" cy="1578437"/>
              <a:chOff x="827584" y="2420888"/>
              <a:chExt cx="1152128" cy="1008112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5" name="직사각형 24"/>
              <p:cNvSpPr/>
              <p:nvPr/>
            </p:nvSpPr>
            <p:spPr>
              <a:xfrm>
                <a:off x="827584" y="2420888"/>
                <a:ext cx="1008112" cy="1008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 rot="5400000">
                <a:off x="1824174" y="2854080"/>
                <a:ext cx="167059" cy="1440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968527" y="283464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02</a:t>
              </a:r>
              <a:endPara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40091" y="347014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설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계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73334" y="4155992"/>
              <a:ext cx="1064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11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083306" y="2543751"/>
            <a:ext cx="1954256" cy="1950795"/>
            <a:chOff x="4083306" y="2543751"/>
            <a:chExt cx="1954256" cy="1950795"/>
          </a:xfrm>
        </p:grpSpPr>
        <p:grpSp>
          <p:nvGrpSpPr>
            <p:cNvPr id="17" name="그룹 16"/>
            <p:cNvGrpSpPr/>
            <p:nvPr/>
          </p:nvGrpSpPr>
          <p:grpSpPr>
            <a:xfrm>
              <a:off x="4083307" y="2543751"/>
              <a:ext cx="1954255" cy="1578437"/>
              <a:chOff x="827584" y="2420888"/>
              <a:chExt cx="1152128" cy="1008112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827584" y="2420888"/>
                <a:ext cx="1008112" cy="1008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 rot="5400000">
                <a:off x="1824174" y="2854080"/>
                <a:ext cx="167059" cy="1440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690730" y="283923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03</a:t>
              </a:r>
              <a:endPara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40776" y="347014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구현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83306" y="4155992"/>
              <a:ext cx="1505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11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~5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793279" y="2543751"/>
            <a:ext cx="1954256" cy="1950795"/>
            <a:chOff x="5793279" y="2543751"/>
            <a:chExt cx="1954256" cy="1950795"/>
          </a:xfrm>
        </p:grpSpPr>
        <p:grpSp>
          <p:nvGrpSpPr>
            <p:cNvPr id="14" name="그룹 13"/>
            <p:cNvGrpSpPr/>
            <p:nvPr/>
          </p:nvGrpSpPr>
          <p:grpSpPr>
            <a:xfrm>
              <a:off x="5793280" y="2543751"/>
              <a:ext cx="1954255" cy="1578437"/>
              <a:chOff x="827584" y="2420888"/>
              <a:chExt cx="1152128" cy="1008112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827584" y="2420888"/>
                <a:ext cx="1008112" cy="1008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/>
              <p:cNvSpPr/>
              <p:nvPr/>
            </p:nvSpPr>
            <p:spPr>
              <a:xfrm rot="5400000">
                <a:off x="1824174" y="2854080"/>
                <a:ext cx="167059" cy="1440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388473" y="2859761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04</a:t>
              </a:r>
              <a:endPara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01912" y="3470140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피드백</a:t>
              </a:r>
              <a:r>
                <a:rPr lang="en-US" altLang="ko-KR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·</a:t>
              </a:r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수정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93279" y="4155992"/>
              <a:ext cx="1505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12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~2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503251" y="2543751"/>
            <a:ext cx="1709973" cy="1950795"/>
            <a:chOff x="7503251" y="2543751"/>
            <a:chExt cx="1709973" cy="1950795"/>
          </a:xfrm>
        </p:grpSpPr>
        <p:sp>
          <p:nvSpPr>
            <p:cNvPr id="11" name="직사각형 10"/>
            <p:cNvSpPr/>
            <p:nvPr/>
          </p:nvSpPr>
          <p:spPr>
            <a:xfrm>
              <a:off x="7503251" y="2543751"/>
              <a:ext cx="1709973" cy="157843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98444" y="283464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05</a:t>
              </a:r>
              <a:endPara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17064" y="3465545"/>
              <a:ext cx="1082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최종 발표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03251" y="4155992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12</a:t>
              </a: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36142" y="72728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전반적인 진행 계획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44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909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프로젝트 진행 계획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6142" y="72728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구현 계획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92270" y="2283578"/>
            <a:ext cx="2260901" cy="2273204"/>
            <a:chOff x="592270" y="2283578"/>
            <a:chExt cx="2260901" cy="2273204"/>
          </a:xfrm>
        </p:grpSpPr>
        <p:sp>
          <p:nvSpPr>
            <p:cNvPr id="25" name="TextBox 24"/>
            <p:cNvSpPr txBox="1"/>
            <p:nvPr/>
          </p:nvSpPr>
          <p:spPr>
            <a:xfrm>
              <a:off x="592270" y="3910451"/>
              <a:ext cx="2260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스네이크의</a:t>
              </a:r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 </a:t>
              </a:r>
              <a:endParaRPr lang="en-US" altLang="ko-KR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기본적인 움직임 구현</a:t>
              </a:r>
              <a:endParaRPr lang="en-US" altLang="ko-KR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029413" y="2283578"/>
              <a:ext cx="1386616" cy="127995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775908" y="2283578"/>
            <a:ext cx="2194774" cy="2273204"/>
            <a:chOff x="3775908" y="2283578"/>
            <a:chExt cx="2194774" cy="2273204"/>
          </a:xfrm>
        </p:grpSpPr>
        <p:sp>
          <p:nvSpPr>
            <p:cNvPr id="28" name="TextBox 27"/>
            <p:cNvSpPr txBox="1"/>
            <p:nvPr/>
          </p:nvSpPr>
          <p:spPr>
            <a:xfrm>
              <a:off x="3775908" y="3910451"/>
              <a:ext cx="2194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게임이 종료되는 상황 구현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179987" y="2283578"/>
              <a:ext cx="1386616" cy="127995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802676" y="2283578"/>
            <a:ext cx="2442383" cy="2273204"/>
            <a:chOff x="6802676" y="2283578"/>
            <a:chExt cx="2442383" cy="2273204"/>
          </a:xfrm>
        </p:grpSpPr>
        <p:sp>
          <p:nvSpPr>
            <p:cNvPr id="26" name="TextBox 25"/>
            <p:cNvSpPr txBox="1"/>
            <p:nvPr/>
          </p:nvSpPr>
          <p:spPr>
            <a:xfrm>
              <a:off x="6802676" y="3910451"/>
              <a:ext cx="2442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rPr>
                <a:t>먹이를 먹었을 때의 상황 구현</a:t>
              </a:r>
              <a:endParaRPr lang="en-US" altLang="ko-KR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330560" y="2283578"/>
              <a:ext cx="1386616" cy="12799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en-US" altLang="ko-KR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오른쪽 화살표 7"/>
          <p:cNvSpPr/>
          <p:nvPr/>
        </p:nvSpPr>
        <p:spPr>
          <a:xfrm>
            <a:off x="2740313" y="2508884"/>
            <a:ext cx="1164418" cy="8293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5909005" y="2508884"/>
            <a:ext cx="1164418" cy="8293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9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37332" y="248693"/>
            <a:ext cx="92868" cy="7694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751" y="249735"/>
            <a:ext cx="2909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rgbClr val="525252"/>
                </a:solidFill>
                <a:latin typeface="+mj-ea"/>
                <a:ea typeface="+mj-ea"/>
              </a:rPr>
              <a:t>프로젝트 진행 계획</a:t>
            </a:r>
            <a:endParaRPr lang="ko-KR" altLang="en-US" sz="3000" b="1" spc="-150" dirty="0">
              <a:solidFill>
                <a:srgbClr val="525252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6142" y="727281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세부 구현 계획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3670" y="1930680"/>
            <a:ext cx="367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스네이크의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기본적인 움직임 구현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11617" y="1486373"/>
            <a:ext cx="1396118" cy="12887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ko-KR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670" y="2884967"/>
            <a:ext cx="51667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방향키를 눌렀을 때 그 방향으로 </a:t>
            </a:r>
            <a:r>
              <a:rPr lang="ko-KR" altLang="en-US" sz="1600" dirty="0" err="1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스네이크의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머리가 꺾임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   </a:t>
            </a:r>
          </a:p>
          <a:p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진행 방향과 반대 방향키를 눌렀을 때는 키를 무시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52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494</Words>
  <Application>Microsoft Office PowerPoint</Application>
  <PresentationFormat>A4 용지(210x297mm)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Arial</vt:lpstr>
      <vt:lpstr>맑은 고딕</vt:lpstr>
      <vt:lpstr>나눔바른고딕 UltraLight</vt:lpstr>
      <vt:lpstr>조선일보명조</vt:lpstr>
      <vt:lpstr>나눔바른고딕</vt:lpstr>
      <vt:lpstr>다음_Regular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143</cp:revision>
  <dcterms:created xsi:type="dcterms:W3CDTF">2015-01-21T11:35:38Z</dcterms:created>
  <dcterms:modified xsi:type="dcterms:W3CDTF">2016-12-15T15:31:05Z</dcterms:modified>
</cp:coreProperties>
</file>