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Montserrat SemiBold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Pb3be2h5If1EBfv30Z7ejB/5C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7FBA15-EAC8-47CC-822A-A0CECD77B099}">
  <a:tblStyle styleId="{517FBA15-EAC8-47CC-822A-A0CECD77B09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bea959ad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17bea959a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7bea95534_3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117bea95534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bea9553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17bea9553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bea95534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7bea95534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7bea95534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17bea95534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bea95534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17bea95534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bea95534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17bea95534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bea959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17bea959a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117bea959ad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7bea959ad_0_126"/>
          <p:cNvSpPr txBox="1">
            <a:spLocks noGrp="1"/>
          </p:cNvSpPr>
          <p:nvPr>
            <p:ph type="body" idx="1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  <a:defRPr sz="41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117bea959ad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17bea959ad_0_3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" name="Google Shape;70;g117bea959ad_0_3"/>
          <p:cNvSpPr/>
          <p:nvPr/>
        </p:nvSpPr>
        <p:spPr>
          <a:xfrm>
            <a:off x="4922500" y="1768075"/>
            <a:ext cx="4978800" cy="973500"/>
          </a:xfrm>
          <a:prstGeom prst="roundRect">
            <a:avLst>
              <a:gd name="adj" fmla="val 38182"/>
            </a:avLst>
          </a:prstGeom>
          <a:gradFill>
            <a:gsLst>
              <a:gs pos="0">
                <a:srgbClr val="692FC2"/>
              </a:gs>
              <a:gs pos="100000">
                <a:srgbClr val="9900FF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17bea959ad_0_3"/>
          <p:cNvSpPr txBox="1"/>
          <p:nvPr/>
        </p:nvSpPr>
        <p:spPr>
          <a:xfrm>
            <a:off x="5264530" y="1857879"/>
            <a:ext cx="3716183" cy="739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-ID" sz="23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CAPSTONE PROJECT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-ID" sz="2300" b="1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Junior Data Scientist</a:t>
            </a:r>
            <a:endParaRPr lang="en-ID" sz="2300" b="1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2" name="Google Shape;72;g117bea959ad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073" y="726876"/>
            <a:ext cx="4075576" cy="36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117bea95534_3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17bea95534_3_9"/>
          <p:cNvSpPr/>
          <p:nvPr/>
        </p:nvSpPr>
        <p:spPr>
          <a:xfrm>
            <a:off x="4238575" y="1045719"/>
            <a:ext cx="4843500" cy="1071600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692FC2"/>
              </a:gs>
              <a:gs pos="100000">
                <a:srgbClr val="9900FF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17bea95534_3_9"/>
          <p:cNvSpPr txBox="1"/>
          <p:nvPr/>
        </p:nvSpPr>
        <p:spPr>
          <a:xfrm>
            <a:off x="5157097" y="1170513"/>
            <a:ext cx="33936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CAPSTONE PROJECT </a:t>
            </a:r>
            <a:br>
              <a:rPr lang="en" sz="23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23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Junior</a:t>
            </a:r>
            <a:r>
              <a:rPr lang="en" sz="23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Data Scientist</a:t>
            </a:r>
            <a:endParaRPr sz="23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g117bea95534_3_9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1" name="Google Shape;81;g117bea95534_3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0552" y="0"/>
            <a:ext cx="5437112" cy="35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17bea95534_3_9"/>
          <p:cNvSpPr/>
          <p:nvPr/>
        </p:nvSpPr>
        <p:spPr>
          <a:xfrm>
            <a:off x="1539700" y="2782700"/>
            <a:ext cx="7011000" cy="1533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7bea95534_3_9"/>
          <p:cNvSpPr txBox="1"/>
          <p:nvPr/>
        </p:nvSpPr>
        <p:spPr>
          <a:xfrm>
            <a:off x="3030652" y="3151521"/>
            <a:ext cx="3526685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2300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CUSTOMER SEGMENTATION</a:t>
            </a:r>
            <a:endParaRPr sz="2300" b="1" i="0" u="none" strike="noStrike" cap="none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" name="Google Shape;84;g117bea95534_3_9"/>
          <p:cNvSpPr txBox="1"/>
          <p:nvPr/>
        </p:nvSpPr>
        <p:spPr>
          <a:xfrm>
            <a:off x="3388406" y="3824344"/>
            <a:ext cx="2811179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700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AZIZ HENDRA ATMAJA</a:t>
            </a:r>
            <a:endParaRPr sz="1700" b="1" i="0" u="none" strike="noStrike" cap="none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84;g117bea95534_3_9">
            <a:extLst>
              <a:ext uri="{FF2B5EF4-FFF2-40B4-BE49-F238E27FC236}">
                <a16:creationId xmlns:a16="http://schemas.microsoft.com/office/drawing/2014/main" id="{AC2B6A6D-B39A-D84B-80D8-5384B74F1F0A}"/>
              </a:ext>
            </a:extLst>
          </p:cNvPr>
          <p:cNvSpPr txBox="1"/>
          <p:nvPr/>
        </p:nvSpPr>
        <p:spPr>
          <a:xfrm>
            <a:off x="3298772" y="2698068"/>
            <a:ext cx="2900813" cy="47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b="1" i="0" u="none" strike="noStrike" cap="none" dirty="0">
                <a:solidFill>
                  <a:srgbClr val="692F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ANALISA CLUSTERING</a:t>
            </a:r>
            <a:endParaRPr b="1" i="0" u="none" strike="noStrike" cap="none" dirty="0">
              <a:solidFill>
                <a:srgbClr val="692F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17bea95534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7bea95534_3_0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g117bea95534_3_0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117bea95534_3_0"/>
          <p:cNvSpPr txBox="1"/>
          <p:nvPr/>
        </p:nvSpPr>
        <p:spPr>
          <a:xfrm>
            <a:off x="2410800" y="41442"/>
            <a:ext cx="4322400" cy="700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Project Background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(Business Problem)</a:t>
            </a:r>
            <a:endParaRPr sz="20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" name="Google Shape;100;g117bea95534_3_0">
            <a:extLst>
              <a:ext uri="{FF2B5EF4-FFF2-40B4-BE49-F238E27FC236}">
                <a16:creationId xmlns:a16="http://schemas.microsoft.com/office/drawing/2014/main" id="{13735905-7F5E-5C48-BA13-A4EC930E3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15461"/>
              </p:ext>
            </p:extLst>
          </p:nvPr>
        </p:nvGraphicFramePr>
        <p:xfrm>
          <a:off x="1216475" y="981121"/>
          <a:ext cx="6711050" cy="3433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to Solve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1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Mengelompokkan</a:t>
                      </a: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Customer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Menentukan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nilai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Optimal K.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Mengelompokkan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Customer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menggunakan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K-Means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sejumlah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nilai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K</a:t>
                      </a:r>
                      <a:endParaRPr sz="11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66385"/>
                  </a:ext>
                </a:extLst>
              </a:tr>
              <a:tr h="53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Menampilkan</a:t>
                      </a:r>
                      <a:r>
                        <a:rPr lang="en-US" sz="14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Profiling Customers</a:t>
                      </a:r>
                      <a:endParaRPr sz="14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Menampilkan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persebaran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usia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customer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kelompok</a:t>
                      </a:r>
                      <a:endParaRPr lang="en-US" sz="11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Menampilkan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persebaran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Pendidikan customer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kelompok</a:t>
                      </a:r>
                      <a:endParaRPr lang="en-US" sz="11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Menampilkan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persebaran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pendapatan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Customer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Kelompok</a:t>
                      </a:r>
                      <a:endParaRPr lang="en-US" sz="11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Menampilkan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persebaran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status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pernikahan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customer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berdasarkan</a:t>
                      </a:r>
                      <a:r>
                        <a:rPr lang="en-US" sz="110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kelompok</a:t>
                      </a:r>
                      <a:endParaRPr lang="en-US" sz="11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r>
                        <a:rPr lang="en-ID" sz="1100" b="0" i="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+mn-ea"/>
                          <a:cs typeface="+mn-cs"/>
                          <a:sym typeface="Arial"/>
                        </a:rPr>
                        <a:t>Menampilkan</a:t>
                      </a:r>
                      <a:r>
                        <a:rPr lang="en-ID" sz="1100" b="0" i="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+mn-ea"/>
                          <a:cs typeface="+mn-cs"/>
                          <a:sym typeface="Arial"/>
                        </a:rPr>
                        <a:t>persebaran</a:t>
                      </a:r>
                      <a:r>
                        <a:rPr lang="en-ID" sz="1100" b="0" i="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+mn-ea"/>
                          <a:cs typeface="+mn-cs"/>
                          <a:sym typeface="Arial"/>
                        </a:rPr>
                        <a:t>penjualan</a:t>
                      </a:r>
                      <a:r>
                        <a:rPr lang="en-ID" sz="1100" b="0" i="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+mn-ea"/>
                          <a:cs typeface="+mn-cs"/>
                          <a:sym typeface="Arial"/>
                        </a:rPr>
                        <a:t>produk</a:t>
                      </a:r>
                      <a:r>
                        <a:rPr lang="en-ID" sz="1100" b="0" i="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+mn-ea"/>
                          <a:cs typeface="+mn-cs"/>
                          <a:sym typeface="Arial"/>
                        </a:rPr>
                        <a:t>berdasarkan</a:t>
                      </a:r>
                      <a:r>
                        <a:rPr lang="en-ID" sz="1100" b="0" i="0" u="none" strike="noStrike" cap="none" dirty="0">
                          <a:solidFill>
                            <a:srgbClr val="20124D"/>
                          </a:solidFill>
                          <a:latin typeface="Montserra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20124D"/>
                          </a:solidFill>
                          <a:latin typeface="Montserrat"/>
                          <a:ea typeface="+mn-ea"/>
                          <a:cs typeface="+mn-cs"/>
                          <a:sym typeface="Arial"/>
                        </a:rPr>
                        <a:t>kelompok</a:t>
                      </a:r>
                      <a:endParaRPr lang="en-US" sz="1100" b="0" i="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Char char="-"/>
                      </a:pPr>
                      <a:endParaRPr sz="1100" u="none" strike="noStrike" cap="none" dirty="0">
                        <a:solidFill>
                          <a:srgbClr val="20124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51C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17bea95534_3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17bea95534_3_28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117bea95534_3_28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117bea95534_3_28"/>
          <p:cNvSpPr txBox="1"/>
          <p:nvPr/>
        </p:nvSpPr>
        <p:spPr>
          <a:xfrm>
            <a:off x="2346300" y="916675"/>
            <a:ext cx="44514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Method &amp; Workflow Project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10;g117bea95534_3_28">
            <a:extLst>
              <a:ext uri="{FF2B5EF4-FFF2-40B4-BE49-F238E27FC236}">
                <a16:creationId xmlns:a16="http://schemas.microsoft.com/office/drawing/2014/main" id="{A6C36E29-092E-124A-92C1-1073E78165C1}"/>
              </a:ext>
            </a:extLst>
          </p:cNvPr>
          <p:cNvSpPr txBox="1"/>
          <p:nvPr/>
        </p:nvSpPr>
        <p:spPr>
          <a:xfrm>
            <a:off x="751159" y="1608750"/>
            <a:ext cx="33429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 dirty="0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Method &amp; Workflow</a:t>
            </a:r>
            <a:endParaRPr sz="1300" b="1" i="0" u="none" strike="noStrike" cap="none" dirty="0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111;g117bea95534_3_28">
            <a:extLst>
              <a:ext uri="{FF2B5EF4-FFF2-40B4-BE49-F238E27FC236}">
                <a16:creationId xmlns:a16="http://schemas.microsoft.com/office/drawing/2014/main" id="{A84DA0AA-D3CB-9E41-84E3-1FA415820D20}"/>
              </a:ext>
            </a:extLst>
          </p:cNvPr>
          <p:cNvSpPr/>
          <p:nvPr/>
        </p:nvSpPr>
        <p:spPr>
          <a:xfrm>
            <a:off x="671834" y="1974123"/>
            <a:ext cx="7872726" cy="2522846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dirty="0"/>
              <a:t>Data Read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dirty="0"/>
              <a:t>Data Pre-Processing (Cleansing, Manipulation,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dirty="0"/>
              <a:t>Modeling &amp; Evaluation</a:t>
            </a:r>
          </a:p>
          <a:p>
            <a:pPr marL="342900" indent="-342900">
              <a:lnSpc>
                <a:spcPct val="150000"/>
              </a:lnSpc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2 (EDA2)</a:t>
            </a:r>
            <a:endParaRPr lang="en-US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Kesimpulan &amp; Saran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17bea95534_3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17bea95534_3_4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g117bea95534_3_4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117bea95534_3_41"/>
          <p:cNvSpPr txBox="1"/>
          <p:nvPr/>
        </p:nvSpPr>
        <p:spPr>
          <a:xfrm>
            <a:off x="3464525" y="710175"/>
            <a:ext cx="21822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 Time!</a:t>
            </a:r>
            <a:endParaRPr sz="23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g117bea95534_3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0231" y="1455300"/>
            <a:ext cx="3223195" cy="30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17bea95534_3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17bea95534_3_5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g117bea95534_3_54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117bea95534_3_54"/>
          <p:cNvSpPr txBox="1"/>
          <p:nvPr/>
        </p:nvSpPr>
        <p:spPr>
          <a:xfrm>
            <a:off x="2772750" y="-5403"/>
            <a:ext cx="3598500" cy="7401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 of Project and Recommendations</a:t>
            </a:r>
            <a:endParaRPr sz="23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117bea95534_3_54"/>
          <p:cNvSpPr/>
          <p:nvPr/>
        </p:nvSpPr>
        <p:spPr>
          <a:xfrm>
            <a:off x="639879" y="890154"/>
            <a:ext cx="8251028" cy="2189667"/>
          </a:xfrm>
          <a:prstGeom prst="roundRect">
            <a:avLst>
              <a:gd name="adj" fmla="val 23393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Dari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analisa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yang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dilakukan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maka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didapat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informasi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bahwa</a:t>
            </a:r>
            <a:r>
              <a:rPr lang="en-ID" sz="1100" dirty="0">
                <a:solidFill>
                  <a:schemeClr val="tx1"/>
                </a:solidFill>
                <a:latin typeface="+mn-lt"/>
              </a:rPr>
              <a:t>:</a:t>
            </a:r>
            <a:endParaRPr lang="en-ID" sz="1100" b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Kelompok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pertama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yaitu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cluster 0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merupakan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kelompok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Pendapatan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terendah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dibanding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yang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lainnya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selain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itu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cluster 0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merupakan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kelompok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tingkat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total spent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terendah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juga.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Kelompok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kedua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yaitu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cluster 1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adalah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kelompok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Pendapatan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dan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tingkat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total spent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masuk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dalam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kategori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sedang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Kelompok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ketiga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yaitu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cluster 2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adalah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kelompok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yang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memiliki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Pendapatan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terbesar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, dan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tingkat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total spent juga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tertinggi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dari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kelompok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yang lain.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Terdapat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korelasi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positif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yang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cukup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kuat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antara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total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Pendapatan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pembelian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produk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yang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ada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baik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secara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masing-masing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jenis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produk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atau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total spent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produk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secara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keseluruhan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.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Sedangkan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faktor-faktor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lain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seperti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retency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tingkat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pendidikan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, status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pernikahan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dan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Umur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tidak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terlalu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berpengaruh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terhadap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produk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yang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ada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17bea95534_3_54"/>
          <p:cNvSpPr/>
          <p:nvPr/>
        </p:nvSpPr>
        <p:spPr>
          <a:xfrm>
            <a:off x="2351313" y="3314140"/>
            <a:ext cx="6572250" cy="1301119"/>
          </a:xfrm>
          <a:prstGeom prst="roundRect">
            <a:avLst>
              <a:gd name="adj" fmla="val 23393"/>
            </a:avLst>
          </a:prstGeom>
          <a:solidFill>
            <a:srgbClr val="B4A7D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Saran yang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dapat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diberikan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untuk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meningkatkan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penjualan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diantaranya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adalah</a:t>
            </a:r>
            <a:r>
              <a:rPr lang="en-ID" sz="11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endParaRPr lang="en-ID" sz="1100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Memberikan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promo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tertentu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untuk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sehingga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meningkatkan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minat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belanja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bagi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kelompok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rerata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Pendapatan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rendah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Membuat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produk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dengan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leveling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grade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harga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yang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variatif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sehingga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meningkatkan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segmen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pada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semua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level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kelompok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ID" sz="1100" b="0" dirty="0" err="1">
                <a:solidFill>
                  <a:schemeClr val="tx1"/>
                </a:solidFill>
                <a:effectLst/>
                <a:latin typeface="+mn-lt"/>
              </a:rPr>
              <a:t>pendapatan</a:t>
            </a:r>
            <a:r>
              <a:rPr lang="en-ID" sz="1100" b="0" dirty="0">
                <a:solidFill>
                  <a:schemeClr val="tx1"/>
                </a:solidFill>
                <a:effectLst/>
                <a:latin typeface="+mn-lt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0;g117bea95534_3_28">
            <a:extLst>
              <a:ext uri="{FF2B5EF4-FFF2-40B4-BE49-F238E27FC236}">
                <a16:creationId xmlns:a16="http://schemas.microsoft.com/office/drawing/2014/main" id="{3E9C1865-700D-1E40-8508-33CC2C280460}"/>
              </a:ext>
            </a:extLst>
          </p:cNvPr>
          <p:cNvSpPr txBox="1"/>
          <p:nvPr/>
        </p:nvSpPr>
        <p:spPr>
          <a:xfrm>
            <a:off x="1483448" y="661512"/>
            <a:ext cx="3342900" cy="2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 dirty="0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Result:</a:t>
            </a:r>
            <a:endParaRPr sz="1300" b="1" i="0" u="none" strike="noStrike" cap="none" dirty="0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110;g117bea95534_3_28">
            <a:extLst>
              <a:ext uri="{FF2B5EF4-FFF2-40B4-BE49-F238E27FC236}">
                <a16:creationId xmlns:a16="http://schemas.microsoft.com/office/drawing/2014/main" id="{2A405311-8C5D-8944-9F0E-C3B354EA300B}"/>
              </a:ext>
            </a:extLst>
          </p:cNvPr>
          <p:cNvSpPr txBox="1"/>
          <p:nvPr/>
        </p:nvSpPr>
        <p:spPr>
          <a:xfrm>
            <a:off x="2467979" y="3095924"/>
            <a:ext cx="3342900" cy="2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 dirty="0">
                <a:solidFill>
                  <a:srgbClr val="351C7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Recommendations:</a:t>
            </a:r>
            <a:endParaRPr sz="1300" b="1" i="0" u="none" strike="noStrike" cap="none" dirty="0">
              <a:solidFill>
                <a:srgbClr val="351C7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17bea95534_3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17bea95534_3_81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g117bea95534_3_81"/>
          <p:cNvSpPr txBox="1"/>
          <p:nvPr/>
        </p:nvSpPr>
        <p:spPr>
          <a:xfrm>
            <a:off x="2606775" y="871350"/>
            <a:ext cx="458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endParaRPr sz="2000" b="1" i="0" u="none" strike="noStrike" cap="none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g117bea95534_3_81"/>
          <p:cNvSpPr txBox="1"/>
          <p:nvPr/>
        </p:nvSpPr>
        <p:spPr>
          <a:xfrm>
            <a:off x="2716200" y="808713"/>
            <a:ext cx="3711600" cy="421800"/>
          </a:xfrm>
          <a:prstGeom prst="rect">
            <a:avLst/>
          </a:prstGeom>
          <a:solidFill>
            <a:srgbClr val="692F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474"/>
              </a:buClr>
              <a:buSzPts val="2400"/>
              <a:buFont typeface="Montserrat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Learning Takeaways</a:t>
            </a:r>
            <a:endParaRPr sz="23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50;g117bea95534_3_81">
            <a:extLst>
              <a:ext uri="{FF2B5EF4-FFF2-40B4-BE49-F238E27FC236}">
                <a16:creationId xmlns:a16="http://schemas.microsoft.com/office/drawing/2014/main" id="{CF701FDD-AE40-CD4D-BF98-AC76DF171D9F}"/>
              </a:ext>
            </a:extLst>
          </p:cNvPr>
          <p:cNvSpPr txBox="1"/>
          <p:nvPr/>
        </p:nvSpPr>
        <p:spPr>
          <a:xfrm>
            <a:off x="814860" y="1355787"/>
            <a:ext cx="3342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 dirty="0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learning do I get from working on this project?</a:t>
            </a:r>
            <a:endParaRPr sz="1300" b="1" i="0" u="none" strike="noStrike" cap="none" dirty="0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151;g117bea95534_3_81">
            <a:extLst>
              <a:ext uri="{FF2B5EF4-FFF2-40B4-BE49-F238E27FC236}">
                <a16:creationId xmlns:a16="http://schemas.microsoft.com/office/drawing/2014/main" id="{FDF3285D-1FE6-7843-84A3-FF33E8DE44E9}"/>
              </a:ext>
            </a:extLst>
          </p:cNvPr>
          <p:cNvSpPr/>
          <p:nvPr/>
        </p:nvSpPr>
        <p:spPr>
          <a:xfrm>
            <a:off x="669807" y="1747664"/>
            <a:ext cx="6975906" cy="1293149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Memahami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menemukan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permasalahan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solusinya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Mengetahui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dasar-dasar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syntax python dan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Memahami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Langkah-Langkah Data Preparation/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dan EDA.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200" dirty="0" err="1"/>
              <a:t>Mengenal</a:t>
            </a:r>
            <a:r>
              <a:rPr lang="en-US" sz="1200" dirty="0"/>
              <a:t> </a:t>
            </a:r>
            <a:r>
              <a:rPr lang="en-US" sz="1200" dirty="0" err="1"/>
              <a:t>dasar-dasar</a:t>
            </a:r>
            <a:r>
              <a:rPr lang="en-US" sz="1200" dirty="0"/>
              <a:t> Machine Learning, </a:t>
            </a:r>
            <a:r>
              <a:rPr lang="en-US" sz="1200" dirty="0" err="1"/>
              <a:t>Membuat</a:t>
            </a:r>
            <a:r>
              <a:rPr lang="en-US" sz="1200" dirty="0"/>
              <a:t> Model dan </a:t>
            </a:r>
            <a:r>
              <a:rPr lang="en-US" sz="1200" dirty="0" err="1"/>
              <a:t>Evaluasi</a:t>
            </a:r>
            <a:r>
              <a:rPr lang="en-US" sz="1200" dirty="0"/>
              <a:t>.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2;g117bea95534_3_81">
            <a:extLst>
              <a:ext uri="{FF2B5EF4-FFF2-40B4-BE49-F238E27FC236}">
                <a16:creationId xmlns:a16="http://schemas.microsoft.com/office/drawing/2014/main" id="{B15B3464-0B9E-D84A-9C12-6EEB53785921}"/>
              </a:ext>
            </a:extLst>
          </p:cNvPr>
          <p:cNvSpPr/>
          <p:nvPr/>
        </p:nvSpPr>
        <p:spPr>
          <a:xfrm>
            <a:off x="669807" y="3510456"/>
            <a:ext cx="7590318" cy="1163400"/>
          </a:xfrm>
          <a:prstGeom prst="roundRect">
            <a:avLst>
              <a:gd name="adj" fmla="val 16667"/>
            </a:avLst>
          </a:prstGeom>
          <a:solidFill>
            <a:srgbClr val="F0EB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800"/>
              <a:buFontTx/>
              <a:buChar char="-"/>
            </a:pPr>
            <a:r>
              <a:rPr lang="en-ID" sz="1200" dirty="0">
                <a:solidFill>
                  <a:schemeClr val="tx1"/>
                </a:solidFill>
                <a:latin typeface="+mn-lt"/>
              </a:rPr>
              <a:t>Saya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sangat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meng-appreciate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mentornya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selalu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responsif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sangat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support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kepada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peserta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bahkan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di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luar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kelas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285750" lvl="0" indent="-285750">
              <a:buSzPts val="1800"/>
              <a:buFontTx/>
              <a:buChar char="-"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Pretest dan Quiz yang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diberikan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memacu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untuk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belajar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sebelum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materi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, dan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mengulang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setelah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materi</a:t>
            </a:r>
            <a:endParaRPr lang="en-US" sz="1200" b="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lvl="0" indent="-285750">
              <a:buSzPts val="1800"/>
              <a:buFontTx/>
              <a:buChar char="-"/>
            </a:pPr>
            <a:r>
              <a:rPr lang="en-ID" sz="1200" dirty="0" err="1">
                <a:solidFill>
                  <a:schemeClr val="tx1"/>
                </a:solidFill>
                <a:latin typeface="+mn-lt"/>
              </a:rPr>
              <a:t>Tutornya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adalah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praktisi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dibidangnya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jadi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bisa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banyak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wawasan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baik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terkait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materi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maupun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 dunia </a:t>
            </a:r>
            <a:r>
              <a:rPr lang="en-ID" sz="1200" dirty="0" err="1">
                <a:solidFill>
                  <a:schemeClr val="tx1"/>
                </a:solidFill>
                <a:latin typeface="+mn-lt"/>
              </a:rPr>
              <a:t>kerja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.</a:t>
            </a:r>
            <a:endParaRPr sz="1600" b="0" i="0" u="none" strike="noStrik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53;g117bea95534_3_81">
            <a:extLst>
              <a:ext uri="{FF2B5EF4-FFF2-40B4-BE49-F238E27FC236}">
                <a16:creationId xmlns:a16="http://schemas.microsoft.com/office/drawing/2014/main" id="{7DD28EC0-8557-8A41-B752-26A93D4A5AD5}"/>
              </a:ext>
            </a:extLst>
          </p:cNvPr>
          <p:cNvSpPr txBox="1"/>
          <p:nvPr/>
        </p:nvSpPr>
        <p:spPr>
          <a:xfrm>
            <a:off x="3779025" y="3080689"/>
            <a:ext cx="44811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" sz="1300" b="1" i="0" u="none" strike="noStrike" cap="none" dirty="0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other learning do I feel throughout my journey in #</a:t>
            </a:r>
            <a:r>
              <a:rPr lang="en" sz="1300" b="1" dirty="0" err="1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CDA</a:t>
            </a:r>
            <a:r>
              <a:rPr lang="en" sz="1300" b="1" i="0" u="none" strike="noStrike" cap="none" dirty="0" err="1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NarasioData</a:t>
            </a:r>
            <a:r>
              <a:rPr lang="en" sz="1300" b="1" i="0" u="none" strike="noStrike" cap="none" dirty="0">
                <a:solidFill>
                  <a:srgbClr val="20124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?</a:t>
            </a:r>
            <a:endParaRPr sz="1300" b="1" i="0" u="none" strike="noStrike" cap="none" dirty="0">
              <a:solidFill>
                <a:srgbClr val="20124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117bea959ad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17bea959ad_0_16"/>
          <p:cNvSpPr txBox="1"/>
          <p:nvPr/>
        </p:nvSpPr>
        <p:spPr>
          <a:xfrm>
            <a:off x="6603727" y="4713728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</a:t>
            </a:fld>
            <a:endParaRPr sz="1100" b="1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2" name="Google Shape;162;g117bea959ad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500" y="1383711"/>
            <a:ext cx="4843576" cy="302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17bea959ad_0_16"/>
          <p:cNvSpPr/>
          <p:nvPr/>
        </p:nvSpPr>
        <p:spPr>
          <a:xfrm>
            <a:off x="5153494" y="2534777"/>
            <a:ext cx="4843500" cy="884400"/>
          </a:xfrm>
          <a:prstGeom prst="roundRect">
            <a:avLst>
              <a:gd name="adj" fmla="val 43645"/>
            </a:avLst>
          </a:prstGeom>
          <a:gradFill>
            <a:gsLst>
              <a:gs pos="0">
                <a:srgbClr val="692FC2"/>
              </a:gs>
              <a:gs pos="100000">
                <a:srgbClr val="9900FF"/>
              </a:gs>
            </a:gsLst>
            <a:lin ang="2700006" scaled="0"/>
          </a:gradFill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17bea959ad_0_16"/>
          <p:cNvSpPr txBox="1"/>
          <p:nvPr/>
        </p:nvSpPr>
        <p:spPr>
          <a:xfrm>
            <a:off x="5547956" y="2580094"/>
            <a:ext cx="31131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500"/>
              <a:buFont typeface="Montserrat SemiBold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23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416</Words>
  <Application>Microsoft Macintosh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 SemiBold</vt:lpstr>
      <vt:lpstr>Montserrat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Aziz Hendra Atmaja</cp:lastModifiedBy>
  <cp:revision>4</cp:revision>
  <dcterms:modified xsi:type="dcterms:W3CDTF">2022-11-02T07:16:47Z</dcterms:modified>
</cp:coreProperties>
</file>