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2007-3F6C-4F7A-B8AB-8109643C4015}" type="datetimeFigureOut">
              <a:rPr lang="id-ID" smtClean="0"/>
              <a:t>04/07/2020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69B9-180E-4C0D-B55E-159AD4141FB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58755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2007-3F6C-4F7A-B8AB-8109643C4015}" type="datetimeFigureOut">
              <a:rPr lang="id-ID" smtClean="0"/>
              <a:t>04/07/2020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69B9-180E-4C0D-B55E-159AD4141FB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64579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2007-3F6C-4F7A-B8AB-8109643C4015}" type="datetimeFigureOut">
              <a:rPr lang="id-ID" smtClean="0"/>
              <a:t>04/07/2020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69B9-180E-4C0D-B55E-159AD4141FB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6023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2007-3F6C-4F7A-B8AB-8109643C4015}" type="datetimeFigureOut">
              <a:rPr lang="id-ID" smtClean="0"/>
              <a:t>04/07/2020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69B9-180E-4C0D-B55E-159AD4141FB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97229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2007-3F6C-4F7A-B8AB-8109643C4015}" type="datetimeFigureOut">
              <a:rPr lang="id-ID" smtClean="0"/>
              <a:t>04/07/2020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69B9-180E-4C0D-B55E-159AD4141FB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34350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2007-3F6C-4F7A-B8AB-8109643C4015}" type="datetimeFigureOut">
              <a:rPr lang="id-ID" smtClean="0"/>
              <a:t>04/07/2020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69B9-180E-4C0D-B55E-159AD4141FB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5118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2007-3F6C-4F7A-B8AB-8109643C4015}" type="datetimeFigureOut">
              <a:rPr lang="id-ID" smtClean="0"/>
              <a:t>04/07/2020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69B9-180E-4C0D-B55E-159AD4141FB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9765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2007-3F6C-4F7A-B8AB-8109643C4015}" type="datetimeFigureOut">
              <a:rPr lang="id-ID" smtClean="0"/>
              <a:t>04/07/2020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69B9-180E-4C0D-B55E-159AD4141FB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15875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2007-3F6C-4F7A-B8AB-8109643C4015}" type="datetimeFigureOut">
              <a:rPr lang="id-ID" smtClean="0"/>
              <a:t>04/07/2020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69B9-180E-4C0D-B55E-159AD4141FB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06619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2007-3F6C-4F7A-B8AB-8109643C4015}" type="datetimeFigureOut">
              <a:rPr lang="id-ID" smtClean="0"/>
              <a:t>04/07/2020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69B9-180E-4C0D-B55E-159AD4141FB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17816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2007-3F6C-4F7A-B8AB-8109643C4015}" type="datetimeFigureOut">
              <a:rPr lang="id-ID" smtClean="0"/>
              <a:t>04/07/2020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69B9-180E-4C0D-B55E-159AD4141FB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30153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82007-3F6C-4F7A-B8AB-8109643C4015}" type="datetimeFigureOut">
              <a:rPr lang="id-ID" smtClean="0"/>
              <a:t>04/07/2020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869B9-180E-4C0D-B55E-159AD4141FB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59347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d-ID" dirty="0">
                <a:latin typeface="Aharoni" panose="02010803020104030203" pitchFamily="2" charset="-79"/>
                <a:cs typeface="Aharoni" panose="02010803020104030203" pitchFamily="2" charset="-79"/>
              </a:rPr>
              <a:t>BAB </a:t>
            </a:r>
            <a:r>
              <a:rPr lang="id-ID" sz="7300" dirty="0">
                <a:latin typeface="Aharoni" panose="02010803020104030203" pitchFamily="2" charset="-79"/>
                <a:cs typeface="Aharoni" panose="02010803020104030203" pitchFamily="2" charset="-79"/>
              </a:rPr>
              <a:t>1</a:t>
            </a:r>
            <a:br>
              <a:rPr lang="id-ID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br>
              <a:rPr lang="id-ID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id-ID" dirty="0">
                <a:latin typeface="Aharoni" panose="02010803020104030203" pitchFamily="2" charset="-79"/>
                <a:cs typeface="Aharoni" panose="02010803020104030203" pitchFamily="2" charset="-79"/>
              </a:rPr>
              <a:t>Ruang Kehidupan Manusia dalam Lingkup Nasional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 dirty="0"/>
          </a:p>
          <a:p>
            <a:endParaRPr lang="id-ID" dirty="0"/>
          </a:p>
          <a:p>
            <a:r>
              <a:rPr lang="id-ID" b="1" dirty="0"/>
              <a:t>Pertemuan 1</a:t>
            </a:r>
          </a:p>
        </p:txBody>
      </p:sp>
    </p:spTree>
    <p:extLst>
      <p:ext uri="{BB962C8B-B14F-4D97-AF65-F5344CB8AC3E}">
        <p14:creationId xmlns:p14="http://schemas.microsoft.com/office/powerpoint/2010/main" val="1139281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"/>
            <a:ext cx="10462147" cy="1155490"/>
          </a:xfrm>
        </p:spPr>
        <p:txBody>
          <a:bodyPr>
            <a:normAutofit fontScale="90000"/>
          </a:bodyPr>
          <a:lstStyle/>
          <a:p>
            <a:pPr algn="ctr"/>
            <a:br>
              <a:rPr lang="id-ID" sz="2800" b="1" dirty="0">
                <a:solidFill>
                  <a:srgbClr val="FF0000"/>
                </a:solidFill>
              </a:rPr>
            </a:br>
            <a:r>
              <a:rPr lang="id-ID" sz="2800" b="1" dirty="0">
                <a:solidFill>
                  <a:srgbClr val="FF0000"/>
                </a:solidFill>
              </a:rPr>
              <a:t>Peta Konsep</a:t>
            </a:r>
            <a:br>
              <a:rPr lang="id-ID" dirty="0"/>
            </a:br>
            <a:endParaRPr lang="id-ID" dirty="0"/>
          </a:p>
        </p:txBody>
      </p:sp>
      <p:sp>
        <p:nvSpPr>
          <p:cNvPr id="4" name="Rectangle 3"/>
          <p:cNvSpPr/>
          <p:nvPr/>
        </p:nvSpPr>
        <p:spPr>
          <a:xfrm>
            <a:off x="4915468" y="1027906"/>
            <a:ext cx="236106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Ruang Kehidupan Manusia dalam Lingkup Nasional</a:t>
            </a:r>
          </a:p>
        </p:txBody>
      </p:sp>
      <p:cxnSp>
        <p:nvCxnSpPr>
          <p:cNvPr id="6" name="Straight Connector 5"/>
          <p:cNvCxnSpPr>
            <a:stCxn id="4" idx="2"/>
          </p:cNvCxnSpPr>
          <p:nvPr/>
        </p:nvCxnSpPr>
        <p:spPr>
          <a:xfrm flipH="1">
            <a:off x="6095999" y="1942306"/>
            <a:ext cx="1" cy="411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38200" y="260672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201003" y="2353469"/>
            <a:ext cx="78144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201003" y="2353469"/>
            <a:ext cx="0" cy="205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23081" y="2559051"/>
            <a:ext cx="189703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Ruang dalam studi Geografi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4686300" y="2353469"/>
            <a:ext cx="0" cy="205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632009" y="2559051"/>
            <a:ext cx="210858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  <a:p>
            <a:pPr algn="ctr"/>
            <a:r>
              <a:rPr lang="id-ID" dirty="0"/>
              <a:t>Konektivitas antara Manusia, Ruang , dan Waktu</a:t>
            </a:r>
          </a:p>
          <a:p>
            <a:pPr algn="ctr"/>
            <a:endParaRPr lang="id-ID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9015482" y="2353469"/>
            <a:ext cx="0" cy="205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808793" y="2559051"/>
            <a:ext cx="241337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Kehidupan Manusia dalam Lingkup Nasional Indonesia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1201003" y="3473451"/>
            <a:ext cx="0" cy="2599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endCxn id="41" idx="1"/>
          </p:cNvCxnSpPr>
          <p:nvPr/>
        </p:nvCxnSpPr>
        <p:spPr>
          <a:xfrm flipV="1">
            <a:off x="1201003" y="3915828"/>
            <a:ext cx="436728" cy="7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637731" y="3721514"/>
            <a:ext cx="1994278" cy="38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Prinsip Distribusi</a:t>
            </a:r>
          </a:p>
        </p:txBody>
      </p:sp>
      <p:cxnSp>
        <p:nvCxnSpPr>
          <p:cNvPr id="44" name="Straight Connector 43"/>
          <p:cNvCxnSpPr/>
          <p:nvPr/>
        </p:nvCxnSpPr>
        <p:spPr>
          <a:xfrm flipV="1">
            <a:off x="1201003" y="4512533"/>
            <a:ext cx="436728" cy="6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637730" y="4260266"/>
            <a:ext cx="2019869" cy="552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Prinsip Interelasi </a:t>
            </a:r>
          </a:p>
        </p:txBody>
      </p:sp>
      <p:cxnSp>
        <p:nvCxnSpPr>
          <p:cNvPr id="49" name="Straight Connector 48"/>
          <p:cNvCxnSpPr/>
          <p:nvPr/>
        </p:nvCxnSpPr>
        <p:spPr>
          <a:xfrm>
            <a:off x="1201003" y="5251792"/>
            <a:ext cx="4367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1637729" y="5049550"/>
            <a:ext cx="2019869" cy="399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Prinsip Deskripsi 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201003" y="6073254"/>
            <a:ext cx="4497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1672700" y="5685254"/>
            <a:ext cx="1984898" cy="538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Prinsip Korologi</a:t>
            </a:r>
          </a:p>
        </p:txBody>
      </p:sp>
      <p:cxnSp>
        <p:nvCxnSpPr>
          <p:cNvPr id="76" name="Straight Connector 75"/>
          <p:cNvCxnSpPr/>
          <p:nvPr/>
        </p:nvCxnSpPr>
        <p:spPr>
          <a:xfrm>
            <a:off x="9015482" y="3473451"/>
            <a:ext cx="0" cy="2599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9015482" y="3915828"/>
            <a:ext cx="436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9452209" y="3623269"/>
            <a:ext cx="2134740" cy="486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Tinjauan Geografis </a:t>
            </a:r>
          </a:p>
        </p:txBody>
      </p:sp>
      <p:cxnSp>
        <p:nvCxnSpPr>
          <p:cNvPr id="83" name="Straight Connector 82"/>
          <p:cNvCxnSpPr/>
          <p:nvPr/>
        </p:nvCxnSpPr>
        <p:spPr>
          <a:xfrm>
            <a:off x="9015482" y="4512533"/>
            <a:ext cx="436727" cy="6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9452209" y="4259960"/>
            <a:ext cx="2134740" cy="553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Tinjauan Sosiologis Antropologis</a:t>
            </a:r>
          </a:p>
        </p:txBody>
      </p:sp>
      <p:cxnSp>
        <p:nvCxnSpPr>
          <p:cNvPr id="87" name="Straight Connector 86"/>
          <p:cNvCxnSpPr/>
          <p:nvPr/>
        </p:nvCxnSpPr>
        <p:spPr>
          <a:xfrm>
            <a:off x="9015482" y="5251792"/>
            <a:ext cx="436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9438562" y="4921842"/>
            <a:ext cx="2148387" cy="632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Tinjauan Sejarah</a:t>
            </a:r>
          </a:p>
        </p:txBody>
      </p:sp>
      <p:cxnSp>
        <p:nvCxnSpPr>
          <p:cNvPr id="92" name="Straight Connector 91"/>
          <p:cNvCxnSpPr/>
          <p:nvPr/>
        </p:nvCxnSpPr>
        <p:spPr>
          <a:xfrm>
            <a:off x="9015482" y="6073254"/>
            <a:ext cx="423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9438561" y="5756575"/>
            <a:ext cx="2148387" cy="504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Tinjauan Ekonomi</a:t>
            </a:r>
          </a:p>
        </p:txBody>
      </p:sp>
    </p:spTree>
    <p:extLst>
      <p:ext uri="{BB962C8B-B14F-4D97-AF65-F5344CB8AC3E}">
        <p14:creationId xmlns:p14="http://schemas.microsoft.com/office/powerpoint/2010/main" val="2186344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09433" y="542546"/>
            <a:ext cx="10515600" cy="1325563"/>
          </a:xfrm>
        </p:spPr>
        <p:txBody>
          <a:bodyPr/>
          <a:lstStyle/>
          <a:p>
            <a:pPr algn="ctr"/>
            <a:r>
              <a:rPr lang="id-ID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Tahukah kamu apa yang dimaksud dengan ruang....?</a:t>
            </a:r>
          </a:p>
        </p:txBody>
      </p:sp>
      <p:sp>
        <p:nvSpPr>
          <p:cNvPr id="4" name="Right Arrow 3"/>
          <p:cNvSpPr/>
          <p:nvPr/>
        </p:nvSpPr>
        <p:spPr>
          <a:xfrm>
            <a:off x="693034" y="375313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Oval 4"/>
          <p:cNvSpPr/>
          <p:nvPr/>
        </p:nvSpPr>
        <p:spPr>
          <a:xfrm>
            <a:off x="2323532" y="2141063"/>
            <a:ext cx="5349922" cy="39458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Menurut Kamus Besar Bahasa Indonesia, ruang didefinisikan sebagai sela-sela antara dua(deret) tiang atau sela-sela antara empat tiang (dibawah kolong rumah); rongga yang berbatas atau terlingkung oleh bidang; dan rongga yang tidak terbatas, tempat segala yang ada</a:t>
            </a:r>
          </a:p>
        </p:txBody>
      </p:sp>
    </p:spTree>
    <p:extLst>
      <p:ext uri="{BB962C8B-B14F-4D97-AF65-F5344CB8AC3E}">
        <p14:creationId xmlns:p14="http://schemas.microsoft.com/office/powerpoint/2010/main" val="735528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A. Ruang dalam Studi Geografi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  <a:p>
            <a:pPr lvl="2"/>
            <a:r>
              <a:rPr lang="id-ID" dirty="0"/>
              <a:t>Geografi adalah ilmu yang mempelajari tentang lokasi, persamaan, dan perbedaan variasi keruangan atas fenomena fisik dan manusia dipermukaan bumi. </a:t>
            </a:r>
          </a:p>
          <a:p>
            <a:pPr marL="914400" lvl="2" indent="0">
              <a:buNone/>
            </a:pPr>
            <a:endParaRPr lang="id-ID" dirty="0"/>
          </a:p>
          <a:p>
            <a:pPr lvl="2"/>
            <a:r>
              <a:rPr lang="id-ID" dirty="0"/>
              <a:t>Kata Geografi berasal dari bahasa Yunani, yaitu </a:t>
            </a:r>
            <a:r>
              <a:rPr lang="id-ID" i="1" dirty="0"/>
              <a:t>geo </a:t>
            </a:r>
            <a:r>
              <a:rPr lang="id-ID" dirty="0"/>
              <a:t>yang berarti bumi, dan </a:t>
            </a:r>
            <a:r>
              <a:rPr lang="id-ID" i="1" dirty="0"/>
              <a:t>graphein </a:t>
            </a:r>
            <a:r>
              <a:rPr lang="id-ID" dirty="0"/>
              <a:t>yang berarti tulisan</a:t>
            </a:r>
          </a:p>
          <a:p>
            <a:pPr marL="914400" lvl="2" indent="0">
              <a:buNone/>
            </a:pPr>
            <a:endParaRPr lang="id-ID" dirty="0"/>
          </a:p>
          <a:p>
            <a:pPr lvl="2"/>
            <a:r>
              <a:rPr lang="id-ID" dirty="0"/>
              <a:t>Geografi mempelajari kejadian yang disebabkan oleh alam atau manusia, dan mempelajari akibat yang ditimbulkan dari kejadian tersebut. </a:t>
            </a:r>
          </a:p>
        </p:txBody>
      </p:sp>
      <p:sp>
        <p:nvSpPr>
          <p:cNvPr id="4" name="Right Arrow 3"/>
          <p:cNvSpPr/>
          <p:nvPr/>
        </p:nvSpPr>
        <p:spPr>
          <a:xfrm>
            <a:off x="1105469" y="2347415"/>
            <a:ext cx="272955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ight Arrow 4"/>
          <p:cNvSpPr/>
          <p:nvPr/>
        </p:nvSpPr>
        <p:spPr>
          <a:xfrm>
            <a:off x="1105469" y="3120830"/>
            <a:ext cx="272955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ight Arrow 5"/>
          <p:cNvSpPr/>
          <p:nvPr/>
        </p:nvSpPr>
        <p:spPr>
          <a:xfrm>
            <a:off x="1105469" y="4164264"/>
            <a:ext cx="272955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10919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Prinsip-prinsip yang dipegang dalam geografi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b="1" dirty="0"/>
              <a:t>1</a:t>
            </a:r>
            <a:r>
              <a:rPr lang="id-ID" dirty="0"/>
              <a:t>. </a:t>
            </a:r>
            <a:r>
              <a:rPr lang="id-ID" b="1" dirty="0"/>
              <a:t>Prinsip Distribusi</a:t>
            </a:r>
          </a:p>
          <a:p>
            <a:r>
              <a:rPr lang="id-ID" dirty="0"/>
              <a:t>Prinsip distribusi atau penyebaran digunakan untuk menelaah dan mengkaji gejala dan fakta geografi. </a:t>
            </a:r>
          </a:p>
          <a:p>
            <a:r>
              <a:rPr lang="id-ID" dirty="0"/>
              <a:t>Prinsip distribusi digunakan karena ada persebaran fenomena geografi yang tidak merata di muka bumi.</a:t>
            </a:r>
          </a:p>
          <a:p>
            <a:r>
              <a:rPr lang="id-ID" dirty="0"/>
              <a:t>Fenomena tersebut dapat berupa bentang alam, tumbuhan, hewan dan manusia. </a:t>
            </a:r>
          </a:p>
          <a:p>
            <a:pPr marL="0" indent="0">
              <a:buNone/>
            </a:pPr>
            <a:r>
              <a:rPr lang="id-ID" dirty="0"/>
              <a:t>	Ilmu geografi memberikan gambaran tentang penyebaran dan penyebab fenomena tersebut</a:t>
            </a:r>
          </a:p>
        </p:txBody>
      </p:sp>
    </p:spTree>
    <p:extLst>
      <p:ext uri="{BB962C8B-B14F-4D97-AF65-F5344CB8AC3E}">
        <p14:creationId xmlns:p14="http://schemas.microsoft.com/office/powerpoint/2010/main" val="2645245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2. Prinsip Interelasi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Prinsip interelasi digunakan untuk mengurai gabungan yang saling terkait di dalamnya.</a:t>
            </a:r>
          </a:p>
          <a:p>
            <a:r>
              <a:rPr lang="id-ID" dirty="0"/>
              <a:t>Prinsip interelasi yaitu hubungan keterkaitan antara alam dan manusia, manusia dengan manusia, maupun alam dengan alam.</a:t>
            </a:r>
          </a:p>
        </p:txBody>
      </p:sp>
    </p:spTree>
    <p:extLst>
      <p:ext uri="{BB962C8B-B14F-4D97-AF65-F5344CB8AC3E}">
        <p14:creationId xmlns:p14="http://schemas.microsoft.com/office/powerpoint/2010/main" val="1144878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3. Prinsip Deskripsi</a:t>
            </a:r>
            <a:br>
              <a:rPr lang="id-ID" dirty="0"/>
            </a:b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74751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4. Prinsip Korologi</a:t>
            </a:r>
            <a:br>
              <a:rPr lang="id-ID" dirty="0"/>
            </a:b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78269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B. Konektivitas antara Manusia, Ruang, dan Waktu</a:t>
            </a:r>
            <a:br>
              <a:rPr lang="id-ID" dirty="0"/>
            </a:b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32211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264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BAB 1  Ruang Kehidupan Manusia dalam Lingkup Nasional</vt:lpstr>
      <vt:lpstr> Peta Konsep </vt:lpstr>
      <vt:lpstr>Tahukah kamu apa yang dimaksud dengan ruang....?</vt:lpstr>
      <vt:lpstr>A. Ruang dalam Studi Geografi</vt:lpstr>
      <vt:lpstr>Prinsip-prinsip yang dipegang dalam geografi</vt:lpstr>
      <vt:lpstr>2. Prinsip Interelasi</vt:lpstr>
      <vt:lpstr>3. Prinsip Deskripsi </vt:lpstr>
      <vt:lpstr>4. Prinsip Korologi </vt:lpstr>
      <vt:lpstr>B. Konektivitas antara Manusia, Ruang, dan Waktu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BAB 1  Ruang Kehidupan Manusia dalam Lingkup Nasional</dc:title>
  <dc:creator>User</dc:creator>
  <cp:lastModifiedBy>Unknown User</cp:lastModifiedBy>
  <cp:revision>16</cp:revision>
  <dcterms:created xsi:type="dcterms:W3CDTF">2020-07-02T02:47:18Z</dcterms:created>
  <dcterms:modified xsi:type="dcterms:W3CDTF">2020-07-04T06:08:13Z</dcterms:modified>
</cp:coreProperties>
</file>