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99" r:id="rId4"/>
    <p:sldId id="311" r:id="rId5"/>
    <p:sldId id="310" r:id="rId6"/>
    <p:sldId id="312" r:id="rId7"/>
    <p:sldId id="313" r:id="rId8"/>
    <p:sldId id="276" r:id="rId9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6D1"/>
    <a:srgbClr val="009900"/>
    <a:srgbClr val="D7E6EE"/>
    <a:srgbClr val="6F9AEF"/>
    <a:srgbClr val="6DCEF1"/>
    <a:srgbClr val="99CC00"/>
    <a:srgbClr val="93DADF"/>
    <a:srgbClr val="3BCBDF"/>
    <a:srgbClr val="BED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671" autoAdjust="0"/>
  </p:normalViewPr>
  <p:slideViewPr>
    <p:cSldViewPr>
      <p:cViewPr>
        <p:scale>
          <a:sx n="60" d="100"/>
          <a:sy n="60" d="100"/>
        </p:scale>
        <p:origin x="-1704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Freeform 18"/>
          <p:cNvSpPr>
            <a:spLocks/>
          </p:cNvSpPr>
          <p:nvPr/>
        </p:nvSpPr>
        <p:spPr bwMode="gray">
          <a:xfrm>
            <a:off x="-4774" y="2708275"/>
            <a:ext cx="9152015" cy="1501775"/>
          </a:xfrm>
          <a:custGeom>
            <a:avLst/>
            <a:gdLst>
              <a:gd name="T0" fmla="*/ 6 w 5779"/>
              <a:gd name="T1" fmla="*/ 454 h 946"/>
              <a:gd name="T2" fmla="*/ 355 w 5779"/>
              <a:gd name="T3" fmla="*/ 454 h 946"/>
              <a:gd name="T4" fmla="*/ 757 w 5779"/>
              <a:gd name="T5" fmla="*/ 1 h 946"/>
              <a:gd name="T6" fmla="*/ 2511 w 5779"/>
              <a:gd name="T7" fmla="*/ 0 h 946"/>
              <a:gd name="T8" fmla="*/ 2646 w 5779"/>
              <a:gd name="T9" fmla="*/ 144 h 946"/>
              <a:gd name="T10" fmla="*/ 5779 w 5779"/>
              <a:gd name="T11" fmla="*/ 137 h 946"/>
              <a:gd name="T12" fmla="*/ 5779 w 5779"/>
              <a:gd name="T13" fmla="*/ 772 h 946"/>
              <a:gd name="T14" fmla="*/ 2899 w 5779"/>
              <a:gd name="T15" fmla="*/ 765 h 946"/>
              <a:gd name="T16" fmla="*/ 2757 w 5779"/>
              <a:gd name="T17" fmla="*/ 946 h 946"/>
              <a:gd name="T18" fmla="*/ 1883 w 5779"/>
              <a:gd name="T19" fmla="*/ 946 h 946"/>
              <a:gd name="T20" fmla="*/ 1663 w 5779"/>
              <a:gd name="T21" fmla="*/ 687 h 946"/>
              <a:gd name="T22" fmla="*/ 0 w 5779"/>
              <a:gd name="T23" fmla="*/ 687 h 946"/>
              <a:gd name="T24" fmla="*/ 35 w 5779"/>
              <a:gd name="T25" fmla="*/ 480 h 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79" h="946">
                <a:moveTo>
                  <a:pt x="6" y="454"/>
                </a:moveTo>
                <a:lnTo>
                  <a:pt x="355" y="454"/>
                </a:lnTo>
                <a:lnTo>
                  <a:pt x="757" y="1"/>
                </a:lnTo>
                <a:lnTo>
                  <a:pt x="2511" y="0"/>
                </a:lnTo>
                <a:lnTo>
                  <a:pt x="2646" y="144"/>
                </a:lnTo>
                <a:lnTo>
                  <a:pt x="5779" y="137"/>
                </a:lnTo>
                <a:lnTo>
                  <a:pt x="5779" y="772"/>
                </a:lnTo>
                <a:lnTo>
                  <a:pt x="2899" y="765"/>
                </a:lnTo>
                <a:lnTo>
                  <a:pt x="2757" y="946"/>
                </a:lnTo>
                <a:lnTo>
                  <a:pt x="1883" y="946"/>
                </a:lnTo>
                <a:lnTo>
                  <a:pt x="1663" y="687"/>
                </a:lnTo>
                <a:lnTo>
                  <a:pt x="0" y="687"/>
                </a:lnTo>
                <a:lnTo>
                  <a:pt x="35" y="480"/>
                </a:lnTo>
              </a:path>
            </a:pathLst>
          </a:custGeom>
          <a:solidFill>
            <a:schemeClr val="bg1"/>
          </a:solidFill>
          <a:ln>
            <a:noFill/>
          </a:ln>
          <a:effectLst>
            <a:outerShdw dist="77251" dir="4832261" algn="ctr" rotWithShape="0">
              <a:srgbClr val="000066">
                <a:alpha val="1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91" name="Freeform 19" descr="01_img(Global Digtal Desigm(imageState)"/>
          <p:cNvSpPr>
            <a:spLocks/>
          </p:cNvSpPr>
          <p:nvPr/>
        </p:nvSpPr>
        <p:spPr bwMode="gray">
          <a:xfrm>
            <a:off x="-9525" y="2747963"/>
            <a:ext cx="9183688" cy="1420813"/>
          </a:xfrm>
          <a:custGeom>
            <a:avLst/>
            <a:gdLst>
              <a:gd name="T0" fmla="*/ 0 w 5799"/>
              <a:gd name="T1" fmla="*/ 455 h 895"/>
              <a:gd name="T2" fmla="*/ 369 w 5799"/>
              <a:gd name="T3" fmla="*/ 454 h 895"/>
              <a:gd name="T4" fmla="*/ 776 w 5799"/>
              <a:gd name="T5" fmla="*/ 0 h 895"/>
              <a:gd name="T6" fmla="*/ 2496 w 5799"/>
              <a:gd name="T7" fmla="*/ 0 h 895"/>
              <a:gd name="T8" fmla="*/ 2632 w 5799"/>
              <a:gd name="T9" fmla="*/ 136 h 895"/>
              <a:gd name="T10" fmla="*/ 5799 w 5799"/>
              <a:gd name="T11" fmla="*/ 136 h 895"/>
              <a:gd name="T12" fmla="*/ 5788 w 5799"/>
              <a:gd name="T13" fmla="*/ 727 h 895"/>
              <a:gd name="T14" fmla="*/ 2883 w 5799"/>
              <a:gd name="T15" fmla="*/ 708 h 895"/>
              <a:gd name="T16" fmla="*/ 2747 w 5799"/>
              <a:gd name="T17" fmla="*/ 895 h 895"/>
              <a:gd name="T18" fmla="*/ 1899 w 5799"/>
              <a:gd name="T19" fmla="*/ 895 h 895"/>
              <a:gd name="T20" fmla="*/ 1681 w 5799"/>
              <a:gd name="T21" fmla="*/ 635 h 895"/>
              <a:gd name="T22" fmla="*/ 7 w 5799"/>
              <a:gd name="T23" fmla="*/ 635 h 895"/>
              <a:gd name="T24" fmla="*/ 7 w 5799"/>
              <a:gd name="T25" fmla="*/ 454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99" h="895">
                <a:moveTo>
                  <a:pt x="0" y="455"/>
                </a:moveTo>
                <a:lnTo>
                  <a:pt x="369" y="454"/>
                </a:lnTo>
                <a:lnTo>
                  <a:pt x="776" y="0"/>
                </a:lnTo>
                <a:lnTo>
                  <a:pt x="2496" y="0"/>
                </a:lnTo>
                <a:lnTo>
                  <a:pt x="2632" y="136"/>
                </a:lnTo>
                <a:lnTo>
                  <a:pt x="5799" y="136"/>
                </a:lnTo>
                <a:lnTo>
                  <a:pt x="5788" y="727"/>
                </a:lnTo>
                <a:lnTo>
                  <a:pt x="2883" y="708"/>
                </a:lnTo>
                <a:lnTo>
                  <a:pt x="2747" y="895"/>
                </a:lnTo>
                <a:lnTo>
                  <a:pt x="1899" y="895"/>
                </a:lnTo>
                <a:lnTo>
                  <a:pt x="1681" y="635"/>
                </a:lnTo>
                <a:lnTo>
                  <a:pt x="7" y="635"/>
                </a:lnTo>
                <a:lnTo>
                  <a:pt x="7" y="454"/>
                </a:lnTo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4953000"/>
            <a:ext cx="7315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Verdana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611188" y="1700213"/>
            <a:ext cx="8137525" cy="792162"/>
          </a:xfrm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E8606-EDB0-40B0-8C5B-168CDB5B02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99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87406-D377-41FE-8FB5-506E13B82CB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65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</p:spPr>
        <p:txBody>
          <a:bodyPr/>
          <a:lstStyle/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B20589B1-BA1B-47EB-A28E-F8DDDB4B580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77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49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8BB0B-6914-42C9-BE18-22699022CB2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81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D2F2D1-A233-4418-9609-B26C03DDE8C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32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7D6C9-341F-4538-BFAE-0817465E983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2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B4007-0FB4-4442-A91C-12EC6F06D7E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651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693F5-3FD1-474C-B322-66125D2EE56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4439C-5B7B-4182-BB36-A7A8B4CF77A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FFB299-BBD2-44BB-885D-D5236B79005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3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>
              <a:gd name="T0" fmla="*/ 0 w 5763"/>
              <a:gd name="T1" fmla="*/ 368 h 567"/>
              <a:gd name="T2" fmla="*/ 440 w 5763"/>
              <a:gd name="T3" fmla="*/ 368 h 567"/>
              <a:gd name="T4" fmla="*/ 777 w 5763"/>
              <a:gd name="T5" fmla="*/ 0 h 567"/>
              <a:gd name="T6" fmla="*/ 2162 w 5763"/>
              <a:gd name="T7" fmla="*/ 0 h 567"/>
              <a:gd name="T8" fmla="*/ 2265 w 5763"/>
              <a:gd name="T9" fmla="*/ 116 h 567"/>
              <a:gd name="T10" fmla="*/ 5756 w 5763"/>
              <a:gd name="T11" fmla="*/ 112 h 567"/>
              <a:gd name="T12" fmla="*/ 5763 w 5763"/>
              <a:gd name="T13" fmla="*/ 567 h 567"/>
              <a:gd name="T14" fmla="*/ 6 w 5763"/>
              <a:gd name="T15" fmla="*/ 556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4832261" algn="ctr" rotWithShape="0">
                    <a:srgbClr val="000066">
                      <a:alpha val="19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39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>
              <a:gd name="T0" fmla="*/ 449 w 5784"/>
              <a:gd name="T1" fmla="*/ 370 h 528"/>
              <a:gd name="T2" fmla="*/ 768 w 5784"/>
              <a:gd name="T3" fmla="*/ 1 h 528"/>
              <a:gd name="T4" fmla="*/ 2158 w 5784"/>
              <a:gd name="T5" fmla="*/ 0 h 528"/>
              <a:gd name="T6" fmla="*/ 2258 w 5784"/>
              <a:gd name="T7" fmla="*/ 115 h 528"/>
              <a:gd name="T8" fmla="*/ 5784 w 5784"/>
              <a:gd name="T9" fmla="*/ 115 h 528"/>
              <a:gd name="T10" fmla="*/ 5779 w 5784"/>
              <a:gd name="T11" fmla="*/ 528 h 528"/>
              <a:gd name="T12" fmla="*/ 0 w 5784"/>
              <a:gd name="T13" fmla="*/ 519 h 528"/>
              <a:gd name="T14" fmla="*/ 0 w 5784"/>
              <a:gd name="T15" fmla="*/ 371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16767739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2889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j-lt"/>
              </a:defRPr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r>
              <a:rPr lang="en-US" dirty="0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1888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</a:defRPr>
            </a:lvl1pPr>
          </a:lstStyle>
          <a:p>
            <a:fld id="{2FF48DC0-D8EF-4079-94EA-4A4FF29D774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468560" y="692696"/>
            <a:ext cx="10188624" cy="1012825"/>
          </a:xfrm>
        </p:spPr>
        <p:txBody>
          <a:bodyPr/>
          <a:lstStyle/>
          <a:p>
            <a:r>
              <a:rPr lang="en-US" sz="3200" dirty="0" smtClean="0">
                <a:solidFill>
                  <a:srgbClr val="00B050"/>
                </a:solidFill>
              </a:rPr>
              <a:t>GIVING COMMENTS TO THE NEWS</a:t>
            </a:r>
            <a:endParaRPr lang="en-US" sz="3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67944" y="4797152"/>
            <a:ext cx="4968552" cy="648072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lang="id-ID" sz="3600" b="1" i="1" dirty="0" smtClean="0">
                <a:solidFill>
                  <a:schemeClr val="bg1"/>
                </a:solidFill>
              </a:rPr>
              <a:t>Ninth Grader</a:t>
            </a:r>
          </a:p>
          <a:p>
            <a:r>
              <a:rPr lang="id-ID" sz="3600" b="1" i="1" dirty="0" smtClean="0">
                <a:solidFill>
                  <a:srgbClr val="FF0000"/>
                </a:solidFill>
              </a:rPr>
              <a:t>JUNIOR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923928" y="6280902"/>
            <a:ext cx="5040560" cy="4320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</a:rPr>
              <a:t>Abdul Aziz</a:t>
            </a:r>
            <a:r>
              <a:rPr lang="id-ID" b="1" dirty="0" smtClean="0">
                <a:solidFill>
                  <a:srgbClr val="00B050"/>
                </a:solidFill>
              </a:rPr>
              <a:t>, S.Pd. And Asep Sunandar, S.Pd.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22850" y="6537325"/>
            <a:ext cx="3663950" cy="320675"/>
          </a:xfrm>
        </p:spPr>
        <p:txBody>
          <a:bodyPr/>
          <a:lstStyle/>
          <a:p>
            <a:r>
              <a:rPr lang="id-ID" dirty="0" smtClean="0"/>
              <a:t>HUSNUL KHOTIMAH 2 ISLAMIC JHS</a:t>
            </a:r>
            <a:endParaRPr lang="en-US" dirty="0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579398" y="2636912"/>
            <a:ext cx="4232275" cy="665163"/>
            <a:chOff x="1268" y="1296"/>
            <a:chExt cx="2666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2282" cy="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1752" y="1307"/>
              <a:ext cx="11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 smtClean="0">
                  <a:solidFill>
                    <a:schemeClr val="tx2"/>
                  </a:solidFill>
                </a:rPr>
                <a:t>Good News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601706" y="3487315"/>
            <a:ext cx="4232275" cy="665163"/>
            <a:chOff x="1268" y="1872"/>
            <a:chExt cx="2666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2282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1748" y="1898"/>
              <a:ext cx="16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 smtClean="0">
                  <a:solidFill>
                    <a:schemeClr val="tx2"/>
                  </a:solidFill>
                </a:rPr>
                <a:t>Congratulations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596846" y="4465655"/>
            <a:ext cx="4232275" cy="665163"/>
            <a:chOff x="1268" y="2432"/>
            <a:chExt cx="2666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 flipV="1">
              <a:off x="1652" y="2818"/>
              <a:ext cx="2282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1744" y="2432"/>
              <a:ext cx="10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 smtClean="0">
                  <a:solidFill>
                    <a:schemeClr val="tx2"/>
                  </a:solidFill>
                </a:rPr>
                <a:t>Bad News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632222" y="5390017"/>
            <a:ext cx="4232275" cy="665163"/>
            <a:chOff x="1268" y="3008"/>
            <a:chExt cx="2666" cy="419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94"/>
              <a:ext cx="228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1748" y="3033"/>
              <a:ext cx="14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 smtClean="0">
                  <a:solidFill>
                    <a:schemeClr val="tx2"/>
                  </a:solidFill>
                </a:rPr>
                <a:t>Wishes/Hopes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3008"/>
              <a:ext cx="480" cy="419"/>
              <a:chOff x="3174" y="2656"/>
              <a:chExt cx="1549" cy="1351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971600" y="1484784"/>
            <a:ext cx="741682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Giving Comments to News</a:t>
            </a:r>
            <a:endParaRPr lang="en-US" sz="4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828">
        <p:split orient="vert"/>
      </p:transition>
    </mc:Choice>
    <mc:Fallback xmlns="">
      <p:transition spd="slow" advTm="1828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 smtClean="0"/>
              <a:t>Husnul Khotimah 2 Islamic JHS</a:t>
            </a:r>
            <a:endParaRPr lang="en-US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Tip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86675" cy="4519613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2400" dirty="0" smtClean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400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400" dirty="0" smtClean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These expressions are used to comment to </a:t>
            </a:r>
            <a:r>
              <a:rPr lang="en-US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good </a:t>
            </a:r>
            <a:r>
              <a:rPr lang="en-US" sz="24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news: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dirty="0" smtClean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It’s good that </a:t>
            </a:r>
            <a:r>
              <a:rPr lang="en-US" sz="24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she got the score seeing that she studied hard last semester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She must have studied hard </a:t>
            </a:r>
            <a:r>
              <a:rPr lang="en-US" sz="24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for this lesson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What? </a:t>
            </a:r>
            <a:r>
              <a:rPr lang="en-US" sz="24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That’s the best news </a:t>
            </a:r>
            <a:r>
              <a:rPr lang="en-US" sz="24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I ever had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That’s great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Get real</a:t>
            </a:r>
            <a:r>
              <a:rPr lang="en-US" sz="24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!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dirty="0" smtClean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id-ID" sz="2400" dirty="0" smtClean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628800"/>
            <a:ext cx="428625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18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2460">
        <p:split orient="vert"/>
      </p:transition>
    </mc:Choice>
    <mc:Fallback xmlns="">
      <p:transition spd="slow" advTm="2246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 smtClean="0"/>
              <a:t>Husnul Khotimah 2 Islamic JHS</a:t>
            </a:r>
            <a:endParaRPr lang="en-US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Tip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86675" cy="4519613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2400" dirty="0" smtClean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400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solidFill>
                <a:schemeClr val="tx2"/>
              </a:solidFill>
              <a:cs typeface="Segoe UI" pitchFamily="34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What </a:t>
            </a:r>
            <a:r>
              <a:rPr lang="en-US" sz="180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 an Expression of Congratulations?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Expression </a:t>
            </a:r>
            <a:r>
              <a:rPr lang="en-US" sz="180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 Congratulations is an expression that we use give the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congratulation utterance when he or she be succeed in doing </a:t>
            </a:r>
            <a:r>
              <a:rPr lang="id-ID" sz="1800" dirty="0" smtClean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something</a:t>
            </a:r>
            <a:endParaRPr lang="en-US" sz="1800" dirty="0" smtClean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000" dirty="0" smtClean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Good News: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Guess what? </a:t>
            </a:r>
            <a:r>
              <a:rPr lang="en-US" sz="2000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I won a badminton Championship</a:t>
            </a:r>
            <a:r>
              <a:rPr lang="en-US" sz="20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I get a scholarship </a:t>
            </a:r>
            <a:r>
              <a:rPr lang="en-US" sz="20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from the local government!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Congratulating: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That’s great! </a:t>
            </a:r>
            <a:r>
              <a:rPr lang="en-US" sz="2000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Congratulations</a:t>
            </a:r>
            <a:r>
              <a:rPr lang="en-US" sz="20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Wow</a:t>
            </a:r>
            <a:r>
              <a:rPr lang="en-US" sz="20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! </a:t>
            </a:r>
            <a:r>
              <a:rPr lang="en-US" sz="2000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Congratulations</a:t>
            </a:r>
            <a:r>
              <a:rPr lang="en-US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.</a:t>
            </a:r>
            <a:endParaRPr lang="en-US" sz="2400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id-ID" sz="2400" dirty="0" smtClean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00808"/>
            <a:ext cx="4286250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572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9214">
        <p:split orient="vert"/>
      </p:transition>
    </mc:Choice>
    <mc:Fallback xmlns="">
      <p:transition spd="slow" advTm="29214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 smtClean="0"/>
              <a:t>Husnul Khotimah 2 Islamic JHS</a:t>
            </a:r>
            <a:endParaRPr lang="en-US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Tip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86675" cy="4519613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2400" dirty="0" smtClean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400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400" dirty="0" smtClean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These expressions are used to </a:t>
            </a:r>
            <a:r>
              <a:rPr lang="id-ID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give </a:t>
            </a:r>
            <a:r>
              <a:rPr lang="en-US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comment</a:t>
            </a:r>
            <a:r>
              <a:rPr lang="id-ID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s</a:t>
            </a:r>
            <a:r>
              <a:rPr lang="en-US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to </a:t>
            </a:r>
            <a:r>
              <a:rPr lang="en-US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bad news: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dirty="0" smtClean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This lesson must have been very </a:t>
            </a:r>
            <a:r>
              <a:rPr lang="en-US" sz="2400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hard</a:t>
            </a:r>
            <a:r>
              <a:rPr lang="en-US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for her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Poor</a:t>
            </a:r>
            <a:r>
              <a:rPr lang="en-US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Janet. She mustn’t have done it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He must be very </a:t>
            </a:r>
            <a:r>
              <a:rPr lang="en-US" sz="2400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sad</a:t>
            </a:r>
            <a:r>
              <a:rPr lang="en-US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now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That’s </a:t>
            </a:r>
            <a:r>
              <a:rPr lang="en-US" sz="2400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very</a:t>
            </a:r>
            <a:r>
              <a:rPr lang="en-US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bad</a:t>
            </a:r>
            <a:endParaRPr lang="id-ID" sz="2400" dirty="0" smtClean="0">
              <a:solidFill>
                <a:srgbClr val="FF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628800"/>
            <a:ext cx="4286250" cy="74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28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 smtClean="0"/>
              <a:t>Husnul Khotimah 2 Islamic JHS</a:t>
            </a:r>
            <a:endParaRPr lang="en-US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Tip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86675" cy="4519613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2400" dirty="0" smtClean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400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These expressions are used to wish/hope to someone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dirty="0" smtClean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Wish all the best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I wish you luck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I hope it’ll be alright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My hope is...</a:t>
            </a:r>
            <a:endParaRPr lang="id-ID" sz="2400" dirty="0" smtClean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911" y="1700808"/>
            <a:ext cx="428625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9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 smtClean="0"/>
              <a:t>Husnul Khotimah 2 Islamic JHS</a:t>
            </a:r>
            <a:endParaRPr lang="en-US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40768"/>
            <a:ext cx="7686675" cy="477904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Discuss the following questions.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400" dirty="0" smtClean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400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400" dirty="0" smtClean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400" dirty="0" smtClean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400" dirty="0" smtClean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400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Is the boy happy or sad? Why?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If the boy is your friend, what will you say to him?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Have you ever experienced the same situation? When or where?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How </a:t>
            </a:r>
            <a:r>
              <a:rPr lang="id-ID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do </a:t>
            </a:r>
            <a:r>
              <a:rPr lang="en-US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your friends give comment to you</a:t>
            </a:r>
            <a:r>
              <a:rPr lang="id-ID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when you get good news</a:t>
            </a:r>
            <a:r>
              <a:rPr lang="en-US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?</a:t>
            </a:r>
          </a:p>
        </p:txBody>
      </p:sp>
      <p:pic>
        <p:nvPicPr>
          <p:cNvPr id="1026" name="Picture 2" descr="C:\Users\win7\Downloads\anak berprestas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916831"/>
            <a:ext cx="4286250" cy="21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64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WordArt 5"/>
          <p:cNvSpPr>
            <a:spLocks noChangeArrowheads="1" noChangeShapeType="1" noTextEdit="1"/>
          </p:cNvSpPr>
          <p:nvPr/>
        </p:nvSpPr>
        <p:spPr bwMode="gray">
          <a:xfrm>
            <a:off x="4283969" y="2204864"/>
            <a:ext cx="4680520" cy="633413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i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009900"/>
                </a:solidFill>
                <a:effectLst>
                  <a:outerShdw dist="89803" dir="2700000" algn="ctr" rotWithShape="0">
                    <a:schemeClr val="tx2">
                      <a:alpha val="50000"/>
                    </a:schemeClr>
                  </a:outerShdw>
                </a:effectLst>
                <a:latin typeface="Haettenschweiler" pitchFamily="34" charset="0"/>
                <a:cs typeface="Arial"/>
              </a:rPr>
              <a:t>Thank</a:t>
            </a:r>
            <a:r>
              <a:rPr lang="en-US" sz="3600" b="1" i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89803" dir="2700000" algn="ctr" rotWithShape="0">
                    <a:schemeClr val="tx2">
                      <a:alpha val="50000"/>
                    </a:schemeClr>
                  </a:outerShdw>
                </a:effectLst>
                <a:latin typeface="Haettenschweiler" pitchFamily="34" charset="0"/>
                <a:cs typeface="Arial"/>
              </a:rPr>
              <a:t> You </a:t>
            </a:r>
          </a:p>
        </p:txBody>
      </p:sp>
      <p:sp>
        <p:nvSpPr>
          <p:cNvPr id="3" name="WordArt 5"/>
          <p:cNvSpPr>
            <a:spLocks noChangeArrowheads="1" noChangeShapeType="1" noTextEdit="1"/>
          </p:cNvSpPr>
          <p:nvPr/>
        </p:nvSpPr>
        <p:spPr bwMode="gray">
          <a:xfrm>
            <a:off x="4473231" y="4257783"/>
            <a:ext cx="4491258" cy="633413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id-ID" sz="3600" b="1" i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89803" dir="2700000" algn="ctr" rotWithShape="0">
                    <a:schemeClr val="tx2">
                      <a:alpha val="50000"/>
                    </a:schemeClr>
                  </a:outerShdw>
                </a:effectLst>
                <a:latin typeface="Gill Sans Ultra Bold" pitchFamily="34" charset="0"/>
                <a:cs typeface="Arial"/>
              </a:rPr>
              <a:t>Any </a:t>
            </a:r>
            <a:r>
              <a:rPr lang="id-ID" sz="3600" b="1" i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009900"/>
                </a:solidFill>
                <a:effectLst>
                  <a:outerShdw dist="89803" dir="2700000" algn="ctr" rotWithShape="0">
                    <a:schemeClr val="tx2">
                      <a:alpha val="50000"/>
                    </a:schemeClr>
                  </a:outerShdw>
                </a:effectLst>
                <a:latin typeface="Gill Sans Ultra Bold" pitchFamily="34" charset="0"/>
                <a:cs typeface="Arial"/>
              </a:rPr>
              <a:t>q</a:t>
            </a:r>
            <a:r>
              <a:rPr lang="id-ID" sz="3600" b="1" i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tx1">
                    <a:lumMod val="75000"/>
                  </a:schemeClr>
                </a:solidFill>
                <a:effectLst>
                  <a:outerShdw dist="89803" dir="2700000" algn="ctr" rotWithShape="0">
                    <a:schemeClr val="tx2">
                      <a:alpha val="50000"/>
                    </a:schemeClr>
                  </a:outerShdw>
                </a:effectLst>
                <a:latin typeface="Gill Sans Ultra Bold" pitchFamily="34" charset="0"/>
                <a:cs typeface="Arial"/>
              </a:rPr>
              <a:t>u</a:t>
            </a:r>
            <a:r>
              <a:rPr lang="id-ID" sz="3600" b="1" i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009900"/>
                </a:solidFill>
                <a:effectLst>
                  <a:outerShdw dist="89803" dir="2700000" algn="ctr" rotWithShape="0">
                    <a:schemeClr val="tx2">
                      <a:alpha val="50000"/>
                    </a:schemeClr>
                  </a:outerShdw>
                </a:effectLst>
                <a:latin typeface="Gill Sans Ultra Bold" pitchFamily="34" charset="0"/>
                <a:cs typeface="Arial"/>
              </a:rPr>
              <a:t>e</a:t>
            </a:r>
            <a:r>
              <a:rPr lang="id-ID" sz="3600" b="1" i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0070C0"/>
                </a:solidFill>
                <a:effectLst>
                  <a:outerShdw dist="89803" dir="2700000" algn="ctr" rotWithShape="0">
                    <a:schemeClr val="tx2">
                      <a:alpha val="50000"/>
                    </a:schemeClr>
                  </a:outerShdw>
                </a:effectLst>
                <a:latin typeface="Gill Sans Ultra Bold" pitchFamily="34" charset="0"/>
                <a:cs typeface="Arial"/>
              </a:rPr>
              <a:t>s</a:t>
            </a:r>
            <a:r>
              <a:rPr lang="id-ID" sz="3600" b="1" i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009900"/>
                </a:solidFill>
                <a:effectLst>
                  <a:outerShdw dist="89803" dir="2700000" algn="ctr" rotWithShape="0">
                    <a:schemeClr val="tx2">
                      <a:alpha val="50000"/>
                    </a:schemeClr>
                  </a:outerShdw>
                </a:effectLst>
                <a:latin typeface="Gill Sans Ultra Bold" pitchFamily="34" charset="0"/>
                <a:cs typeface="Arial"/>
              </a:rPr>
              <a:t>t</a:t>
            </a:r>
            <a:r>
              <a:rPr lang="id-ID" sz="3600" b="1" i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002060"/>
                </a:solidFill>
                <a:effectLst>
                  <a:outerShdw dist="89803" dir="2700000" algn="ctr" rotWithShape="0">
                    <a:schemeClr val="tx2">
                      <a:alpha val="50000"/>
                    </a:schemeClr>
                  </a:outerShdw>
                </a:effectLst>
                <a:latin typeface="Gill Sans Ultra Bold" pitchFamily="34" charset="0"/>
                <a:cs typeface="Arial"/>
              </a:rPr>
              <a:t>i</a:t>
            </a:r>
            <a:r>
              <a:rPr lang="id-ID" sz="3600" b="1" i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009900"/>
                </a:solidFill>
                <a:effectLst>
                  <a:outerShdw dist="89803" dir="2700000" algn="ctr" rotWithShape="0">
                    <a:schemeClr val="tx2">
                      <a:alpha val="50000"/>
                    </a:schemeClr>
                  </a:outerShdw>
                </a:effectLst>
                <a:latin typeface="Gill Sans Ultra Bold" pitchFamily="34" charset="0"/>
                <a:cs typeface="Arial"/>
              </a:rPr>
              <a:t>o</a:t>
            </a:r>
            <a:r>
              <a:rPr lang="id-ID" sz="3600" b="1" i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7030A0"/>
                </a:solidFill>
                <a:effectLst>
                  <a:outerShdw dist="89803" dir="2700000" algn="ctr" rotWithShape="0">
                    <a:schemeClr val="tx2">
                      <a:alpha val="50000"/>
                    </a:schemeClr>
                  </a:outerShdw>
                </a:effectLst>
                <a:latin typeface="Gill Sans Ultra Bold" pitchFamily="34" charset="0"/>
                <a:cs typeface="Arial"/>
              </a:rPr>
              <a:t>n</a:t>
            </a:r>
            <a:r>
              <a:rPr lang="id-ID" sz="3600" b="1" i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89803" dir="2700000" algn="ctr" rotWithShape="0">
                    <a:schemeClr val="tx2">
                      <a:alpha val="50000"/>
                    </a:schemeClr>
                  </a:outerShdw>
                </a:effectLst>
                <a:latin typeface="Gill Sans Ultra Bold" pitchFamily="34" charset="0"/>
                <a:cs typeface="Arial"/>
              </a:rPr>
              <a:t>?</a:t>
            </a:r>
            <a:endParaRPr lang="en-US" sz="3600" b="1" i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outerShdw dist="89803" dir="2700000" algn="ctr" rotWithShape="0">
                  <a:schemeClr val="tx2">
                    <a:alpha val="50000"/>
                  </a:schemeClr>
                </a:outerShdw>
              </a:effectLst>
              <a:latin typeface="Gill Sans Ultra Bold" pitchFamily="34" charset="0"/>
              <a:cs typeface="Arial"/>
            </a:endParaRPr>
          </a:p>
        </p:txBody>
      </p:sp>
      <p:pic>
        <p:nvPicPr>
          <p:cNvPr id="1027" name="Picture 3" descr="C:\Users\win7\Downloads\ikhwan_red_by_qimt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85077"/>
            <a:ext cx="2736304" cy="237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8c66404eccce8c7d852bc0a0bf2579d2307f12"/>
</p:tagLst>
</file>

<file path=ppt/theme/theme1.xml><?xml version="1.0" encoding="utf-8"?>
<a:theme xmlns:a="http://schemas.openxmlformats.org/drawingml/2006/main" name="cdb2004138l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5B1B1"/>
      </a:accent1>
      <a:accent2>
        <a:srgbClr val="5BACE9"/>
      </a:accent2>
      <a:accent3>
        <a:srgbClr val="FFFFFF"/>
      </a:accent3>
      <a:accent4>
        <a:srgbClr val="174578"/>
      </a:accent4>
      <a:accent5>
        <a:srgbClr val="ACD5D5"/>
      </a:accent5>
      <a:accent6>
        <a:srgbClr val="529BD3"/>
      </a:accent6>
      <a:hlink>
        <a:srgbClr val="6E71F0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cdb2004138l</Template>
  <TotalTime>426</TotalTime>
  <Words>305</Words>
  <Application>Microsoft Office PowerPoint</Application>
  <PresentationFormat>On-screen Show (4:3)</PresentationFormat>
  <Paragraphs>83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cdb2004138l</vt:lpstr>
      <vt:lpstr>GIVING COMMENTS TO THE NEWS</vt:lpstr>
      <vt:lpstr>Contents</vt:lpstr>
      <vt:lpstr>Hot Tip</vt:lpstr>
      <vt:lpstr>Hot Tip</vt:lpstr>
      <vt:lpstr>Hot Tip</vt:lpstr>
      <vt:lpstr>Hot Tip</vt:lpstr>
      <vt:lpstr>ASSIGNMENT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ASUS</dc:creator>
  <cp:lastModifiedBy>win7</cp:lastModifiedBy>
  <cp:revision>191</cp:revision>
  <dcterms:created xsi:type="dcterms:W3CDTF">2019-12-08T08:30:24Z</dcterms:created>
  <dcterms:modified xsi:type="dcterms:W3CDTF">2020-07-04T06:41:39Z</dcterms:modified>
</cp:coreProperties>
</file>