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  <p:embeddedFont>
      <p:font typeface="Average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3" Type="http://schemas.openxmlformats.org/officeDocument/2006/relationships/font" Target="fonts/Average-regular.fntdata"/><Relationship Id="rId12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5a25860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5a25860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5a258607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5a258607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4.jp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2C4C9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238575" y="1365450"/>
            <a:ext cx="8520600" cy="9447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UGA Computer Team</a:t>
            </a:r>
            <a:endParaRPr sz="60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853175" y="2834125"/>
            <a:ext cx="7605600" cy="47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Hend Rasheed, Andrew Palmer, Mina Jeong, Michael Hearn, Anna Gann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2C4C9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275" y="2571750"/>
            <a:ext cx="2680100" cy="2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2550" y="342397"/>
            <a:ext cx="3132700" cy="2480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3700" y="2571750"/>
            <a:ext cx="2828850" cy="217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3374450" y="527025"/>
            <a:ext cx="2153700" cy="79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Average"/>
                <a:ea typeface="Average"/>
                <a:cs typeface="Average"/>
                <a:sym typeface="Average"/>
              </a:rPr>
              <a:t>Number of Leaf Nodes: </a:t>
            </a: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2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Average"/>
                <a:ea typeface="Average"/>
                <a:cs typeface="Average"/>
                <a:sym typeface="Average"/>
              </a:rPr>
              <a:t>R2:</a:t>
            </a: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 -0.0131815458358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Average"/>
                <a:ea typeface="Average"/>
                <a:cs typeface="Average"/>
                <a:sym typeface="Average"/>
              </a:rPr>
              <a:t>Accuracy:</a:t>
            </a: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 0.606741573034</a:t>
            </a:r>
            <a:endParaRPr b="1" sz="12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600" y="435125"/>
            <a:ext cx="2776250" cy="18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4"/>
          <p:cNvSpPr txBox="1"/>
          <p:nvPr/>
        </p:nvSpPr>
        <p:spPr>
          <a:xfrm>
            <a:off x="5789200" y="3039750"/>
            <a:ext cx="2939400" cy="79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Average"/>
                <a:ea typeface="Average"/>
                <a:cs typeface="Average"/>
                <a:sym typeface="Average"/>
              </a:rPr>
              <a:t>Player:</a:t>
            </a: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 11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Average"/>
                <a:ea typeface="Average"/>
                <a:cs typeface="Average"/>
                <a:sym typeface="Average"/>
              </a:rPr>
              <a:t>R2:</a:t>
            </a: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 0.606741573034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Average"/>
                <a:ea typeface="Average"/>
                <a:cs typeface="Average"/>
                <a:sym typeface="Average"/>
              </a:rPr>
              <a:t>Accuracy: </a:t>
            </a: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0.885714285714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5789200" y="3952975"/>
            <a:ext cx="2939400" cy="79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Average"/>
                <a:ea typeface="Average"/>
                <a:cs typeface="Average"/>
                <a:sym typeface="Average"/>
              </a:rPr>
              <a:t>Feature Importances:</a:t>
            </a:r>
            <a:endParaRPr b="1" sz="12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‘Soreness': 0.83985342774388894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 'Desire': 0.16014657225611098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374450" y="1432063"/>
            <a:ext cx="2153700" cy="79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verage"/>
                <a:ea typeface="Average"/>
                <a:cs typeface="Average"/>
                <a:sym typeface="Average"/>
              </a:rPr>
              <a:t>Sum Soreness was the only feature that carried significant weight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7585125" y="349250"/>
            <a:ext cx="1326000" cy="70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Average"/>
                <a:ea typeface="Average"/>
                <a:cs typeface="Average"/>
                <a:sym typeface="Average"/>
              </a:rPr>
              <a:t>Class 1: </a:t>
            </a:r>
            <a:r>
              <a:rPr lang="en" sz="1000">
                <a:latin typeface="Average"/>
                <a:ea typeface="Average"/>
                <a:cs typeface="Average"/>
                <a:sym typeface="Average"/>
              </a:rPr>
              <a:t>High Fatigue</a:t>
            </a:r>
            <a:endParaRPr sz="10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Average"/>
                <a:ea typeface="Average"/>
                <a:cs typeface="Average"/>
                <a:sym typeface="Average"/>
              </a:rPr>
              <a:t>Class 2: </a:t>
            </a:r>
            <a:r>
              <a:rPr lang="en" sz="1000">
                <a:latin typeface="Average"/>
                <a:ea typeface="Average"/>
                <a:cs typeface="Average"/>
                <a:sym typeface="Average"/>
              </a:rPr>
              <a:t>Moderate </a:t>
            </a:r>
            <a:endParaRPr sz="10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Average"/>
                <a:ea typeface="Average"/>
                <a:cs typeface="Average"/>
                <a:sym typeface="Average"/>
              </a:rPr>
              <a:t>Class 3: </a:t>
            </a:r>
            <a:r>
              <a:rPr lang="en" sz="1000">
                <a:latin typeface="Average"/>
                <a:ea typeface="Average"/>
                <a:cs typeface="Average"/>
                <a:sym typeface="Average"/>
              </a:rPr>
              <a:t>Low Fatigue</a:t>
            </a:r>
            <a:endParaRPr sz="10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2C4C9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5"/>
          <p:cNvPicPr preferRelativeResize="0"/>
          <p:nvPr/>
        </p:nvPicPr>
        <p:blipFill rotWithShape="1">
          <a:blip r:embed="rId3">
            <a:alphaModFix/>
          </a:blip>
          <a:srcRect b="0" l="3222" r="0" t="0"/>
          <a:stretch/>
        </p:blipFill>
        <p:spPr>
          <a:xfrm>
            <a:off x="311275" y="442275"/>
            <a:ext cx="4260724" cy="415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/>
        </p:nvSpPr>
        <p:spPr>
          <a:xfrm>
            <a:off x="5305500" y="998025"/>
            <a:ext cx="2664900" cy="128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Feature Importance Totals:</a:t>
            </a:r>
            <a:endParaRPr b="1" sz="12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'Soreness':</a:t>
            </a:r>
            <a:r>
              <a:rPr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 0.31799449079176989</a:t>
            </a:r>
            <a:endParaRPr sz="12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'SleepHours':</a:t>
            </a:r>
            <a:r>
              <a:rPr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 0.21635534450185029</a:t>
            </a:r>
            <a:endParaRPr sz="12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'Desire':</a:t>
            </a:r>
            <a:r>
              <a:rPr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 0.20829638942725115</a:t>
            </a:r>
            <a:endParaRPr sz="12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'SleepQuality':</a:t>
            </a:r>
            <a:r>
              <a:rPr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 0.12302946731485367</a:t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4572000" y="496325"/>
            <a:ext cx="4131900" cy="35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Average Accuracy for Individual Trees: </a:t>
            </a:r>
            <a:r>
              <a:rPr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0.839166300956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 rotWithShape="1">
          <a:blip r:embed="rId4">
            <a:alphaModFix/>
          </a:blip>
          <a:srcRect b="0" l="1312" r="0" t="2467"/>
          <a:stretch/>
        </p:blipFill>
        <p:spPr>
          <a:xfrm>
            <a:off x="4626050" y="2513200"/>
            <a:ext cx="4077850" cy="24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