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28" r:id="rId5"/>
    <p:sldId id="337" r:id="rId6"/>
    <p:sldId id="338" r:id="rId7"/>
    <p:sldId id="329" r:id="rId8"/>
    <p:sldId id="339" r:id="rId9"/>
    <p:sldId id="340" r:id="rId10"/>
    <p:sldId id="341" r:id="rId11"/>
    <p:sldId id="352" r:id="rId12"/>
    <p:sldId id="342" r:id="rId13"/>
    <p:sldId id="347" r:id="rId14"/>
    <p:sldId id="348" r:id="rId15"/>
    <p:sldId id="344" r:id="rId16"/>
    <p:sldId id="345" r:id="rId17"/>
    <p:sldId id="346" r:id="rId18"/>
    <p:sldId id="349" r:id="rId19"/>
    <p:sldId id="3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E2C"/>
    <a:srgbClr val="800000"/>
    <a:srgbClr val="A50021"/>
    <a:srgbClr val="990033"/>
    <a:srgbClr val="080808"/>
    <a:srgbClr val="43682A"/>
    <a:srgbClr val="993300"/>
    <a:srgbClr val="82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559-8250-45F6-BF18-583C0D58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5D187-286C-487D-933A-873CD953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29DE-930D-4B48-87EC-7228DED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0147-9DCD-4A7E-89E2-C3233402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81ED-653F-4484-8997-4135BFCD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948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8DC-7D17-4D21-BFB6-414D3C01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DF8C0-2578-45F1-AFEA-C96652AD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78CE-8F88-42B9-89D7-1344C6DD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9FDE-79A3-4109-97F7-0C0846C2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4C13-A671-443D-9E8F-B7C29D88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76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CA9BB-5F45-4439-AA63-5AB015690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1C135-BED0-4611-9A4C-FC0C468E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56E8-E106-4FD0-AC11-BDE681CC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99A9-8C54-4492-9F56-CA81A5A0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3E06-36F5-4688-AF7F-B15DCADC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238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865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738E-2820-42EB-A04F-A546C7DF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15EC-4075-4621-BFD7-74F85CEB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61CA-A1C3-4AA0-80DA-FDDDFB35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1082-C0F8-4B15-A133-0F293F18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52A4-3C2F-43EB-B136-67BC125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0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D96E-3972-4CE4-9DF3-6B4E226E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F4185-2BDA-4494-85D1-26D60DB2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3134B-B460-4A0A-BB70-6B4D8ACD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9BAB-4922-4F32-A44B-E3626A21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AE8A-84C8-4741-908E-7F1E8694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21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DEF5-A238-4B79-B6D8-9086FF7E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DAD0-EBD3-4297-9E6C-03E88580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4FEAD-23FB-4F1C-B0E7-A3DFFF82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3378-BA80-415F-8E8F-C2016B78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EB17-AD44-4264-8F1D-12673A7A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340DB-56EA-43A2-8310-040D4DC8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9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D3A7-8B24-4CD7-9807-23F64810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2FAC-BD88-4E7D-880A-5DEDEA00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07838-6A43-4BEB-8889-68F39855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2D7F5-1B1C-4823-A111-9AD5CEC3A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2B0FF-55E0-4247-A277-1A037D91B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57156-366D-449F-85FE-593D72E9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DF392-4400-472F-8302-19E628BC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72FEF-EF82-4730-A492-D35A489A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48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54ED-2D1B-4D72-8450-21E09088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D052F-D00A-46C6-A9CC-63974A44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45470-4596-4F4F-B062-A76407D5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9ED4A-DE5E-4840-BE90-0304BA1A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285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6856-A119-409A-AF37-34F34FC3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B05F5-AE61-4E32-A744-B2C8DB81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0D92-1945-4F23-852A-92B1D5A2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4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E07-B6B8-4174-9022-FAB3490A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E249-083A-40E7-894F-5AB5D16C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FDE18-E4E5-4321-BB0C-2DAA4B8F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F2C8-C4CC-4036-B26B-1947C526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0169-0A35-412C-9296-0A719BF6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EFB2E-AF14-4A8F-A29D-116B1A69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23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1AFF-28B1-4430-B4BF-08811B0C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ACF9B-763A-4CA3-81D9-35B1D9B0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E381-D197-42B9-8E72-889BB2A4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FAB61-291C-48B8-AF2F-C8DD4348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59F0A-F466-49CC-B3F9-31EE2FDB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C9F2-182D-4CED-B8CA-DC7A13ED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44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72796-26AE-4DB3-B4C1-8A41EAC6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156C-54B6-4251-90EF-12170F4A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E84B-70A0-49B0-AD50-BAB0D12E5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9F8B-557D-4C18-8283-4B28E3A6A2E6}" type="datetimeFigureOut">
              <a:rPr lang="en-ID" smtClean="0"/>
              <a:t>01/03/2023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4603-75C0-4FF3-84F9-681536957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06F1-5453-4392-A172-6D36F90DF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D9D8-67B8-49FF-906B-7A0AE6FAF7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7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groups/me/reports/1435d3c1-7cad-4348-919a-0e0ea2618478/?pbi_source=PowerPoint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groups/me/reports/1435d3c1-7cad-4348-919a-0e0ea2618478/?pbi_source=PowerPoint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groups/me/reports/1435d3c1-7cad-4348-919a-0e0ea2618478/?pbi_source=PowerPoint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endrakuswantoro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mailto:hendrakuswantoro20@gmail.com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CFB371-01FE-424A-AC41-A18722B13AAA}"/>
              </a:ext>
            </a:extLst>
          </p:cNvPr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rgbClr val="374E2C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990033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D6B7B7-B574-40C9-886A-CD941304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56" y="662409"/>
            <a:ext cx="11995152" cy="2294605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Flow Prediction </a:t>
            </a:r>
            <a:br>
              <a:rPr lang="en-US" sz="67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700" b="1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City of Bandung</a:t>
            </a:r>
            <a:b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solidFill>
                  <a:srgbClr val="374E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Mini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ABACA-66EB-413E-A087-C0025162B734}"/>
              </a:ext>
            </a:extLst>
          </p:cNvPr>
          <p:cNvSpPr txBox="1"/>
          <p:nvPr/>
        </p:nvSpPr>
        <p:spPr>
          <a:xfrm>
            <a:off x="375849" y="3261774"/>
            <a:ext cx="59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Consultant Bootcamp 2023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FCAD15-7F65-48FF-9A84-CDACBF8DB1B1}"/>
              </a:ext>
            </a:extLst>
          </p:cNvPr>
          <p:cNvGrpSpPr/>
          <p:nvPr/>
        </p:nvGrpSpPr>
        <p:grpSpPr>
          <a:xfrm>
            <a:off x="327356" y="3631106"/>
            <a:ext cx="3790677" cy="720308"/>
            <a:chOff x="5427754" y="5007278"/>
            <a:chExt cx="3790677" cy="7203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ADF022-F0CB-4E08-BD0F-14E70638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9630" y="5080919"/>
              <a:ext cx="844681" cy="5627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ED1FCA-5608-456B-8C92-7A99FBB40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754" y="5007278"/>
              <a:ext cx="1806764" cy="66460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D4F5E7-A6BC-45D0-9085-2F223E1C4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079" y="5058190"/>
              <a:ext cx="814556" cy="5627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097F23-8DB1-4383-A321-132C59137609}"/>
                </a:ext>
              </a:extLst>
            </p:cNvPr>
            <p:cNvSpPr txBox="1"/>
            <p:nvPr/>
          </p:nvSpPr>
          <p:spPr>
            <a:xfrm>
              <a:off x="8228774" y="5019700"/>
              <a:ext cx="989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000" b="1" dirty="0">
                  <a:solidFill>
                    <a:srgbClr val="652B9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</a:t>
              </a:r>
            </a:p>
            <a:p>
              <a:r>
                <a:rPr lang="en-ID" sz="1000" b="1" dirty="0">
                  <a:solidFill>
                    <a:srgbClr val="652B9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Science</a:t>
              </a:r>
            </a:p>
            <a:p>
              <a:r>
                <a:rPr lang="en-ID" sz="1000" b="1" dirty="0">
                  <a:solidFill>
                    <a:srgbClr val="652B9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Learning</a:t>
              </a:r>
            </a:p>
            <a:p>
              <a:r>
                <a:rPr lang="en-ID" sz="1000" b="1" dirty="0">
                  <a:solidFill>
                    <a:srgbClr val="652B9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4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2E6655-8A82-40FA-869B-4C11E393C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Category Level </a:t>
            </a:r>
            <a:r>
              <a:rPr lang="en-US" dirty="0"/>
              <a:t>has a Strong Correlation with the </a:t>
            </a:r>
            <a:r>
              <a:rPr lang="en-US" b="1" dirty="0">
                <a:solidFill>
                  <a:srgbClr val="800000"/>
                </a:solidFill>
              </a:rPr>
              <a:t>Median Speed </a:t>
            </a:r>
            <a:r>
              <a:rPr lang="en-US" dirty="0"/>
              <a:t>(</a:t>
            </a:r>
            <a:r>
              <a:rPr lang="en-US" dirty="0" err="1"/>
              <a:t>kmh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E412D-473D-4217-92AD-65C5A36F992A}"/>
              </a:ext>
            </a:extLst>
          </p:cNvPr>
          <p:cNvSpPr/>
          <p:nvPr/>
        </p:nvSpPr>
        <p:spPr>
          <a:xfrm>
            <a:off x="699245" y="2120602"/>
            <a:ext cx="3052483" cy="292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level category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the strongest correlation to the </a:t>
            </a:r>
            <a:r>
              <a:rPr lang="en-US" sz="2000" b="1" dirty="0">
                <a:solidFill>
                  <a:srgbClr val="C00000"/>
                </a:solidFill>
              </a:rPr>
              <a:t>median speed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which is equal to </a:t>
            </a:r>
            <a:r>
              <a:rPr lang="en-US" sz="2000" b="1" dirty="0">
                <a:solidFill>
                  <a:srgbClr val="C00000"/>
                </a:solidFill>
              </a:rPr>
              <a:t>0.91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After that the </a:t>
            </a:r>
            <a:r>
              <a:rPr lang="en-US" sz="2000" b="1" dirty="0">
                <a:solidFill>
                  <a:srgbClr val="C00000"/>
                </a:solidFill>
              </a:rPr>
              <a:t>median length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US" sz="2000" b="1" dirty="0">
                <a:solidFill>
                  <a:srgbClr val="C00000"/>
                </a:solidFill>
              </a:rPr>
              <a:t>0.75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then the </a:t>
            </a:r>
            <a:r>
              <a:rPr lang="en-US" sz="2000" b="1" dirty="0">
                <a:solidFill>
                  <a:srgbClr val="C00000"/>
                </a:solidFill>
              </a:rPr>
              <a:t>median delay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2000" b="1" dirty="0">
                <a:solidFill>
                  <a:srgbClr val="C00000"/>
                </a:solidFill>
              </a:rPr>
              <a:t>0.28</a:t>
            </a:r>
            <a:endParaRPr lang="en-ID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BEAD8-599E-4149-8FD4-6B3069F5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0" y="1063756"/>
            <a:ext cx="7388296" cy="5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17BC9-E0ED-42A6-89B6-11D73B417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5CC2B-963B-4E06-8FF4-30C0D6147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57" y="1565910"/>
            <a:ext cx="7456678" cy="43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2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FB8018-DA37-4AEE-BA55-F8CE44161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4553" y="270836"/>
            <a:ext cx="11573197" cy="724247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N11 Soekarno Hatta </a:t>
            </a:r>
            <a:r>
              <a:rPr lang="en-US" sz="3200" dirty="0"/>
              <a:t>Street has the Highest </a:t>
            </a:r>
            <a:r>
              <a:rPr lang="en-US" sz="3200" b="1" dirty="0">
                <a:solidFill>
                  <a:srgbClr val="C00000"/>
                </a:solidFill>
              </a:rPr>
              <a:t>Average Median Speed </a:t>
            </a:r>
            <a:r>
              <a:rPr lang="en-US" sz="3200" dirty="0"/>
              <a:t>of the </a:t>
            </a:r>
            <a:r>
              <a:rPr lang="en-US" sz="3200" b="1" dirty="0">
                <a:solidFill>
                  <a:srgbClr val="C00000"/>
                </a:solidFill>
              </a:rPr>
              <a:t>10 Street Categories </a:t>
            </a:r>
            <a:r>
              <a:rPr lang="en-US" sz="3200" dirty="0"/>
              <a:t>that have the Most Data</a:t>
            </a:r>
            <a:endParaRPr lang="en-ID" sz="3200" b="1" dirty="0">
              <a:solidFill>
                <a:srgbClr val="800000"/>
              </a:solidFill>
            </a:endParaRPr>
          </a:p>
        </p:txBody>
      </p:sp>
      <p:pic>
        <p:nvPicPr>
          <p:cNvPr id="7" name="Picture" title="This slide contains the following visuals: Street by Median Speed (kmh) ,Median Speed (kmh) by Day Part &amp; Level Category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01321097-F1F3-4475-974B-F81D105EB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9" b="50000"/>
          <a:stretch/>
        </p:blipFill>
        <p:spPr>
          <a:xfrm>
            <a:off x="2866980" y="1196787"/>
            <a:ext cx="9150770" cy="5229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7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96DD83-B3D7-46FC-B7F9-B7D6BADD9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Every </a:t>
            </a:r>
            <a:r>
              <a:rPr lang="en-US" b="1" dirty="0">
                <a:solidFill>
                  <a:srgbClr val="C00000"/>
                </a:solidFill>
              </a:rPr>
              <a:t>Monday</a:t>
            </a:r>
            <a:r>
              <a:rPr lang="en-US" dirty="0"/>
              <a:t> the Traffic on the Street Experiences </a:t>
            </a:r>
            <a:r>
              <a:rPr lang="en-US" b="1" dirty="0">
                <a:solidFill>
                  <a:srgbClr val="C00000"/>
                </a:solidFill>
              </a:rPr>
              <a:t>High Speed</a:t>
            </a:r>
            <a:endParaRPr lang="en-ID" b="1" dirty="0">
              <a:solidFill>
                <a:srgbClr val="C00000"/>
              </a:solidFill>
            </a:endParaRPr>
          </a:p>
        </p:txBody>
      </p:sp>
      <p:pic>
        <p:nvPicPr>
          <p:cNvPr id="5" name="Picture" title="This slide contains the following visuals: Street by Median Speed (kmh) ,Median Speed (kmh) by Day Part &amp; Level Category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915C9CD5-FBE1-41B1-8F38-DCA1E63BA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15" r="51189" b="21961"/>
          <a:stretch/>
        </p:blipFill>
        <p:spPr>
          <a:xfrm>
            <a:off x="3626224" y="1244646"/>
            <a:ext cx="7494494" cy="51528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0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6A437-8EE0-48C7-AFA9-DDE92246E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787" y="638080"/>
            <a:ext cx="11573197" cy="72424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</a:rPr>
              <a:t>Traffic Flow Speed </a:t>
            </a:r>
            <a:r>
              <a:rPr lang="en-US" sz="3600" dirty="0"/>
              <a:t>is Highest in the </a:t>
            </a:r>
            <a:r>
              <a:rPr lang="en-US" sz="3600" b="1" dirty="0">
                <a:solidFill>
                  <a:srgbClr val="C00000"/>
                </a:solidFill>
              </a:rPr>
              <a:t>Afternoon</a:t>
            </a:r>
            <a:r>
              <a:rPr lang="en-ID" sz="3600" b="1" dirty="0">
                <a:solidFill>
                  <a:srgbClr val="C00000"/>
                </a:solidFill>
              </a:rPr>
              <a:t> </a:t>
            </a:r>
          </a:p>
          <a:p>
            <a:pPr algn="l"/>
            <a:r>
              <a:rPr lang="en-ID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the Low Flow Speed in the </a:t>
            </a:r>
            <a:r>
              <a:rPr lang="en-ID" sz="3600" b="1" dirty="0">
                <a:solidFill>
                  <a:srgbClr val="C00000"/>
                </a:solidFill>
              </a:rPr>
              <a:t>Midnight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" title="This slide contains the following visuals: Street by Median Speed (kmh) ,Median Speed (kmh) by Day Part &amp; Level Category ,clusteredBarChar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3C7EA07F-D744-46F8-B169-0B1078837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9" t="55529"/>
          <a:stretch/>
        </p:blipFill>
        <p:spPr>
          <a:xfrm>
            <a:off x="3724834" y="1855695"/>
            <a:ext cx="7874375" cy="400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203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061F47-E425-4056-AC17-AD3C8C5A85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977" y="769814"/>
            <a:ext cx="11573197" cy="72424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solidFill>
                  <a:srgbClr val="C00000"/>
                </a:solidFill>
              </a:rPr>
              <a:t>Gboost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became the </a:t>
            </a:r>
            <a:r>
              <a:rPr lang="en-US" sz="4400" b="1" dirty="0">
                <a:solidFill>
                  <a:srgbClr val="C00000"/>
                </a:solidFill>
              </a:rPr>
              <a:t>Best Model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Traffic Flow Prediction based on </a:t>
            </a:r>
            <a:r>
              <a:rPr lang="en-US" sz="4400" b="1" dirty="0">
                <a:solidFill>
                  <a:srgbClr val="C00000"/>
                </a:solidFill>
              </a:rPr>
              <a:t>Accuracy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4400" b="1" dirty="0">
                <a:solidFill>
                  <a:srgbClr val="C00000"/>
                </a:solidFill>
              </a:rPr>
              <a:t>MSE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value</a:t>
            </a:r>
            <a:endParaRPr lang="en-ID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E59DE9-419B-45D3-8081-7EDC1807C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04304"/>
              </p:ext>
            </p:extLst>
          </p:nvPr>
        </p:nvGraphicFramePr>
        <p:xfrm>
          <a:off x="416977" y="2652657"/>
          <a:ext cx="71268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564">
                  <a:extLst>
                    <a:ext uri="{9D8B030D-6E8A-4147-A177-3AD203B41FA5}">
                      <a16:colId xmlns:a16="http://schemas.microsoft.com/office/drawing/2014/main" val="81996938"/>
                    </a:ext>
                  </a:extLst>
                </a:gridCol>
                <a:gridCol w="3360389">
                  <a:extLst>
                    <a:ext uri="{9D8B030D-6E8A-4147-A177-3AD203B41FA5}">
                      <a16:colId xmlns:a16="http://schemas.microsoft.com/office/drawing/2014/main" val="1101029293"/>
                    </a:ext>
                  </a:extLst>
                </a:gridCol>
                <a:gridCol w="1399870">
                  <a:extLst>
                    <a:ext uri="{9D8B030D-6E8A-4147-A177-3AD203B41FA5}">
                      <a16:colId xmlns:a16="http://schemas.microsoft.com/office/drawing/2014/main" val="3959098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>
                    <a:solidFill>
                      <a:srgbClr val="374E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Squared Error (MSE)</a:t>
                      </a:r>
                      <a:endParaRPr lang="en-ID" dirty="0"/>
                    </a:p>
                  </a:txBody>
                  <a:tcPr>
                    <a:solidFill>
                      <a:srgbClr val="374E2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D" dirty="0"/>
                    </a:p>
                  </a:txBody>
                  <a:tcPr>
                    <a:solidFill>
                      <a:srgbClr val="374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9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5.794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0.906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3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Regression 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2.925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1.781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8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1.366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</a:t>
                      </a:r>
                      <a:endParaRPr lang="en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9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1" i="0" kern="1200" dirty="0">
                          <a:solidFill>
                            <a:srgbClr val="8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en-ID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1" i="0" kern="1200" dirty="0">
                          <a:solidFill>
                            <a:srgbClr val="8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1.024</a:t>
                      </a:r>
                      <a:endParaRPr lang="en-ID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1" i="0" kern="1200" dirty="0">
                          <a:solidFill>
                            <a:srgbClr val="8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en-ID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9777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A4C73C-BDC7-4D58-9E28-0C03231802B9}"/>
              </a:ext>
            </a:extLst>
          </p:cNvPr>
          <p:cNvSpPr/>
          <p:nvPr/>
        </p:nvSpPr>
        <p:spPr>
          <a:xfrm>
            <a:off x="8068237" y="2652657"/>
            <a:ext cx="3706786" cy="19901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 results of the hyperparameter turning, it can be concluded that the prediction of traffic flow uses the </a:t>
            </a:r>
            <a:r>
              <a:rPr lang="en-US" sz="2000" b="1" dirty="0">
                <a:solidFill>
                  <a:srgbClr val="C00000"/>
                </a:solidFill>
              </a:rPr>
              <a:t>Gradient Boosting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01E5C1-4129-4D31-9E09-3AAEFE2CAB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+mn-lt"/>
              </a:rPr>
              <a:t>Positive</a:t>
            </a:r>
            <a:r>
              <a:rPr lang="en-US" sz="2800" dirty="0">
                <a:latin typeface="+mn-lt"/>
              </a:rPr>
              <a:t> Correlation between the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Predicted Outcome </a:t>
            </a:r>
            <a:r>
              <a:rPr lang="en-US" sz="2800" dirty="0">
                <a:latin typeface="+mn-lt"/>
              </a:rPr>
              <a:t>and the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Target Variable</a:t>
            </a:r>
            <a:endParaRPr lang="en-ID" sz="2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3F120-8F87-4CD5-9790-071F16CE9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4" y="1455952"/>
            <a:ext cx="6349206" cy="49142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63318D-F0E5-4AB2-AC8A-75D3B40A7F5E}"/>
              </a:ext>
            </a:extLst>
          </p:cNvPr>
          <p:cNvSpPr/>
          <p:nvPr/>
        </p:nvSpPr>
        <p:spPr>
          <a:xfrm>
            <a:off x="7315879" y="2961940"/>
            <a:ext cx="4580847" cy="13411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Based on the visual correlation, the model can </a:t>
            </a:r>
            <a:r>
              <a:rPr lang="en-US" sz="2000" b="1" dirty="0">
                <a:solidFill>
                  <a:srgbClr val="C00000"/>
                </a:solidFill>
              </a:rPr>
              <a:t>better estimate </a:t>
            </a:r>
            <a:r>
              <a:rPr lang="en-US" sz="2000" dirty="0">
                <a:solidFill>
                  <a:schemeClr val="tx1"/>
                </a:solidFill>
              </a:rPr>
              <a:t>the target value than random guesses</a:t>
            </a:r>
            <a:endParaRPr lang="en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8C9A7-E6B8-4E88-B506-30662F669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Error</a:t>
            </a:r>
            <a:r>
              <a:rPr lang="en-US" dirty="0"/>
              <a:t> Distribution of the Model is a </a:t>
            </a:r>
            <a:r>
              <a:rPr lang="en-US" b="1" dirty="0">
                <a:solidFill>
                  <a:srgbClr val="C00000"/>
                </a:solidFill>
              </a:rPr>
              <a:t>Normal Distribution</a:t>
            </a:r>
            <a:endParaRPr lang="en-ID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2F892-58AE-4D50-A798-0850D3C9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09739"/>
            <a:ext cx="6438095" cy="49142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B972F2-CE5C-4D64-BE0A-299691531E0A}"/>
              </a:ext>
            </a:extLst>
          </p:cNvPr>
          <p:cNvSpPr/>
          <p:nvPr/>
        </p:nvSpPr>
        <p:spPr>
          <a:xfrm>
            <a:off x="7194176" y="2652657"/>
            <a:ext cx="4580847" cy="17176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Error values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evenly distributed around the </a:t>
            </a:r>
            <a:r>
              <a:rPr lang="en-US" sz="2000" b="1" dirty="0">
                <a:solidFill>
                  <a:srgbClr val="C00000"/>
                </a:solidFill>
              </a:rPr>
              <a:t>average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error value. This shows that the model has a </a:t>
            </a:r>
            <a:r>
              <a:rPr lang="en-US" sz="2000" b="1" dirty="0">
                <a:solidFill>
                  <a:srgbClr val="C00000"/>
                </a:solidFill>
              </a:rPr>
              <a:t>consistent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level of accuracy in predicting target values</a:t>
            </a:r>
            <a:endParaRPr lang="en-ID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3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452237-BB20-42C5-86FB-83C03A6D05A3}"/>
              </a:ext>
            </a:extLst>
          </p:cNvPr>
          <p:cNvGrpSpPr/>
          <p:nvPr/>
        </p:nvGrpSpPr>
        <p:grpSpPr>
          <a:xfrm>
            <a:off x="6096000" y="845481"/>
            <a:ext cx="5106394" cy="5167038"/>
            <a:chOff x="6263221" y="1392031"/>
            <a:chExt cx="3151791" cy="4917972"/>
          </a:xfrm>
        </p:grpSpPr>
        <p:sp>
          <p:nvSpPr>
            <p:cNvPr id="7" name="직사각형 19">
              <a:extLst>
                <a:ext uri="{FF2B5EF4-FFF2-40B4-BE49-F238E27FC236}">
                  <a16:creationId xmlns:a16="http://schemas.microsoft.com/office/drawing/2014/main" id="{335249BA-4C53-4D36-94DF-A630D8F5F9F8}"/>
                </a:ext>
              </a:extLst>
            </p:cNvPr>
            <p:cNvSpPr/>
            <p:nvPr/>
          </p:nvSpPr>
          <p:spPr>
            <a:xfrm>
              <a:off x="6531620" y="1392031"/>
              <a:ext cx="2883392" cy="4917972"/>
            </a:xfrm>
            <a:prstGeom prst="roundRect">
              <a:avLst>
                <a:gd name="adj" fmla="val 5931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108000" anchor="t"/>
            <a:lstStyle/>
            <a:p>
              <a:pPr defTabSz="914446" latinLnBrk="1">
                <a:spcBef>
                  <a:spcPct val="20000"/>
                </a:spcBef>
              </a:pPr>
              <a:endParaRPr lang="ko-KR" altLang="en-US">
                <a:solidFill>
                  <a:srgbClr val="262626"/>
                </a:solidFill>
              </a:endParaRPr>
            </a:p>
          </p:txBody>
        </p: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96CA2EBC-79D4-4B28-BB45-F3B0EA464E9D}"/>
                </a:ext>
              </a:extLst>
            </p:cNvPr>
            <p:cNvGrpSpPr/>
            <p:nvPr/>
          </p:nvGrpSpPr>
          <p:grpSpPr>
            <a:xfrm flipH="1">
              <a:off x="6263221" y="1542099"/>
              <a:ext cx="2648011" cy="475870"/>
              <a:chOff x="2639660" y="2017026"/>
              <a:chExt cx="1800200" cy="376921"/>
            </a:xfrm>
          </p:grpSpPr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id="{3E069474-4697-4170-AAD8-E1DED481E47F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F57C1669-A9A1-48A2-ABE4-EC16FCE620A7}"/>
                  </a:ext>
                </a:extLst>
              </p:cNvPr>
              <p:cNvSpPr/>
              <p:nvPr/>
            </p:nvSpPr>
            <p:spPr>
              <a:xfrm flipH="1">
                <a:off x="2639660" y="2017026"/>
                <a:ext cx="1800200" cy="288032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1" name="Text Placeholder 20">
              <a:extLst>
                <a:ext uri="{FF2B5EF4-FFF2-40B4-BE49-F238E27FC236}">
                  <a16:creationId xmlns:a16="http://schemas.microsoft.com/office/drawing/2014/main" id="{C2AF5128-F202-4400-8778-D604A78C866D}"/>
                </a:ext>
              </a:extLst>
            </p:cNvPr>
            <p:cNvSpPr txBox="1">
              <a:spLocks/>
            </p:cNvSpPr>
            <p:nvPr/>
          </p:nvSpPr>
          <p:spPr>
            <a:xfrm>
              <a:off x="6361942" y="1581683"/>
              <a:ext cx="2153348" cy="288032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108000"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Tx/>
                <a:buNone/>
                <a:defRPr lang="ko-KR" altLang="en-US" sz="1400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800" dirty="0"/>
                <a:t>Conclusion</a:t>
              </a:r>
              <a:endParaRPr lang="en-US" sz="2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785E0C-CA76-4E0A-A2D3-8E663E3B3FB6}"/>
                </a:ext>
              </a:extLst>
            </p:cNvPr>
            <p:cNvSpPr txBox="1"/>
            <p:nvPr/>
          </p:nvSpPr>
          <p:spPr>
            <a:xfrm>
              <a:off x="6666714" y="2065064"/>
              <a:ext cx="2583868" cy="3896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Söhne"/>
                </a:rPr>
                <a:t>Based on the table</a:t>
              </a:r>
              <a:r>
                <a:rPr lang="en-US" sz="200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öhne"/>
                </a:rPr>
                <a:t>, the </a:t>
              </a:r>
              <a:r>
                <a:rPr lang="en-US" sz="2000" b="0" i="0" dirty="0">
                  <a:effectLst/>
                  <a:latin typeface="Söhne"/>
                </a:rPr>
                <a:t>average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 r2 score </a:t>
              </a:r>
              <a:r>
                <a:rPr lang="en-US" sz="2000" b="0" i="0" dirty="0">
                  <a:effectLst/>
                  <a:latin typeface="Söhne"/>
                </a:rPr>
                <a:t>across all folds was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0.9753</a:t>
              </a:r>
              <a:r>
                <a:rPr lang="en-US" sz="2000" b="0" i="0" dirty="0">
                  <a:effectLst/>
                  <a:latin typeface="Söhne"/>
                </a:rPr>
                <a:t>, indicating that the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Gradient Boosting Regression model</a:t>
              </a:r>
              <a:r>
                <a:rPr lang="en-US" sz="2000" b="0" i="0" dirty="0">
                  <a:effectLst/>
                  <a:latin typeface="Söhne"/>
                </a:rPr>
                <a:t> is fairly </a:t>
              </a:r>
              <a:r>
                <a:rPr lang="en-US" sz="2000" b="0" i="0" dirty="0">
                  <a:solidFill>
                    <a:srgbClr val="800000"/>
                  </a:solidFill>
                  <a:effectLst/>
                  <a:latin typeface="Söhne"/>
                </a:rPr>
                <a:t>accurate</a:t>
              </a:r>
              <a:r>
                <a:rPr lang="en-US" sz="2000" b="0" i="0" dirty="0">
                  <a:effectLst/>
                  <a:latin typeface="Söhne"/>
                </a:rPr>
                <a:t> in predicting the target values in the dataset. Additionally, the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standard deviation</a:t>
              </a:r>
              <a:r>
                <a:rPr lang="en-US" sz="2000" b="0" i="0" dirty="0">
                  <a:effectLst/>
                  <a:latin typeface="Söhne"/>
                </a:rPr>
                <a:t> of the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r2 scores </a:t>
              </a:r>
              <a:r>
                <a:rPr lang="en-US" sz="2000" b="0" i="0" dirty="0">
                  <a:effectLst/>
                  <a:latin typeface="Söhne"/>
                </a:rPr>
                <a:t>across the folds was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0.0024</a:t>
              </a:r>
              <a:r>
                <a:rPr lang="en-US" sz="2000" b="0" i="0" dirty="0">
                  <a:effectLst/>
                  <a:latin typeface="Söhne"/>
                </a:rPr>
                <a:t>, indicating that the cross-validation results are </a:t>
              </a:r>
              <a:r>
                <a:rPr lang="en-US" sz="2000" b="0" i="0" dirty="0">
                  <a:solidFill>
                    <a:srgbClr val="800000"/>
                  </a:solidFill>
                  <a:effectLst/>
                  <a:latin typeface="Söhne"/>
                </a:rPr>
                <a:t>relatively stable</a:t>
              </a:r>
              <a:r>
                <a:rPr lang="en-US" sz="2000" b="0" i="0" dirty="0">
                  <a:effectLst/>
                  <a:latin typeface="Söhne"/>
                </a:rPr>
                <a:t>. Therefore, it can be concluded that the </a:t>
              </a:r>
              <a:r>
                <a:rPr lang="en-US" sz="2000" b="1" i="0" dirty="0">
                  <a:solidFill>
                    <a:srgbClr val="800000"/>
                  </a:solidFill>
                  <a:effectLst/>
                  <a:latin typeface="Söhne"/>
                </a:rPr>
                <a:t>Gradient Boosting Regression model</a:t>
              </a:r>
              <a:r>
                <a:rPr lang="en-US" sz="2000" b="0" i="0" dirty="0">
                  <a:effectLst/>
                  <a:latin typeface="Söhne"/>
                </a:rPr>
                <a:t> is </a:t>
              </a:r>
              <a:r>
                <a:rPr lang="en-US" sz="2000" b="0" i="0" dirty="0">
                  <a:solidFill>
                    <a:srgbClr val="800000"/>
                  </a:solidFill>
                  <a:effectLst/>
                  <a:latin typeface="Söhne"/>
                </a:rPr>
                <a:t>suitable</a:t>
              </a:r>
              <a:r>
                <a:rPr lang="en-US" sz="2000" b="0" i="0" dirty="0">
                  <a:effectLst/>
                  <a:latin typeface="Söhne"/>
                </a:rPr>
                <a:t> for predicting the </a:t>
              </a:r>
              <a:r>
                <a:rPr lang="en-US" sz="2000" b="0" i="0" dirty="0">
                  <a:solidFill>
                    <a:srgbClr val="800000"/>
                  </a:solidFill>
                  <a:effectLst/>
                  <a:latin typeface="Söhne"/>
                </a:rPr>
                <a:t>target</a:t>
              </a:r>
              <a:r>
                <a:rPr lang="en-US" sz="2000" b="0" i="0" dirty="0">
                  <a:effectLst/>
                  <a:latin typeface="Söhne"/>
                </a:rPr>
                <a:t> values</a:t>
              </a:r>
              <a:endParaRPr lang="en-US" altLang="ko-KR" sz="2000" dirty="0">
                <a:cs typeface="Arial" pitchFamily="34" charset="0"/>
              </a:endParaRPr>
            </a:p>
          </p:txBody>
        </p:sp>
      </p:grp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58AA183-754A-40D3-B351-C027AFBAB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97680"/>
              </p:ext>
            </p:extLst>
          </p:nvPr>
        </p:nvGraphicFramePr>
        <p:xfrm>
          <a:off x="1002895" y="2487895"/>
          <a:ext cx="39349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329">
                  <a:extLst>
                    <a:ext uri="{9D8B030D-6E8A-4147-A177-3AD203B41FA5}">
                      <a16:colId xmlns:a16="http://schemas.microsoft.com/office/drawing/2014/main" val="3556405362"/>
                    </a:ext>
                  </a:extLst>
                </a:gridCol>
                <a:gridCol w="1866655">
                  <a:extLst>
                    <a:ext uri="{9D8B030D-6E8A-4147-A177-3AD203B41FA5}">
                      <a16:colId xmlns:a16="http://schemas.microsoft.com/office/drawing/2014/main" val="414249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ID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Square</a:t>
                      </a:r>
                      <a:endParaRPr lang="en-ID" b="1" dirty="0"/>
                    </a:p>
                  </a:txBody>
                  <a:tcPr>
                    <a:solidFill>
                      <a:srgbClr val="374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  <a:endParaRPr lang="en-ID" dirty="0"/>
                    </a:p>
                  </a:txBody>
                  <a:tcPr>
                    <a:solidFill>
                      <a:srgbClr val="374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0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D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0.9753</a:t>
                      </a:r>
                      <a:endParaRPr lang="en-ID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  <a:endParaRPr lang="en-ID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</a:t>
                      </a:r>
                      <a:endParaRPr lang="en-ID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43631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FC6AF0-31D9-433E-BBF7-59ADBCEDB9EE}"/>
              </a:ext>
            </a:extLst>
          </p:cNvPr>
          <p:cNvSpPr/>
          <p:nvPr/>
        </p:nvSpPr>
        <p:spPr>
          <a:xfrm>
            <a:off x="989606" y="1552599"/>
            <a:ext cx="3978399" cy="4840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800000"/>
                </a:solidFill>
              </a:rPr>
              <a:t>Cross-validation</a:t>
            </a:r>
            <a:endParaRPr lang="en-ID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2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4CE29F8-9651-401B-978A-64E7BD99A001}"/>
              </a:ext>
            </a:extLst>
          </p:cNvPr>
          <p:cNvGrpSpPr/>
          <p:nvPr/>
        </p:nvGrpSpPr>
        <p:grpSpPr>
          <a:xfrm>
            <a:off x="4919295" y="441948"/>
            <a:ext cx="2353410" cy="5227482"/>
            <a:chOff x="1268879" y="1967721"/>
            <a:chExt cx="1648097" cy="4028423"/>
          </a:xfrm>
        </p:grpSpPr>
        <p:grpSp>
          <p:nvGrpSpPr>
            <p:cNvPr id="9" name="Group 162">
              <a:extLst>
                <a:ext uri="{FF2B5EF4-FFF2-40B4-BE49-F238E27FC236}">
                  <a16:creationId xmlns:a16="http://schemas.microsoft.com/office/drawing/2014/main" id="{1974A8A6-153C-43D9-A578-9B4A6B22B464}"/>
                </a:ext>
              </a:extLst>
            </p:cNvPr>
            <p:cNvGrpSpPr/>
            <p:nvPr userDrawn="1"/>
          </p:nvGrpSpPr>
          <p:grpSpPr>
            <a:xfrm>
              <a:off x="1974923" y="1967721"/>
              <a:ext cx="252738" cy="2570591"/>
              <a:chOff x="1707005" y="2042848"/>
              <a:chExt cx="360000" cy="3661561"/>
            </a:xfrm>
          </p:grpSpPr>
          <p:sp>
            <p:nvSpPr>
              <p:cNvPr id="11" name="Rounded Rectangle 60">
                <a:extLst>
                  <a:ext uri="{FF2B5EF4-FFF2-40B4-BE49-F238E27FC236}">
                    <a16:creationId xmlns:a16="http://schemas.microsoft.com/office/drawing/2014/main" id="{0F23FCCC-071D-4D96-BFEE-70ACEE36CDC4}"/>
                  </a:ext>
                </a:extLst>
              </p:cNvPr>
              <p:cNvSpPr/>
              <p:nvPr/>
            </p:nvSpPr>
            <p:spPr>
              <a:xfrm>
                <a:off x="1707005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2" name="Oval 165">
                <a:extLst>
                  <a:ext uri="{FF2B5EF4-FFF2-40B4-BE49-F238E27FC236}">
                    <a16:creationId xmlns:a16="http://schemas.microsoft.com/office/drawing/2014/main" id="{DC45BE4E-37A8-4EEF-B6FB-77883D4D4272}"/>
                  </a:ext>
                </a:extLst>
              </p:cNvPr>
              <p:cNvSpPr/>
              <p:nvPr/>
            </p:nvSpPr>
            <p:spPr>
              <a:xfrm>
                <a:off x="1715855" y="5362110"/>
                <a:ext cx="342299" cy="342299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grpSp>
          <p:nvGrpSpPr>
            <p:cNvPr id="13" name="Group 89">
              <a:extLst>
                <a:ext uri="{FF2B5EF4-FFF2-40B4-BE49-F238E27FC236}">
                  <a16:creationId xmlns:a16="http://schemas.microsoft.com/office/drawing/2014/main" id="{FF8DE16A-F158-4851-AA70-4EE55FEE309A}"/>
                </a:ext>
              </a:extLst>
            </p:cNvPr>
            <p:cNvGrpSpPr/>
            <p:nvPr/>
          </p:nvGrpSpPr>
          <p:grpSpPr>
            <a:xfrm>
              <a:off x="1505477" y="2488458"/>
              <a:ext cx="1191624" cy="1251720"/>
              <a:chOff x="8529977" y="2354573"/>
              <a:chExt cx="1686834" cy="1771904"/>
            </a:xfrm>
          </p:grpSpPr>
          <p:sp>
            <p:nvSpPr>
              <p:cNvPr id="14" name="Graphic 57">
                <a:extLst>
                  <a:ext uri="{FF2B5EF4-FFF2-40B4-BE49-F238E27FC236}">
                    <a16:creationId xmlns:a16="http://schemas.microsoft.com/office/drawing/2014/main" id="{553B80A4-9C3D-4CA8-BD99-83046BBCD86B}"/>
                  </a:ext>
                </a:extLst>
              </p:cNvPr>
              <p:cNvSpPr/>
              <p:nvPr/>
            </p:nvSpPr>
            <p:spPr>
              <a:xfrm>
                <a:off x="8529977" y="3693238"/>
                <a:ext cx="1686834" cy="433096"/>
              </a:xfrm>
              <a:custGeom>
                <a:avLst/>
                <a:gdLst>
                  <a:gd name="connsiteX0" fmla="*/ 2918363 w 2919613"/>
                  <a:gd name="connsiteY0" fmla="*/ 714582 h 749613"/>
                  <a:gd name="connsiteX1" fmla="*/ 2906392 w 2919613"/>
                  <a:gd name="connsiteY1" fmla="*/ 642691 h 749613"/>
                  <a:gd name="connsiteX2" fmla="*/ 2487525 w 2919613"/>
                  <a:gd name="connsiteY2" fmla="*/ 179697 h 749613"/>
                  <a:gd name="connsiteX3" fmla="*/ 1925895 w 2919613"/>
                  <a:gd name="connsiteY3" fmla="*/ 128 h 749613"/>
                  <a:gd name="connsiteX4" fmla="*/ 1448127 w 2919613"/>
                  <a:gd name="connsiteY4" fmla="*/ 205550 h 749613"/>
                  <a:gd name="connsiteX5" fmla="*/ 989972 w 2919613"/>
                  <a:gd name="connsiteY5" fmla="*/ 0 h 749613"/>
                  <a:gd name="connsiteX6" fmla="*/ 444262 w 2919613"/>
                  <a:gd name="connsiteY6" fmla="*/ 175558 h 749613"/>
                  <a:gd name="connsiteX7" fmla="*/ 189809 w 2919613"/>
                  <a:gd name="connsiteY7" fmla="*/ 311763 h 749613"/>
                  <a:gd name="connsiteX8" fmla="*/ 2662 w 2919613"/>
                  <a:gd name="connsiteY8" fmla="*/ 700765 h 749613"/>
                  <a:gd name="connsiteX9" fmla="*/ 45007 w 2919613"/>
                  <a:gd name="connsiteY9" fmla="*/ 749223 h 749613"/>
                  <a:gd name="connsiteX10" fmla="*/ 2889135 w 2919613"/>
                  <a:gd name="connsiteY10" fmla="*/ 749604 h 749613"/>
                  <a:gd name="connsiteX11" fmla="*/ 2918363 w 2919613"/>
                  <a:gd name="connsiteY11" fmla="*/ 714582 h 7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9613" h="749613">
                    <a:moveTo>
                      <a:pt x="2918363" y="714582"/>
                    </a:moveTo>
                    <a:cubicBezTo>
                      <a:pt x="2913906" y="690703"/>
                      <a:pt x="2911295" y="666507"/>
                      <a:pt x="2906392" y="642691"/>
                    </a:cubicBezTo>
                    <a:cubicBezTo>
                      <a:pt x="2858189" y="405877"/>
                      <a:pt x="2721474" y="248022"/>
                      <a:pt x="2487525" y="179697"/>
                    </a:cubicBezTo>
                    <a:cubicBezTo>
                      <a:pt x="2298724" y="124616"/>
                      <a:pt x="2113105" y="59984"/>
                      <a:pt x="1925895" y="128"/>
                    </a:cubicBezTo>
                    <a:cubicBezTo>
                      <a:pt x="1916725" y="2293"/>
                      <a:pt x="1452776" y="198927"/>
                      <a:pt x="1448127" y="205550"/>
                    </a:cubicBezTo>
                    <a:cubicBezTo>
                      <a:pt x="1448127" y="205550"/>
                      <a:pt x="1001753" y="-318"/>
                      <a:pt x="989972" y="0"/>
                    </a:cubicBezTo>
                    <a:cubicBezTo>
                      <a:pt x="969023" y="7260"/>
                      <a:pt x="606192" y="127482"/>
                      <a:pt x="444262" y="175558"/>
                    </a:cubicBezTo>
                    <a:cubicBezTo>
                      <a:pt x="349128" y="203766"/>
                      <a:pt x="262846" y="243819"/>
                      <a:pt x="189809" y="311763"/>
                    </a:cubicBezTo>
                    <a:cubicBezTo>
                      <a:pt x="76528" y="417211"/>
                      <a:pt x="21447" y="550233"/>
                      <a:pt x="2662" y="700765"/>
                    </a:cubicBezTo>
                    <a:cubicBezTo>
                      <a:pt x="-3387" y="749159"/>
                      <a:pt x="-2814" y="749223"/>
                      <a:pt x="45007" y="749223"/>
                    </a:cubicBezTo>
                    <a:cubicBezTo>
                      <a:pt x="439358" y="749287"/>
                      <a:pt x="2814888" y="748522"/>
                      <a:pt x="2889135" y="749604"/>
                    </a:cubicBezTo>
                    <a:cubicBezTo>
                      <a:pt x="2915879" y="749987"/>
                      <a:pt x="2922820" y="738588"/>
                      <a:pt x="2918363" y="71458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57">
                <a:extLst>
                  <a:ext uri="{FF2B5EF4-FFF2-40B4-BE49-F238E27FC236}">
                    <a16:creationId xmlns:a16="http://schemas.microsoft.com/office/drawing/2014/main" id="{1B98AE88-9EAF-45DD-83F0-0B84AFE420E2}"/>
                  </a:ext>
                </a:extLst>
              </p:cNvPr>
              <p:cNvSpPr/>
              <p:nvPr/>
            </p:nvSpPr>
            <p:spPr>
              <a:xfrm>
                <a:off x="8877235" y="2678682"/>
                <a:ext cx="983852" cy="1055510"/>
              </a:xfrm>
              <a:custGeom>
                <a:avLst/>
                <a:gdLst>
                  <a:gd name="connsiteX0" fmla="*/ 510616 w 1702876"/>
                  <a:gd name="connsiteY0" fmla="*/ 1679990 h 1826902"/>
                  <a:gd name="connsiteX1" fmla="*/ 533476 w 1702876"/>
                  <a:gd name="connsiteY1" fmla="*/ 1547415 h 1826902"/>
                  <a:gd name="connsiteX2" fmla="*/ 526917 w 1702876"/>
                  <a:gd name="connsiteY2" fmla="*/ 1420825 h 1826902"/>
                  <a:gd name="connsiteX3" fmla="*/ 426308 w 1702876"/>
                  <a:gd name="connsiteY3" fmla="*/ 1340083 h 1826902"/>
                  <a:gd name="connsiteX4" fmla="*/ 198600 w 1702876"/>
                  <a:gd name="connsiteY4" fmla="*/ 973177 h 1826902"/>
                  <a:gd name="connsiteX5" fmla="*/ 181152 w 1702876"/>
                  <a:gd name="connsiteY5" fmla="*/ 945796 h 1826902"/>
                  <a:gd name="connsiteX6" fmla="*/ 63796 w 1702876"/>
                  <a:gd name="connsiteY6" fmla="*/ 829713 h 1826902"/>
                  <a:gd name="connsiteX7" fmla="*/ 6678 w 1702876"/>
                  <a:gd name="connsiteY7" fmla="*/ 567109 h 1826902"/>
                  <a:gd name="connsiteX8" fmla="*/ 109770 w 1702876"/>
                  <a:gd name="connsiteY8" fmla="*/ 464080 h 1826902"/>
                  <a:gd name="connsiteX9" fmla="*/ 132312 w 1702876"/>
                  <a:gd name="connsiteY9" fmla="*/ 491652 h 1826902"/>
                  <a:gd name="connsiteX10" fmla="*/ 239162 w 1702876"/>
                  <a:gd name="connsiteY10" fmla="*/ 696501 h 1826902"/>
                  <a:gd name="connsiteX11" fmla="*/ 259921 w 1702876"/>
                  <a:gd name="connsiteY11" fmla="*/ 486813 h 1826902"/>
                  <a:gd name="connsiteX12" fmla="*/ 459420 w 1702876"/>
                  <a:gd name="connsiteY12" fmla="*/ 31396 h 1826902"/>
                  <a:gd name="connsiteX13" fmla="*/ 495334 w 1702876"/>
                  <a:gd name="connsiteY13" fmla="*/ 3250 h 1826902"/>
                  <a:gd name="connsiteX14" fmla="*/ 487757 w 1702876"/>
                  <a:gd name="connsiteY14" fmla="*/ 48652 h 1826902"/>
                  <a:gd name="connsiteX15" fmla="*/ 428282 w 1702876"/>
                  <a:gd name="connsiteY15" fmla="*/ 313866 h 1826902"/>
                  <a:gd name="connsiteX16" fmla="*/ 619695 w 1702876"/>
                  <a:gd name="connsiteY16" fmla="*/ 182246 h 1826902"/>
                  <a:gd name="connsiteX17" fmla="*/ 803211 w 1702876"/>
                  <a:gd name="connsiteY17" fmla="*/ 21335 h 1826902"/>
                  <a:gd name="connsiteX18" fmla="*/ 815947 w 1702876"/>
                  <a:gd name="connsiteY18" fmla="*/ 7135 h 1826902"/>
                  <a:gd name="connsiteX19" fmla="*/ 832694 w 1702876"/>
                  <a:gd name="connsiteY19" fmla="*/ 1086 h 1826902"/>
                  <a:gd name="connsiteX20" fmla="*/ 835305 w 1702876"/>
                  <a:gd name="connsiteY20" fmla="*/ 20698 h 1826902"/>
                  <a:gd name="connsiteX21" fmla="*/ 816966 w 1702876"/>
                  <a:gd name="connsiteY21" fmla="*/ 54065 h 1826902"/>
                  <a:gd name="connsiteX22" fmla="*/ 737688 w 1702876"/>
                  <a:gd name="connsiteY22" fmla="*/ 271521 h 1826902"/>
                  <a:gd name="connsiteX23" fmla="*/ 706614 w 1702876"/>
                  <a:gd name="connsiteY23" fmla="*/ 360542 h 1826902"/>
                  <a:gd name="connsiteX24" fmla="*/ 953744 w 1702876"/>
                  <a:gd name="connsiteY24" fmla="*/ 232678 h 1826902"/>
                  <a:gd name="connsiteX25" fmla="*/ 1212208 w 1702876"/>
                  <a:gd name="connsiteY25" fmla="*/ 53683 h 1826902"/>
                  <a:gd name="connsiteX26" fmla="*/ 1252325 w 1702876"/>
                  <a:gd name="connsiteY26" fmla="*/ 53046 h 1826902"/>
                  <a:gd name="connsiteX27" fmla="*/ 1418394 w 1702876"/>
                  <a:gd name="connsiteY27" fmla="*/ 288587 h 1826902"/>
                  <a:gd name="connsiteX28" fmla="*/ 1535368 w 1702876"/>
                  <a:gd name="connsiteY28" fmla="*/ 667591 h 1826902"/>
                  <a:gd name="connsiteX29" fmla="*/ 1542691 w 1702876"/>
                  <a:gd name="connsiteY29" fmla="*/ 688414 h 1826902"/>
                  <a:gd name="connsiteX30" fmla="*/ 1579942 w 1702876"/>
                  <a:gd name="connsiteY30" fmla="*/ 608626 h 1826902"/>
                  <a:gd name="connsiteX31" fmla="*/ 1620632 w 1702876"/>
                  <a:gd name="connsiteY31" fmla="*/ 501713 h 1826902"/>
                  <a:gd name="connsiteX32" fmla="*/ 1637697 w 1702876"/>
                  <a:gd name="connsiteY32" fmla="*/ 477006 h 1826902"/>
                  <a:gd name="connsiteX33" fmla="*/ 1698063 w 1702876"/>
                  <a:gd name="connsiteY33" fmla="*/ 672749 h 1826902"/>
                  <a:gd name="connsiteX34" fmla="*/ 1577395 w 1702876"/>
                  <a:gd name="connsiteY34" fmla="*/ 909181 h 1826902"/>
                  <a:gd name="connsiteX35" fmla="*/ 1512445 w 1702876"/>
                  <a:gd name="connsiteY35" fmla="*/ 947069 h 1826902"/>
                  <a:gd name="connsiteX36" fmla="*/ 1489712 w 1702876"/>
                  <a:gd name="connsiteY36" fmla="*/ 972094 h 1826902"/>
                  <a:gd name="connsiteX37" fmla="*/ 1432848 w 1702876"/>
                  <a:gd name="connsiteY37" fmla="*/ 1146633 h 1826902"/>
                  <a:gd name="connsiteX38" fmla="*/ 1270536 w 1702876"/>
                  <a:gd name="connsiteY38" fmla="*/ 1334097 h 1826902"/>
                  <a:gd name="connsiteX39" fmla="*/ 1220422 w 1702876"/>
                  <a:gd name="connsiteY39" fmla="*/ 1372622 h 1826902"/>
                  <a:gd name="connsiteX40" fmla="*/ 1165088 w 1702876"/>
                  <a:gd name="connsiteY40" fmla="*/ 1486985 h 1826902"/>
                  <a:gd name="connsiteX41" fmla="*/ 1201702 w 1702876"/>
                  <a:gd name="connsiteY41" fmla="*/ 1704697 h 1826902"/>
                  <a:gd name="connsiteX42" fmla="*/ 1182599 w 1702876"/>
                  <a:gd name="connsiteY42" fmla="*/ 1729531 h 1826902"/>
                  <a:gd name="connsiteX43" fmla="*/ 900064 w 1702876"/>
                  <a:gd name="connsiteY43" fmla="*/ 1823709 h 1826902"/>
                  <a:gd name="connsiteX44" fmla="*/ 836005 w 1702876"/>
                  <a:gd name="connsiteY44" fmla="*/ 1823709 h 1826902"/>
                  <a:gd name="connsiteX45" fmla="*/ 534240 w 1702876"/>
                  <a:gd name="connsiteY45" fmla="*/ 1709727 h 1826902"/>
                  <a:gd name="connsiteX46" fmla="*/ 510616 w 1702876"/>
                  <a:gd name="connsiteY46" fmla="*/ 1679990 h 182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702876" h="1826902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57">
                <a:extLst>
                  <a:ext uri="{FF2B5EF4-FFF2-40B4-BE49-F238E27FC236}">
                    <a16:creationId xmlns:a16="http://schemas.microsoft.com/office/drawing/2014/main" id="{BE0CEE97-0B49-4AD3-97FD-27773D7EE8F8}"/>
                  </a:ext>
                </a:extLst>
              </p:cNvPr>
              <p:cNvSpPr/>
              <p:nvPr/>
            </p:nvSpPr>
            <p:spPr>
              <a:xfrm>
                <a:off x="8900140" y="2354573"/>
                <a:ext cx="941670" cy="741381"/>
              </a:xfrm>
              <a:custGeom>
                <a:avLst/>
                <a:gdLst>
                  <a:gd name="connsiteX0" fmla="*/ 1598115 w 1629865"/>
                  <a:gd name="connsiteY0" fmla="*/ 1037982 h 1283201"/>
                  <a:gd name="connsiteX1" fmla="*/ 1499608 w 1629865"/>
                  <a:gd name="connsiteY1" fmla="*/ 1275306 h 1283201"/>
                  <a:gd name="connsiteX2" fmla="*/ 1444527 w 1629865"/>
                  <a:gd name="connsiteY2" fmla="*/ 1059759 h 1283201"/>
                  <a:gd name="connsiteX3" fmla="*/ 1333538 w 1629865"/>
                  <a:gd name="connsiteY3" fmla="*/ 783656 h 1283201"/>
                  <a:gd name="connsiteX4" fmla="*/ 1203764 w 1629865"/>
                  <a:gd name="connsiteY4" fmla="*/ 615358 h 1283201"/>
                  <a:gd name="connsiteX5" fmla="*/ 1181605 w 1629865"/>
                  <a:gd name="connsiteY5" fmla="*/ 618542 h 1283201"/>
                  <a:gd name="connsiteX6" fmla="*/ 660537 w 1629865"/>
                  <a:gd name="connsiteY6" fmla="*/ 932597 h 1283201"/>
                  <a:gd name="connsiteX7" fmla="*/ 653851 w 1629865"/>
                  <a:gd name="connsiteY7" fmla="*/ 932660 h 1283201"/>
                  <a:gd name="connsiteX8" fmla="*/ 793048 w 1629865"/>
                  <a:gd name="connsiteY8" fmla="*/ 565372 h 1283201"/>
                  <a:gd name="connsiteX9" fmla="*/ 380741 w 1629865"/>
                  <a:gd name="connsiteY9" fmla="*/ 888023 h 1283201"/>
                  <a:gd name="connsiteX10" fmla="*/ 454861 w 1629865"/>
                  <a:gd name="connsiteY10" fmla="*/ 565817 h 1283201"/>
                  <a:gd name="connsiteX11" fmla="*/ 209259 w 1629865"/>
                  <a:gd name="connsiteY11" fmla="*/ 1283201 h 1283201"/>
                  <a:gd name="connsiteX12" fmla="*/ 70062 w 1629865"/>
                  <a:gd name="connsiteY12" fmla="*/ 1024992 h 1283201"/>
                  <a:gd name="connsiteX13" fmla="*/ 23705 w 1629865"/>
                  <a:gd name="connsiteY13" fmla="*/ 883502 h 1283201"/>
                  <a:gd name="connsiteX14" fmla="*/ 20966 w 1629865"/>
                  <a:gd name="connsiteY14" fmla="*/ 619688 h 1283201"/>
                  <a:gd name="connsiteX15" fmla="*/ 749302 w 1629865"/>
                  <a:gd name="connsiteY15" fmla="*/ 7817 h 1283201"/>
                  <a:gd name="connsiteX16" fmla="*/ 1112643 w 1629865"/>
                  <a:gd name="connsiteY16" fmla="*/ 40993 h 1283201"/>
                  <a:gd name="connsiteX17" fmla="*/ 1320484 w 1629865"/>
                  <a:gd name="connsiteY17" fmla="*/ 234889 h 1283201"/>
                  <a:gd name="connsiteX18" fmla="*/ 1339141 w 1629865"/>
                  <a:gd name="connsiteY18" fmla="*/ 254565 h 1283201"/>
                  <a:gd name="connsiteX19" fmla="*/ 1475410 w 1629865"/>
                  <a:gd name="connsiteY19" fmla="*/ 364153 h 1283201"/>
                  <a:gd name="connsiteX20" fmla="*/ 1604865 w 1629865"/>
                  <a:gd name="connsiteY20" fmla="*/ 1003915 h 1283201"/>
                  <a:gd name="connsiteX21" fmla="*/ 1598115 w 1629865"/>
                  <a:gd name="connsiteY21" fmla="*/ 1037982 h 128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9865" h="1283201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57">
                <a:extLst>
                  <a:ext uri="{FF2B5EF4-FFF2-40B4-BE49-F238E27FC236}">
                    <a16:creationId xmlns:a16="http://schemas.microsoft.com/office/drawing/2014/main" id="{3718E644-03EA-4B67-BF72-4B7A40E10A2E}"/>
                  </a:ext>
                </a:extLst>
              </p:cNvPr>
              <p:cNvSpPr/>
              <p:nvPr/>
            </p:nvSpPr>
            <p:spPr>
              <a:xfrm>
                <a:off x="9239538" y="3732189"/>
                <a:ext cx="258927" cy="394288"/>
              </a:xfrm>
              <a:custGeom>
                <a:avLst/>
                <a:gdLst>
                  <a:gd name="connsiteX0" fmla="*/ 0 w 448157"/>
                  <a:gd name="connsiteY0" fmla="*/ 681998 h 682443"/>
                  <a:gd name="connsiteX1" fmla="*/ 104175 w 448157"/>
                  <a:gd name="connsiteY1" fmla="*/ 341262 h 682443"/>
                  <a:gd name="connsiteX2" fmla="*/ 131811 w 448157"/>
                  <a:gd name="connsiteY2" fmla="*/ 282361 h 682443"/>
                  <a:gd name="connsiteX3" fmla="*/ 100609 w 448157"/>
                  <a:gd name="connsiteY3" fmla="*/ 202192 h 682443"/>
                  <a:gd name="connsiteX4" fmla="*/ 81888 w 448157"/>
                  <a:gd name="connsiteY4" fmla="*/ 158956 h 682443"/>
                  <a:gd name="connsiteX5" fmla="*/ 208923 w 448157"/>
                  <a:gd name="connsiteY5" fmla="*/ 209 h 682443"/>
                  <a:gd name="connsiteX6" fmla="*/ 249040 w 448157"/>
                  <a:gd name="connsiteY6" fmla="*/ 2947 h 682443"/>
                  <a:gd name="connsiteX7" fmla="*/ 379259 w 448157"/>
                  <a:gd name="connsiteY7" fmla="*/ 161885 h 682443"/>
                  <a:gd name="connsiteX8" fmla="*/ 324561 w 448157"/>
                  <a:gd name="connsiteY8" fmla="*/ 264978 h 682443"/>
                  <a:gd name="connsiteX9" fmla="*/ 320867 w 448157"/>
                  <a:gd name="connsiteY9" fmla="*/ 280706 h 682443"/>
                  <a:gd name="connsiteX10" fmla="*/ 448158 w 448157"/>
                  <a:gd name="connsiteY10" fmla="*/ 682443 h 682443"/>
                  <a:gd name="connsiteX11" fmla="*/ 0 w 448157"/>
                  <a:gd name="connsiteY11" fmla="*/ 681998 h 68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8157" h="682443">
                    <a:moveTo>
                      <a:pt x="0" y="681998"/>
                    </a:moveTo>
                    <a:cubicBezTo>
                      <a:pt x="10634" y="619467"/>
                      <a:pt x="86664" y="398762"/>
                      <a:pt x="104175" y="341262"/>
                    </a:cubicBezTo>
                    <a:cubicBezTo>
                      <a:pt x="105385" y="337251"/>
                      <a:pt x="129200" y="284781"/>
                      <a:pt x="131811" y="282361"/>
                    </a:cubicBezTo>
                    <a:cubicBezTo>
                      <a:pt x="155690" y="261666"/>
                      <a:pt x="118503" y="239061"/>
                      <a:pt x="100609" y="202192"/>
                    </a:cubicBezTo>
                    <a:cubicBezTo>
                      <a:pt x="95133" y="190858"/>
                      <a:pt x="86600" y="170672"/>
                      <a:pt x="81888" y="158956"/>
                    </a:cubicBezTo>
                    <a:cubicBezTo>
                      <a:pt x="110543" y="123933"/>
                      <a:pt x="188993" y="24088"/>
                      <a:pt x="208923" y="209"/>
                    </a:cubicBezTo>
                    <a:cubicBezTo>
                      <a:pt x="234458" y="-1192"/>
                      <a:pt x="229682" y="4985"/>
                      <a:pt x="249040" y="2947"/>
                    </a:cubicBezTo>
                    <a:cubicBezTo>
                      <a:pt x="258337" y="3711"/>
                      <a:pt x="356144" y="126353"/>
                      <a:pt x="379259" y="161885"/>
                    </a:cubicBezTo>
                    <a:cubicBezTo>
                      <a:pt x="361175" y="204484"/>
                      <a:pt x="355826" y="229191"/>
                      <a:pt x="324561" y="264978"/>
                    </a:cubicBezTo>
                    <a:cubicBezTo>
                      <a:pt x="320422" y="269753"/>
                      <a:pt x="315073" y="273319"/>
                      <a:pt x="320867" y="280706"/>
                    </a:cubicBezTo>
                    <a:cubicBezTo>
                      <a:pt x="355062" y="323688"/>
                      <a:pt x="448094" y="676267"/>
                      <a:pt x="448158" y="682443"/>
                    </a:cubicBezTo>
                    <a:cubicBezTo>
                      <a:pt x="298835" y="682316"/>
                      <a:pt x="149449" y="682188"/>
                      <a:pt x="0" y="6819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57">
                <a:extLst>
                  <a:ext uri="{FF2B5EF4-FFF2-40B4-BE49-F238E27FC236}">
                    <a16:creationId xmlns:a16="http://schemas.microsoft.com/office/drawing/2014/main" id="{28183BEF-DA54-4B41-8B79-74037C4B0557}"/>
                  </a:ext>
                </a:extLst>
              </p:cNvPr>
              <p:cNvSpPr/>
              <p:nvPr/>
            </p:nvSpPr>
            <p:spPr>
              <a:xfrm>
                <a:off x="9100099" y="3641568"/>
                <a:ext cx="266549" cy="247573"/>
              </a:xfrm>
              <a:custGeom>
                <a:avLst/>
                <a:gdLst>
                  <a:gd name="connsiteX0" fmla="*/ 447402 w 461350"/>
                  <a:gd name="connsiteY0" fmla="*/ 150945 h 428505"/>
                  <a:gd name="connsiteX1" fmla="*/ 451478 w 461350"/>
                  <a:gd name="connsiteY1" fmla="*/ 171831 h 428505"/>
                  <a:gd name="connsiteX2" fmla="*/ 254142 w 461350"/>
                  <a:gd name="connsiteY2" fmla="*/ 415458 h 428505"/>
                  <a:gd name="connsiteX3" fmla="*/ 221349 w 461350"/>
                  <a:gd name="connsiteY3" fmla="*/ 413294 h 428505"/>
                  <a:gd name="connsiteX4" fmla="*/ 3192 w 461350"/>
                  <a:gd name="connsiteY4" fmla="*/ 89433 h 428505"/>
                  <a:gd name="connsiteX5" fmla="*/ 15036 w 461350"/>
                  <a:gd name="connsiteY5" fmla="*/ 53392 h 428505"/>
                  <a:gd name="connsiteX6" fmla="*/ 74129 w 461350"/>
                  <a:gd name="connsiteY6" fmla="*/ 11938 h 428505"/>
                  <a:gd name="connsiteX7" fmla="*/ 124879 w 461350"/>
                  <a:gd name="connsiteY7" fmla="*/ 13402 h 428505"/>
                  <a:gd name="connsiteX8" fmla="*/ 279804 w 461350"/>
                  <a:gd name="connsiteY8" fmla="*/ 95100 h 428505"/>
                  <a:gd name="connsiteX9" fmla="*/ 447402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57">
                <a:extLst>
                  <a:ext uri="{FF2B5EF4-FFF2-40B4-BE49-F238E27FC236}">
                    <a16:creationId xmlns:a16="http://schemas.microsoft.com/office/drawing/2014/main" id="{0318C220-9F26-4E5B-AB08-D1DFF24EAA00}"/>
                  </a:ext>
                </a:extLst>
              </p:cNvPr>
              <p:cNvSpPr/>
              <p:nvPr/>
            </p:nvSpPr>
            <p:spPr>
              <a:xfrm>
                <a:off x="9378969" y="3641568"/>
                <a:ext cx="266549" cy="247573"/>
              </a:xfrm>
              <a:custGeom>
                <a:avLst/>
                <a:gdLst>
                  <a:gd name="connsiteX0" fmla="*/ 13948 w 461350"/>
                  <a:gd name="connsiteY0" fmla="*/ 150945 h 428505"/>
                  <a:gd name="connsiteX1" fmla="*/ 9873 w 461350"/>
                  <a:gd name="connsiteY1" fmla="*/ 171831 h 428505"/>
                  <a:gd name="connsiteX2" fmla="*/ 207207 w 461350"/>
                  <a:gd name="connsiteY2" fmla="*/ 415458 h 428505"/>
                  <a:gd name="connsiteX3" fmla="*/ 240001 w 461350"/>
                  <a:gd name="connsiteY3" fmla="*/ 413294 h 428505"/>
                  <a:gd name="connsiteX4" fmla="*/ 458158 w 461350"/>
                  <a:gd name="connsiteY4" fmla="*/ 89433 h 428505"/>
                  <a:gd name="connsiteX5" fmla="*/ 446314 w 461350"/>
                  <a:gd name="connsiteY5" fmla="*/ 53392 h 428505"/>
                  <a:gd name="connsiteX6" fmla="*/ 387222 w 461350"/>
                  <a:gd name="connsiteY6" fmla="*/ 11938 h 428505"/>
                  <a:gd name="connsiteX7" fmla="*/ 336472 w 461350"/>
                  <a:gd name="connsiteY7" fmla="*/ 13402 h 428505"/>
                  <a:gd name="connsiteX8" fmla="*/ 181545 w 461350"/>
                  <a:gd name="connsiteY8" fmla="*/ 95100 h 428505"/>
                  <a:gd name="connsiteX9" fmla="*/ 13948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그룹 124">
              <a:extLst>
                <a:ext uri="{FF2B5EF4-FFF2-40B4-BE49-F238E27FC236}">
                  <a16:creationId xmlns:a16="http://schemas.microsoft.com/office/drawing/2014/main" id="{DD40E16D-BEAA-47DC-A20D-8708DCA6D2C2}"/>
                </a:ext>
              </a:extLst>
            </p:cNvPr>
            <p:cNvGrpSpPr/>
            <p:nvPr/>
          </p:nvGrpSpPr>
          <p:grpSpPr>
            <a:xfrm>
              <a:off x="1597296" y="2443930"/>
              <a:ext cx="998454" cy="983966"/>
              <a:chOff x="1595604" y="2399774"/>
              <a:chExt cx="998454" cy="983966"/>
            </a:xfrm>
            <a:solidFill>
              <a:schemeClr val="accent4"/>
            </a:solidFill>
          </p:grpSpPr>
          <p:sp>
            <p:nvSpPr>
              <p:cNvPr id="21" name="L 도형 119">
                <a:extLst>
                  <a:ext uri="{FF2B5EF4-FFF2-40B4-BE49-F238E27FC236}">
                    <a16:creationId xmlns:a16="http://schemas.microsoft.com/office/drawing/2014/main" id="{1EC2A45A-7011-4258-9A85-3AE0779EC1D8}"/>
                  </a:ext>
                </a:extLst>
              </p:cNvPr>
              <p:cNvSpPr/>
              <p:nvPr/>
            </p:nvSpPr>
            <p:spPr>
              <a:xfrm>
                <a:off x="159560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L 도형 120">
                <a:extLst>
                  <a:ext uri="{FF2B5EF4-FFF2-40B4-BE49-F238E27FC236}">
                    <a16:creationId xmlns:a16="http://schemas.microsoft.com/office/drawing/2014/main" id="{BEBBCCBA-3EDA-42DD-8C08-A0794292644C}"/>
                  </a:ext>
                </a:extLst>
              </p:cNvPr>
              <p:cNvSpPr/>
              <p:nvPr/>
            </p:nvSpPr>
            <p:spPr>
              <a:xfrm rot="16200000">
                <a:off x="2367334" y="3157016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L 도형 121">
                <a:extLst>
                  <a:ext uri="{FF2B5EF4-FFF2-40B4-BE49-F238E27FC236}">
                    <a16:creationId xmlns:a16="http://schemas.microsoft.com/office/drawing/2014/main" id="{D758326A-E769-4838-BEBF-1F64E0F7E19E}"/>
                  </a:ext>
                </a:extLst>
              </p:cNvPr>
              <p:cNvSpPr/>
              <p:nvPr/>
            </p:nvSpPr>
            <p:spPr>
              <a:xfrm rot="10800000">
                <a:off x="236733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L 도형 122">
                <a:extLst>
                  <a:ext uri="{FF2B5EF4-FFF2-40B4-BE49-F238E27FC236}">
                    <a16:creationId xmlns:a16="http://schemas.microsoft.com/office/drawing/2014/main" id="{97DD686E-0481-49F4-9351-3AB9952155AA}"/>
                  </a:ext>
                </a:extLst>
              </p:cNvPr>
              <p:cNvSpPr/>
              <p:nvPr/>
            </p:nvSpPr>
            <p:spPr>
              <a:xfrm rot="5400000">
                <a:off x="1595604" y="2399774"/>
                <a:ext cx="226724" cy="226724"/>
              </a:xfrm>
              <a:prstGeom prst="corner">
                <a:avLst>
                  <a:gd name="adj1" fmla="val 17989"/>
                  <a:gd name="adj2" fmla="val 1740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142">
              <a:extLst>
                <a:ext uri="{FF2B5EF4-FFF2-40B4-BE49-F238E27FC236}">
                  <a16:creationId xmlns:a16="http://schemas.microsoft.com/office/drawing/2014/main" id="{AB23EEC7-0ABE-4C00-A63E-3E94184979C6}"/>
                </a:ext>
              </a:extLst>
            </p:cNvPr>
            <p:cNvSpPr/>
            <p:nvPr/>
          </p:nvSpPr>
          <p:spPr>
            <a:xfrm>
              <a:off x="1649438" y="3844832"/>
              <a:ext cx="946312" cy="9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43">
              <a:extLst>
                <a:ext uri="{FF2B5EF4-FFF2-40B4-BE49-F238E27FC236}">
                  <a16:creationId xmlns:a16="http://schemas.microsoft.com/office/drawing/2014/main" id="{B43DBD02-43C1-49B4-BFE0-CAB45B56129A}"/>
                </a:ext>
              </a:extLst>
            </p:cNvPr>
            <p:cNvSpPr/>
            <p:nvPr/>
          </p:nvSpPr>
          <p:spPr>
            <a:xfrm>
              <a:off x="1649437" y="3844832"/>
              <a:ext cx="540205" cy="968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70">
              <a:extLst>
                <a:ext uri="{FF2B5EF4-FFF2-40B4-BE49-F238E27FC236}">
                  <a16:creationId xmlns:a16="http://schemas.microsoft.com/office/drawing/2014/main" id="{AEE664CD-9F35-4001-B6A0-2610DAF98CD2}"/>
                </a:ext>
              </a:extLst>
            </p:cNvPr>
            <p:cNvGrpSpPr/>
            <p:nvPr/>
          </p:nvGrpSpPr>
          <p:grpSpPr>
            <a:xfrm>
              <a:off x="1268879" y="4985897"/>
              <a:ext cx="1648097" cy="1010247"/>
              <a:chOff x="491148" y="3343901"/>
              <a:chExt cx="1648097" cy="101024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30F6C-C273-4091-8E84-C82FFDE37DD5}"/>
                  </a:ext>
                </a:extLst>
              </p:cNvPr>
              <p:cNvSpPr txBox="1"/>
              <p:nvPr/>
            </p:nvSpPr>
            <p:spPr>
              <a:xfrm>
                <a:off x="491148" y="3343901"/>
                <a:ext cx="1648097" cy="28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hne"/>
                    <a:cs typeface="Arial" pitchFamily="34" charset="0"/>
                  </a:rPr>
                  <a:t>Hendra </a:t>
                </a:r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hne"/>
                    <a:cs typeface="Arial" pitchFamily="34" charset="0"/>
                  </a:rPr>
                  <a:t>Kuswantoro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hne"/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272846-4FC6-4F4A-AB95-8852D019F276}"/>
                  </a:ext>
                </a:extLst>
              </p:cNvPr>
              <p:cNvSpPr txBox="1"/>
              <p:nvPr/>
            </p:nvSpPr>
            <p:spPr>
              <a:xfrm>
                <a:off x="491148" y="3618890"/>
                <a:ext cx="1648097" cy="73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hne"/>
                    <a:cs typeface="Arial" pitchFamily="34" charset="0"/>
                  </a:rPr>
                  <a:t>Thank You!</a:t>
                </a:r>
              </a:p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hne"/>
                    <a:cs typeface="Arial" pitchFamily="34" charset="0"/>
                  </a:rPr>
                  <a:t>Feedback or suggestions are welcome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hne"/>
                  <a:cs typeface="Arial" pitchFamily="34" charset="0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01C8172-5D37-4A83-9BAE-8AE85D62E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1" t="27666" r="24518" b="21984"/>
          <a:stretch/>
        </p:blipFill>
        <p:spPr>
          <a:xfrm>
            <a:off x="5124917" y="624084"/>
            <a:ext cx="1998503" cy="2761100"/>
          </a:xfrm>
          <a:prstGeom prst="rect">
            <a:avLst/>
          </a:prstGeom>
        </p:spPr>
      </p:pic>
      <p:pic>
        <p:nvPicPr>
          <p:cNvPr id="34" name="Picture 33">
            <a:hlinkClick r:id="rId3"/>
            <a:extLst>
              <a:ext uri="{FF2B5EF4-FFF2-40B4-BE49-F238E27FC236}">
                <a16:creationId xmlns:a16="http://schemas.microsoft.com/office/drawing/2014/main" id="{EBB83774-3CA5-4C44-A548-1A53FECA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50" y="4016445"/>
            <a:ext cx="248103" cy="248103"/>
          </a:xfrm>
          <a:prstGeom prst="rect">
            <a:avLst/>
          </a:prstGeom>
        </p:spPr>
      </p:pic>
      <p:pic>
        <p:nvPicPr>
          <p:cNvPr id="36" name="Picture 35">
            <a:hlinkClick r:id="rId5"/>
            <a:extLst>
              <a:ext uri="{FF2B5EF4-FFF2-40B4-BE49-F238E27FC236}">
                <a16:creationId xmlns:a16="http://schemas.microsoft.com/office/drawing/2014/main" id="{C1299329-1C77-4E04-B4F4-814221A82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48" y="4012929"/>
            <a:ext cx="267698" cy="2676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366F70-D021-4073-B933-514AA01D8217}"/>
              </a:ext>
            </a:extLst>
          </p:cNvPr>
          <p:cNvSpPr/>
          <p:nvPr/>
        </p:nvSpPr>
        <p:spPr>
          <a:xfrm>
            <a:off x="0" y="6252882"/>
            <a:ext cx="12192000" cy="605118"/>
          </a:xfrm>
          <a:prstGeom prst="rect">
            <a:avLst/>
          </a:prstGeom>
          <a:solidFill>
            <a:srgbClr val="374E2C"/>
          </a:solidFill>
          <a:ln>
            <a:solidFill>
              <a:srgbClr val="374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703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77A1A64-C428-47F8-B7B0-D7476A54180D}"/>
              </a:ext>
            </a:extLst>
          </p:cNvPr>
          <p:cNvSpPr/>
          <p:nvPr/>
        </p:nvSpPr>
        <p:spPr>
          <a:xfrm rot="16200000">
            <a:off x="3987821" y="2165177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050B582-F0F4-49B4-A09B-EAE790E5A58F}"/>
              </a:ext>
            </a:extLst>
          </p:cNvPr>
          <p:cNvSpPr/>
          <p:nvPr/>
        </p:nvSpPr>
        <p:spPr>
          <a:xfrm rot="16200000">
            <a:off x="3987821" y="3963220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AE498AB-9337-458C-AEDD-E0C8F85B80C8}"/>
              </a:ext>
            </a:extLst>
          </p:cNvPr>
          <p:cNvSpPr/>
          <p:nvPr/>
        </p:nvSpPr>
        <p:spPr>
          <a:xfrm>
            <a:off x="5100475" y="3133114"/>
            <a:ext cx="885561" cy="19191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6528E-07BD-4B58-B799-B824E99B2168}"/>
              </a:ext>
            </a:extLst>
          </p:cNvPr>
          <p:cNvSpPr/>
          <p:nvPr/>
        </p:nvSpPr>
        <p:spPr>
          <a:xfrm>
            <a:off x="5048323" y="2231200"/>
            <a:ext cx="2899458" cy="19279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FC69CA0-9A95-4F0A-A499-FB976758B076}"/>
              </a:ext>
            </a:extLst>
          </p:cNvPr>
          <p:cNvSpPr/>
          <p:nvPr/>
        </p:nvSpPr>
        <p:spPr>
          <a:xfrm rot="5400000">
            <a:off x="7777306" y="2157090"/>
            <a:ext cx="545074" cy="355213"/>
          </a:xfrm>
          <a:prstGeom prst="triangl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44">
            <a:extLst>
              <a:ext uri="{FF2B5EF4-FFF2-40B4-BE49-F238E27FC236}">
                <a16:creationId xmlns:a16="http://schemas.microsoft.com/office/drawing/2014/main" id="{6F20E834-34EA-4599-B815-1F13AA9F2DF3}"/>
              </a:ext>
            </a:extLst>
          </p:cNvPr>
          <p:cNvSpPr/>
          <p:nvPr/>
        </p:nvSpPr>
        <p:spPr>
          <a:xfrm>
            <a:off x="5662138" y="4030133"/>
            <a:ext cx="849937" cy="1899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2E30507-C035-433D-A7C1-482B72BFA7FD}"/>
              </a:ext>
            </a:extLst>
          </p:cNvPr>
          <p:cNvSpPr/>
          <p:nvPr/>
        </p:nvSpPr>
        <p:spPr>
          <a:xfrm rot="16200000">
            <a:off x="5535892" y="3057272"/>
            <a:ext cx="545074" cy="35521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9D8D936E-C785-4370-A6F3-652C3EE12CB7}"/>
              </a:ext>
            </a:extLst>
          </p:cNvPr>
          <p:cNvSpPr/>
          <p:nvPr/>
        </p:nvSpPr>
        <p:spPr>
          <a:xfrm>
            <a:off x="5979264" y="3126283"/>
            <a:ext cx="554584" cy="1919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38557B-0004-4DD2-A376-66A323609DE6}"/>
              </a:ext>
            </a:extLst>
          </p:cNvPr>
          <p:cNvGrpSpPr/>
          <p:nvPr/>
        </p:nvGrpSpPr>
        <p:grpSpPr>
          <a:xfrm>
            <a:off x="7728343" y="5154011"/>
            <a:ext cx="3083699" cy="707886"/>
            <a:chOff x="5561445" y="4687625"/>
            <a:chExt cx="208422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4A05ED-D7F0-4306-9557-5A10819713F2}"/>
                </a:ext>
              </a:extLst>
            </p:cNvPr>
            <p:cNvSpPr txBox="1"/>
            <p:nvPr/>
          </p:nvSpPr>
          <p:spPr>
            <a:xfrm>
              <a:off x="5561445" y="4687625"/>
              <a:ext cx="208422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Business Understanding &amp; Business Goals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921D6B-1E0F-4ABB-8DB2-1F05BA96EFDE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E43A7C-423D-40CF-B5F3-DA5B3974BEC7}"/>
              </a:ext>
            </a:extLst>
          </p:cNvPr>
          <p:cNvSpPr/>
          <p:nvPr/>
        </p:nvSpPr>
        <p:spPr>
          <a:xfrm>
            <a:off x="4175723" y="2474853"/>
            <a:ext cx="609425" cy="609424"/>
          </a:xfrm>
          <a:prstGeom prst="roundRect">
            <a:avLst/>
          </a:prstGeom>
          <a:noFill/>
          <a:ln w="254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2C9AB0E-D50E-4287-A2B1-7E4B63311D69}"/>
              </a:ext>
            </a:extLst>
          </p:cNvPr>
          <p:cNvSpPr/>
          <p:nvPr/>
        </p:nvSpPr>
        <p:spPr>
          <a:xfrm>
            <a:off x="6861191" y="3360567"/>
            <a:ext cx="609425" cy="609424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9E3CFC7-BF03-4B10-89C8-DC4E1A4FC0B2}"/>
              </a:ext>
            </a:extLst>
          </p:cNvPr>
          <p:cNvSpPr/>
          <p:nvPr/>
        </p:nvSpPr>
        <p:spPr>
          <a:xfrm>
            <a:off x="4175723" y="4275261"/>
            <a:ext cx="609425" cy="609424"/>
          </a:xfrm>
          <a:prstGeom prst="round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456104-ED12-430D-882D-BC4758F711D7}"/>
              </a:ext>
            </a:extLst>
          </p:cNvPr>
          <p:cNvSpPr/>
          <p:nvPr/>
        </p:nvSpPr>
        <p:spPr>
          <a:xfrm>
            <a:off x="6861191" y="5173792"/>
            <a:ext cx="609425" cy="609424"/>
          </a:xfrm>
          <a:prstGeom prst="roundRect">
            <a:avLst/>
          </a:prstGeom>
          <a:noFill/>
          <a:ln w="25400">
            <a:solidFill>
              <a:srgbClr val="374E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44">
            <a:extLst>
              <a:ext uri="{FF2B5EF4-FFF2-40B4-BE49-F238E27FC236}">
                <a16:creationId xmlns:a16="http://schemas.microsoft.com/office/drawing/2014/main" id="{44313263-8D61-4A42-8706-2C72F8F81535}"/>
              </a:ext>
            </a:extLst>
          </p:cNvPr>
          <p:cNvSpPr/>
          <p:nvPr/>
        </p:nvSpPr>
        <p:spPr>
          <a:xfrm>
            <a:off x="5100476" y="4929384"/>
            <a:ext cx="885562" cy="191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5918827-0A8E-47E2-939A-7A8BB02DDF58}"/>
              </a:ext>
            </a:extLst>
          </p:cNvPr>
          <p:cNvSpPr/>
          <p:nvPr/>
        </p:nvSpPr>
        <p:spPr>
          <a:xfrm rot="5400000">
            <a:off x="5567212" y="3950484"/>
            <a:ext cx="545074" cy="355213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E179B009-3ADF-4273-BB1D-96445D4B40A7}"/>
              </a:ext>
            </a:extLst>
          </p:cNvPr>
          <p:cNvSpPr/>
          <p:nvPr/>
        </p:nvSpPr>
        <p:spPr>
          <a:xfrm>
            <a:off x="5100475" y="4030947"/>
            <a:ext cx="659072" cy="1919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5CDF55-31E7-4732-9A1C-49B03CBA08C9}"/>
              </a:ext>
            </a:extLst>
          </p:cNvPr>
          <p:cNvSpPr/>
          <p:nvPr/>
        </p:nvSpPr>
        <p:spPr>
          <a:xfrm>
            <a:off x="0" y="5839905"/>
            <a:ext cx="6583680" cy="191919"/>
          </a:xfrm>
          <a:prstGeom prst="rect">
            <a:avLst/>
          </a:prstGeom>
          <a:solidFill>
            <a:srgbClr val="374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30B18ED-6869-4000-AB08-16B04812F252}"/>
              </a:ext>
            </a:extLst>
          </p:cNvPr>
          <p:cNvSpPr/>
          <p:nvPr/>
        </p:nvSpPr>
        <p:spPr>
          <a:xfrm rot="16200000">
            <a:off x="5535892" y="4848231"/>
            <a:ext cx="545074" cy="355213"/>
          </a:xfrm>
          <a:prstGeom prst="triangle">
            <a:avLst/>
          </a:prstGeom>
          <a:solidFill>
            <a:srgbClr val="374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D2B2021A-DC0F-4235-9258-3B6840EFDDD6}"/>
              </a:ext>
            </a:extLst>
          </p:cNvPr>
          <p:cNvSpPr/>
          <p:nvPr/>
        </p:nvSpPr>
        <p:spPr>
          <a:xfrm>
            <a:off x="5986035" y="4936556"/>
            <a:ext cx="548640" cy="195514"/>
          </a:xfrm>
          <a:prstGeom prst="rect">
            <a:avLst/>
          </a:prstGeom>
          <a:solidFill>
            <a:srgbClr val="374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7AF03C84-CF24-41F6-8156-7128A4245CC4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Frame 17">
            <a:extLst>
              <a:ext uri="{FF2B5EF4-FFF2-40B4-BE49-F238E27FC236}">
                <a16:creationId xmlns:a16="http://schemas.microsoft.com/office/drawing/2014/main" id="{2F418F25-9C86-4243-9A5F-38D0FAF0892D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8A1F0B8A-2EC5-485B-BA84-F2F8E455C280}"/>
              </a:ext>
            </a:extLst>
          </p:cNvPr>
          <p:cNvSpPr/>
          <p:nvPr/>
        </p:nvSpPr>
        <p:spPr>
          <a:xfrm flipH="1">
            <a:off x="4280240" y="44279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C4168637-9E40-4D63-8CE5-6FB21F276CCA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374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6B7E1E-BD6C-4B5F-889E-CF96554BC0DC}"/>
              </a:ext>
            </a:extLst>
          </p:cNvPr>
          <p:cNvGrpSpPr/>
          <p:nvPr/>
        </p:nvGrpSpPr>
        <p:grpSpPr>
          <a:xfrm>
            <a:off x="391395" y="3481292"/>
            <a:ext cx="1111725" cy="2423002"/>
            <a:chOff x="2158202" y="277708"/>
            <a:chExt cx="1111725" cy="242300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0E0205-1707-4BF8-8442-D9368284014C}"/>
                </a:ext>
              </a:extLst>
            </p:cNvPr>
            <p:cNvSpPr/>
            <p:nvPr/>
          </p:nvSpPr>
          <p:spPr>
            <a:xfrm>
              <a:off x="2506740" y="277708"/>
              <a:ext cx="265549" cy="257669"/>
            </a:xfrm>
            <a:custGeom>
              <a:avLst/>
              <a:gdLst>
                <a:gd name="connsiteX0" fmla="*/ 330535 w 457961"/>
                <a:gd name="connsiteY0" fmla="*/ 38606 h 444372"/>
                <a:gd name="connsiteX1" fmla="*/ 411688 w 457961"/>
                <a:gd name="connsiteY1" fmla="*/ 107713 h 444372"/>
                <a:gd name="connsiteX2" fmla="*/ 452265 w 457961"/>
                <a:gd name="connsiteY2" fmla="*/ 262412 h 444372"/>
                <a:gd name="connsiteX3" fmla="*/ 369843 w 457961"/>
                <a:gd name="connsiteY3" fmla="*/ 444372 h 444372"/>
                <a:gd name="connsiteX4" fmla="*/ 293762 w 457961"/>
                <a:gd name="connsiteY4" fmla="*/ 432326 h 444372"/>
                <a:gd name="connsiteX5" fmla="*/ 269670 w 457961"/>
                <a:gd name="connsiteY5" fmla="*/ 425352 h 444372"/>
                <a:gd name="connsiteX6" fmla="*/ 187883 w 457961"/>
                <a:gd name="connsiteY6" fmla="*/ 386678 h 444372"/>
                <a:gd name="connsiteX7" fmla="*/ 125750 w 457961"/>
                <a:gd name="connsiteY7" fmla="*/ 313766 h 444372"/>
                <a:gd name="connsiteX8" fmla="*/ 112436 w 457961"/>
                <a:gd name="connsiteY8" fmla="*/ 258608 h 444372"/>
                <a:gd name="connsiteX9" fmla="*/ 94049 w 457961"/>
                <a:gd name="connsiteY9" fmla="*/ 239587 h 444372"/>
                <a:gd name="connsiteX10" fmla="*/ 79467 w 457961"/>
                <a:gd name="connsiteY10" fmla="*/ 261144 h 444372"/>
                <a:gd name="connsiteX11" fmla="*/ 72493 w 457961"/>
                <a:gd name="connsiteY11" fmla="*/ 308060 h 444372"/>
                <a:gd name="connsiteX12" fmla="*/ 49035 w 457961"/>
                <a:gd name="connsiteY12" fmla="*/ 333421 h 444372"/>
                <a:gd name="connsiteX13" fmla="*/ 30648 w 457961"/>
                <a:gd name="connsiteY13" fmla="*/ 307426 h 444372"/>
                <a:gd name="connsiteX14" fmla="*/ 10360 w 457961"/>
                <a:gd name="connsiteY14" fmla="*/ 280798 h 444372"/>
                <a:gd name="connsiteX15" fmla="*/ 216 w 457961"/>
                <a:gd name="connsiteY15" fmla="*/ 262412 h 444372"/>
                <a:gd name="connsiteX16" fmla="*/ 24942 w 457961"/>
                <a:gd name="connsiteY16" fmla="*/ 153362 h 444372"/>
                <a:gd name="connsiteX17" fmla="*/ 43328 w 457961"/>
                <a:gd name="connsiteY17" fmla="*/ 114054 h 444372"/>
                <a:gd name="connsiteX18" fmla="*/ 194857 w 457961"/>
                <a:gd name="connsiteY18" fmla="*/ 5004 h 444372"/>
                <a:gd name="connsiteX19" fmla="*/ 330535 w 457961"/>
                <a:gd name="connsiteY19" fmla="*/ 38606 h 44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961" h="444372">
                  <a:moveTo>
                    <a:pt x="330535" y="38606"/>
                  </a:moveTo>
                  <a:cubicBezTo>
                    <a:pt x="357163" y="62699"/>
                    <a:pt x="388230" y="80451"/>
                    <a:pt x="411688" y="107713"/>
                  </a:cubicBezTo>
                  <a:cubicBezTo>
                    <a:pt x="451631" y="152728"/>
                    <a:pt x="467481" y="203449"/>
                    <a:pt x="452265" y="262412"/>
                  </a:cubicBezTo>
                  <a:cubicBezTo>
                    <a:pt x="435780" y="328349"/>
                    <a:pt x="407884" y="388580"/>
                    <a:pt x="369843" y="444372"/>
                  </a:cubicBezTo>
                  <a:cubicBezTo>
                    <a:pt x="345117" y="434862"/>
                    <a:pt x="321025" y="425986"/>
                    <a:pt x="293762" y="432326"/>
                  </a:cubicBezTo>
                  <a:cubicBezTo>
                    <a:pt x="285520" y="434228"/>
                    <a:pt x="276010" y="431058"/>
                    <a:pt x="269670" y="425352"/>
                  </a:cubicBezTo>
                  <a:cubicBezTo>
                    <a:pt x="246846" y="402528"/>
                    <a:pt x="217047" y="396822"/>
                    <a:pt x="187883" y="386678"/>
                  </a:cubicBezTo>
                  <a:cubicBezTo>
                    <a:pt x="153646" y="375265"/>
                    <a:pt x="130188" y="352441"/>
                    <a:pt x="125750" y="313766"/>
                  </a:cubicBezTo>
                  <a:cubicBezTo>
                    <a:pt x="123848" y="294746"/>
                    <a:pt x="120044" y="275726"/>
                    <a:pt x="112436" y="258608"/>
                  </a:cubicBezTo>
                  <a:cubicBezTo>
                    <a:pt x="108631" y="250366"/>
                    <a:pt x="104827" y="238953"/>
                    <a:pt x="94049" y="239587"/>
                  </a:cubicBezTo>
                  <a:cubicBezTo>
                    <a:pt x="82003" y="240221"/>
                    <a:pt x="82003" y="252268"/>
                    <a:pt x="79467" y="261144"/>
                  </a:cubicBezTo>
                  <a:cubicBezTo>
                    <a:pt x="75029" y="276360"/>
                    <a:pt x="76931" y="292844"/>
                    <a:pt x="72493" y="308060"/>
                  </a:cubicBezTo>
                  <a:cubicBezTo>
                    <a:pt x="68689" y="320107"/>
                    <a:pt x="65519" y="334055"/>
                    <a:pt x="49035" y="333421"/>
                  </a:cubicBezTo>
                  <a:cubicBezTo>
                    <a:pt x="33818" y="332787"/>
                    <a:pt x="32550" y="318839"/>
                    <a:pt x="30648" y="307426"/>
                  </a:cubicBezTo>
                  <a:cubicBezTo>
                    <a:pt x="28746" y="294746"/>
                    <a:pt x="28112" y="281432"/>
                    <a:pt x="10360" y="280798"/>
                  </a:cubicBezTo>
                  <a:cubicBezTo>
                    <a:pt x="3386" y="276360"/>
                    <a:pt x="-1052" y="268752"/>
                    <a:pt x="216" y="262412"/>
                  </a:cubicBezTo>
                  <a:cubicBezTo>
                    <a:pt x="9726" y="226273"/>
                    <a:pt x="2752" y="186331"/>
                    <a:pt x="24942" y="153362"/>
                  </a:cubicBezTo>
                  <a:cubicBezTo>
                    <a:pt x="33184" y="141316"/>
                    <a:pt x="36355" y="126734"/>
                    <a:pt x="43328" y="114054"/>
                  </a:cubicBezTo>
                  <a:cubicBezTo>
                    <a:pt x="76931" y="52555"/>
                    <a:pt x="127652" y="20854"/>
                    <a:pt x="194857" y="5004"/>
                  </a:cubicBezTo>
                  <a:cubicBezTo>
                    <a:pt x="248748" y="-8310"/>
                    <a:pt x="290592" y="5638"/>
                    <a:pt x="330535" y="38606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BB15A5-374E-4842-962E-695DED1F99FC}"/>
                </a:ext>
              </a:extLst>
            </p:cNvPr>
            <p:cNvSpPr/>
            <p:nvPr/>
          </p:nvSpPr>
          <p:spPr>
            <a:xfrm>
              <a:off x="2510703" y="406224"/>
              <a:ext cx="210491" cy="205989"/>
            </a:xfrm>
            <a:custGeom>
              <a:avLst/>
              <a:gdLst>
                <a:gd name="connsiteX0" fmla="*/ 46005 w 363009"/>
                <a:gd name="connsiteY0" fmla="*/ 355245 h 355244"/>
                <a:gd name="connsiteX1" fmla="*/ 20011 w 363009"/>
                <a:gd name="connsiteY1" fmla="*/ 236051 h 355244"/>
                <a:gd name="connsiteX2" fmla="*/ 6696 w 363009"/>
                <a:gd name="connsiteY2" fmla="*/ 57894 h 355244"/>
                <a:gd name="connsiteX3" fmla="*/ 26351 w 363009"/>
                <a:gd name="connsiteY3" fmla="*/ 54724 h 355244"/>
                <a:gd name="connsiteX4" fmla="*/ 32691 w 363009"/>
                <a:gd name="connsiteY4" fmla="*/ 91497 h 355244"/>
                <a:gd name="connsiteX5" fmla="*/ 40933 w 363009"/>
                <a:gd name="connsiteY5" fmla="*/ 107981 h 355244"/>
                <a:gd name="connsiteX6" fmla="*/ 54881 w 363009"/>
                <a:gd name="connsiteY6" fmla="*/ 92131 h 355244"/>
                <a:gd name="connsiteX7" fmla="*/ 63757 w 363009"/>
                <a:gd name="connsiteY7" fmla="*/ 26828 h 355244"/>
                <a:gd name="connsiteX8" fmla="*/ 82143 w 363009"/>
                <a:gd name="connsiteY8" fmla="*/ 200 h 355244"/>
                <a:gd name="connsiteX9" fmla="*/ 110674 w 363009"/>
                <a:gd name="connsiteY9" fmla="*/ 21122 h 355244"/>
                <a:gd name="connsiteX10" fmla="*/ 128426 w 363009"/>
                <a:gd name="connsiteY10" fmla="*/ 84523 h 355244"/>
                <a:gd name="connsiteX11" fmla="*/ 197533 w 363009"/>
                <a:gd name="connsiteY11" fmla="*/ 160604 h 355244"/>
                <a:gd name="connsiteX12" fmla="*/ 262202 w 363009"/>
                <a:gd name="connsiteY12" fmla="*/ 192938 h 355244"/>
                <a:gd name="connsiteX13" fmla="*/ 297073 w 363009"/>
                <a:gd name="connsiteY13" fmla="*/ 200547 h 355244"/>
                <a:gd name="connsiteX14" fmla="*/ 363009 w 363009"/>
                <a:gd name="connsiteY14" fmla="*/ 222737 h 355244"/>
                <a:gd name="connsiteX15" fmla="*/ 361741 w 363009"/>
                <a:gd name="connsiteY15" fmla="*/ 260143 h 355244"/>
                <a:gd name="connsiteX16" fmla="*/ 346525 w 363009"/>
                <a:gd name="connsiteY16" fmla="*/ 291210 h 355244"/>
                <a:gd name="connsiteX17" fmla="*/ 168369 w 363009"/>
                <a:gd name="connsiteY17" fmla="*/ 256339 h 355244"/>
                <a:gd name="connsiteX18" fmla="*/ 114478 w 363009"/>
                <a:gd name="connsiteY18" fmla="*/ 283602 h 355244"/>
                <a:gd name="connsiteX19" fmla="*/ 46005 w 363009"/>
                <a:gd name="connsiteY19" fmla="*/ 355245 h 35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3009" h="355244">
                  <a:moveTo>
                    <a:pt x="46005" y="355245"/>
                  </a:moveTo>
                  <a:cubicBezTo>
                    <a:pt x="26351" y="317838"/>
                    <a:pt x="39031" y="274092"/>
                    <a:pt x="20011" y="236051"/>
                  </a:cubicBezTo>
                  <a:cubicBezTo>
                    <a:pt x="-9154" y="178356"/>
                    <a:pt x="356" y="118125"/>
                    <a:pt x="6696" y="57894"/>
                  </a:cubicBezTo>
                  <a:cubicBezTo>
                    <a:pt x="9866" y="38240"/>
                    <a:pt x="18109" y="44580"/>
                    <a:pt x="26351" y="54724"/>
                  </a:cubicBezTo>
                  <a:cubicBezTo>
                    <a:pt x="35227" y="65503"/>
                    <a:pt x="31423" y="78817"/>
                    <a:pt x="32691" y="91497"/>
                  </a:cubicBezTo>
                  <a:cubicBezTo>
                    <a:pt x="33325" y="97837"/>
                    <a:pt x="28253" y="107347"/>
                    <a:pt x="40933" y="107981"/>
                  </a:cubicBezTo>
                  <a:cubicBezTo>
                    <a:pt x="52979" y="108615"/>
                    <a:pt x="53613" y="101641"/>
                    <a:pt x="54881" y="92131"/>
                  </a:cubicBezTo>
                  <a:cubicBezTo>
                    <a:pt x="57417" y="69941"/>
                    <a:pt x="59319" y="48384"/>
                    <a:pt x="63757" y="26828"/>
                  </a:cubicBezTo>
                  <a:cubicBezTo>
                    <a:pt x="65659" y="16050"/>
                    <a:pt x="68195" y="2102"/>
                    <a:pt x="82143" y="200"/>
                  </a:cubicBezTo>
                  <a:cubicBezTo>
                    <a:pt x="97360" y="-1702"/>
                    <a:pt x="104334" y="10344"/>
                    <a:pt x="110674" y="21122"/>
                  </a:cubicBezTo>
                  <a:cubicBezTo>
                    <a:pt x="122086" y="40776"/>
                    <a:pt x="125890" y="62333"/>
                    <a:pt x="128426" y="84523"/>
                  </a:cubicBezTo>
                  <a:cubicBezTo>
                    <a:pt x="134132" y="127636"/>
                    <a:pt x="154421" y="151728"/>
                    <a:pt x="197533" y="160604"/>
                  </a:cubicBezTo>
                  <a:cubicBezTo>
                    <a:pt x="222259" y="165676"/>
                    <a:pt x="246986" y="168212"/>
                    <a:pt x="262202" y="192938"/>
                  </a:cubicBezTo>
                  <a:cubicBezTo>
                    <a:pt x="269176" y="204351"/>
                    <a:pt x="284393" y="204985"/>
                    <a:pt x="297073" y="200547"/>
                  </a:cubicBezTo>
                  <a:cubicBezTo>
                    <a:pt x="324969" y="191036"/>
                    <a:pt x="346525" y="199279"/>
                    <a:pt x="363009" y="222737"/>
                  </a:cubicBezTo>
                  <a:cubicBezTo>
                    <a:pt x="362376" y="235417"/>
                    <a:pt x="362376" y="248097"/>
                    <a:pt x="361741" y="260143"/>
                  </a:cubicBezTo>
                  <a:cubicBezTo>
                    <a:pt x="361108" y="295648"/>
                    <a:pt x="363009" y="300086"/>
                    <a:pt x="346525" y="291210"/>
                  </a:cubicBezTo>
                  <a:cubicBezTo>
                    <a:pt x="297707" y="265216"/>
                    <a:pt x="220992" y="245561"/>
                    <a:pt x="168369" y="256339"/>
                  </a:cubicBezTo>
                  <a:cubicBezTo>
                    <a:pt x="148714" y="260143"/>
                    <a:pt x="126524" y="263314"/>
                    <a:pt x="114478" y="283602"/>
                  </a:cubicBezTo>
                  <a:cubicBezTo>
                    <a:pt x="90385" y="306426"/>
                    <a:pt x="75803" y="338761"/>
                    <a:pt x="46005" y="355245"/>
                  </a:cubicBezTo>
                  <a:close/>
                </a:path>
              </a:pathLst>
            </a:custGeom>
            <a:solidFill>
              <a:srgbClr val="FDDDAD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784DB31-DF71-47E5-BA93-C73D0EDD0901}"/>
                </a:ext>
              </a:extLst>
            </p:cNvPr>
            <p:cNvSpPr/>
            <p:nvPr/>
          </p:nvSpPr>
          <p:spPr>
            <a:xfrm>
              <a:off x="3000962" y="1441220"/>
              <a:ext cx="114650" cy="113230"/>
            </a:xfrm>
            <a:custGeom>
              <a:avLst/>
              <a:gdLst>
                <a:gd name="connsiteX0" fmla="*/ 39943 w 197724"/>
                <a:gd name="connsiteY0" fmla="*/ 184497 h 195274"/>
                <a:gd name="connsiteX1" fmla="*/ 57061 w 197724"/>
                <a:gd name="connsiteY1" fmla="*/ 148358 h 195274"/>
                <a:gd name="connsiteX2" fmla="*/ 1902 w 197724"/>
                <a:gd name="connsiteY2" fmla="*/ 156600 h 195274"/>
                <a:gd name="connsiteX3" fmla="*/ 0 w 197724"/>
                <a:gd name="connsiteY3" fmla="*/ 62133 h 195274"/>
                <a:gd name="connsiteX4" fmla="*/ 125534 w 197724"/>
                <a:gd name="connsiteY4" fmla="*/ 0 h 195274"/>
                <a:gd name="connsiteX5" fmla="*/ 184497 w 197724"/>
                <a:gd name="connsiteY5" fmla="*/ 63401 h 195274"/>
                <a:gd name="connsiteX6" fmla="*/ 175620 w 197724"/>
                <a:gd name="connsiteY6" fmla="*/ 171183 h 195274"/>
                <a:gd name="connsiteX7" fmla="*/ 117292 w 197724"/>
                <a:gd name="connsiteY7" fmla="*/ 195275 h 195274"/>
                <a:gd name="connsiteX8" fmla="*/ 39943 w 197724"/>
                <a:gd name="connsiteY8" fmla="*/ 184497 h 1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724" h="195274">
                  <a:moveTo>
                    <a:pt x="39943" y="184497"/>
                  </a:moveTo>
                  <a:cubicBezTo>
                    <a:pt x="45015" y="173084"/>
                    <a:pt x="50721" y="162306"/>
                    <a:pt x="57061" y="148358"/>
                  </a:cubicBezTo>
                  <a:cubicBezTo>
                    <a:pt x="36772" y="147090"/>
                    <a:pt x="17752" y="136946"/>
                    <a:pt x="1902" y="156600"/>
                  </a:cubicBezTo>
                  <a:cubicBezTo>
                    <a:pt x="1268" y="124900"/>
                    <a:pt x="634" y="93833"/>
                    <a:pt x="0" y="62133"/>
                  </a:cubicBezTo>
                  <a:cubicBezTo>
                    <a:pt x="56427" y="71009"/>
                    <a:pt x="91297" y="36139"/>
                    <a:pt x="125534" y="0"/>
                  </a:cubicBezTo>
                  <a:cubicBezTo>
                    <a:pt x="147090" y="19654"/>
                    <a:pt x="169914" y="38675"/>
                    <a:pt x="184497" y="63401"/>
                  </a:cubicBezTo>
                  <a:cubicBezTo>
                    <a:pt x="206687" y="100173"/>
                    <a:pt x="199079" y="136946"/>
                    <a:pt x="175620" y="171183"/>
                  </a:cubicBezTo>
                  <a:cubicBezTo>
                    <a:pt x="157234" y="181961"/>
                    <a:pt x="138848" y="192105"/>
                    <a:pt x="117292" y="195275"/>
                  </a:cubicBezTo>
                  <a:cubicBezTo>
                    <a:pt x="93199" y="192105"/>
                    <a:pt x="77349" y="190203"/>
                    <a:pt x="39943" y="184497"/>
                  </a:cubicBezTo>
                  <a:close/>
                </a:path>
              </a:pathLst>
            </a:custGeom>
            <a:solidFill>
              <a:srgbClr val="FBDDAE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C55E9D-2597-4852-B2F3-E53620575485}"/>
                </a:ext>
              </a:extLst>
            </p:cNvPr>
            <p:cNvSpPr/>
            <p:nvPr/>
          </p:nvSpPr>
          <p:spPr>
            <a:xfrm>
              <a:off x="2569653" y="547741"/>
              <a:ext cx="151489" cy="44987"/>
            </a:xfrm>
            <a:custGeom>
              <a:avLst/>
              <a:gdLst>
                <a:gd name="connsiteX0" fmla="*/ 132 w 261256"/>
                <a:gd name="connsiteY0" fmla="*/ 43348 h 77584"/>
                <a:gd name="connsiteX1" fmla="*/ 31833 w 261256"/>
                <a:gd name="connsiteY1" fmla="*/ 12915 h 77584"/>
                <a:gd name="connsiteX2" fmla="*/ 211258 w 261256"/>
                <a:gd name="connsiteY2" fmla="*/ 15451 h 77584"/>
                <a:gd name="connsiteX3" fmla="*/ 256272 w 261256"/>
                <a:gd name="connsiteY3" fmla="*/ 38910 h 77584"/>
                <a:gd name="connsiteX4" fmla="*/ 260710 w 261256"/>
                <a:gd name="connsiteY4" fmla="*/ 77584 h 77584"/>
                <a:gd name="connsiteX5" fmla="*/ 132 w 261256"/>
                <a:gd name="connsiteY5" fmla="*/ 43348 h 7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6" h="77584">
                  <a:moveTo>
                    <a:pt x="132" y="43348"/>
                  </a:moveTo>
                  <a:cubicBezTo>
                    <a:pt x="-1770" y="28132"/>
                    <a:pt x="17250" y="17987"/>
                    <a:pt x="31833" y="12915"/>
                  </a:cubicBezTo>
                  <a:cubicBezTo>
                    <a:pt x="97770" y="-9275"/>
                    <a:pt x="171315" y="869"/>
                    <a:pt x="211258" y="15451"/>
                  </a:cubicBezTo>
                  <a:cubicBezTo>
                    <a:pt x="233448" y="22425"/>
                    <a:pt x="250566" y="26229"/>
                    <a:pt x="256272" y="38910"/>
                  </a:cubicBezTo>
                  <a:cubicBezTo>
                    <a:pt x="262612" y="59198"/>
                    <a:pt x="261344" y="59832"/>
                    <a:pt x="260710" y="77584"/>
                  </a:cubicBezTo>
                  <a:cubicBezTo>
                    <a:pt x="226474" y="26863"/>
                    <a:pt x="74311" y="-4203"/>
                    <a:pt x="132" y="43348"/>
                  </a:cubicBezTo>
                  <a:close/>
                </a:path>
              </a:pathLst>
            </a:custGeom>
            <a:solidFill>
              <a:srgbClr val="9EACC6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49E7376-008B-421D-B654-24BDFBB4B40C}"/>
                </a:ext>
              </a:extLst>
            </p:cNvPr>
            <p:cNvSpPr/>
            <p:nvPr/>
          </p:nvSpPr>
          <p:spPr>
            <a:xfrm>
              <a:off x="2183809" y="1429427"/>
              <a:ext cx="133530" cy="173165"/>
            </a:xfrm>
            <a:custGeom>
              <a:avLst/>
              <a:gdLst>
                <a:gd name="connsiteX0" fmla="*/ 158979 w 230284"/>
                <a:gd name="connsiteY0" fmla="*/ 49 h 298637"/>
                <a:gd name="connsiteX1" fmla="*/ 214771 w 230284"/>
                <a:gd name="connsiteY1" fmla="*/ 85641 h 298637"/>
                <a:gd name="connsiteX2" fmla="*/ 227451 w 230284"/>
                <a:gd name="connsiteY2" fmla="*/ 147139 h 298637"/>
                <a:gd name="connsiteX3" fmla="*/ 228720 w 230284"/>
                <a:gd name="connsiteY3" fmla="*/ 211174 h 298637"/>
                <a:gd name="connsiteX4" fmla="*/ 214137 w 230284"/>
                <a:gd name="connsiteY4" fmla="*/ 236535 h 298637"/>
                <a:gd name="connsiteX5" fmla="*/ 190045 w 230284"/>
                <a:gd name="connsiteY5" fmla="*/ 216881 h 298637"/>
                <a:gd name="connsiteX6" fmla="*/ 177999 w 230284"/>
                <a:gd name="connsiteY6" fmla="*/ 161722 h 298637"/>
                <a:gd name="connsiteX7" fmla="*/ 156442 w 230284"/>
                <a:gd name="connsiteY7" fmla="*/ 131923 h 298637"/>
                <a:gd name="connsiteX8" fmla="*/ 139324 w 230284"/>
                <a:gd name="connsiteY8" fmla="*/ 164892 h 298637"/>
                <a:gd name="connsiteX9" fmla="*/ 166587 w 230284"/>
                <a:gd name="connsiteY9" fmla="*/ 212442 h 298637"/>
                <a:gd name="connsiteX10" fmla="*/ 177999 w 230284"/>
                <a:gd name="connsiteY10" fmla="*/ 233365 h 298637"/>
                <a:gd name="connsiteX11" fmla="*/ 165319 w 230284"/>
                <a:gd name="connsiteY11" fmla="*/ 246045 h 298637"/>
                <a:gd name="connsiteX12" fmla="*/ 169123 w 230284"/>
                <a:gd name="connsiteY12" fmla="*/ 273307 h 298637"/>
                <a:gd name="connsiteX13" fmla="*/ 172927 w 230284"/>
                <a:gd name="connsiteY13" fmla="*/ 294864 h 298637"/>
                <a:gd name="connsiteX14" fmla="*/ 147566 w 230284"/>
                <a:gd name="connsiteY14" fmla="*/ 291060 h 298637"/>
                <a:gd name="connsiteX15" fmla="*/ 67047 w 230284"/>
                <a:gd name="connsiteY15" fmla="*/ 237803 h 298637"/>
                <a:gd name="connsiteX16" fmla="*/ 4914 w 230284"/>
                <a:gd name="connsiteY16" fmla="*/ 79300 h 298637"/>
                <a:gd name="connsiteX17" fmla="*/ 17594 w 230284"/>
                <a:gd name="connsiteY17" fmla="*/ 4487 h 298637"/>
                <a:gd name="connsiteX18" fmla="*/ 158979 w 230284"/>
                <a:gd name="connsiteY18" fmla="*/ 49 h 29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84" h="298637">
                  <a:moveTo>
                    <a:pt x="158979" y="49"/>
                  </a:moveTo>
                  <a:cubicBezTo>
                    <a:pt x="175463" y="7657"/>
                    <a:pt x="211601" y="59646"/>
                    <a:pt x="214771" y="85641"/>
                  </a:cubicBezTo>
                  <a:cubicBezTo>
                    <a:pt x="226818" y="126217"/>
                    <a:pt x="223013" y="119243"/>
                    <a:pt x="227451" y="147139"/>
                  </a:cubicBezTo>
                  <a:cubicBezTo>
                    <a:pt x="230621" y="164892"/>
                    <a:pt x="231255" y="193422"/>
                    <a:pt x="228720" y="211174"/>
                  </a:cubicBezTo>
                  <a:cubicBezTo>
                    <a:pt x="227451" y="221953"/>
                    <a:pt x="226183" y="233999"/>
                    <a:pt x="214137" y="236535"/>
                  </a:cubicBezTo>
                  <a:cubicBezTo>
                    <a:pt x="200189" y="239071"/>
                    <a:pt x="194483" y="227659"/>
                    <a:pt x="190045" y="216881"/>
                  </a:cubicBezTo>
                  <a:cubicBezTo>
                    <a:pt x="183705" y="199128"/>
                    <a:pt x="177365" y="181376"/>
                    <a:pt x="177999" y="161722"/>
                  </a:cubicBezTo>
                  <a:cubicBezTo>
                    <a:pt x="178633" y="147139"/>
                    <a:pt x="179267" y="130655"/>
                    <a:pt x="156442" y="131923"/>
                  </a:cubicBezTo>
                  <a:cubicBezTo>
                    <a:pt x="132350" y="133191"/>
                    <a:pt x="139324" y="150944"/>
                    <a:pt x="139324" y="164892"/>
                  </a:cubicBezTo>
                  <a:cubicBezTo>
                    <a:pt x="139324" y="185814"/>
                    <a:pt x="142494" y="204834"/>
                    <a:pt x="166587" y="212442"/>
                  </a:cubicBezTo>
                  <a:cubicBezTo>
                    <a:pt x="174829" y="215612"/>
                    <a:pt x="177999" y="223855"/>
                    <a:pt x="177999" y="233365"/>
                  </a:cubicBezTo>
                  <a:cubicBezTo>
                    <a:pt x="176731" y="240973"/>
                    <a:pt x="172927" y="245411"/>
                    <a:pt x="165319" y="246045"/>
                  </a:cubicBezTo>
                  <a:cubicBezTo>
                    <a:pt x="153272" y="256823"/>
                    <a:pt x="166587" y="264431"/>
                    <a:pt x="169123" y="273307"/>
                  </a:cubicBezTo>
                  <a:cubicBezTo>
                    <a:pt x="171024" y="280916"/>
                    <a:pt x="182437" y="287890"/>
                    <a:pt x="172927" y="294864"/>
                  </a:cubicBezTo>
                  <a:cubicBezTo>
                    <a:pt x="164684" y="301204"/>
                    <a:pt x="151370" y="299302"/>
                    <a:pt x="147566" y="291060"/>
                  </a:cubicBezTo>
                  <a:cubicBezTo>
                    <a:pt x="131082" y="256823"/>
                    <a:pt x="97480" y="251117"/>
                    <a:pt x="67047" y="237803"/>
                  </a:cubicBezTo>
                  <a:cubicBezTo>
                    <a:pt x="-792" y="208638"/>
                    <a:pt x="-7132" y="143335"/>
                    <a:pt x="4914" y="79300"/>
                  </a:cubicBezTo>
                  <a:cubicBezTo>
                    <a:pt x="5548" y="74228"/>
                    <a:pt x="14424" y="26678"/>
                    <a:pt x="17594" y="4487"/>
                  </a:cubicBezTo>
                  <a:cubicBezTo>
                    <a:pt x="65779" y="5121"/>
                    <a:pt x="110160" y="-585"/>
                    <a:pt x="158979" y="49"/>
                  </a:cubicBezTo>
                  <a:close/>
                </a:path>
              </a:pathLst>
            </a:custGeom>
            <a:solidFill>
              <a:srgbClr val="FBDDAC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11CA39-597E-4C76-B723-D70E88FF64FE}"/>
                </a:ext>
              </a:extLst>
            </p:cNvPr>
            <p:cNvSpPr/>
            <p:nvPr/>
          </p:nvSpPr>
          <p:spPr>
            <a:xfrm>
              <a:off x="2456632" y="2378679"/>
              <a:ext cx="124968" cy="273685"/>
            </a:xfrm>
            <a:custGeom>
              <a:avLst/>
              <a:gdLst>
                <a:gd name="connsiteX0" fmla="*/ 123404 w 215517"/>
                <a:gd name="connsiteY0" fmla="*/ 459657 h 471992"/>
                <a:gd name="connsiteX1" fmla="*/ 169686 w 215517"/>
                <a:gd name="connsiteY1" fmla="*/ 441270 h 471992"/>
                <a:gd name="connsiteX2" fmla="*/ 210263 w 215517"/>
                <a:gd name="connsiteY2" fmla="*/ 315103 h 471992"/>
                <a:gd name="connsiteX3" fmla="*/ 209629 w 215517"/>
                <a:gd name="connsiteY3" fmla="*/ 290376 h 471992"/>
                <a:gd name="connsiteX4" fmla="*/ 195047 w 215517"/>
                <a:gd name="connsiteY4" fmla="*/ 262480 h 471992"/>
                <a:gd name="connsiteX5" fmla="*/ 158274 w 215517"/>
                <a:gd name="connsiteY5" fmla="*/ 0 h 471992"/>
                <a:gd name="connsiteX6" fmla="*/ 152569 w 215517"/>
                <a:gd name="connsiteY6" fmla="*/ 634 h 471992"/>
                <a:gd name="connsiteX7" fmla="*/ 53029 w 215517"/>
                <a:gd name="connsiteY7" fmla="*/ 276428 h 471992"/>
                <a:gd name="connsiteX8" fmla="*/ 25132 w 215517"/>
                <a:gd name="connsiteY8" fmla="*/ 291644 h 471992"/>
                <a:gd name="connsiteX9" fmla="*/ 2942 w 215517"/>
                <a:gd name="connsiteY9" fmla="*/ 288474 h 471992"/>
                <a:gd name="connsiteX10" fmla="*/ 4210 w 215517"/>
                <a:gd name="connsiteY10" fmla="*/ 312567 h 471992"/>
                <a:gd name="connsiteX11" fmla="*/ 123404 w 215517"/>
                <a:gd name="connsiteY11" fmla="*/ 459657 h 47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17" h="471992">
                  <a:moveTo>
                    <a:pt x="123404" y="459657"/>
                  </a:moveTo>
                  <a:cubicBezTo>
                    <a:pt x="155104" y="479945"/>
                    <a:pt x="159542" y="476141"/>
                    <a:pt x="169686" y="441270"/>
                  </a:cubicBezTo>
                  <a:cubicBezTo>
                    <a:pt x="182367" y="398792"/>
                    <a:pt x="196949" y="357581"/>
                    <a:pt x="210263" y="315103"/>
                  </a:cubicBezTo>
                  <a:cubicBezTo>
                    <a:pt x="212799" y="306861"/>
                    <a:pt x="221041" y="294181"/>
                    <a:pt x="209629" y="290376"/>
                  </a:cubicBezTo>
                  <a:cubicBezTo>
                    <a:pt x="193779" y="284670"/>
                    <a:pt x="196949" y="272624"/>
                    <a:pt x="195047" y="262480"/>
                  </a:cubicBezTo>
                  <a:cubicBezTo>
                    <a:pt x="182367" y="174986"/>
                    <a:pt x="170321" y="87493"/>
                    <a:pt x="158274" y="0"/>
                  </a:cubicBezTo>
                  <a:cubicBezTo>
                    <a:pt x="156372" y="0"/>
                    <a:pt x="154470" y="0"/>
                    <a:pt x="152569" y="634"/>
                  </a:cubicBezTo>
                  <a:cubicBezTo>
                    <a:pt x="118966" y="92565"/>
                    <a:pt x="85363" y="183863"/>
                    <a:pt x="53029" y="276428"/>
                  </a:cubicBezTo>
                  <a:cubicBezTo>
                    <a:pt x="47323" y="292278"/>
                    <a:pt x="42885" y="301154"/>
                    <a:pt x="25132" y="291644"/>
                  </a:cubicBezTo>
                  <a:cubicBezTo>
                    <a:pt x="18792" y="288474"/>
                    <a:pt x="9916" y="280232"/>
                    <a:pt x="2942" y="288474"/>
                  </a:cubicBezTo>
                  <a:cubicBezTo>
                    <a:pt x="-2764" y="295448"/>
                    <a:pt x="1040" y="304958"/>
                    <a:pt x="4210" y="312567"/>
                  </a:cubicBezTo>
                  <a:cubicBezTo>
                    <a:pt x="28937" y="373432"/>
                    <a:pt x="67611" y="424152"/>
                    <a:pt x="123404" y="459657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1837C4-1408-410E-BD4F-DDA7D789937C}"/>
                </a:ext>
              </a:extLst>
            </p:cNvPr>
            <p:cNvSpPr/>
            <p:nvPr/>
          </p:nvSpPr>
          <p:spPr>
            <a:xfrm>
              <a:off x="2882584" y="2636755"/>
              <a:ext cx="8822" cy="1470"/>
            </a:xfrm>
            <a:custGeom>
              <a:avLst/>
              <a:gdLst>
                <a:gd name="connsiteX0" fmla="*/ 15216 w 15215"/>
                <a:gd name="connsiteY0" fmla="*/ 0 h 2535"/>
                <a:gd name="connsiteX1" fmla="*/ 0 w 15215"/>
                <a:gd name="connsiteY1" fmla="*/ 2536 h 2535"/>
                <a:gd name="connsiteX2" fmla="*/ 15216 w 15215"/>
                <a:gd name="connsiteY2" fmla="*/ 0 h 2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5" h="2535">
                  <a:moveTo>
                    <a:pt x="15216" y="0"/>
                  </a:moveTo>
                  <a:lnTo>
                    <a:pt x="0" y="2536"/>
                  </a:lnTo>
                  <a:cubicBezTo>
                    <a:pt x="5072" y="2536"/>
                    <a:pt x="10144" y="634"/>
                    <a:pt x="15216" y="0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628C16-0CF1-4FC7-83B6-6D5ADA2B69EF}"/>
                </a:ext>
              </a:extLst>
            </p:cNvPr>
            <p:cNvSpPr/>
            <p:nvPr/>
          </p:nvSpPr>
          <p:spPr>
            <a:xfrm>
              <a:off x="2665682" y="2657315"/>
              <a:ext cx="41175" cy="12960"/>
            </a:xfrm>
            <a:custGeom>
              <a:avLst/>
              <a:gdLst>
                <a:gd name="connsiteX0" fmla="*/ 12680 w 71009"/>
                <a:gd name="connsiteY0" fmla="*/ 22238 h 22350"/>
                <a:gd name="connsiteX1" fmla="*/ 70375 w 71009"/>
                <a:gd name="connsiteY1" fmla="*/ 15264 h 22350"/>
                <a:gd name="connsiteX2" fmla="*/ 71009 w 71009"/>
                <a:gd name="connsiteY2" fmla="*/ 8924 h 22350"/>
                <a:gd name="connsiteX3" fmla="*/ 10778 w 71009"/>
                <a:gd name="connsiteY3" fmla="*/ 48 h 22350"/>
                <a:gd name="connsiteX4" fmla="*/ 0 w 71009"/>
                <a:gd name="connsiteY4" fmla="*/ 12728 h 22350"/>
                <a:gd name="connsiteX5" fmla="*/ 12680 w 71009"/>
                <a:gd name="connsiteY5" fmla="*/ 22238 h 2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09" h="22350">
                  <a:moveTo>
                    <a:pt x="12680" y="22238"/>
                  </a:moveTo>
                  <a:cubicBezTo>
                    <a:pt x="31700" y="19703"/>
                    <a:pt x="51355" y="17166"/>
                    <a:pt x="70375" y="15264"/>
                  </a:cubicBezTo>
                  <a:cubicBezTo>
                    <a:pt x="70375" y="13363"/>
                    <a:pt x="70375" y="11460"/>
                    <a:pt x="71009" y="8924"/>
                  </a:cubicBezTo>
                  <a:cubicBezTo>
                    <a:pt x="50721" y="5754"/>
                    <a:pt x="31066" y="2584"/>
                    <a:pt x="10778" y="48"/>
                  </a:cubicBezTo>
                  <a:cubicBezTo>
                    <a:pt x="3170" y="-586"/>
                    <a:pt x="0" y="5120"/>
                    <a:pt x="0" y="12728"/>
                  </a:cubicBezTo>
                  <a:cubicBezTo>
                    <a:pt x="0" y="20970"/>
                    <a:pt x="5706" y="22873"/>
                    <a:pt x="12680" y="2223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81C755-240C-4D39-AADA-12C1BD78FD6D}"/>
                </a:ext>
              </a:extLst>
            </p:cNvPr>
            <p:cNvSpPr/>
            <p:nvPr/>
          </p:nvSpPr>
          <p:spPr>
            <a:xfrm>
              <a:off x="2337388" y="2687489"/>
              <a:ext cx="57350" cy="735"/>
            </a:xfrm>
            <a:custGeom>
              <a:avLst/>
              <a:gdLst>
                <a:gd name="connsiteX0" fmla="*/ 63401 w 98905"/>
                <a:gd name="connsiteY0" fmla="*/ 1268 h 1268"/>
                <a:gd name="connsiteX1" fmla="*/ 98905 w 98905"/>
                <a:gd name="connsiteY1" fmla="*/ 0 h 1268"/>
                <a:gd name="connsiteX2" fmla="*/ 0 w 98905"/>
                <a:gd name="connsiteY2" fmla="*/ 1268 h 1268"/>
                <a:gd name="connsiteX3" fmla="*/ 63401 w 98905"/>
                <a:gd name="connsiteY3" fmla="*/ 1268 h 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905" h="1268">
                  <a:moveTo>
                    <a:pt x="63401" y="1268"/>
                  </a:moveTo>
                  <a:cubicBezTo>
                    <a:pt x="74179" y="1268"/>
                    <a:pt x="84957" y="634"/>
                    <a:pt x="98905" y="0"/>
                  </a:cubicBezTo>
                  <a:lnTo>
                    <a:pt x="0" y="1268"/>
                  </a:lnTo>
                  <a:cubicBezTo>
                    <a:pt x="20922" y="1268"/>
                    <a:pt x="41844" y="1268"/>
                    <a:pt x="63401" y="1268"/>
                  </a:cubicBezTo>
                  <a:close/>
                </a:path>
              </a:pathLst>
            </a:custGeom>
            <a:noFill/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397F2E-DBCA-433F-BB15-BE8AB7DA2347}"/>
                </a:ext>
              </a:extLst>
            </p:cNvPr>
            <p:cNvSpPr/>
            <p:nvPr/>
          </p:nvSpPr>
          <p:spPr>
            <a:xfrm>
              <a:off x="2158202" y="555135"/>
              <a:ext cx="918093" cy="2145575"/>
            </a:xfrm>
            <a:custGeom>
              <a:avLst/>
              <a:gdLst>
                <a:gd name="connsiteX0" fmla="*/ 1577675 w 1583326"/>
                <a:gd name="connsiteY0" fmla="*/ 1482478 h 3700220"/>
                <a:gd name="connsiteX1" fmla="*/ 1473697 w 1583326"/>
                <a:gd name="connsiteY1" fmla="*/ 1022821 h 3700220"/>
                <a:gd name="connsiteX2" fmla="*/ 1300613 w 1583326"/>
                <a:gd name="connsiteY2" fmla="*/ 258206 h 3700220"/>
                <a:gd name="connsiteX3" fmla="*/ 1267010 w 1583326"/>
                <a:gd name="connsiteY3" fmla="*/ 218897 h 3700220"/>
                <a:gd name="connsiteX4" fmla="*/ 1081880 w 1583326"/>
                <a:gd name="connsiteY4" fmla="*/ 146620 h 3700220"/>
                <a:gd name="connsiteX5" fmla="*/ 970294 w 1583326"/>
                <a:gd name="connsiteY5" fmla="*/ 64199 h 3700220"/>
                <a:gd name="connsiteX6" fmla="*/ 946202 w 1583326"/>
                <a:gd name="connsiteY6" fmla="*/ 36303 h 3700220"/>
                <a:gd name="connsiteX7" fmla="*/ 724298 w 1583326"/>
                <a:gd name="connsiteY7" fmla="*/ 19185 h 3700220"/>
                <a:gd name="connsiteX8" fmla="*/ 692598 w 1583326"/>
                <a:gd name="connsiteY8" fmla="*/ 48349 h 3700220"/>
                <a:gd name="connsiteX9" fmla="*/ 646315 w 1583326"/>
                <a:gd name="connsiteY9" fmla="*/ 93364 h 3700220"/>
                <a:gd name="connsiteX10" fmla="*/ 622857 w 1583326"/>
                <a:gd name="connsiteY10" fmla="*/ 109214 h 3700220"/>
                <a:gd name="connsiteX11" fmla="*/ 476401 w 1583326"/>
                <a:gd name="connsiteY11" fmla="*/ 173883 h 3700220"/>
                <a:gd name="connsiteX12" fmla="*/ 353403 w 1583326"/>
                <a:gd name="connsiteY12" fmla="*/ 228408 h 3700220"/>
                <a:gd name="connsiteX13" fmla="*/ 315996 w 1583326"/>
                <a:gd name="connsiteY13" fmla="*/ 274056 h 3700220"/>
                <a:gd name="connsiteX14" fmla="*/ 273518 w 1583326"/>
                <a:gd name="connsiteY14" fmla="*/ 417976 h 3700220"/>
                <a:gd name="connsiteX15" fmla="*/ 177148 w 1583326"/>
                <a:gd name="connsiteY15" fmla="*/ 612617 h 3700220"/>
                <a:gd name="connsiteX16" fmla="*/ 114381 w 1583326"/>
                <a:gd name="connsiteY16" fmla="*/ 752733 h 3700220"/>
                <a:gd name="connsiteX17" fmla="*/ 37032 w 1583326"/>
                <a:gd name="connsiteY17" fmla="*/ 950544 h 3700220"/>
                <a:gd name="connsiteX18" fmla="*/ 30058 w 1583326"/>
                <a:gd name="connsiteY18" fmla="*/ 1046914 h 3700220"/>
                <a:gd name="connsiteX19" fmla="*/ 16744 w 1583326"/>
                <a:gd name="connsiteY19" fmla="*/ 1232678 h 3700220"/>
                <a:gd name="connsiteX20" fmla="*/ 260 w 1583326"/>
                <a:gd name="connsiteY20" fmla="*/ 1474870 h 3700220"/>
                <a:gd name="connsiteX21" fmla="*/ 35130 w 1583326"/>
                <a:gd name="connsiteY21" fmla="*/ 1516081 h 3700220"/>
                <a:gd name="connsiteX22" fmla="*/ 208215 w 1583326"/>
                <a:gd name="connsiteY22" fmla="*/ 1514179 h 3700220"/>
                <a:gd name="connsiteX23" fmla="*/ 227235 w 1583326"/>
                <a:gd name="connsiteY23" fmla="*/ 1464092 h 3700220"/>
                <a:gd name="connsiteX24" fmla="*/ 227869 w 1583326"/>
                <a:gd name="connsiteY24" fmla="*/ 1188298 h 3700220"/>
                <a:gd name="connsiteX25" fmla="*/ 283028 w 1583326"/>
                <a:gd name="connsiteY25" fmla="*/ 935328 h 3700220"/>
                <a:gd name="connsiteX26" fmla="*/ 341990 w 1583326"/>
                <a:gd name="connsiteY26" fmla="*/ 852273 h 3700220"/>
                <a:gd name="connsiteX27" fmla="*/ 244353 w 1583326"/>
                <a:gd name="connsiteY27" fmla="*/ 1533199 h 3700220"/>
                <a:gd name="connsiteX28" fmla="*/ 236745 w 1583326"/>
                <a:gd name="connsiteY28" fmla="*/ 1589626 h 3700220"/>
                <a:gd name="connsiteX29" fmla="*/ 279858 w 1583326"/>
                <a:gd name="connsiteY29" fmla="*/ 1674583 h 3700220"/>
                <a:gd name="connsiteX30" fmla="*/ 499225 w 1583326"/>
                <a:gd name="connsiteY30" fmla="*/ 1706918 h 3700220"/>
                <a:gd name="connsiteX31" fmla="*/ 532193 w 1583326"/>
                <a:gd name="connsiteY31" fmla="*/ 1734180 h 3700220"/>
                <a:gd name="connsiteX32" fmla="*/ 570868 w 1583326"/>
                <a:gd name="connsiteY32" fmla="*/ 1937063 h 3700220"/>
                <a:gd name="connsiteX33" fmla="*/ 626661 w 1583326"/>
                <a:gd name="connsiteY33" fmla="*/ 2262944 h 3700220"/>
                <a:gd name="connsiteX34" fmla="*/ 631099 w 1583326"/>
                <a:gd name="connsiteY34" fmla="*/ 2481677 h 3700220"/>
                <a:gd name="connsiteX35" fmla="*/ 624125 w 1583326"/>
                <a:gd name="connsiteY35" fmla="*/ 2512109 h 3700220"/>
                <a:gd name="connsiteX36" fmla="*/ 413634 w 1583326"/>
                <a:gd name="connsiteY36" fmla="*/ 3006637 h 3700220"/>
                <a:gd name="connsiteX37" fmla="*/ 277322 w 1583326"/>
                <a:gd name="connsiteY37" fmla="*/ 3338857 h 3700220"/>
                <a:gd name="connsiteX38" fmla="*/ 243719 w 1583326"/>
                <a:gd name="connsiteY38" fmla="*/ 3371826 h 3700220"/>
                <a:gd name="connsiteX39" fmla="*/ 215189 w 1583326"/>
                <a:gd name="connsiteY39" fmla="*/ 3390212 h 3700220"/>
                <a:gd name="connsiteX40" fmla="*/ 139742 w 1583326"/>
                <a:gd name="connsiteY40" fmla="*/ 3543643 h 3700220"/>
                <a:gd name="connsiteX41" fmla="*/ 149886 w 1583326"/>
                <a:gd name="connsiteY41" fmla="*/ 3569003 h 3700220"/>
                <a:gd name="connsiteX42" fmla="*/ 272884 w 1583326"/>
                <a:gd name="connsiteY42" fmla="*/ 3618456 h 3700220"/>
                <a:gd name="connsiteX43" fmla="*/ 361645 w 1583326"/>
                <a:gd name="connsiteY43" fmla="*/ 3636842 h 3700220"/>
                <a:gd name="connsiteX44" fmla="*/ 428216 w 1583326"/>
                <a:gd name="connsiteY44" fmla="*/ 3677419 h 3700220"/>
                <a:gd name="connsiteX45" fmla="*/ 514441 w 1583326"/>
                <a:gd name="connsiteY45" fmla="*/ 3696439 h 3700220"/>
                <a:gd name="connsiteX46" fmla="*/ 659629 w 1583326"/>
                <a:gd name="connsiteY46" fmla="*/ 3678687 h 3700220"/>
                <a:gd name="connsiteX47" fmla="*/ 668505 w 1583326"/>
                <a:gd name="connsiteY47" fmla="*/ 3629868 h 3700220"/>
                <a:gd name="connsiteX48" fmla="*/ 638073 w 1583326"/>
                <a:gd name="connsiteY48" fmla="*/ 3605776 h 3700220"/>
                <a:gd name="connsiteX49" fmla="*/ 518879 w 1583326"/>
                <a:gd name="connsiteY49" fmla="*/ 3458685 h 3700220"/>
                <a:gd name="connsiteX50" fmla="*/ 517611 w 1583326"/>
                <a:gd name="connsiteY50" fmla="*/ 3434593 h 3700220"/>
                <a:gd name="connsiteX51" fmla="*/ 539801 w 1583326"/>
                <a:gd name="connsiteY51" fmla="*/ 3437763 h 3700220"/>
                <a:gd name="connsiteX52" fmla="*/ 567698 w 1583326"/>
                <a:gd name="connsiteY52" fmla="*/ 3422547 h 3700220"/>
                <a:gd name="connsiteX53" fmla="*/ 667238 w 1583326"/>
                <a:gd name="connsiteY53" fmla="*/ 3146753 h 3700220"/>
                <a:gd name="connsiteX54" fmla="*/ 672943 w 1583326"/>
                <a:gd name="connsiteY54" fmla="*/ 3146119 h 3700220"/>
                <a:gd name="connsiteX55" fmla="*/ 709716 w 1583326"/>
                <a:gd name="connsiteY55" fmla="*/ 3408598 h 3700220"/>
                <a:gd name="connsiteX56" fmla="*/ 724298 w 1583326"/>
                <a:gd name="connsiteY56" fmla="*/ 3436495 h 3700220"/>
                <a:gd name="connsiteX57" fmla="*/ 724932 w 1583326"/>
                <a:gd name="connsiteY57" fmla="*/ 3461221 h 3700220"/>
                <a:gd name="connsiteX58" fmla="*/ 684356 w 1583326"/>
                <a:gd name="connsiteY58" fmla="*/ 3587389 h 3700220"/>
                <a:gd name="connsiteX59" fmla="*/ 754097 w 1583326"/>
                <a:gd name="connsiteY59" fmla="*/ 3630502 h 3700220"/>
                <a:gd name="connsiteX60" fmla="*/ 838420 w 1583326"/>
                <a:gd name="connsiteY60" fmla="*/ 3638110 h 3700220"/>
                <a:gd name="connsiteX61" fmla="*/ 884703 w 1583326"/>
                <a:gd name="connsiteY61" fmla="*/ 3617821 h 3700220"/>
                <a:gd name="connsiteX62" fmla="*/ 946836 w 1583326"/>
                <a:gd name="connsiteY62" fmla="*/ 3635574 h 3700220"/>
                <a:gd name="connsiteX63" fmla="*/ 1230872 w 1583326"/>
                <a:gd name="connsiteY63" fmla="*/ 3603239 h 3700220"/>
                <a:gd name="connsiteX64" fmla="*/ 1241650 w 1583326"/>
                <a:gd name="connsiteY64" fmla="*/ 3574709 h 3700220"/>
                <a:gd name="connsiteX65" fmla="*/ 1186491 w 1583326"/>
                <a:gd name="connsiteY65" fmla="*/ 3523354 h 3700220"/>
                <a:gd name="connsiteX66" fmla="*/ 1088220 w 1583326"/>
                <a:gd name="connsiteY66" fmla="*/ 3507504 h 3700220"/>
                <a:gd name="connsiteX67" fmla="*/ 979170 w 1583326"/>
                <a:gd name="connsiteY67" fmla="*/ 3426351 h 3700220"/>
                <a:gd name="connsiteX68" fmla="*/ 969026 w 1583326"/>
                <a:gd name="connsiteY68" fmla="*/ 3400991 h 3700220"/>
                <a:gd name="connsiteX69" fmla="*/ 921475 w 1583326"/>
                <a:gd name="connsiteY69" fmla="*/ 3142949 h 3700220"/>
                <a:gd name="connsiteX70" fmla="*/ 910063 w 1583326"/>
                <a:gd name="connsiteY70" fmla="*/ 3058626 h 3700220"/>
                <a:gd name="connsiteX71" fmla="*/ 946836 w 1583326"/>
                <a:gd name="connsiteY71" fmla="*/ 2600871 h 3700220"/>
                <a:gd name="connsiteX72" fmla="*/ 992484 w 1583326"/>
                <a:gd name="connsiteY72" fmla="*/ 2366921 h 3700220"/>
                <a:gd name="connsiteX73" fmla="*/ 1176981 w 1583326"/>
                <a:gd name="connsiteY73" fmla="*/ 1760808 h 3700220"/>
                <a:gd name="connsiteX74" fmla="*/ 1223264 w 1583326"/>
                <a:gd name="connsiteY74" fmla="*/ 1714525 h 3700220"/>
                <a:gd name="connsiteX75" fmla="*/ 1250526 w 1583326"/>
                <a:gd name="connsiteY75" fmla="*/ 1680923 h 3700220"/>
                <a:gd name="connsiteX76" fmla="*/ 1213753 w 1583326"/>
                <a:gd name="connsiteY76" fmla="*/ 1153427 h 3700220"/>
                <a:gd name="connsiteX77" fmla="*/ 1203609 w 1583326"/>
                <a:gd name="connsiteY77" fmla="*/ 986683 h 3700220"/>
                <a:gd name="connsiteX78" fmla="*/ 1426781 w 1583326"/>
                <a:gd name="connsiteY78" fmla="*/ 1562363 h 3700220"/>
                <a:gd name="connsiteX79" fmla="*/ 1454043 w 1583326"/>
                <a:gd name="connsiteY79" fmla="*/ 1592162 h 3700220"/>
                <a:gd name="connsiteX80" fmla="*/ 1579577 w 1583326"/>
                <a:gd name="connsiteY80" fmla="*/ 1530029 h 3700220"/>
                <a:gd name="connsiteX81" fmla="*/ 1577675 w 1583326"/>
                <a:gd name="connsiteY81" fmla="*/ 1482478 h 370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583326" h="3700220">
                  <a:moveTo>
                    <a:pt x="1577675" y="1482478"/>
                  </a:moveTo>
                  <a:cubicBezTo>
                    <a:pt x="1543438" y="1329048"/>
                    <a:pt x="1508568" y="1176252"/>
                    <a:pt x="1473697" y="1022821"/>
                  </a:cubicBezTo>
                  <a:cubicBezTo>
                    <a:pt x="1416003" y="767950"/>
                    <a:pt x="1357674" y="513078"/>
                    <a:pt x="1300613" y="258206"/>
                  </a:cubicBezTo>
                  <a:cubicBezTo>
                    <a:pt x="1295541" y="236016"/>
                    <a:pt x="1286031" y="226506"/>
                    <a:pt x="1267010" y="218897"/>
                  </a:cubicBezTo>
                  <a:cubicBezTo>
                    <a:pt x="1204877" y="195439"/>
                    <a:pt x="1143378" y="170079"/>
                    <a:pt x="1081880" y="146620"/>
                  </a:cubicBezTo>
                  <a:cubicBezTo>
                    <a:pt x="1036865" y="129502"/>
                    <a:pt x="990582" y="114920"/>
                    <a:pt x="970294" y="64199"/>
                  </a:cubicBezTo>
                  <a:cubicBezTo>
                    <a:pt x="963954" y="52787"/>
                    <a:pt x="958248" y="41375"/>
                    <a:pt x="946202" y="36303"/>
                  </a:cubicBezTo>
                  <a:cubicBezTo>
                    <a:pt x="873924" y="6504"/>
                    <a:pt x="801647" y="-18856"/>
                    <a:pt x="724298" y="19185"/>
                  </a:cubicBezTo>
                  <a:cubicBezTo>
                    <a:pt x="710350" y="25525"/>
                    <a:pt x="702108" y="37571"/>
                    <a:pt x="692598" y="48349"/>
                  </a:cubicBezTo>
                  <a:cubicBezTo>
                    <a:pt x="678015" y="64199"/>
                    <a:pt x="667871" y="85121"/>
                    <a:pt x="646315" y="93364"/>
                  </a:cubicBezTo>
                  <a:cubicBezTo>
                    <a:pt x="637439" y="96534"/>
                    <a:pt x="632367" y="106044"/>
                    <a:pt x="622857" y="109214"/>
                  </a:cubicBezTo>
                  <a:cubicBezTo>
                    <a:pt x="572136" y="126332"/>
                    <a:pt x="524585" y="150424"/>
                    <a:pt x="476401" y="173883"/>
                  </a:cubicBezTo>
                  <a:cubicBezTo>
                    <a:pt x="436458" y="193537"/>
                    <a:pt x="393345" y="208119"/>
                    <a:pt x="353403" y="228408"/>
                  </a:cubicBezTo>
                  <a:cubicBezTo>
                    <a:pt x="333748" y="238552"/>
                    <a:pt x="322336" y="249964"/>
                    <a:pt x="315996" y="274056"/>
                  </a:cubicBezTo>
                  <a:cubicBezTo>
                    <a:pt x="303950" y="322241"/>
                    <a:pt x="293172" y="371060"/>
                    <a:pt x="273518" y="417976"/>
                  </a:cubicBezTo>
                  <a:cubicBezTo>
                    <a:pt x="245621" y="485181"/>
                    <a:pt x="206947" y="546680"/>
                    <a:pt x="177148" y="612617"/>
                  </a:cubicBezTo>
                  <a:cubicBezTo>
                    <a:pt x="156226" y="658900"/>
                    <a:pt x="139107" y="707719"/>
                    <a:pt x="114381" y="752733"/>
                  </a:cubicBezTo>
                  <a:cubicBezTo>
                    <a:pt x="80779" y="814866"/>
                    <a:pt x="44640" y="877633"/>
                    <a:pt x="37032" y="950544"/>
                  </a:cubicBezTo>
                  <a:cubicBezTo>
                    <a:pt x="33862" y="982245"/>
                    <a:pt x="33228" y="1014579"/>
                    <a:pt x="30058" y="1046914"/>
                  </a:cubicBezTo>
                  <a:cubicBezTo>
                    <a:pt x="24352" y="1108413"/>
                    <a:pt x="20548" y="1170546"/>
                    <a:pt x="16744" y="1232678"/>
                  </a:cubicBezTo>
                  <a:cubicBezTo>
                    <a:pt x="11672" y="1313198"/>
                    <a:pt x="5332" y="1394351"/>
                    <a:pt x="260" y="1474870"/>
                  </a:cubicBezTo>
                  <a:cubicBezTo>
                    <a:pt x="-1642" y="1503400"/>
                    <a:pt x="6600" y="1512911"/>
                    <a:pt x="35130" y="1516081"/>
                  </a:cubicBezTo>
                  <a:cubicBezTo>
                    <a:pt x="44640" y="1516715"/>
                    <a:pt x="160030" y="1526225"/>
                    <a:pt x="208215" y="1514179"/>
                  </a:cubicBezTo>
                  <a:cubicBezTo>
                    <a:pt x="229137" y="1502766"/>
                    <a:pt x="226601" y="1482478"/>
                    <a:pt x="227235" y="1464092"/>
                  </a:cubicBezTo>
                  <a:cubicBezTo>
                    <a:pt x="227869" y="1372160"/>
                    <a:pt x="227235" y="1280229"/>
                    <a:pt x="227869" y="1188298"/>
                  </a:cubicBezTo>
                  <a:cubicBezTo>
                    <a:pt x="228503" y="1107145"/>
                    <a:pt x="236111" y="1005069"/>
                    <a:pt x="283028" y="935328"/>
                  </a:cubicBezTo>
                  <a:cubicBezTo>
                    <a:pt x="306486" y="900458"/>
                    <a:pt x="321068" y="881437"/>
                    <a:pt x="341990" y="852273"/>
                  </a:cubicBezTo>
                  <a:cubicBezTo>
                    <a:pt x="309656" y="1075444"/>
                    <a:pt x="276688" y="1304322"/>
                    <a:pt x="244353" y="1533199"/>
                  </a:cubicBezTo>
                  <a:cubicBezTo>
                    <a:pt x="240549" y="1551585"/>
                    <a:pt x="238647" y="1570605"/>
                    <a:pt x="236745" y="1589626"/>
                  </a:cubicBezTo>
                  <a:cubicBezTo>
                    <a:pt x="229771" y="1644784"/>
                    <a:pt x="232307" y="1649223"/>
                    <a:pt x="279858" y="1674583"/>
                  </a:cubicBezTo>
                  <a:cubicBezTo>
                    <a:pt x="350867" y="1698041"/>
                    <a:pt x="423778" y="1710721"/>
                    <a:pt x="499225" y="1706918"/>
                  </a:cubicBezTo>
                  <a:cubicBezTo>
                    <a:pt x="520147" y="1705649"/>
                    <a:pt x="531559" y="1712624"/>
                    <a:pt x="532193" y="1734180"/>
                  </a:cubicBezTo>
                  <a:cubicBezTo>
                    <a:pt x="533461" y="1803921"/>
                    <a:pt x="555652" y="1869858"/>
                    <a:pt x="570868" y="1937063"/>
                  </a:cubicBezTo>
                  <a:cubicBezTo>
                    <a:pt x="582280" y="1987150"/>
                    <a:pt x="622857" y="2172914"/>
                    <a:pt x="626661" y="2262944"/>
                  </a:cubicBezTo>
                  <a:cubicBezTo>
                    <a:pt x="627929" y="2335855"/>
                    <a:pt x="629831" y="2408766"/>
                    <a:pt x="631099" y="2481677"/>
                  </a:cubicBezTo>
                  <a:cubicBezTo>
                    <a:pt x="631099" y="2492455"/>
                    <a:pt x="627929" y="2501965"/>
                    <a:pt x="624125" y="2512109"/>
                  </a:cubicBezTo>
                  <a:cubicBezTo>
                    <a:pt x="553750" y="2676952"/>
                    <a:pt x="482107" y="2841160"/>
                    <a:pt x="413634" y="3006637"/>
                  </a:cubicBezTo>
                  <a:cubicBezTo>
                    <a:pt x="367985" y="3116954"/>
                    <a:pt x="313460" y="3224102"/>
                    <a:pt x="277322" y="3338857"/>
                  </a:cubicBezTo>
                  <a:cubicBezTo>
                    <a:pt x="272884" y="3352806"/>
                    <a:pt x="263374" y="3373728"/>
                    <a:pt x="243719" y="3371826"/>
                  </a:cubicBezTo>
                  <a:cubicBezTo>
                    <a:pt x="226601" y="3369924"/>
                    <a:pt x="222163" y="3378800"/>
                    <a:pt x="215189" y="3390212"/>
                  </a:cubicBezTo>
                  <a:cubicBezTo>
                    <a:pt x="186658" y="3439665"/>
                    <a:pt x="163200" y="3491654"/>
                    <a:pt x="139742" y="3543643"/>
                  </a:cubicBezTo>
                  <a:cubicBezTo>
                    <a:pt x="132767" y="3558859"/>
                    <a:pt x="137206" y="3563931"/>
                    <a:pt x="149886" y="3569003"/>
                  </a:cubicBezTo>
                  <a:cubicBezTo>
                    <a:pt x="191096" y="3585487"/>
                    <a:pt x="231039" y="3605141"/>
                    <a:pt x="272884" y="3618456"/>
                  </a:cubicBezTo>
                  <a:cubicBezTo>
                    <a:pt x="300780" y="3627332"/>
                    <a:pt x="324873" y="3650156"/>
                    <a:pt x="361645" y="3636842"/>
                  </a:cubicBezTo>
                  <a:cubicBezTo>
                    <a:pt x="374959" y="3631770"/>
                    <a:pt x="400954" y="3660300"/>
                    <a:pt x="428216" y="3677419"/>
                  </a:cubicBezTo>
                  <a:cubicBezTo>
                    <a:pt x="452308" y="3691367"/>
                    <a:pt x="492251" y="3695805"/>
                    <a:pt x="514441" y="3696439"/>
                  </a:cubicBezTo>
                  <a:cubicBezTo>
                    <a:pt x="553116" y="3697707"/>
                    <a:pt x="616517" y="3711021"/>
                    <a:pt x="659629" y="3678687"/>
                  </a:cubicBezTo>
                  <a:cubicBezTo>
                    <a:pt x="671041" y="3669810"/>
                    <a:pt x="679918" y="3643182"/>
                    <a:pt x="668505" y="3629868"/>
                  </a:cubicBezTo>
                  <a:cubicBezTo>
                    <a:pt x="664701" y="3625430"/>
                    <a:pt x="648217" y="3612749"/>
                    <a:pt x="638073" y="3605776"/>
                  </a:cubicBezTo>
                  <a:cubicBezTo>
                    <a:pt x="582280" y="3570271"/>
                    <a:pt x="543606" y="3519550"/>
                    <a:pt x="518879" y="3458685"/>
                  </a:cubicBezTo>
                  <a:cubicBezTo>
                    <a:pt x="515709" y="3451077"/>
                    <a:pt x="511905" y="3440933"/>
                    <a:pt x="517611" y="3434593"/>
                  </a:cubicBezTo>
                  <a:cubicBezTo>
                    <a:pt x="524585" y="3426351"/>
                    <a:pt x="533461" y="3433959"/>
                    <a:pt x="539801" y="3437763"/>
                  </a:cubicBezTo>
                  <a:cubicBezTo>
                    <a:pt x="558188" y="3447273"/>
                    <a:pt x="561992" y="3438397"/>
                    <a:pt x="567698" y="3422547"/>
                  </a:cubicBezTo>
                  <a:cubicBezTo>
                    <a:pt x="600032" y="3330615"/>
                    <a:pt x="634269" y="3238684"/>
                    <a:pt x="667238" y="3146753"/>
                  </a:cubicBezTo>
                  <a:cubicBezTo>
                    <a:pt x="669140" y="3146753"/>
                    <a:pt x="671041" y="3146753"/>
                    <a:pt x="672943" y="3146119"/>
                  </a:cubicBezTo>
                  <a:cubicBezTo>
                    <a:pt x="684990" y="3233612"/>
                    <a:pt x="697036" y="3321105"/>
                    <a:pt x="709716" y="3408598"/>
                  </a:cubicBezTo>
                  <a:cubicBezTo>
                    <a:pt x="710984" y="3418743"/>
                    <a:pt x="707814" y="3430789"/>
                    <a:pt x="724298" y="3436495"/>
                  </a:cubicBezTo>
                  <a:cubicBezTo>
                    <a:pt x="736344" y="3440299"/>
                    <a:pt x="727468" y="3452979"/>
                    <a:pt x="724932" y="3461221"/>
                  </a:cubicBezTo>
                  <a:cubicBezTo>
                    <a:pt x="711618" y="3503700"/>
                    <a:pt x="698938" y="3545545"/>
                    <a:pt x="684356" y="3587389"/>
                  </a:cubicBezTo>
                  <a:cubicBezTo>
                    <a:pt x="674212" y="3615286"/>
                    <a:pt x="754097" y="3630502"/>
                    <a:pt x="754097" y="3630502"/>
                  </a:cubicBezTo>
                  <a:cubicBezTo>
                    <a:pt x="823204" y="3643182"/>
                    <a:pt x="835884" y="3646986"/>
                    <a:pt x="838420" y="3638110"/>
                  </a:cubicBezTo>
                  <a:cubicBezTo>
                    <a:pt x="839688" y="3631136"/>
                    <a:pt x="877095" y="3617188"/>
                    <a:pt x="884703" y="3617821"/>
                  </a:cubicBezTo>
                  <a:cubicBezTo>
                    <a:pt x="904991" y="3619724"/>
                    <a:pt x="926547" y="3632404"/>
                    <a:pt x="946836" y="3635574"/>
                  </a:cubicBezTo>
                  <a:cubicBezTo>
                    <a:pt x="1024185" y="3648888"/>
                    <a:pt x="1157961" y="3633038"/>
                    <a:pt x="1230872" y="3603239"/>
                  </a:cubicBezTo>
                  <a:cubicBezTo>
                    <a:pt x="1235944" y="3600704"/>
                    <a:pt x="1241016" y="3589291"/>
                    <a:pt x="1241650" y="3574709"/>
                  </a:cubicBezTo>
                  <a:cubicBezTo>
                    <a:pt x="1244186" y="3537936"/>
                    <a:pt x="1224532" y="3522086"/>
                    <a:pt x="1186491" y="3523354"/>
                  </a:cubicBezTo>
                  <a:cubicBezTo>
                    <a:pt x="1152255" y="3524622"/>
                    <a:pt x="1119286" y="3525890"/>
                    <a:pt x="1088220" y="3507504"/>
                  </a:cubicBezTo>
                  <a:cubicBezTo>
                    <a:pt x="1048911" y="3484046"/>
                    <a:pt x="1014675" y="3454247"/>
                    <a:pt x="979170" y="3426351"/>
                  </a:cubicBezTo>
                  <a:cubicBezTo>
                    <a:pt x="970294" y="3419377"/>
                    <a:pt x="970294" y="3410501"/>
                    <a:pt x="969026" y="3400991"/>
                  </a:cubicBezTo>
                  <a:cubicBezTo>
                    <a:pt x="953176" y="3314765"/>
                    <a:pt x="936692" y="3229174"/>
                    <a:pt x="921475" y="3142949"/>
                  </a:cubicBezTo>
                  <a:cubicBezTo>
                    <a:pt x="916403" y="3115052"/>
                    <a:pt x="908161" y="3086522"/>
                    <a:pt x="910063" y="3058626"/>
                  </a:cubicBezTo>
                  <a:cubicBezTo>
                    <a:pt x="920841" y="2905829"/>
                    <a:pt x="934789" y="2753667"/>
                    <a:pt x="946836" y="2600871"/>
                  </a:cubicBezTo>
                  <a:cubicBezTo>
                    <a:pt x="953176" y="2520986"/>
                    <a:pt x="961418" y="2443636"/>
                    <a:pt x="992484" y="2366921"/>
                  </a:cubicBezTo>
                  <a:cubicBezTo>
                    <a:pt x="1071736" y="2170378"/>
                    <a:pt x="1154157" y="1974469"/>
                    <a:pt x="1176981" y="1760808"/>
                  </a:cubicBezTo>
                  <a:cubicBezTo>
                    <a:pt x="1180151" y="1729742"/>
                    <a:pt x="1189027" y="1711990"/>
                    <a:pt x="1223264" y="1714525"/>
                  </a:cubicBezTo>
                  <a:cubicBezTo>
                    <a:pt x="1247356" y="1716428"/>
                    <a:pt x="1251794" y="1703113"/>
                    <a:pt x="1250526" y="1680923"/>
                  </a:cubicBezTo>
                  <a:cubicBezTo>
                    <a:pt x="1237846" y="1505302"/>
                    <a:pt x="1225800" y="1329048"/>
                    <a:pt x="1213753" y="1153427"/>
                  </a:cubicBezTo>
                  <a:cubicBezTo>
                    <a:pt x="1209949" y="1097634"/>
                    <a:pt x="1207413" y="1041842"/>
                    <a:pt x="1203609" y="986683"/>
                  </a:cubicBezTo>
                  <a:cubicBezTo>
                    <a:pt x="1281592" y="1178154"/>
                    <a:pt x="1354504" y="1370259"/>
                    <a:pt x="1426781" y="1562363"/>
                  </a:cubicBezTo>
                  <a:cubicBezTo>
                    <a:pt x="1431853" y="1576312"/>
                    <a:pt x="1427415" y="1587090"/>
                    <a:pt x="1454043" y="1592162"/>
                  </a:cubicBezTo>
                  <a:cubicBezTo>
                    <a:pt x="1513640" y="1598502"/>
                    <a:pt x="1546608" y="1580749"/>
                    <a:pt x="1579577" y="1530029"/>
                  </a:cubicBezTo>
                  <a:cubicBezTo>
                    <a:pt x="1587185" y="1512911"/>
                    <a:pt x="1581479" y="1497060"/>
                    <a:pt x="1577675" y="1482478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963FB-0AC9-4DCA-A198-F2DED97D964F}"/>
                </a:ext>
              </a:extLst>
            </p:cNvPr>
            <p:cNvSpPr/>
            <p:nvPr/>
          </p:nvSpPr>
          <p:spPr>
            <a:xfrm>
              <a:off x="2853246" y="1524534"/>
              <a:ext cx="416681" cy="497805"/>
            </a:xfrm>
            <a:custGeom>
              <a:avLst/>
              <a:gdLst>
                <a:gd name="connsiteX0" fmla="*/ 717579 w 718600"/>
                <a:gd name="connsiteY0" fmla="*/ 679263 h 858506"/>
                <a:gd name="connsiteX1" fmla="*/ 697290 w 718600"/>
                <a:gd name="connsiteY1" fmla="*/ 548024 h 858506"/>
                <a:gd name="connsiteX2" fmla="*/ 623111 w 718600"/>
                <a:gd name="connsiteY2" fmla="*/ 69980 h 858506"/>
                <a:gd name="connsiteX3" fmla="*/ 595215 w 718600"/>
                <a:gd name="connsiteY3" fmla="*/ 49692 h 858506"/>
                <a:gd name="connsiteX4" fmla="*/ 493773 w 718600"/>
                <a:gd name="connsiteY4" fmla="*/ 72516 h 858506"/>
                <a:gd name="connsiteX5" fmla="*/ 431640 w 718600"/>
                <a:gd name="connsiteY5" fmla="*/ 27502 h 858506"/>
                <a:gd name="connsiteX6" fmla="*/ 373946 w 718600"/>
                <a:gd name="connsiteY6" fmla="*/ 51594 h 858506"/>
                <a:gd name="connsiteX7" fmla="*/ 373946 w 718600"/>
                <a:gd name="connsiteY7" fmla="*/ 52862 h 858506"/>
                <a:gd name="connsiteX8" fmla="*/ 378384 w 718600"/>
                <a:gd name="connsiteY8" fmla="*/ 66810 h 858506"/>
                <a:gd name="connsiteX9" fmla="*/ 354291 w 718600"/>
                <a:gd name="connsiteY9" fmla="*/ 108021 h 858506"/>
                <a:gd name="connsiteX10" fmla="*/ 295963 w 718600"/>
                <a:gd name="connsiteY10" fmla="*/ 117531 h 858506"/>
                <a:gd name="connsiteX11" fmla="*/ 273772 w 718600"/>
                <a:gd name="connsiteY11" fmla="*/ 93439 h 858506"/>
                <a:gd name="connsiteX12" fmla="*/ 294694 w 718600"/>
                <a:gd name="connsiteY12" fmla="*/ 40816 h 858506"/>
                <a:gd name="connsiteX13" fmla="*/ 311813 w 718600"/>
                <a:gd name="connsiteY13" fmla="*/ 4677 h 858506"/>
                <a:gd name="connsiteX14" fmla="*/ 256654 w 718600"/>
                <a:gd name="connsiteY14" fmla="*/ 12920 h 858506"/>
                <a:gd name="connsiteX15" fmla="*/ 256654 w 718600"/>
                <a:gd name="connsiteY15" fmla="*/ 12920 h 858506"/>
                <a:gd name="connsiteX16" fmla="*/ 198325 w 718600"/>
                <a:gd name="connsiteY16" fmla="*/ 121335 h 858506"/>
                <a:gd name="connsiteX17" fmla="*/ 169795 w 718600"/>
                <a:gd name="connsiteY17" fmla="*/ 145428 h 858506"/>
                <a:gd name="connsiteX18" fmla="*/ 30946 w 718600"/>
                <a:gd name="connsiteY18" fmla="*/ 175860 h 858506"/>
                <a:gd name="connsiteX19" fmla="*/ 514 w 718600"/>
                <a:gd name="connsiteY19" fmla="*/ 217705 h 858506"/>
                <a:gd name="connsiteX20" fmla="*/ 33483 w 718600"/>
                <a:gd name="connsiteY20" fmla="*/ 595574 h 858506"/>
                <a:gd name="connsiteX21" fmla="*/ 52503 w 718600"/>
                <a:gd name="connsiteY21" fmla="*/ 822549 h 858506"/>
                <a:gd name="connsiteX22" fmla="*/ 67085 w 718600"/>
                <a:gd name="connsiteY22" fmla="*/ 849812 h 858506"/>
                <a:gd name="connsiteX23" fmla="*/ 205933 w 718600"/>
                <a:gd name="connsiteY23" fmla="*/ 852982 h 858506"/>
                <a:gd name="connsiteX24" fmla="*/ 700460 w 718600"/>
                <a:gd name="connsiteY24" fmla="*/ 709062 h 858506"/>
                <a:gd name="connsiteX25" fmla="*/ 717579 w 718600"/>
                <a:gd name="connsiteY25" fmla="*/ 679263 h 8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600" h="858506">
                  <a:moveTo>
                    <a:pt x="717579" y="679263"/>
                  </a:moveTo>
                  <a:cubicBezTo>
                    <a:pt x="709336" y="635517"/>
                    <a:pt x="704264" y="591770"/>
                    <a:pt x="697290" y="548024"/>
                  </a:cubicBezTo>
                  <a:cubicBezTo>
                    <a:pt x="672564" y="388887"/>
                    <a:pt x="647204" y="229751"/>
                    <a:pt x="623111" y="69980"/>
                  </a:cubicBezTo>
                  <a:cubicBezTo>
                    <a:pt x="619941" y="50326"/>
                    <a:pt x="614235" y="44620"/>
                    <a:pt x="595215" y="49692"/>
                  </a:cubicBezTo>
                  <a:cubicBezTo>
                    <a:pt x="561612" y="57934"/>
                    <a:pt x="527376" y="64908"/>
                    <a:pt x="493773" y="72516"/>
                  </a:cubicBezTo>
                  <a:cubicBezTo>
                    <a:pt x="437980" y="85831"/>
                    <a:pt x="437980" y="85831"/>
                    <a:pt x="431640" y="27502"/>
                  </a:cubicBezTo>
                  <a:cubicBezTo>
                    <a:pt x="413254" y="38280"/>
                    <a:pt x="395502" y="48424"/>
                    <a:pt x="373946" y="51594"/>
                  </a:cubicBezTo>
                  <a:cubicBezTo>
                    <a:pt x="373946" y="52228"/>
                    <a:pt x="373946" y="52228"/>
                    <a:pt x="373946" y="52862"/>
                  </a:cubicBezTo>
                  <a:cubicBezTo>
                    <a:pt x="375214" y="57300"/>
                    <a:pt x="377116" y="61738"/>
                    <a:pt x="378384" y="66810"/>
                  </a:cubicBezTo>
                  <a:cubicBezTo>
                    <a:pt x="386626" y="87733"/>
                    <a:pt x="388528" y="101047"/>
                    <a:pt x="354291" y="108021"/>
                  </a:cubicBezTo>
                  <a:cubicBezTo>
                    <a:pt x="334003" y="111825"/>
                    <a:pt x="325761" y="111825"/>
                    <a:pt x="295963" y="117531"/>
                  </a:cubicBezTo>
                  <a:cubicBezTo>
                    <a:pt x="270602" y="122603"/>
                    <a:pt x="267432" y="113093"/>
                    <a:pt x="273772" y="93439"/>
                  </a:cubicBezTo>
                  <a:cubicBezTo>
                    <a:pt x="279478" y="75687"/>
                    <a:pt x="287720" y="58568"/>
                    <a:pt x="294694" y="40816"/>
                  </a:cubicBezTo>
                  <a:cubicBezTo>
                    <a:pt x="299766" y="29404"/>
                    <a:pt x="305473" y="18626"/>
                    <a:pt x="311813" y="4677"/>
                  </a:cubicBezTo>
                  <a:cubicBezTo>
                    <a:pt x="290890" y="873"/>
                    <a:pt x="272504" y="-6735"/>
                    <a:pt x="256654" y="12920"/>
                  </a:cubicBezTo>
                  <a:cubicBezTo>
                    <a:pt x="256654" y="12920"/>
                    <a:pt x="256654" y="12920"/>
                    <a:pt x="256654" y="12920"/>
                  </a:cubicBezTo>
                  <a:cubicBezTo>
                    <a:pt x="236999" y="49058"/>
                    <a:pt x="216077" y="83929"/>
                    <a:pt x="198325" y="121335"/>
                  </a:cubicBezTo>
                  <a:cubicBezTo>
                    <a:pt x="191351" y="135283"/>
                    <a:pt x="185011" y="142258"/>
                    <a:pt x="169795" y="145428"/>
                  </a:cubicBezTo>
                  <a:cubicBezTo>
                    <a:pt x="123512" y="154938"/>
                    <a:pt x="77229" y="167618"/>
                    <a:pt x="30946" y="175860"/>
                  </a:cubicBezTo>
                  <a:cubicBezTo>
                    <a:pt x="4318" y="180298"/>
                    <a:pt x="-2022" y="191076"/>
                    <a:pt x="514" y="217705"/>
                  </a:cubicBezTo>
                  <a:cubicBezTo>
                    <a:pt x="12560" y="343872"/>
                    <a:pt x="22704" y="469406"/>
                    <a:pt x="33483" y="595574"/>
                  </a:cubicBezTo>
                  <a:cubicBezTo>
                    <a:pt x="39823" y="671021"/>
                    <a:pt x="45529" y="747102"/>
                    <a:pt x="52503" y="822549"/>
                  </a:cubicBezTo>
                  <a:cubicBezTo>
                    <a:pt x="53137" y="833328"/>
                    <a:pt x="49967" y="848544"/>
                    <a:pt x="67085" y="849812"/>
                  </a:cubicBezTo>
                  <a:cubicBezTo>
                    <a:pt x="113368" y="852982"/>
                    <a:pt x="160918" y="865662"/>
                    <a:pt x="205933" y="852982"/>
                  </a:cubicBezTo>
                  <a:cubicBezTo>
                    <a:pt x="371409" y="807333"/>
                    <a:pt x="535618" y="756613"/>
                    <a:pt x="700460" y="709062"/>
                  </a:cubicBezTo>
                  <a:cubicBezTo>
                    <a:pt x="716945" y="703356"/>
                    <a:pt x="720749" y="695748"/>
                    <a:pt x="717579" y="679263"/>
                  </a:cubicBezTo>
                  <a:close/>
                </a:path>
              </a:pathLst>
            </a:custGeom>
            <a:solidFill>
              <a:srgbClr val="000000"/>
            </a:solidFill>
            <a:ln w="6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B7FD7C4-BFC1-476E-B0AA-020394273890}"/>
              </a:ext>
            </a:extLst>
          </p:cNvPr>
          <p:cNvSpPr/>
          <p:nvPr/>
        </p:nvSpPr>
        <p:spPr>
          <a:xfrm rot="5400000" flipH="1">
            <a:off x="6547806" y="3061692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52C4C86-ABF5-4F99-8204-E9C8155213F5}"/>
              </a:ext>
            </a:extLst>
          </p:cNvPr>
          <p:cNvSpPr/>
          <p:nvPr/>
        </p:nvSpPr>
        <p:spPr>
          <a:xfrm rot="5400000" flipH="1">
            <a:off x="6547806" y="4873643"/>
            <a:ext cx="1093832" cy="1223349"/>
          </a:xfrm>
          <a:custGeom>
            <a:avLst/>
            <a:gdLst>
              <a:gd name="connsiteX0" fmla="*/ 1093832 w 1093832"/>
              <a:gd name="connsiteY0" fmla="*/ 1223349 h 1223349"/>
              <a:gd name="connsiteX1" fmla="*/ 1093832 w 1093832"/>
              <a:gd name="connsiteY1" fmla="*/ 182309 h 1223349"/>
              <a:gd name="connsiteX2" fmla="*/ 911523 w 1093832"/>
              <a:gd name="connsiteY2" fmla="*/ 0 h 1223349"/>
              <a:gd name="connsiteX3" fmla="*/ 182309 w 1093832"/>
              <a:gd name="connsiteY3" fmla="*/ 0 h 1223349"/>
              <a:gd name="connsiteX4" fmla="*/ 0 w 1093832"/>
              <a:gd name="connsiteY4" fmla="*/ 182309 h 1223349"/>
              <a:gd name="connsiteX5" fmla="*/ 0 w 1093832"/>
              <a:gd name="connsiteY5" fmla="*/ 1223349 h 1223349"/>
              <a:gd name="connsiteX6" fmla="*/ 189667 w 1093832"/>
              <a:gd name="connsiteY6" fmla="*/ 1223349 h 1223349"/>
              <a:gd name="connsiteX7" fmla="*/ 189667 w 1093832"/>
              <a:gd name="connsiteY7" fmla="*/ 323409 h 1223349"/>
              <a:gd name="connsiteX8" fmla="*/ 325078 w 1093832"/>
              <a:gd name="connsiteY8" fmla="*/ 187998 h 1223349"/>
              <a:gd name="connsiteX9" fmla="*/ 764629 w 1093832"/>
              <a:gd name="connsiteY9" fmla="*/ 187998 h 1223349"/>
              <a:gd name="connsiteX10" fmla="*/ 900040 w 1093832"/>
              <a:gd name="connsiteY10" fmla="*/ 323409 h 1223349"/>
              <a:gd name="connsiteX11" fmla="*/ 900040 w 1093832"/>
              <a:gd name="connsiteY11" fmla="*/ 1223349 h 122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3832" h="1223349">
                <a:moveTo>
                  <a:pt x="1093832" y="1223349"/>
                </a:moveTo>
                <a:lnTo>
                  <a:pt x="1093832" y="182309"/>
                </a:lnTo>
                <a:cubicBezTo>
                  <a:pt x="1093832" y="81623"/>
                  <a:pt x="1012209" y="0"/>
                  <a:pt x="911523" y="0"/>
                </a:cubicBezTo>
                <a:lnTo>
                  <a:pt x="182309" y="0"/>
                </a:lnTo>
                <a:cubicBezTo>
                  <a:pt x="81623" y="0"/>
                  <a:pt x="0" y="81623"/>
                  <a:pt x="0" y="182309"/>
                </a:cubicBezTo>
                <a:lnTo>
                  <a:pt x="0" y="1223349"/>
                </a:lnTo>
                <a:lnTo>
                  <a:pt x="189667" y="1223349"/>
                </a:lnTo>
                <a:lnTo>
                  <a:pt x="189667" y="323409"/>
                </a:lnTo>
                <a:cubicBezTo>
                  <a:pt x="189667" y="248624"/>
                  <a:pt x="250293" y="187998"/>
                  <a:pt x="325078" y="187998"/>
                </a:cubicBezTo>
                <a:lnTo>
                  <a:pt x="764629" y="187998"/>
                </a:lnTo>
                <a:cubicBezTo>
                  <a:pt x="839414" y="187998"/>
                  <a:pt x="900040" y="248624"/>
                  <a:pt x="900040" y="323409"/>
                </a:cubicBezTo>
                <a:lnTo>
                  <a:pt x="900040" y="1223349"/>
                </a:lnTo>
                <a:close/>
              </a:path>
            </a:pathLst>
          </a:custGeom>
          <a:solidFill>
            <a:srgbClr val="374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E9F246-149E-4682-9A4C-19D7917D40B6}"/>
              </a:ext>
            </a:extLst>
          </p:cNvPr>
          <p:cNvSpPr txBox="1"/>
          <p:nvPr/>
        </p:nvSpPr>
        <p:spPr>
          <a:xfrm>
            <a:off x="1965167" y="4330126"/>
            <a:ext cx="20842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800000"/>
                </a:solidFill>
                <a:cs typeface="Arial" pitchFamily="34" charset="0"/>
              </a:rPr>
              <a:t>Data Preparation</a:t>
            </a:r>
            <a:endParaRPr lang="ko-KR" altLang="en-US" sz="2000" b="1" dirty="0">
              <a:solidFill>
                <a:srgbClr val="800000"/>
              </a:solidFill>
              <a:cs typeface="Arial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F7A620-E81E-4C0C-BE72-65F15589F3A7}"/>
              </a:ext>
            </a:extLst>
          </p:cNvPr>
          <p:cNvGrpSpPr/>
          <p:nvPr/>
        </p:nvGrpSpPr>
        <p:grpSpPr>
          <a:xfrm>
            <a:off x="7735747" y="3405582"/>
            <a:ext cx="3083699" cy="537801"/>
            <a:chOff x="5561445" y="4841513"/>
            <a:chExt cx="2084225" cy="53780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71030F-B768-4184-9436-976E110C282A}"/>
                </a:ext>
              </a:extLst>
            </p:cNvPr>
            <p:cNvSpPr txBox="1"/>
            <p:nvPr/>
          </p:nvSpPr>
          <p:spPr>
            <a:xfrm>
              <a:off x="5561445" y="4841513"/>
              <a:ext cx="20842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800000"/>
                  </a:solidFill>
                  <a:cs typeface="Arial" pitchFamily="34" charset="0"/>
                </a:rPr>
                <a:t>Exploratory Data Analysis</a:t>
              </a:r>
              <a:endParaRPr lang="ko-KR" altLang="en-US" sz="2000" b="1" dirty="0">
                <a:solidFill>
                  <a:srgbClr val="800000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0C371E-3EA3-4FF2-8772-7898D777B3B4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F9E9C72-6C92-4017-9181-3BD4D78528A0}"/>
              </a:ext>
            </a:extLst>
          </p:cNvPr>
          <p:cNvGrpSpPr/>
          <p:nvPr/>
        </p:nvGrpSpPr>
        <p:grpSpPr>
          <a:xfrm>
            <a:off x="1749990" y="2551803"/>
            <a:ext cx="3083699" cy="537801"/>
            <a:chOff x="5561445" y="4841513"/>
            <a:chExt cx="2084225" cy="53780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329089-3A62-4BAC-82A7-7B72F9C2C9D3}"/>
                </a:ext>
              </a:extLst>
            </p:cNvPr>
            <p:cNvSpPr txBox="1"/>
            <p:nvPr/>
          </p:nvSpPr>
          <p:spPr>
            <a:xfrm>
              <a:off x="5561445" y="4841513"/>
              <a:ext cx="20842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800000"/>
                  </a:solidFill>
                  <a:cs typeface="Arial" pitchFamily="34" charset="0"/>
                </a:rPr>
                <a:t>Modelling</a:t>
              </a:r>
              <a:r>
                <a:rPr lang="en-US" altLang="ko-KR" sz="2000" b="1" dirty="0">
                  <a:solidFill>
                    <a:srgbClr val="990033"/>
                  </a:solidFill>
                  <a:cs typeface="Arial" pitchFamily="34" charset="0"/>
                </a:rPr>
                <a:t> </a:t>
              </a:r>
              <a:endParaRPr lang="ko-KR" altLang="en-US" sz="2000" b="1" dirty="0">
                <a:solidFill>
                  <a:srgbClr val="990033"/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EE8907-BE66-452E-AB90-72B0B3C5887C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60AB57-8B39-4F29-9940-4940C96C58BD}"/>
              </a:ext>
            </a:extLst>
          </p:cNvPr>
          <p:cNvSpPr txBox="1"/>
          <p:nvPr/>
        </p:nvSpPr>
        <p:spPr>
          <a:xfrm>
            <a:off x="8227450" y="2131258"/>
            <a:ext cx="30836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Evaluation &amp; Conclusion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69835-344E-4DEE-AC98-8376ED43F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Understanding</a:t>
            </a:r>
            <a:endParaRPr lang="en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8DEEBB-4F8B-49EB-8340-B455247DBB0F}"/>
              </a:ext>
            </a:extLst>
          </p:cNvPr>
          <p:cNvSpPr/>
          <p:nvPr/>
        </p:nvSpPr>
        <p:spPr>
          <a:xfrm>
            <a:off x="1241511" y="2380129"/>
            <a:ext cx="9737232" cy="29583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rgbClr val="800000"/>
                </a:solidFill>
              </a:rPr>
              <a:t>The city of Bandung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highly populated area with high levels of </a:t>
            </a:r>
            <a:r>
              <a:rPr lang="en-US" sz="2400" b="1" dirty="0">
                <a:solidFill>
                  <a:srgbClr val="800000"/>
                </a:solidFill>
              </a:rPr>
              <a:t>traffic congestion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congestion leads to various problems such as increased travel time, increased fuel consumption, and increased air pollution. This can have negative impacts on the </a:t>
            </a:r>
            <a:r>
              <a:rPr lang="en-US" sz="2400" dirty="0">
                <a:solidFill>
                  <a:srgbClr val="800000"/>
                </a:solidFill>
              </a:rPr>
              <a:t>local economy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400" dirty="0">
                <a:solidFill>
                  <a:srgbClr val="800000"/>
                </a:solidFill>
              </a:rPr>
              <a:t>quality of life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sz="2400" dirty="0">
                <a:solidFill>
                  <a:srgbClr val="800000"/>
                </a:solidFill>
              </a:rPr>
              <a:t>public health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To address these issues, the local government has proposed a project to </a:t>
            </a:r>
            <a:r>
              <a:rPr lang="en-US" sz="2400" b="1" dirty="0">
                <a:solidFill>
                  <a:srgbClr val="800000"/>
                </a:solidFill>
              </a:rPr>
              <a:t>predict traffic flow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patterns in the city.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Business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Goals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EA5E6B4-A6C0-4DF4-9CBC-C1BD6AFD72FA}"/>
              </a:ext>
            </a:extLst>
          </p:cNvPr>
          <p:cNvGrpSpPr/>
          <p:nvPr/>
        </p:nvGrpSpPr>
        <p:grpSpPr>
          <a:xfrm>
            <a:off x="937361" y="2281001"/>
            <a:ext cx="2016000" cy="1620000"/>
            <a:chOff x="531601" y="1792489"/>
            <a:chExt cx="2016000" cy="1620000"/>
          </a:xfrm>
          <a:solidFill>
            <a:schemeClr val="accent1">
              <a:lumMod val="50000"/>
            </a:schemeClr>
          </a:solidFill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481F781A-8416-4F80-A414-7E0B0729085B}"/>
                </a:ext>
              </a:extLst>
            </p:cNvPr>
            <p:cNvSpPr/>
            <p:nvPr/>
          </p:nvSpPr>
          <p:spPr>
            <a:xfrm>
              <a:off x="531601" y="1792489"/>
              <a:ext cx="2016000" cy="16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2BA79B9-A91F-48FF-B30F-99D98054F576}"/>
                </a:ext>
              </a:extLst>
            </p:cNvPr>
            <p:cNvSpPr/>
            <p:nvPr/>
          </p:nvSpPr>
          <p:spPr>
            <a:xfrm>
              <a:off x="531601" y="1792489"/>
              <a:ext cx="108000" cy="16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B7B8E62-0409-40E8-AD71-E23BAE50A08F}"/>
              </a:ext>
            </a:extLst>
          </p:cNvPr>
          <p:cNvGrpSpPr/>
          <p:nvPr/>
        </p:nvGrpSpPr>
        <p:grpSpPr>
          <a:xfrm>
            <a:off x="3025979" y="3973618"/>
            <a:ext cx="2016000" cy="1620000"/>
            <a:chOff x="2706496" y="3567072"/>
            <a:chExt cx="2016000" cy="162000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7D7BDAF-B7B4-4FAA-AF4E-178CC2DB5FAD}"/>
                </a:ext>
              </a:extLst>
            </p:cNvPr>
            <p:cNvSpPr/>
            <p:nvPr/>
          </p:nvSpPr>
          <p:spPr>
            <a:xfrm rot="10800000">
              <a:off x="2706496" y="3567072"/>
              <a:ext cx="2016000" cy="16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5703AD0-9477-4682-897A-9412BAE671E7}"/>
                </a:ext>
              </a:extLst>
            </p:cNvPr>
            <p:cNvSpPr/>
            <p:nvPr/>
          </p:nvSpPr>
          <p:spPr>
            <a:xfrm>
              <a:off x="4614496" y="3567072"/>
              <a:ext cx="108000" cy="162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C687E89-A456-4C9D-966F-BEAE97D78C50}"/>
              </a:ext>
            </a:extLst>
          </p:cNvPr>
          <p:cNvGrpSpPr/>
          <p:nvPr/>
        </p:nvGrpSpPr>
        <p:grpSpPr>
          <a:xfrm>
            <a:off x="3025979" y="1885001"/>
            <a:ext cx="1620000" cy="2016000"/>
            <a:chOff x="2692449" y="1388923"/>
            <a:chExt cx="1620000" cy="2016000"/>
          </a:xfrm>
          <a:solidFill>
            <a:srgbClr val="800000"/>
          </a:solidFill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1B16822-EB31-405F-88E0-965DBF6E1DC8}"/>
                </a:ext>
              </a:extLst>
            </p:cNvPr>
            <p:cNvSpPr/>
            <p:nvPr/>
          </p:nvSpPr>
          <p:spPr>
            <a:xfrm rot="5400000">
              <a:off x="2494449" y="1586923"/>
              <a:ext cx="2016000" cy="16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2C8F581-BF28-480B-BB8B-374270DA2A16}"/>
                </a:ext>
              </a:extLst>
            </p:cNvPr>
            <p:cNvSpPr/>
            <p:nvPr/>
          </p:nvSpPr>
          <p:spPr>
            <a:xfrm rot="5400000">
              <a:off x="3448449" y="632923"/>
              <a:ext cx="108000" cy="16200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C2A698B-C8D8-42BF-85F4-2E209394C612}"/>
              </a:ext>
            </a:extLst>
          </p:cNvPr>
          <p:cNvGrpSpPr/>
          <p:nvPr/>
        </p:nvGrpSpPr>
        <p:grpSpPr>
          <a:xfrm>
            <a:off x="1333362" y="3973618"/>
            <a:ext cx="1620001" cy="2016000"/>
            <a:chOff x="935165" y="3574638"/>
            <a:chExt cx="1620001" cy="2016000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BFD3D01A-9B6B-492F-8909-599656537EDF}"/>
                </a:ext>
              </a:extLst>
            </p:cNvPr>
            <p:cNvSpPr/>
            <p:nvPr/>
          </p:nvSpPr>
          <p:spPr>
            <a:xfrm rot="16200000">
              <a:off x="737166" y="3772638"/>
              <a:ext cx="2016000" cy="1620000"/>
            </a:xfrm>
            <a:prstGeom prst="rect">
              <a:avLst/>
            </a:prstGeom>
            <a:solidFill>
              <a:srgbClr val="374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69D9FE5-819F-4086-BF5E-E52AE5571787}"/>
                </a:ext>
              </a:extLst>
            </p:cNvPr>
            <p:cNvSpPr/>
            <p:nvPr/>
          </p:nvSpPr>
          <p:spPr>
            <a:xfrm rot="5400000">
              <a:off x="1691165" y="4726638"/>
              <a:ext cx="108000" cy="1620000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036B8180-4B65-4507-9A0D-5B0DB4F0C8B5}"/>
              </a:ext>
            </a:extLst>
          </p:cNvPr>
          <p:cNvSpPr/>
          <p:nvPr/>
        </p:nvSpPr>
        <p:spPr>
          <a:xfrm>
            <a:off x="2220180" y="3173132"/>
            <a:ext cx="1525881" cy="152588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9218A-8DBC-43F6-A1EF-BBADAA67337C}"/>
              </a:ext>
            </a:extLst>
          </p:cNvPr>
          <p:cNvSpPr txBox="1"/>
          <p:nvPr/>
        </p:nvSpPr>
        <p:spPr>
          <a:xfrm>
            <a:off x="2325001" y="326701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R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7CBA2-6C1C-4A24-BC5F-D02A50849990}"/>
              </a:ext>
            </a:extLst>
          </p:cNvPr>
          <p:cNvSpPr txBox="1"/>
          <p:nvPr/>
        </p:nvSpPr>
        <p:spPr>
          <a:xfrm>
            <a:off x="3097987" y="3267015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I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2DC72-F651-4172-9B2C-0EB4EF02883E}"/>
              </a:ext>
            </a:extLst>
          </p:cNvPr>
          <p:cNvSpPr txBox="1"/>
          <p:nvPr/>
        </p:nvSpPr>
        <p:spPr>
          <a:xfrm>
            <a:off x="2325001" y="4048899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02F24-5E5E-40CA-B404-0218D4FAD105}"/>
              </a:ext>
            </a:extLst>
          </p:cNvPr>
          <p:cNvSpPr txBox="1"/>
          <p:nvPr/>
        </p:nvSpPr>
        <p:spPr>
          <a:xfrm>
            <a:off x="3097987" y="4048899"/>
            <a:ext cx="5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47570-4518-45D4-ABAA-FDF886750D5D}"/>
              </a:ext>
            </a:extLst>
          </p:cNvPr>
          <p:cNvSpPr txBox="1"/>
          <p:nvPr/>
        </p:nvSpPr>
        <p:spPr>
          <a:xfrm>
            <a:off x="1045362" y="2356014"/>
            <a:ext cx="1885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REDUCE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B62FFD-C644-45A7-9BA0-A945EE36E26B}"/>
              </a:ext>
            </a:extLst>
          </p:cNvPr>
          <p:cNvSpPr txBox="1"/>
          <p:nvPr/>
        </p:nvSpPr>
        <p:spPr>
          <a:xfrm>
            <a:off x="3097988" y="2045305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IMPROVE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AA8B7-F957-48F2-8B09-F88B22E55671}"/>
              </a:ext>
            </a:extLst>
          </p:cNvPr>
          <p:cNvSpPr txBox="1"/>
          <p:nvPr/>
        </p:nvSpPr>
        <p:spPr>
          <a:xfrm>
            <a:off x="1376946" y="4691033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ENHANCE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6A5628-5C0B-412F-B954-66FE58861DFE}"/>
              </a:ext>
            </a:extLst>
          </p:cNvPr>
          <p:cNvSpPr txBox="1"/>
          <p:nvPr/>
        </p:nvSpPr>
        <p:spPr>
          <a:xfrm>
            <a:off x="3746061" y="4082506"/>
            <a:ext cx="117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BOOST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2401FA97-7763-4C18-9358-128E09E961F5}"/>
              </a:ext>
            </a:extLst>
          </p:cNvPr>
          <p:cNvSpPr/>
          <p:nvPr/>
        </p:nvSpPr>
        <p:spPr>
          <a:xfrm flipH="1">
            <a:off x="1621151" y="421680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CBC0F2B9-B3D8-41CC-91EB-28B420239F4A}"/>
              </a:ext>
            </a:extLst>
          </p:cNvPr>
          <p:cNvSpPr/>
          <p:nvPr/>
        </p:nvSpPr>
        <p:spPr>
          <a:xfrm>
            <a:off x="3270105" y="494948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C4630827-3035-4035-9DBC-9F8620F8E350}"/>
              </a:ext>
            </a:extLst>
          </p:cNvPr>
          <p:cNvSpPr/>
          <p:nvPr/>
        </p:nvSpPr>
        <p:spPr>
          <a:xfrm>
            <a:off x="2424110" y="2689871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0AB55A98-7495-4E0F-9837-87604536177B}"/>
              </a:ext>
            </a:extLst>
          </p:cNvPr>
          <p:cNvSpPr/>
          <p:nvPr/>
        </p:nvSpPr>
        <p:spPr>
          <a:xfrm>
            <a:off x="4022525" y="339455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467BFF7-78D2-474D-ABA3-43FEE4E2E528}"/>
              </a:ext>
            </a:extLst>
          </p:cNvPr>
          <p:cNvSpPr/>
          <p:nvPr/>
        </p:nvSpPr>
        <p:spPr>
          <a:xfrm>
            <a:off x="5432266" y="898080"/>
            <a:ext cx="6421899" cy="5553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0DE0A9-1DDA-4252-BB57-949238B326B8}"/>
              </a:ext>
            </a:extLst>
          </p:cNvPr>
          <p:cNvGrpSpPr/>
          <p:nvPr/>
        </p:nvGrpSpPr>
        <p:grpSpPr>
          <a:xfrm>
            <a:off x="5778324" y="1302337"/>
            <a:ext cx="5872854" cy="4910796"/>
            <a:chOff x="5614554" y="1735212"/>
            <a:chExt cx="5872854" cy="4910796"/>
          </a:xfrm>
        </p:grpSpPr>
        <p:grpSp>
          <p:nvGrpSpPr>
            <p:cNvPr id="72" name="Group 35">
              <a:extLst>
                <a:ext uri="{FF2B5EF4-FFF2-40B4-BE49-F238E27FC236}">
                  <a16:creationId xmlns:a16="http://schemas.microsoft.com/office/drawing/2014/main" id="{FEFF77F0-53AF-46C8-B3B6-CC24450B1342}"/>
                </a:ext>
              </a:extLst>
            </p:cNvPr>
            <p:cNvGrpSpPr/>
            <p:nvPr/>
          </p:nvGrpSpPr>
          <p:grpSpPr>
            <a:xfrm>
              <a:off x="5614554" y="1844248"/>
              <a:ext cx="199272" cy="206152"/>
              <a:chOff x="2411760" y="3708613"/>
              <a:chExt cx="206152" cy="206152"/>
            </a:xfrm>
          </p:grpSpPr>
          <p:sp>
            <p:nvSpPr>
              <p:cNvPr id="94" name="Oval 37">
                <a:extLst>
                  <a:ext uri="{FF2B5EF4-FFF2-40B4-BE49-F238E27FC236}">
                    <a16:creationId xmlns:a16="http://schemas.microsoft.com/office/drawing/2014/main" id="{6AE85C73-9518-4FB8-ACE9-70FD46B2A16C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5" name="Chevron 38">
                <a:extLst>
                  <a:ext uri="{FF2B5EF4-FFF2-40B4-BE49-F238E27FC236}">
                    <a16:creationId xmlns:a16="http://schemas.microsoft.com/office/drawing/2014/main" id="{6BD92052-7E4C-4FD3-AAB8-FD2D8F35F351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3" name="그룹 30">
              <a:extLst>
                <a:ext uri="{FF2B5EF4-FFF2-40B4-BE49-F238E27FC236}">
                  <a16:creationId xmlns:a16="http://schemas.microsoft.com/office/drawing/2014/main" id="{F6E731EA-4E6B-4390-8432-42FA0A027113}"/>
                </a:ext>
              </a:extLst>
            </p:cNvPr>
            <p:cNvGrpSpPr/>
            <p:nvPr/>
          </p:nvGrpSpPr>
          <p:grpSpPr>
            <a:xfrm>
              <a:off x="5865235" y="1735212"/>
              <a:ext cx="5500672" cy="1155064"/>
              <a:chOff x="5865235" y="1735211"/>
              <a:chExt cx="3647182" cy="115506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8C0DE64-2B7E-4E55-A5A9-E4059A8D2D56}"/>
                  </a:ext>
                </a:extLst>
              </p:cNvPr>
              <p:cNvSpPr txBox="1"/>
              <p:nvPr/>
            </p:nvSpPr>
            <p:spPr>
              <a:xfrm>
                <a:off x="5865235" y="1735211"/>
                <a:ext cx="364718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Reduce traffic congestion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03B37B2-7F2B-4260-B326-701D11E0D07F}"/>
                  </a:ext>
                </a:extLst>
              </p:cNvPr>
              <p:cNvSpPr txBox="1"/>
              <p:nvPr/>
            </p:nvSpPr>
            <p:spPr>
              <a:xfrm>
                <a:off x="5865235" y="2059278"/>
                <a:ext cx="36468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</a:t>
                </a:r>
                <a:r>
                  <a:rPr lang="en-US" sz="1600" b="1" dirty="0">
                    <a:solidFill>
                      <a:srgbClr val="800000"/>
                    </a:solidFill>
                  </a:rPr>
                  <a:t>predicting traffic flow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patterns, the local government can </a:t>
                </a:r>
                <a:r>
                  <a:rPr lang="en-US" sz="1600" dirty="0">
                    <a:solidFill>
                      <a:srgbClr val="800000"/>
                    </a:solidFill>
                  </a:rPr>
                  <a:t>identify areas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with high congestion and develop strategies to alleviate it.</a:t>
                </a:r>
              </a:p>
            </p:txBody>
          </p:sp>
        </p:grpSp>
        <p:grpSp>
          <p:nvGrpSpPr>
            <p:cNvPr id="74" name="Group 42">
              <a:extLst>
                <a:ext uri="{FF2B5EF4-FFF2-40B4-BE49-F238E27FC236}">
                  <a16:creationId xmlns:a16="http://schemas.microsoft.com/office/drawing/2014/main" id="{EF4151A0-FE92-4C61-9B77-54F0CA6D4FEF}"/>
                </a:ext>
              </a:extLst>
            </p:cNvPr>
            <p:cNvGrpSpPr/>
            <p:nvPr/>
          </p:nvGrpSpPr>
          <p:grpSpPr>
            <a:xfrm>
              <a:off x="5614554" y="3024563"/>
              <a:ext cx="199272" cy="206152"/>
              <a:chOff x="2411760" y="3708613"/>
              <a:chExt cx="206152" cy="206152"/>
            </a:xfrm>
          </p:grpSpPr>
          <p:sp>
            <p:nvSpPr>
              <p:cNvPr id="90" name="Oval 44">
                <a:extLst>
                  <a:ext uri="{FF2B5EF4-FFF2-40B4-BE49-F238E27FC236}">
                    <a16:creationId xmlns:a16="http://schemas.microsoft.com/office/drawing/2014/main" id="{8BA4D08A-9419-4AB0-BDDE-AD009867281D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rgbClr val="8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1" name="Chevron 45">
                <a:extLst>
                  <a:ext uri="{FF2B5EF4-FFF2-40B4-BE49-F238E27FC236}">
                    <a16:creationId xmlns:a16="http://schemas.microsoft.com/office/drawing/2014/main" id="{3822C43B-B165-49DC-80CF-21A9E9C4135F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01F5AD26-116E-4203-A80D-964ED293953A}"/>
                </a:ext>
              </a:extLst>
            </p:cNvPr>
            <p:cNvGrpSpPr/>
            <p:nvPr/>
          </p:nvGrpSpPr>
          <p:grpSpPr>
            <a:xfrm>
              <a:off x="5614554" y="4204878"/>
              <a:ext cx="199272" cy="206152"/>
              <a:chOff x="2411760" y="3708613"/>
              <a:chExt cx="206152" cy="206152"/>
            </a:xfrm>
          </p:grpSpPr>
          <p:sp>
            <p:nvSpPr>
              <p:cNvPr id="88" name="Oval 51">
                <a:extLst>
                  <a:ext uri="{FF2B5EF4-FFF2-40B4-BE49-F238E27FC236}">
                    <a16:creationId xmlns:a16="http://schemas.microsoft.com/office/drawing/2014/main" id="{C06A4862-8A94-49A2-AE07-278B0F2EC6D8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Chevron 52">
                <a:extLst>
                  <a:ext uri="{FF2B5EF4-FFF2-40B4-BE49-F238E27FC236}">
                    <a16:creationId xmlns:a16="http://schemas.microsoft.com/office/drawing/2014/main" id="{DD7A7148-CE6F-4676-9CDC-9C950816B876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6" name="Group 56">
              <a:extLst>
                <a:ext uri="{FF2B5EF4-FFF2-40B4-BE49-F238E27FC236}">
                  <a16:creationId xmlns:a16="http://schemas.microsoft.com/office/drawing/2014/main" id="{2BDBB38D-3165-4420-82E0-C1EA7DA480CF}"/>
                </a:ext>
              </a:extLst>
            </p:cNvPr>
            <p:cNvGrpSpPr/>
            <p:nvPr/>
          </p:nvGrpSpPr>
          <p:grpSpPr>
            <a:xfrm>
              <a:off x="5614554" y="5385192"/>
              <a:ext cx="199272" cy="206152"/>
              <a:chOff x="2411760" y="3708613"/>
              <a:chExt cx="206152" cy="206152"/>
            </a:xfrm>
          </p:grpSpPr>
          <p:sp>
            <p:nvSpPr>
              <p:cNvPr id="86" name="Oval 58">
                <a:extLst>
                  <a:ext uri="{FF2B5EF4-FFF2-40B4-BE49-F238E27FC236}">
                    <a16:creationId xmlns:a16="http://schemas.microsoft.com/office/drawing/2014/main" id="{936D95F0-5207-4C4D-A78B-3206BBA75548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7" name="Chevron 59">
                <a:extLst>
                  <a:ext uri="{FF2B5EF4-FFF2-40B4-BE49-F238E27FC236}">
                    <a16:creationId xmlns:a16="http://schemas.microsoft.com/office/drawing/2014/main" id="{E767DA99-10DD-4D51-BEAF-F799A2730B92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7" name="그룹 30">
              <a:extLst>
                <a:ext uri="{FF2B5EF4-FFF2-40B4-BE49-F238E27FC236}">
                  <a16:creationId xmlns:a16="http://schemas.microsoft.com/office/drawing/2014/main" id="{D11EA539-BD80-4814-B44D-704B68B03D8C}"/>
                </a:ext>
              </a:extLst>
            </p:cNvPr>
            <p:cNvGrpSpPr/>
            <p:nvPr/>
          </p:nvGrpSpPr>
          <p:grpSpPr>
            <a:xfrm>
              <a:off x="5927222" y="2922623"/>
              <a:ext cx="5500672" cy="1401285"/>
              <a:chOff x="5865235" y="1735211"/>
              <a:chExt cx="3647182" cy="140128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A32C7A-8DE9-454D-A4E6-0E4F36890F3A}"/>
                  </a:ext>
                </a:extLst>
              </p:cNvPr>
              <p:cNvSpPr txBox="1"/>
              <p:nvPr/>
            </p:nvSpPr>
            <p:spPr>
              <a:xfrm>
                <a:off x="5865235" y="1735211"/>
                <a:ext cx="364718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Improve transportation efficiency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24D54C-4745-4E75-A432-9F00289D8D6D}"/>
                  </a:ext>
                </a:extLst>
              </p:cNvPr>
              <p:cNvSpPr txBox="1"/>
              <p:nvPr/>
            </p:nvSpPr>
            <p:spPr>
              <a:xfrm>
                <a:off x="5865235" y="2059278"/>
                <a:ext cx="36468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With </a:t>
                </a:r>
                <a:r>
                  <a:rPr lang="en-US" sz="1600" b="1" dirty="0">
                    <a:solidFill>
                      <a:srgbClr val="800000"/>
                    </a:solidFill>
                  </a:rPr>
                  <a:t>accurate traffic flow predictions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transportation authorities can </a:t>
                </a:r>
                <a:r>
                  <a:rPr lang="en-US" sz="1600" dirty="0">
                    <a:solidFill>
                      <a:srgbClr val="800000"/>
                    </a:solidFill>
                  </a:rPr>
                  <a:t>better plan routes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 </a:t>
                </a:r>
                <a:r>
                  <a:rPr lang="en-US" sz="1600" dirty="0">
                    <a:solidFill>
                      <a:srgbClr val="800000"/>
                    </a:solidFill>
                  </a:rPr>
                  <a:t>schedules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for public transportation systems.</a:t>
                </a:r>
              </a:p>
              <a:p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78" name="그룹 30">
              <a:extLst>
                <a:ext uri="{FF2B5EF4-FFF2-40B4-BE49-F238E27FC236}">
                  <a16:creationId xmlns:a16="http://schemas.microsoft.com/office/drawing/2014/main" id="{EC4E54E4-C324-4B0B-A409-CA767F4301B0}"/>
                </a:ext>
              </a:extLst>
            </p:cNvPr>
            <p:cNvGrpSpPr/>
            <p:nvPr/>
          </p:nvGrpSpPr>
          <p:grpSpPr>
            <a:xfrm>
              <a:off x="5933574" y="4083673"/>
              <a:ext cx="5500672" cy="908842"/>
              <a:chOff x="5865235" y="1735211"/>
              <a:chExt cx="3647182" cy="908842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A8660A0-FABF-4978-88D3-A8E926FBDCE5}"/>
                  </a:ext>
                </a:extLst>
              </p:cNvPr>
              <p:cNvSpPr txBox="1"/>
              <p:nvPr/>
            </p:nvSpPr>
            <p:spPr>
              <a:xfrm>
                <a:off x="5865235" y="1735211"/>
                <a:ext cx="364718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Enhance road safety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3361277-3438-4EB2-B713-D427485FF4AB}"/>
                  </a:ext>
                </a:extLst>
              </p:cNvPr>
              <p:cNvSpPr txBox="1"/>
              <p:nvPr/>
            </p:nvSpPr>
            <p:spPr>
              <a:xfrm>
                <a:off x="5865235" y="2059278"/>
                <a:ext cx="3646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By </a:t>
                </a:r>
                <a:r>
                  <a:rPr lang="en-US" sz="1600" b="1" dirty="0">
                    <a:solidFill>
                      <a:srgbClr val="800000"/>
                    </a:solidFill>
                  </a:rPr>
                  <a:t>predicting traffic flow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authorities can take proactive measures to prevent accidents and </a:t>
                </a:r>
                <a:r>
                  <a:rPr lang="en-US" sz="1600" dirty="0">
                    <a:solidFill>
                      <a:srgbClr val="800000"/>
                    </a:solidFill>
                  </a:rPr>
                  <a:t>improve road safety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</p:grpSp>
        <p:grpSp>
          <p:nvGrpSpPr>
            <p:cNvPr id="79" name="그룹 30">
              <a:extLst>
                <a:ext uri="{FF2B5EF4-FFF2-40B4-BE49-F238E27FC236}">
                  <a16:creationId xmlns:a16="http://schemas.microsoft.com/office/drawing/2014/main" id="{EDC23EFB-0EC6-4509-8DF8-753099FA72F5}"/>
                </a:ext>
              </a:extLst>
            </p:cNvPr>
            <p:cNvGrpSpPr/>
            <p:nvPr/>
          </p:nvGrpSpPr>
          <p:grpSpPr>
            <a:xfrm>
              <a:off x="5986736" y="5244723"/>
              <a:ext cx="5500672" cy="1401285"/>
              <a:chOff x="5865235" y="1735211"/>
              <a:chExt cx="3647182" cy="140128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4C6589-2740-4923-9A9E-D55F89B4A190}"/>
                  </a:ext>
                </a:extLst>
              </p:cNvPr>
              <p:cNvSpPr txBox="1"/>
              <p:nvPr/>
            </p:nvSpPr>
            <p:spPr>
              <a:xfrm>
                <a:off x="5865235" y="1735211"/>
                <a:ext cx="364718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Boost the local economy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84BF408-A21F-453C-9C8A-A6C472B1C7EC}"/>
                  </a:ext>
                </a:extLst>
              </p:cNvPr>
              <p:cNvSpPr txBox="1"/>
              <p:nvPr/>
            </p:nvSpPr>
            <p:spPr>
              <a:xfrm>
                <a:off x="5865235" y="2059278"/>
                <a:ext cx="36468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Traffic congestion can have negative impacts on local businesses. By </a:t>
                </a:r>
                <a:r>
                  <a:rPr lang="en-US" sz="1600" b="1" dirty="0">
                    <a:solidFill>
                      <a:srgbClr val="800000"/>
                    </a:solidFill>
                  </a:rPr>
                  <a:t>improving traffic flow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this project </a:t>
                </a:r>
                <a:r>
                  <a:rPr lang="en-US" sz="1600" dirty="0">
                    <a:solidFill>
                      <a:srgbClr val="800000"/>
                    </a:solidFill>
                  </a:rPr>
                  <a:t>can increase the efficiency </a:t>
                </a: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 the transportation network and boost economic activity in the city.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Data Preparation</a:t>
            </a:r>
          </a:p>
        </p:txBody>
      </p:sp>
      <p:grpSp>
        <p:nvGrpSpPr>
          <p:cNvPr id="43" name="그룹 7">
            <a:extLst>
              <a:ext uri="{FF2B5EF4-FFF2-40B4-BE49-F238E27FC236}">
                <a16:creationId xmlns:a16="http://schemas.microsoft.com/office/drawing/2014/main" id="{AE3B5D7E-3F56-4FE9-A21E-C15C5B08C000}"/>
              </a:ext>
            </a:extLst>
          </p:cNvPr>
          <p:cNvGrpSpPr/>
          <p:nvPr/>
        </p:nvGrpSpPr>
        <p:grpSpPr>
          <a:xfrm>
            <a:off x="926140" y="1827986"/>
            <a:ext cx="10339723" cy="4210027"/>
            <a:chOff x="913321" y="1819193"/>
            <a:chExt cx="10339723" cy="4210027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CF9C16EF-8193-48DC-9FD0-1E7E4AA08FBB}"/>
                </a:ext>
              </a:extLst>
            </p:cNvPr>
            <p:cNvSpPr/>
            <p:nvPr/>
          </p:nvSpPr>
          <p:spPr>
            <a:xfrm>
              <a:off x="913321" y="4121220"/>
              <a:ext cx="4932000" cy="1908000"/>
            </a:xfrm>
            <a:prstGeom prst="roundRect">
              <a:avLst/>
            </a:prstGeom>
            <a:solidFill>
              <a:srgbClr val="374E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Rounded Rectangle 32">
              <a:extLst>
                <a:ext uri="{FF2B5EF4-FFF2-40B4-BE49-F238E27FC236}">
                  <a16:creationId xmlns:a16="http://schemas.microsoft.com/office/drawing/2014/main" id="{CA49B9DE-3613-47F0-A1DB-AB7D7A65BE04}"/>
                </a:ext>
              </a:extLst>
            </p:cNvPr>
            <p:cNvSpPr/>
            <p:nvPr/>
          </p:nvSpPr>
          <p:spPr>
            <a:xfrm>
              <a:off x="913321" y="1826227"/>
              <a:ext cx="4932000" cy="190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Rounded Rectangle 36">
              <a:extLst>
                <a:ext uri="{FF2B5EF4-FFF2-40B4-BE49-F238E27FC236}">
                  <a16:creationId xmlns:a16="http://schemas.microsoft.com/office/drawing/2014/main" id="{9445664A-0719-4AD6-8944-FCF7BA568BF7}"/>
                </a:ext>
              </a:extLst>
            </p:cNvPr>
            <p:cNvSpPr/>
            <p:nvPr/>
          </p:nvSpPr>
          <p:spPr>
            <a:xfrm>
              <a:off x="6321044" y="4114186"/>
              <a:ext cx="4932000" cy="190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43">
              <a:extLst>
                <a:ext uri="{FF2B5EF4-FFF2-40B4-BE49-F238E27FC236}">
                  <a16:creationId xmlns:a16="http://schemas.microsoft.com/office/drawing/2014/main" id="{D0DE8A05-6E5D-48F6-A4D3-E0510ED3CD1A}"/>
                </a:ext>
              </a:extLst>
            </p:cNvPr>
            <p:cNvSpPr/>
            <p:nvPr/>
          </p:nvSpPr>
          <p:spPr>
            <a:xfrm>
              <a:off x="6321044" y="1819193"/>
              <a:ext cx="4932000" cy="1908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8689575-1062-41A3-BE57-48FB6C6595D8}"/>
              </a:ext>
            </a:extLst>
          </p:cNvPr>
          <p:cNvGrpSpPr/>
          <p:nvPr/>
        </p:nvGrpSpPr>
        <p:grpSpPr>
          <a:xfrm>
            <a:off x="4903166" y="2740164"/>
            <a:ext cx="2385670" cy="2385670"/>
            <a:chOff x="3851920" y="1851670"/>
            <a:chExt cx="1944216" cy="1944216"/>
          </a:xfrm>
        </p:grpSpPr>
        <p:sp>
          <p:nvSpPr>
            <p:cNvPr id="49" name="Pie 45">
              <a:extLst>
                <a:ext uri="{FF2B5EF4-FFF2-40B4-BE49-F238E27FC236}">
                  <a16:creationId xmlns:a16="http://schemas.microsoft.com/office/drawing/2014/main" id="{44ADBBEF-FCA5-4D24-84C2-0CE9E2F4242C}"/>
                </a:ext>
              </a:extLst>
            </p:cNvPr>
            <p:cNvSpPr/>
            <p:nvPr/>
          </p:nvSpPr>
          <p:spPr>
            <a:xfrm>
              <a:off x="3851920" y="1923678"/>
              <a:ext cx="1872208" cy="1872208"/>
            </a:xfrm>
            <a:prstGeom prst="pie">
              <a:avLst>
                <a:gd name="adj1" fmla="val 5387763"/>
                <a:gd name="adj2" fmla="val 1073166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0" name="Pie 51">
              <a:extLst>
                <a:ext uri="{FF2B5EF4-FFF2-40B4-BE49-F238E27FC236}">
                  <a16:creationId xmlns:a16="http://schemas.microsoft.com/office/drawing/2014/main" id="{739C3026-0BF8-4592-93A3-767DE95B7C13}"/>
                </a:ext>
              </a:extLst>
            </p:cNvPr>
            <p:cNvSpPr/>
            <p:nvPr/>
          </p:nvSpPr>
          <p:spPr>
            <a:xfrm>
              <a:off x="3851920" y="1851670"/>
              <a:ext cx="1872208" cy="1872208"/>
            </a:xfrm>
            <a:prstGeom prst="pie">
              <a:avLst>
                <a:gd name="adj1" fmla="val 10767083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1" name="Pie 52">
              <a:extLst>
                <a:ext uri="{FF2B5EF4-FFF2-40B4-BE49-F238E27FC236}">
                  <a16:creationId xmlns:a16="http://schemas.microsoft.com/office/drawing/2014/main" id="{595CEBDC-9731-4860-AB8E-1542E4ED35A0}"/>
                </a:ext>
              </a:extLst>
            </p:cNvPr>
            <p:cNvSpPr/>
            <p:nvPr/>
          </p:nvSpPr>
          <p:spPr>
            <a:xfrm>
              <a:off x="3923928" y="1923678"/>
              <a:ext cx="1872208" cy="1872208"/>
            </a:xfrm>
            <a:prstGeom prst="pie">
              <a:avLst>
                <a:gd name="adj1" fmla="val 32027"/>
                <a:gd name="adj2" fmla="val 539773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2" name="Pie 53">
              <a:extLst>
                <a:ext uri="{FF2B5EF4-FFF2-40B4-BE49-F238E27FC236}">
                  <a16:creationId xmlns:a16="http://schemas.microsoft.com/office/drawing/2014/main" id="{4E115B56-EFF2-4937-B726-4A3E20D33E6F}"/>
                </a:ext>
              </a:extLst>
            </p:cNvPr>
            <p:cNvSpPr/>
            <p:nvPr/>
          </p:nvSpPr>
          <p:spPr>
            <a:xfrm>
              <a:off x="3923928" y="1851670"/>
              <a:ext cx="1872208" cy="1872208"/>
            </a:xfrm>
            <a:prstGeom prst="pie">
              <a:avLst>
                <a:gd name="adj1" fmla="val 16158462"/>
                <a:gd name="adj2" fmla="val 14858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10DCE03-8652-46DC-BCC3-0348BF78D751}"/>
              </a:ext>
            </a:extLst>
          </p:cNvPr>
          <p:cNvSpPr txBox="1"/>
          <p:nvPr/>
        </p:nvSpPr>
        <p:spPr>
          <a:xfrm>
            <a:off x="5460654" y="3195831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1EB75-D809-4BD7-B365-06D17B48C657}"/>
              </a:ext>
            </a:extLst>
          </p:cNvPr>
          <p:cNvSpPr txBox="1"/>
          <p:nvPr/>
        </p:nvSpPr>
        <p:spPr>
          <a:xfrm>
            <a:off x="6153791" y="3257384"/>
            <a:ext cx="600412" cy="61555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7EC7D9-33A7-4C61-80FD-DCF4B938E23E}"/>
              </a:ext>
            </a:extLst>
          </p:cNvPr>
          <p:cNvSpPr txBox="1"/>
          <p:nvPr/>
        </p:nvSpPr>
        <p:spPr>
          <a:xfrm>
            <a:off x="5445080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2EED86-A8D0-43FA-9A11-49B515956F5B}"/>
              </a:ext>
            </a:extLst>
          </p:cNvPr>
          <p:cNvSpPr txBox="1"/>
          <p:nvPr/>
        </p:nvSpPr>
        <p:spPr>
          <a:xfrm>
            <a:off x="6153791" y="4002139"/>
            <a:ext cx="600412" cy="67710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335FFA-A8E0-4BA7-BD2B-BA906060FB3F}"/>
              </a:ext>
            </a:extLst>
          </p:cNvPr>
          <p:cNvGrpSpPr/>
          <p:nvPr/>
        </p:nvGrpSpPr>
        <p:grpSpPr>
          <a:xfrm>
            <a:off x="1217823" y="4415299"/>
            <a:ext cx="3479749" cy="1202601"/>
            <a:chOff x="967328" y="4116356"/>
            <a:chExt cx="2533020" cy="120260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194C3A-0162-4F67-9039-56BCF647444B}"/>
                </a:ext>
              </a:extLst>
            </p:cNvPr>
            <p:cNvSpPr txBox="1"/>
            <p:nvPr/>
          </p:nvSpPr>
          <p:spPr>
            <a:xfrm>
              <a:off x="967328" y="4116356"/>
              <a:ext cx="250532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Data Final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4CADB89-8AEE-4496-8032-AF182BB00E13}"/>
                </a:ext>
              </a:extLst>
            </p:cNvPr>
            <p:cNvSpPr txBox="1"/>
            <p:nvPr/>
          </p:nvSpPr>
          <p:spPr>
            <a:xfrm>
              <a:off x="995028" y="4487960"/>
              <a:ext cx="2505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After going through the previous process, the data is ready to be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analyzed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and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modeled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B71174D-4632-4FFA-8AD3-867EDEE661A5}"/>
              </a:ext>
            </a:extLst>
          </p:cNvPr>
          <p:cNvGrpSpPr/>
          <p:nvPr/>
        </p:nvGrpSpPr>
        <p:grpSpPr>
          <a:xfrm>
            <a:off x="1217823" y="2112410"/>
            <a:ext cx="3441696" cy="1231107"/>
            <a:chOff x="967328" y="2135723"/>
            <a:chExt cx="2505320" cy="123110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962AD57-9781-409A-81AB-E69EEAD4C5CF}"/>
                </a:ext>
              </a:extLst>
            </p:cNvPr>
            <p:cNvSpPr txBox="1"/>
            <p:nvPr/>
          </p:nvSpPr>
          <p:spPr>
            <a:xfrm>
              <a:off x="967328" y="2135723"/>
              <a:ext cx="250532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Data Overview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B5DD5C-E506-448F-BB47-FC3684599698}"/>
                </a:ext>
              </a:extLst>
            </p:cNvPr>
            <p:cNvSpPr txBox="1"/>
            <p:nvPr/>
          </p:nvSpPr>
          <p:spPr>
            <a:xfrm>
              <a:off x="967328" y="2535833"/>
              <a:ext cx="2505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Understand the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general data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and identify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potential problems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 or </a:t>
              </a:r>
              <a:r>
                <a:rPr lang="en-US" altLang="ko-KR" sz="1600" b="1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anomalies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 that need to be addressed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E6414A-AB1A-4F47-874A-6E673B0F31F6}"/>
              </a:ext>
            </a:extLst>
          </p:cNvPr>
          <p:cNvGrpSpPr/>
          <p:nvPr/>
        </p:nvGrpSpPr>
        <p:grpSpPr>
          <a:xfrm>
            <a:off x="7532481" y="4415299"/>
            <a:ext cx="3441696" cy="942539"/>
            <a:chOff x="5681793" y="4110624"/>
            <a:chExt cx="2505320" cy="94253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B3B8CA-7D38-4E39-A5E1-C5F6ED4ED42F}"/>
                </a:ext>
              </a:extLst>
            </p:cNvPr>
            <p:cNvSpPr txBox="1"/>
            <p:nvPr/>
          </p:nvSpPr>
          <p:spPr>
            <a:xfrm>
              <a:off x="5681793" y="4110624"/>
              <a:ext cx="250532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Data Cleansing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952D814-2053-45DA-BDB6-A246C3D69092}"/>
                </a:ext>
              </a:extLst>
            </p:cNvPr>
            <p:cNvSpPr txBox="1"/>
            <p:nvPr/>
          </p:nvSpPr>
          <p:spPr>
            <a:xfrm>
              <a:off x="5681793" y="4468388"/>
              <a:ext cx="2505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Identify, handle,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and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remove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invalid, irrelevant, or duplicate data in datasets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64F767-0B7E-411B-A4B2-3BAE526126B6}"/>
              </a:ext>
            </a:extLst>
          </p:cNvPr>
          <p:cNvGrpSpPr/>
          <p:nvPr/>
        </p:nvGrpSpPr>
        <p:grpSpPr>
          <a:xfrm>
            <a:off x="7532482" y="2112410"/>
            <a:ext cx="3460510" cy="1460768"/>
            <a:chOff x="5681793" y="2129991"/>
            <a:chExt cx="2519015" cy="146076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BC6E327-9F87-404F-A348-27844B9AC73A}"/>
                </a:ext>
              </a:extLst>
            </p:cNvPr>
            <p:cNvSpPr txBox="1"/>
            <p:nvPr/>
          </p:nvSpPr>
          <p:spPr>
            <a:xfrm>
              <a:off x="5681793" y="2129991"/>
              <a:ext cx="250532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Feature Engineering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83646E-62BE-4499-A61D-10C73C3AF934}"/>
                </a:ext>
              </a:extLst>
            </p:cNvPr>
            <p:cNvSpPr txBox="1"/>
            <p:nvPr/>
          </p:nvSpPr>
          <p:spPr>
            <a:xfrm>
              <a:off x="5695488" y="2513541"/>
              <a:ext cx="25053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The process of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selecting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extracting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and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transforming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cs typeface="Arial" pitchFamily="34" charset="0"/>
                </a:rPr>
                <a:t>variables or features in a dataset for use by machine learning algorithms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2F9F4-A8A8-4A18-B2D0-0BB6EAF0C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  <a:r>
              <a:rPr lang="en-US" b="1" dirty="0">
                <a:solidFill>
                  <a:srgbClr val="800000"/>
                </a:solidFill>
              </a:rPr>
              <a:t>Overview</a:t>
            </a:r>
            <a:endParaRPr lang="en-ID" b="1" dirty="0">
              <a:solidFill>
                <a:srgbClr val="80000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0460F2-D9B4-4D3B-9ACD-D530775A2261}"/>
              </a:ext>
            </a:extLst>
          </p:cNvPr>
          <p:cNvSpPr/>
          <p:nvPr/>
        </p:nvSpPr>
        <p:spPr>
          <a:xfrm>
            <a:off x="115442" y="2763040"/>
            <a:ext cx="11961116" cy="23256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85BC3A-EA77-46BC-BB29-B606BC2347E2}"/>
              </a:ext>
            </a:extLst>
          </p:cNvPr>
          <p:cNvGrpSpPr/>
          <p:nvPr/>
        </p:nvGrpSpPr>
        <p:grpSpPr>
          <a:xfrm>
            <a:off x="181873" y="3226163"/>
            <a:ext cx="12010127" cy="1560927"/>
            <a:chOff x="230873" y="3253725"/>
            <a:chExt cx="12010127" cy="156092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706F11-89D5-42FD-80AA-0DAED3572877}"/>
                </a:ext>
              </a:extLst>
            </p:cNvPr>
            <p:cNvGrpSpPr/>
            <p:nvPr/>
          </p:nvGrpSpPr>
          <p:grpSpPr>
            <a:xfrm>
              <a:off x="9635522" y="3264524"/>
              <a:ext cx="2605478" cy="439298"/>
              <a:chOff x="1060362" y="3092837"/>
              <a:chExt cx="2605478" cy="439298"/>
            </a:xfrm>
          </p:grpSpPr>
          <p:sp>
            <p:nvSpPr>
              <p:cNvPr id="52" name="Parallelogram 30">
                <a:extLst>
                  <a:ext uri="{FF2B5EF4-FFF2-40B4-BE49-F238E27FC236}">
                    <a16:creationId xmlns:a16="http://schemas.microsoft.com/office/drawing/2014/main" id="{00C200EA-A181-4D9C-9F2F-6F88A2178774}"/>
                  </a:ext>
                </a:extLst>
              </p:cNvPr>
              <p:cNvSpPr/>
              <p:nvPr/>
            </p:nvSpPr>
            <p:spPr>
              <a:xfrm flipH="1">
                <a:off x="1060362" y="3092837"/>
                <a:ext cx="316794" cy="43929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8012">
                    <a:moveTo>
                      <a:pt x="712553" y="858820"/>
                    </a:moveTo>
                    <a:cubicBezTo>
                      <a:pt x="727950" y="858820"/>
                      <a:pt x="743348" y="864694"/>
                      <a:pt x="755096" y="876443"/>
                    </a:cubicBezTo>
                    <a:lnTo>
                      <a:pt x="1193671" y="1315016"/>
                    </a:lnTo>
                    <a:lnTo>
                      <a:pt x="1509169" y="999517"/>
                    </a:lnTo>
                    <a:cubicBezTo>
                      <a:pt x="1509517" y="999169"/>
                      <a:pt x="1509868" y="998827"/>
                      <a:pt x="1510414" y="998691"/>
                    </a:cubicBezTo>
                    <a:lnTo>
                      <a:pt x="1518932" y="988592"/>
                    </a:lnTo>
                    <a:cubicBezTo>
                      <a:pt x="1531945" y="978263"/>
                      <a:pt x="1547912" y="974188"/>
                      <a:pt x="1563209" y="975946"/>
                    </a:cubicBezTo>
                    <a:cubicBezTo>
                      <a:pt x="1578505" y="977705"/>
                      <a:pt x="1593131" y="985299"/>
                      <a:pt x="1603459" y="998313"/>
                    </a:cubicBezTo>
                    <a:lnTo>
                      <a:pt x="1892346" y="1362277"/>
                    </a:lnTo>
                    <a:lnTo>
                      <a:pt x="2149759" y="1177067"/>
                    </a:lnTo>
                    <a:lnTo>
                      <a:pt x="2151621" y="1174867"/>
                    </a:lnTo>
                    <a:cubicBezTo>
                      <a:pt x="2159033" y="1169006"/>
                      <a:pt x="2167397" y="1165168"/>
                      <a:pt x="2176160" y="1163802"/>
                    </a:cubicBezTo>
                    <a:cubicBezTo>
                      <a:pt x="2177188" y="1163485"/>
                      <a:pt x="2178237" y="1163269"/>
                      <a:pt x="2179375" y="1163558"/>
                    </a:cubicBezTo>
                    <a:cubicBezTo>
                      <a:pt x="2184768" y="1161771"/>
                      <a:pt x="2190389" y="1161654"/>
                      <a:pt x="2195921" y="1162300"/>
                    </a:cubicBezTo>
                    <a:cubicBezTo>
                      <a:pt x="2196662" y="1162386"/>
                      <a:pt x="2197402" y="1162487"/>
                      <a:pt x="2198081" y="1162987"/>
                    </a:cubicBezTo>
                    <a:cubicBezTo>
                      <a:pt x="2202197" y="1163290"/>
                      <a:pt x="2206218" y="1164270"/>
                      <a:pt x="2209739" y="1166702"/>
                    </a:cubicBezTo>
                    <a:cubicBezTo>
                      <a:pt x="2213116" y="1166857"/>
                      <a:pt x="2216051" y="1168231"/>
                      <a:pt x="2218766" y="1170038"/>
                    </a:cubicBezTo>
                    <a:cubicBezTo>
                      <a:pt x="2225342" y="1173160"/>
                      <a:pt x="2231151" y="1177875"/>
                      <a:pt x="2235489" y="1184194"/>
                    </a:cubicBezTo>
                    <a:lnTo>
                      <a:pt x="2236132" y="1184737"/>
                    </a:lnTo>
                    <a:lnTo>
                      <a:pt x="2236287" y="1184934"/>
                    </a:lnTo>
                    <a:lnTo>
                      <a:pt x="2238712" y="1187183"/>
                    </a:lnTo>
                    <a:cubicBezTo>
                      <a:pt x="2239115" y="1187744"/>
                      <a:pt x="2239507" y="1188310"/>
                      <a:pt x="2239574" y="1189090"/>
                    </a:cubicBezTo>
                    <a:lnTo>
                      <a:pt x="2540580" y="1569705"/>
                    </a:lnTo>
                    <a:cubicBezTo>
                      <a:pt x="2561191" y="1595768"/>
                      <a:pt x="2556772" y="1633604"/>
                      <a:pt x="2530710" y="1654215"/>
                    </a:cubicBezTo>
                    <a:cubicBezTo>
                      <a:pt x="2504647" y="1674827"/>
                      <a:pt x="2466811" y="1670408"/>
                      <a:pt x="2446199" y="1644345"/>
                    </a:cubicBezTo>
                    <a:lnTo>
                      <a:pt x="2177884" y="1305067"/>
                    </a:lnTo>
                    <a:lnTo>
                      <a:pt x="1934804" y="1479967"/>
                    </a:lnTo>
                    <a:cubicBezTo>
                      <a:pt x="1927367" y="1485317"/>
                      <a:pt x="1919123" y="1488726"/>
                      <a:pt x="1910598" y="1489881"/>
                    </a:cubicBezTo>
                    <a:cubicBezTo>
                      <a:pt x="1885257" y="1507791"/>
                      <a:pt x="1850121" y="1502627"/>
                      <a:pt x="1830495" y="1477903"/>
                    </a:cubicBezTo>
                    <a:lnTo>
                      <a:pt x="1551924" y="1126933"/>
                    </a:lnTo>
                    <a:lnTo>
                      <a:pt x="1239041" y="1439816"/>
                    </a:lnTo>
                    <a:cubicBezTo>
                      <a:pt x="1226569" y="1452288"/>
                      <a:pt x="1209983" y="1458139"/>
                      <a:pt x="1193674" y="1456888"/>
                    </a:cubicBezTo>
                    <a:cubicBezTo>
                      <a:pt x="1177363" y="1458142"/>
                      <a:pt x="1160774" y="1452290"/>
                      <a:pt x="1148301" y="1439816"/>
                    </a:cubicBezTo>
                    <a:lnTo>
                      <a:pt x="670011" y="961527"/>
                    </a:lnTo>
                    <a:cubicBezTo>
                      <a:pt x="646515" y="938031"/>
                      <a:pt x="646515" y="899938"/>
                      <a:pt x="670011" y="876442"/>
                    </a:cubicBezTo>
                    <a:cubicBezTo>
                      <a:pt x="681760" y="864694"/>
                      <a:pt x="697157" y="858820"/>
                      <a:pt x="712553" y="858820"/>
                    </a:cubicBezTo>
                    <a:close/>
                    <a:moveTo>
                      <a:pt x="2790000" y="699581"/>
                    </a:moveTo>
                    <a:lnTo>
                      <a:pt x="450000" y="699581"/>
                    </a:lnTo>
                    <a:lnTo>
                      <a:pt x="450000" y="1851581"/>
                    </a:lnTo>
                    <a:lnTo>
                      <a:pt x="2790000" y="1851581"/>
                    </a:lnTo>
                    <a:close/>
                    <a:moveTo>
                      <a:pt x="2987972" y="519497"/>
                    </a:moveTo>
                    <a:lnTo>
                      <a:pt x="2987972" y="2031665"/>
                    </a:lnTo>
                    <a:lnTo>
                      <a:pt x="252028" y="2031665"/>
                    </a:lnTo>
                    <a:lnTo>
                      <a:pt x="252028" y="519497"/>
                    </a:lnTo>
                    <a:close/>
                    <a:moveTo>
                      <a:pt x="1620000" y="0"/>
                    </a:moveTo>
                    <a:cubicBezTo>
                      <a:pt x="1540462" y="0"/>
                      <a:pt x="1475984" y="64478"/>
                      <a:pt x="1475984" y="144016"/>
                    </a:cubicBezTo>
                    <a:lnTo>
                      <a:pt x="1475984" y="267469"/>
                    </a:lnTo>
                    <a:lnTo>
                      <a:pt x="0" y="267469"/>
                    </a:lnTo>
                    <a:lnTo>
                      <a:pt x="0" y="2283693"/>
                    </a:lnTo>
                    <a:lnTo>
                      <a:pt x="852101" y="2283693"/>
                    </a:lnTo>
                    <a:lnTo>
                      <a:pt x="323771" y="3248012"/>
                    </a:lnTo>
                    <a:lnTo>
                      <a:pt x="621526" y="3248012"/>
                    </a:lnTo>
                    <a:lnTo>
                      <a:pt x="1149856" y="2283693"/>
                    </a:lnTo>
                    <a:lnTo>
                      <a:pt x="2090146" y="2283693"/>
                    </a:lnTo>
                    <a:lnTo>
                      <a:pt x="2618476" y="3248012"/>
                    </a:lnTo>
                    <a:lnTo>
                      <a:pt x="2916231" y="3248012"/>
                    </a:lnTo>
                    <a:lnTo>
                      <a:pt x="2387901" y="2283693"/>
                    </a:lnTo>
                    <a:lnTo>
                      <a:pt x="3240000" y="2283693"/>
                    </a:lnTo>
                    <a:lnTo>
                      <a:pt x="3240000" y="267469"/>
                    </a:lnTo>
                    <a:lnTo>
                      <a:pt x="1764016" y="267469"/>
                    </a:lnTo>
                    <a:lnTo>
                      <a:pt x="1764016" y="144016"/>
                    </a:lnTo>
                    <a:cubicBezTo>
                      <a:pt x="1764016" y="64478"/>
                      <a:pt x="1699538" y="0"/>
                      <a:pt x="1620000" y="0"/>
                    </a:cubicBez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559D69-C6B5-4377-98AD-44F67F2C6AD4}"/>
                  </a:ext>
                </a:extLst>
              </p:cNvPr>
              <p:cNvSpPr txBox="1"/>
              <p:nvPr/>
            </p:nvSpPr>
            <p:spPr>
              <a:xfrm>
                <a:off x="1333059" y="3092837"/>
                <a:ext cx="2332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800" b="1" dirty="0">
                    <a:solidFill>
                      <a:srgbClr val="800000"/>
                    </a:solidFill>
                  </a:rPr>
                  <a:t>1161 </a:t>
                </a:r>
                <a:r>
                  <a:rPr lang="en-ID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street &amp; </a:t>
                </a:r>
                <a:r>
                  <a:rPr lang="en-ID" sz="1800" b="1" dirty="0">
                    <a:solidFill>
                      <a:srgbClr val="800000"/>
                    </a:solidFill>
                  </a:rPr>
                  <a:t>5</a:t>
                </a:r>
                <a:r>
                  <a:rPr lang="en-ID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level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68F3D3-00CD-4278-A6E3-998782996AF7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9" y="3993775"/>
              <a:ext cx="1168469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3513174-56B9-4795-841B-1DA89AF455D1}"/>
                </a:ext>
              </a:extLst>
            </p:cNvPr>
            <p:cNvSpPr/>
            <p:nvPr/>
          </p:nvSpPr>
          <p:spPr>
            <a:xfrm>
              <a:off x="323529" y="3872752"/>
              <a:ext cx="228600" cy="242046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94F842E-C078-412A-B8AB-E11DD9DD3C16}"/>
                </a:ext>
              </a:extLst>
            </p:cNvPr>
            <p:cNvSpPr/>
            <p:nvPr/>
          </p:nvSpPr>
          <p:spPr>
            <a:xfrm>
              <a:off x="9679619" y="3832409"/>
              <a:ext cx="228600" cy="242046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A7E490-2428-410D-AADB-90680E035FEC}"/>
                </a:ext>
              </a:extLst>
            </p:cNvPr>
            <p:cNvSpPr/>
            <p:nvPr/>
          </p:nvSpPr>
          <p:spPr>
            <a:xfrm>
              <a:off x="5881527" y="3861527"/>
              <a:ext cx="228600" cy="242046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3BE4A3-734F-4A30-A7D0-ECEF3BF515C7}"/>
                </a:ext>
              </a:extLst>
            </p:cNvPr>
            <p:cNvSpPr/>
            <p:nvPr/>
          </p:nvSpPr>
          <p:spPr>
            <a:xfrm>
              <a:off x="2759522" y="3832409"/>
              <a:ext cx="228600" cy="242046"/>
            </a:xfrm>
            <a:prstGeom prst="ellipse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C081BCA-33A1-453F-B012-524912D08CC6}"/>
                </a:ext>
              </a:extLst>
            </p:cNvPr>
            <p:cNvGrpSpPr/>
            <p:nvPr/>
          </p:nvGrpSpPr>
          <p:grpSpPr>
            <a:xfrm>
              <a:off x="2751857" y="3263145"/>
              <a:ext cx="2635779" cy="646331"/>
              <a:chOff x="1060362" y="3092837"/>
              <a:chExt cx="2635779" cy="646331"/>
            </a:xfrm>
          </p:grpSpPr>
          <p:sp>
            <p:nvSpPr>
              <p:cNvPr id="50" name="Parallelogram 30">
                <a:extLst>
                  <a:ext uri="{FF2B5EF4-FFF2-40B4-BE49-F238E27FC236}">
                    <a16:creationId xmlns:a16="http://schemas.microsoft.com/office/drawing/2014/main" id="{A63D16F9-BE24-43E1-9EA8-613D9DB44D8F}"/>
                  </a:ext>
                </a:extLst>
              </p:cNvPr>
              <p:cNvSpPr/>
              <p:nvPr/>
            </p:nvSpPr>
            <p:spPr>
              <a:xfrm flipH="1">
                <a:off x="1060362" y="3092837"/>
                <a:ext cx="316794" cy="43929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8012">
                    <a:moveTo>
                      <a:pt x="712553" y="858820"/>
                    </a:moveTo>
                    <a:cubicBezTo>
                      <a:pt x="727950" y="858820"/>
                      <a:pt x="743348" y="864694"/>
                      <a:pt x="755096" y="876443"/>
                    </a:cubicBezTo>
                    <a:lnTo>
                      <a:pt x="1193671" y="1315016"/>
                    </a:lnTo>
                    <a:lnTo>
                      <a:pt x="1509169" y="999517"/>
                    </a:lnTo>
                    <a:cubicBezTo>
                      <a:pt x="1509517" y="999169"/>
                      <a:pt x="1509868" y="998827"/>
                      <a:pt x="1510414" y="998691"/>
                    </a:cubicBezTo>
                    <a:lnTo>
                      <a:pt x="1518932" y="988592"/>
                    </a:lnTo>
                    <a:cubicBezTo>
                      <a:pt x="1531945" y="978263"/>
                      <a:pt x="1547912" y="974188"/>
                      <a:pt x="1563209" y="975946"/>
                    </a:cubicBezTo>
                    <a:cubicBezTo>
                      <a:pt x="1578505" y="977705"/>
                      <a:pt x="1593131" y="985299"/>
                      <a:pt x="1603459" y="998313"/>
                    </a:cubicBezTo>
                    <a:lnTo>
                      <a:pt x="1892346" y="1362277"/>
                    </a:lnTo>
                    <a:lnTo>
                      <a:pt x="2149759" y="1177067"/>
                    </a:lnTo>
                    <a:lnTo>
                      <a:pt x="2151621" y="1174867"/>
                    </a:lnTo>
                    <a:cubicBezTo>
                      <a:pt x="2159033" y="1169006"/>
                      <a:pt x="2167397" y="1165168"/>
                      <a:pt x="2176160" y="1163802"/>
                    </a:cubicBezTo>
                    <a:cubicBezTo>
                      <a:pt x="2177188" y="1163485"/>
                      <a:pt x="2178237" y="1163269"/>
                      <a:pt x="2179375" y="1163558"/>
                    </a:cubicBezTo>
                    <a:cubicBezTo>
                      <a:pt x="2184768" y="1161771"/>
                      <a:pt x="2190389" y="1161654"/>
                      <a:pt x="2195921" y="1162300"/>
                    </a:cubicBezTo>
                    <a:cubicBezTo>
                      <a:pt x="2196662" y="1162386"/>
                      <a:pt x="2197402" y="1162487"/>
                      <a:pt x="2198081" y="1162987"/>
                    </a:cubicBezTo>
                    <a:cubicBezTo>
                      <a:pt x="2202197" y="1163290"/>
                      <a:pt x="2206218" y="1164270"/>
                      <a:pt x="2209739" y="1166702"/>
                    </a:cubicBezTo>
                    <a:cubicBezTo>
                      <a:pt x="2213116" y="1166857"/>
                      <a:pt x="2216051" y="1168231"/>
                      <a:pt x="2218766" y="1170038"/>
                    </a:cubicBezTo>
                    <a:cubicBezTo>
                      <a:pt x="2225342" y="1173160"/>
                      <a:pt x="2231151" y="1177875"/>
                      <a:pt x="2235489" y="1184194"/>
                    </a:cubicBezTo>
                    <a:lnTo>
                      <a:pt x="2236132" y="1184737"/>
                    </a:lnTo>
                    <a:lnTo>
                      <a:pt x="2236287" y="1184934"/>
                    </a:lnTo>
                    <a:lnTo>
                      <a:pt x="2238712" y="1187183"/>
                    </a:lnTo>
                    <a:cubicBezTo>
                      <a:pt x="2239115" y="1187744"/>
                      <a:pt x="2239507" y="1188310"/>
                      <a:pt x="2239574" y="1189090"/>
                    </a:cubicBezTo>
                    <a:lnTo>
                      <a:pt x="2540580" y="1569705"/>
                    </a:lnTo>
                    <a:cubicBezTo>
                      <a:pt x="2561191" y="1595768"/>
                      <a:pt x="2556772" y="1633604"/>
                      <a:pt x="2530710" y="1654215"/>
                    </a:cubicBezTo>
                    <a:cubicBezTo>
                      <a:pt x="2504647" y="1674827"/>
                      <a:pt x="2466811" y="1670408"/>
                      <a:pt x="2446199" y="1644345"/>
                    </a:cubicBezTo>
                    <a:lnTo>
                      <a:pt x="2177884" y="1305067"/>
                    </a:lnTo>
                    <a:lnTo>
                      <a:pt x="1934804" y="1479967"/>
                    </a:lnTo>
                    <a:cubicBezTo>
                      <a:pt x="1927367" y="1485317"/>
                      <a:pt x="1919123" y="1488726"/>
                      <a:pt x="1910598" y="1489881"/>
                    </a:cubicBezTo>
                    <a:cubicBezTo>
                      <a:pt x="1885257" y="1507791"/>
                      <a:pt x="1850121" y="1502627"/>
                      <a:pt x="1830495" y="1477903"/>
                    </a:cubicBezTo>
                    <a:lnTo>
                      <a:pt x="1551924" y="1126933"/>
                    </a:lnTo>
                    <a:lnTo>
                      <a:pt x="1239041" y="1439816"/>
                    </a:lnTo>
                    <a:cubicBezTo>
                      <a:pt x="1226569" y="1452288"/>
                      <a:pt x="1209983" y="1458139"/>
                      <a:pt x="1193674" y="1456888"/>
                    </a:cubicBezTo>
                    <a:cubicBezTo>
                      <a:pt x="1177363" y="1458142"/>
                      <a:pt x="1160774" y="1452290"/>
                      <a:pt x="1148301" y="1439816"/>
                    </a:cubicBezTo>
                    <a:lnTo>
                      <a:pt x="670011" y="961527"/>
                    </a:lnTo>
                    <a:cubicBezTo>
                      <a:pt x="646515" y="938031"/>
                      <a:pt x="646515" y="899938"/>
                      <a:pt x="670011" y="876442"/>
                    </a:cubicBezTo>
                    <a:cubicBezTo>
                      <a:pt x="681760" y="864694"/>
                      <a:pt x="697157" y="858820"/>
                      <a:pt x="712553" y="858820"/>
                    </a:cubicBezTo>
                    <a:close/>
                    <a:moveTo>
                      <a:pt x="2790000" y="699581"/>
                    </a:moveTo>
                    <a:lnTo>
                      <a:pt x="450000" y="699581"/>
                    </a:lnTo>
                    <a:lnTo>
                      <a:pt x="450000" y="1851581"/>
                    </a:lnTo>
                    <a:lnTo>
                      <a:pt x="2790000" y="1851581"/>
                    </a:lnTo>
                    <a:close/>
                    <a:moveTo>
                      <a:pt x="2987972" y="519497"/>
                    </a:moveTo>
                    <a:lnTo>
                      <a:pt x="2987972" y="2031665"/>
                    </a:lnTo>
                    <a:lnTo>
                      <a:pt x="252028" y="2031665"/>
                    </a:lnTo>
                    <a:lnTo>
                      <a:pt x="252028" y="519497"/>
                    </a:lnTo>
                    <a:close/>
                    <a:moveTo>
                      <a:pt x="1620000" y="0"/>
                    </a:moveTo>
                    <a:cubicBezTo>
                      <a:pt x="1540462" y="0"/>
                      <a:pt x="1475984" y="64478"/>
                      <a:pt x="1475984" y="144016"/>
                    </a:cubicBezTo>
                    <a:lnTo>
                      <a:pt x="1475984" y="267469"/>
                    </a:lnTo>
                    <a:lnTo>
                      <a:pt x="0" y="267469"/>
                    </a:lnTo>
                    <a:lnTo>
                      <a:pt x="0" y="2283693"/>
                    </a:lnTo>
                    <a:lnTo>
                      <a:pt x="852101" y="2283693"/>
                    </a:lnTo>
                    <a:lnTo>
                      <a:pt x="323771" y="3248012"/>
                    </a:lnTo>
                    <a:lnTo>
                      <a:pt x="621526" y="3248012"/>
                    </a:lnTo>
                    <a:lnTo>
                      <a:pt x="1149856" y="2283693"/>
                    </a:lnTo>
                    <a:lnTo>
                      <a:pt x="2090146" y="2283693"/>
                    </a:lnTo>
                    <a:lnTo>
                      <a:pt x="2618476" y="3248012"/>
                    </a:lnTo>
                    <a:lnTo>
                      <a:pt x="2916231" y="3248012"/>
                    </a:lnTo>
                    <a:lnTo>
                      <a:pt x="2387901" y="2283693"/>
                    </a:lnTo>
                    <a:lnTo>
                      <a:pt x="3240000" y="2283693"/>
                    </a:lnTo>
                    <a:lnTo>
                      <a:pt x="3240000" y="267469"/>
                    </a:lnTo>
                    <a:lnTo>
                      <a:pt x="1764016" y="267469"/>
                    </a:lnTo>
                    <a:lnTo>
                      <a:pt x="1764016" y="144016"/>
                    </a:lnTo>
                    <a:cubicBezTo>
                      <a:pt x="1764016" y="64478"/>
                      <a:pt x="1699538" y="0"/>
                      <a:pt x="1620000" y="0"/>
                    </a:cubicBez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42D072-F0F5-4C92-94EC-8C3CD90E5F7C}"/>
                  </a:ext>
                </a:extLst>
              </p:cNvPr>
              <p:cNvSpPr txBox="1"/>
              <p:nvPr/>
            </p:nvSpPr>
            <p:spPr>
              <a:xfrm>
                <a:off x="1333059" y="3092837"/>
                <a:ext cx="2363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800" b="1" dirty="0">
                    <a:solidFill>
                      <a:srgbClr val="800000"/>
                    </a:solidFill>
                  </a:rPr>
                  <a:t>62 </a:t>
                </a:r>
                <a:r>
                  <a:rPr lang="en-ID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days &amp; </a:t>
                </a:r>
                <a:r>
                  <a:rPr lang="en-ID" sz="1800" b="1" dirty="0">
                    <a:solidFill>
                      <a:srgbClr val="800000"/>
                    </a:solidFill>
                  </a:rPr>
                  <a:t>1419</a:t>
                </a:r>
                <a:r>
                  <a:rPr lang="en-ID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hours</a:t>
                </a:r>
                <a:endParaRPr lang="en-ID" sz="18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</a:endParaRPr>
              </a:p>
              <a:p>
                <a:endParaRPr lang="en-ID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74F30AF-4FC3-4016-98AB-B9C524C6D730}"/>
                </a:ext>
              </a:extLst>
            </p:cNvPr>
            <p:cNvGrpSpPr/>
            <p:nvPr/>
          </p:nvGrpSpPr>
          <p:grpSpPr>
            <a:xfrm>
              <a:off x="323529" y="3274317"/>
              <a:ext cx="2019014" cy="439298"/>
              <a:chOff x="1060362" y="3092837"/>
              <a:chExt cx="2019014" cy="439298"/>
            </a:xfrm>
          </p:grpSpPr>
          <p:sp>
            <p:nvSpPr>
              <p:cNvPr id="48" name="Parallelogram 30">
                <a:extLst>
                  <a:ext uri="{FF2B5EF4-FFF2-40B4-BE49-F238E27FC236}">
                    <a16:creationId xmlns:a16="http://schemas.microsoft.com/office/drawing/2014/main" id="{CFD04B19-9D9D-4791-B079-D1AC3211270C}"/>
                  </a:ext>
                </a:extLst>
              </p:cNvPr>
              <p:cNvSpPr/>
              <p:nvPr/>
            </p:nvSpPr>
            <p:spPr>
              <a:xfrm flipH="1">
                <a:off x="1060362" y="3092837"/>
                <a:ext cx="316794" cy="43929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8012">
                    <a:moveTo>
                      <a:pt x="712553" y="858820"/>
                    </a:moveTo>
                    <a:cubicBezTo>
                      <a:pt x="727950" y="858820"/>
                      <a:pt x="743348" y="864694"/>
                      <a:pt x="755096" y="876443"/>
                    </a:cubicBezTo>
                    <a:lnTo>
                      <a:pt x="1193671" y="1315016"/>
                    </a:lnTo>
                    <a:lnTo>
                      <a:pt x="1509169" y="999517"/>
                    </a:lnTo>
                    <a:cubicBezTo>
                      <a:pt x="1509517" y="999169"/>
                      <a:pt x="1509868" y="998827"/>
                      <a:pt x="1510414" y="998691"/>
                    </a:cubicBezTo>
                    <a:lnTo>
                      <a:pt x="1518932" y="988592"/>
                    </a:lnTo>
                    <a:cubicBezTo>
                      <a:pt x="1531945" y="978263"/>
                      <a:pt x="1547912" y="974188"/>
                      <a:pt x="1563209" y="975946"/>
                    </a:cubicBezTo>
                    <a:cubicBezTo>
                      <a:pt x="1578505" y="977705"/>
                      <a:pt x="1593131" y="985299"/>
                      <a:pt x="1603459" y="998313"/>
                    </a:cubicBezTo>
                    <a:lnTo>
                      <a:pt x="1892346" y="1362277"/>
                    </a:lnTo>
                    <a:lnTo>
                      <a:pt x="2149759" y="1177067"/>
                    </a:lnTo>
                    <a:lnTo>
                      <a:pt x="2151621" y="1174867"/>
                    </a:lnTo>
                    <a:cubicBezTo>
                      <a:pt x="2159033" y="1169006"/>
                      <a:pt x="2167397" y="1165168"/>
                      <a:pt x="2176160" y="1163802"/>
                    </a:cubicBezTo>
                    <a:cubicBezTo>
                      <a:pt x="2177188" y="1163485"/>
                      <a:pt x="2178237" y="1163269"/>
                      <a:pt x="2179375" y="1163558"/>
                    </a:cubicBezTo>
                    <a:cubicBezTo>
                      <a:pt x="2184768" y="1161771"/>
                      <a:pt x="2190389" y="1161654"/>
                      <a:pt x="2195921" y="1162300"/>
                    </a:cubicBezTo>
                    <a:cubicBezTo>
                      <a:pt x="2196662" y="1162386"/>
                      <a:pt x="2197402" y="1162487"/>
                      <a:pt x="2198081" y="1162987"/>
                    </a:cubicBezTo>
                    <a:cubicBezTo>
                      <a:pt x="2202197" y="1163290"/>
                      <a:pt x="2206218" y="1164270"/>
                      <a:pt x="2209739" y="1166702"/>
                    </a:cubicBezTo>
                    <a:cubicBezTo>
                      <a:pt x="2213116" y="1166857"/>
                      <a:pt x="2216051" y="1168231"/>
                      <a:pt x="2218766" y="1170038"/>
                    </a:cubicBezTo>
                    <a:cubicBezTo>
                      <a:pt x="2225342" y="1173160"/>
                      <a:pt x="2231151" y="1177875"/>
                      <a:pt x="2235489" y="1184194"/>
                    </a:cubicBezTo>
                    <a:lnTo>
                      <a:pt x="2236132" y="1184737"/>
                    </a:lnTo>
                    <a:lnTo>
                      <a:pt x="2236287" y="1184934"/>
                    </a:lnTo>
                    <a:lnTo>
                      <a:pt x="2238712" y="1187183"/>
                    </a:lnTo>
                    <a:cubicBezTo>
                      <a:pt x="2239115" y="1187744"/>
                      <a:pt x="2239507" y="1188310"/>
                      <a:pt x="2239574" y="1189090"/>
                    </a:cubicBezTo>
                    <a:lnTo>
                      <a:pt x="2540580" y="1569705"/>
                    </a:lnTo>
                    <a:cubicBezTo>
                      <a:pt x="2561191" y="1595768"/>
                      <a:pt x="2556772" y="1633604"/>
                      <a:pt x="2530710" y="1654215"/>
                    </a:cubicBezTo>
                    <a:cubicBezTo>
                      <a:pt x="2504647" y="1674827"/>
                      <a:pt x="2466811" y="1670408"/>
                      <a:pt x="2446199" y="1644345"/>
                    </a:cubicBezTo>
                    <a:lnTo>
                      <a:pt x="2177884" y="1305067"/>
                    </a:lnTo>
                    <a:lnTo>
                      <a:pt x="1934804" y="1479967"/>
                    </a:lnTo>
                    <a:cubicBezTo>
                      <a:pt x="1927367" y="1485317"/>
                      <a:pt x="1919123" y="1488726"/>
                      <a:pt x="1910598" y="1489881"/>
                    </a:cubicBezTo>
                    <a:cubicBezTo>
                      <a:pt x="1885257" y="1507791"/>
                      <a:pt x="1850121" y="1502627"/>
                      <a:pt x="1830495" y="1477903"/>
                    </a:cubicBezTo>
                    <a:lnTo>
                      <a:pt x="1551924" y="1126933"/>
                    </a:lnTo>
                    <a:lnTo>
                      <a:pt x="1239041" y="1439816"/>
                    </a:lnTo>
                    <a:cubicBezTo>
                      <a:pt x="1226569" y="1452288"/>
                      <a:pt x="1209983" y="1458139"/>
                      <a:pt x="1193674" y="1456888"/>
                    </a:cubicBezTo>
                    <a:cubicBezTo>
                      <a:pt x="1177363" y="1458142"/>
                      <a:pt x="1160774" y="1452290"/>
                      <a:pt x="1148301" y="1439816"/>
                    </a:cubicBezTo>
                    <a:lnTo>
                      <a:pt x="670011" y="961527"/>
                    </a:lnTo>
                    <a:cubicBezTo>
                      <a:pt x="646515" y="938031"/>
                      <a:pt x="646515" y="899938"/>
                      <a:pt x="670011" y="876442"/>
                    </a:cubicBezTo>
                    <a:cubicBezTo>
                      <a:pt x="681760" y="864694"/>
                      <a:pt x="697157" y="858820"/>
                      <a:pt x="712553" y="858820"/>
                    </a:cubicBezTo>
                    <a:close/>
                    <a:moveTo>
                      <a:pt x="2790000" y="699581"/>
                    </a:moveTo>
                    <a:lnTo>
                      <a:pt x="450000" y="699581"/>
                    </a:lnTo>
                    <a:lnTo>
                      <a:pt x="450000" y="1851581"/>
                    </a:lnTo>
                    <a:lnTo>
                      <a:pt x="2790000" y="1851581"/>
                    </a:lnTo>
                    <a:close/>
                    <a:moveTo>
                      <a:pt x="2987972" y="519497"/>
                    </a:moveTo>
                    <a:lnTo>
                      <a:pt x="2987972" y="2031665"/>
                    </a:lnTo>
                    <a:lnTo>
                      <a:pt x="252028" y="2031665"/>
                    </a:lnTo>
                    <a:lnTo>
                      <a:pt x="252028" y="519497"/>
                    </a:lnTo>
                    <a:close/>
                    <a:moveTo>
                      <a:pt x="1620000" y="0"/>
                    </a:moveTo>
                    <a:cubicBezTo>
                      <a:pt x="1540462" y="0"/>
                      <a:pt x="1475984" y="64478"/>
                      <a:pt x="1475984" y="144016"/>
                    </a:cubicBezTo>
                    <a:lnTo>
                      <a:pt x="1475984" y="267469"/>
                    </a:lnTo>
                    <a:lnTo>
                      <a:pt x="0" y="267469"/>
                    </a:lnTo>
                    <a:lnTo>
                      <a:pt x="0" y="2283693"/>
                    </a:lnTo>
                    <a:lnTo>
                      <a:pt x="852101" y="2283693"/>
                    </a:lnTo>
                    <a:lnTo>
                      <a:pt x="323771" y="3248012"/>
                    </a:lnTo>
                    <a:lnTo>
                      <a:pt x="621526" y="3248012"/>
                    </a:lnTo>
                    <a:lnTo>
                      <a:pt x="1149856" y="2283693"/>
                    </a:lnTo>
                    <a:lnTo>
                      <a:pt x="2090146" y="2283693"/>
                    </a:lnTo>
                    <a:lnTo>
                      <a:pt x="2618476" y="3248012"/>
                    </a:lnTo>
                    <a:lnTo>
                      <a:pt x="2916231" y="3248012"/>
                    </a:lnTo>
                    <a:lnTo>
                      <a:pt x="2387901" y="2283693"/>
                    </a:lnTo>
                    <a:lnTo>
                      <a:pt x="3240000" y="2283693"/>
                    </a:lnTo>
                    <a:lnTo>
                      <a:pt x="3240000" y="267469"/>
                    </a:lnTo>
                    <a:lnTo>
                      <a:pt x="1764016" y="267469"/>
                    </a:lnTo>
                    <a:lnTo>
                      <a:pt x="1764016" y="144016"/>
                    </a:lnTo>
                    <a:cubicBezTo>
                      <a:pt x="1764016" y="64478"/>
                      <a:pt x="1699538" y="0"/>
                      <a:pt x="1620000" y="0"/>
                    </a:cubicBez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D28E6EF-9BD5-4729-A16E-5DE4DB3A99A7}"/>
                  </a:ext>
                </a:extLst>
              </p:cNvPr>
              <p:cNvSpPr txBox="1"/>
              <p:nvPr/>
            </p:nvSpPr>
            <p:spPr>
              <a:xfrm>
                <a:off x="1333059" y="3092837"/>
                <a:ext cx="1746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800" b="1" i="0" dirty="0">
                    <a:solidFill>
                      <a:srgbClr val="800000"/>
                    </a:solidFill>
                    <a:effectLst/>
                  </a:rPr>
                  <a:t>301995</a:t>
                </a:r>
                <a:r>
                  <a:rPr lang="en-ID" sz="18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 rows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45AD324-B480-4B88-9D3B-E6B5E3D5E8BE}"/>
                </a:ext>
              </a:extLst>
            </p:cNvPr>
            <p:cNvGrpSpPr/>
            <p:nvPr/>
          </p:nvGrpSpPr>
          <p:grpSpPr>
            <a:xfrm>
              <a:off x="5859075" y="3253725"/>
              <a:ext cx="3230322" cy="439298"/>
              <a:chOff x="1060362" y="3092837"/>
              <a:chExt cx="3230322" cy="439298"/>
            </a:xfrm>
          </p:grpSpPr>
          <p:sp>
            <p:nvSpPr>
              <p:cNvPr id="46" name="Parallelogram 30">
                <a:extLst>
                  <a:ext uri="{FF2B5EF4-FFF2-40B4-BE49-F238E27FC236}">
                    <a16:creationId xmlns:a16="http://schemas.microsoft.com/office/drawing/2014/main" id="{38A793F4-FEC3-4784-BF39-71C5208D0BD3}"/>
                  </a:ext>
                </a:extLst>
              </p:cNvPr>
              <p:cNvSpPr/>
              <p:nvPr/>
            </p:nvSpPr>
            <p:spPr>
              <a:xfrm flipH="1">
                <a:off x="1060362" y="3092837"/>
                <a:ext cx="316794" cy="43929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8012">
                    <a:moveTo>
                      <a:pt x="712553" y="858820"/>
                    </a:moveTo>
                    <a:cubicBezTo>
                      <a:pt x="727950" y="858820"/>
                      <a:pt x="743348" y="864694"/>
                      <a:pt x="755096" y="876443"/>
                    </a:cubicBezTo>
                    <a:lnTo>
                      <a:pt x="1193671" y="1315016"/>
                    </a:lnTo>
                    <a:lnTo>
                      <a:pt x="1509169" y="999517"/>
                    </a:lnTo>
                    <a:cubicBezTo>
                      <a:pt x="1509517" y="999169"/>
                      <a:pt x="1509868" y="998827"/>
                      <a:pt x="1510414" y="998691"/>
                    </a:cubicBezTo>
                    <a:lnTo>
                      <a:pt x="1518932" y="988592"/>
                    </a:lnTo>
                    <a:cubicBezTo>
                      <a:pt x="1531945" y="978263"/>
                      <a:pt x="1547912" y="974188"/>
                      <a:pt x="1563209" y="975946"/>
                    </a:cubicBezTo>
                    <a:cubicBezTo>
                      <a:pt x="1578505" y="977705"/>
                      <a:pt x="1593131" y="985299"/>
                      <a:pt x="1603459" y="998313"/>
                    </a:cubicBezTo>
                    <a:lnTo>
                      <a:pt x="1892346" y="1362277"/>
                    </a:lnTo>
                    <a:lnTo>
                      <a:pt x="2149759" y="1177067"/>
                    </a:lnTo>
                    <a:lnTo>
                      <a:pt x="2151621" y="1174867"/>
                    </a:lnTo>
                    <a:cubicBezTo>
                      <a:pt x="2159033" y="1169006"/>
                      <a:pt x="2167397" y="1165168"/>
                      <a:pt x="2176160" y="1163802"/>
                    </a:cubicBezTo>
                    <a:cubicBezTo>
                      <a:pt x="2177188" y="1163485"/>
                      <a:pt x="2178237" y="1163269"/>
                      <a:pt x="2179375" y="1163558"/>
                    </a:cubicBezTo>
                    <a:cubicBezTo>
                      <a:pt x="2184768" y="1161771"/>
                      <a:pt x="2190389" y="1161654"/>
                      <a:pt x="2195921" y="1162300"/>
                    </a:cubicBezTo>
                    <a:cubicBezTo>
                      <a:pt x="2196662" y="1162386"/>
                      <a:pt x="2197402" y="1162487"/>
                      <a:pt x="2198081" y="1162987"/>
                    </a:cubicBezTo>
                    <a:cubicBezTo>
                      <a:pt x="2202197" y="1163290"/>
                      <a:pt x="2206218" y="1164270"/>
                      <a:pt x="2209739" y="1166702"/>
                    </a:cubicBezTo>
                    <a:cubicBezTo>
                      <a:pt x="2213116" y="1166857"/>
                      <a:pt x="2216051" y="1168231"/>
                      <a:pt x="2218766" y="1170038"/>
                    </a:cubicBezTo>
                    <a:cubicBezTo>
                      <a:pt x="2225342" y="1173160"/>
                      <a:pt x="2231151" y="1177875"/>
                      <a:pt x="2235489" y="1184194"/>
                    </a:cubicBezTo>
                    <a:lnTo>
                      <a:pt x="2236132" y="1184737"/>
                    </a:lnTo>
                    <a:lnTo>
                      <a:pt x="2236287" y="1184934"/>
                    </a:lnTo>
                    <a:lnTo>
                      <a:pt x="2238712" y="1187183"/>
                    </a:lnTo>
                    <a:cubicBezTo>
                      <a:pt x="2239115" y="1187744"/>
                      <a:pt x="2239507" y="1188310"/>
                      <a:pt x="2239574" y="1189090"/>
                    </a:cubicBezTo>
                    <a:lnTo>
                      <a:pt x="2540580" y="1569705"/>
                    </a:lnTo>
                    <a:cubicBezTo>
                      <a:pt x="2561191" y="1595768"/>
                      <a:pt x="2556772" y="1633604"/>
                      <a:pt x="2530710" y="1654215"/>
                    </a:cubicBezTo>
                    <a:cubicBezTo>
                      <a:pt x="2504647" y="1674827"/>
                      <a:pt x="2466811" y="1670408"/>
                      <a:pt x="2446199" y="1644345"/>
                    </a:cubicBezTo>
                    <a:lnTo>
                      <a:pt x="2177884" y="1305067"/>
                    </a:lnTo>
                    <a:lnTo>
                      <a:pt x="1934804" y="1479967"/>
                    </a:lnTo>
                    <a:cubicBezTo>
                      <a:pt x="1927367" y="1485317"/>
                      <a:pt x="1919123" y="1488726"/>
                      <a:pt x="1910598" y="1489881"/>
                    </a:cubicBezTo>
                    <a:cubicBezTo>
                      <a:pt x="1885257" y="1507791"/>
                      <a:pt x="1850121" y="1502627"/>
                      <a:pt x="1830495" y="1477903"/>
                    </a:cubicBezTo>
                    <a:lnTo>
                      <a:pt x="1551924" y="1126933"/>
                    </a:lnTo>
                    <a:lnTo>
                      <a:pt x="1239041" y="1439816"/>
                    </a:lnTo>
                    <a:cubicBezTo>
                      <a:pt x="1226569" y="1452288"/>
                      <a:pt x="1209983" y="1458139"/>
                      <a:pt x="1193674" y="1456888"/>
                    </a:cubicBezTo>
                    <a:cubicBezTo>
                      <a:pt x="1177363" y="1458142"/>
                      <a:pt x="1160774" y="1452290"/>
                      <a:pt x="1148301" y="1439816"/>
                    </a:cubicBezTo>
                    <a:lnTo>
                      <a:pt x="670011" y="961527"/>
                    </a:lnTo>
                    <a:cubicBezTo>
                      <a:pt x="646515" y="938031"/>
                      <a:pt x="646515" y="899938"/>
                      <a:pt x="670011" y="876442"/>
                    </a:cubicBezTo>
                    <a:cubicBezTo>
                      <a:pt x="681760" y="864694"/>
                      <a:pt x="697157" y="858820"/>
                      <a:pt x="712553" y="858820"/>
                    </a:cubicBezTo>
                    <a:close/>
                    <a:moveTo>
                      <a:pt x="2790000" y="699581"/>
                    </a:moveTo>
                    <a:lnTo>
                      <a:pt x="450000" y="699581"/>
                    </a:lnTo>
                    <a:lnTo>
                      <a:pt x="450000" y="1851581"/>
                    </a:lnTo>
                    <a:lnTo>
                      <a:pt x="2790000" y="1851581"/>
                    </a:lnTo>
                    <a:close/>
                    <a:moveTo>
                      <a:pt x="2987972" y="519497"/>
                    </a:moveTo>
                    <a:lnTo>
                      <a:pt x="2987972" y="2031665"/>
                    </a:lnTo>
                    <a:lnTo>
                      <a:pt x="252028" y="2031665"/>
                    </a:lnTo>
                    <a:lnTo>
                      <a:pt x="252028" y="519497"/>
                    </a:lnTo>
                    <a:close/>
                    <a:moveTo>
                      <a:pt x="1620000" y="0"/>
                    </a:moveTo>
                    <a:cubicBezTo>
                      <a:pt x="1540462" y="0"/>
                      <a:pt x="1475984" y="64478"/>
                      <a:pt x="1475984" y="144016"/>
                    </a:cubicBezTo>
                    <a:lnTo>
                      <a:pt x="1475984" y="267469"/>
                    </a:lnTo>
                    <a:lnTo>
                      <a:pt x="0" y="267469"/>
                    </a:lnTo>
                    <a:lnTo>
                      <a:pt x="0" y="2283693"/>
                    </a:lnTo>
                    <a:lnTo>
                      <a:pt x="852101" y="2283693"/>
                    </a:lnTo>
                    <a:lnTo>
                      <a:pt x="323771" y="3248012"/>
                    </a:lnTo>
                    <a:lnTo>
                      <a:pt x="621526" y="3248012"/>
                    </a:lnTo>
                    <a:lnTo>
                      <a:pt x="1149856" y="2283693"/>
                    </a:lnTo>
                    <a:lnTo>
                      <a:pt x="2090146" y="2283693"/>
                    </a:lnTo>
                    <a:lnTo>
                      <a:pt x="2618476" y="3248012"/>
                    </a:lnTo>
                    <a:lnTo>
                      <a:pt x="2916231" y="3248012"/>
                    </a:lnTo>
                    <a:lnTo>
                      <a:pt x="2387901" y="2283693"/>
                    </a:lnTo>
                    <a:lnTo>
                      <a:pt x="3240000" y="2283693"/>
                    </a:lnTo>
                    <a:lnTo>
                      <a:pt x="3240000" y="267469"/>
                    </a:lnTo>
                    <a:lnTo>
                      <a:pt x="1764016" y="267469"/>
                    </a:lnTo>
                    <a:lnTo>
                      <a:pt x="1764016" y="144016"/>
                    </a:lnTo>
                    <a:cubicBezTo>
                      <a:pt x="1764016" y="64478"/>
                      <a:pt x="1699538" y="0"/>
                      <a:pt x="1620000" y="0"/>
                    </a:cubicBezTo>
                    <a:close/>
                  </a:path>
                </a:pathLst>
              </a:custGeom>
              <a:solidFill>
                <a:srgbClr val="374E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88852D-B715-45E8-BC93-A9D34E988F17}"/>
                  </a:ext>
                </a:extLst>
              </p:cNvPr>
              <p:cNvSpPr txBox="1"/>
              <p:nvPr/>
            </p:nvSpPr>
            <p:spPr>
              <a:xfrm>
                <a:off x="1333059" y="3092837"/>
                <a:ext cx="295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800" b="1" i="0" dirty="0">
                    <a:solidFill>
                      <a:srgbClr val="800000"/>
                    </a:solidFill>
                    <a:effectLst/>
                  </a:rPr>
                  <a:t>2022,6 July </a:t>
                </a:r>
                <a:r>
                  <a:rPr lang="en-ID" sz="1800" b="0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</a:rPr>
                  <a:t>until </a:t>
                </a:r>
                <a:r>
                  <a:rPr lang="en-ID" sz="1800" b="1" i="0" dirty="0">
                    <a:solidFill>
                      <a:srgbClr val="800000"/>
                    </a:solidFill>
                    <a:effectLst/>
                  </a:rPr>
                  <a:t>2022, 6 Sep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F9E8C2-FC67-4C3D-A2E4-867B75375C29}"/>
                </a:ext>
              </a:extLst>
            </p:cNvPr>
            <p:cNvSpPr txBox="1"/>
            <p:nvPr/>
          </p:nvSpPr>
          <p:spPr>
            <a:xfrm>
              <a:off x="230873" y="4229877"/>
              <a:ext cx="263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Average of Median Length </a:t>
              </a:r>
              <a:r>
                <a:rPr lang="en-ID" sz="1600" b="1" i="0" dirty="0">
                  <a:solidFill>
                    <a:srgbClr val="800000"/>
                  </a:solidFill>
                  <a:effectLst/>
                </a:rPr>
                <a:t>722.78</a:t>
              </a:r>
              <a:endParaRPr lang="en-ID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26D0A8-2984-4072-8744-4E88A6610DAF}"/>
                </a:ext>
              </a:extLst>
            </p:cNvPr>
            <p:cNvSpPr txBox="1"/>
            <p:nvPr/>
          </p:nvSpPr>
          <p:spPr>
            <a:xfrm>
              <a:off x="2630833" y="4229877"/>
              <a:ext cx="263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Average of Median Delay </a:t>
              </a:r>
              <a:r>
                <a:rPr lang="en-ID" sz="1600" b="1" i="0" dirty="0">
                  <a:solidFill>
                    <a:srgbClr val="800000"/>
                  </a:solidFill>
                  <a:effectLst/>
                </a:rPr>
                <a:t>132.15</a:t>
              </a:r>
              <a:endParaRPr lang="en-ID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F84293-7AF5-44F0-8AFE-0B1E5B82B6BA}"/>
                </a:ext>
              </a:extLst>
            </p:cNvPr>
            <p:cNvSpPr txBox="1"/>
            <p:nvPr/>
          </p:nvSpPr>
          <p:spPr>
            <a:xfrm>
              <a:off x="5859074" y="4209364"/>
              <a:ext cx="29353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Average of Median Speed (</a:t>
              </a:r>
              <a:r>
                <a:rPr lang="en-ID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kmh</a:t>
              </a:r>
              <a:r>
                <a:rPr lang="en-ID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 </a:t>
              </a:r>
              <a:r>
                <a:rPr lang="en-ID" sz="1600" b="1" i="0" dirty="0">
                  <a:solidFill>
                    <a:srgbClr val="800000"/>
                  </a:solidFill>
                  <a:effectLst/>
                </a:rPr>
                <a:t>12.24</a:t>
              </a:r>
              <a:endParaRPr lang="en-ID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88E96F-C256-4DE7-A5CA-10A9CB800B4D}"/>
                </a:ext>
              </a:extLst>
            </p:cNvPr>
            <p:cNvSpPr txBox="1"/>
            <p:nvPr/>
          </p:nvSpPr>
          <p:spPr>
            <a:xfrm>
              <a:off x="9561167" y="4177744"/>
              <a:ext cx="2630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Average of Total Records </a:t>
              </a:r>
              <a:r>
                <a:rPr lang="en-ID" sz="1600" b="1" i="0" dirty="0">
                  <a:solidFill>
                    <a:srgbClr val="800000"/>
                  </a:solidFill>
                  <a:effectLst/>
                </a:rPr>
                <a:t>21.34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34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87AB8-E5BC-430E-AAD1-9522B8E46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Feature Engineering</a:t>
            </a:r>
            <a:endParaRPr lang="en-ID" b="1" dirty="0">
              <a:solidFill>
                <a:srgbClr val="8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124F8-9DE7-4C41-9BD2-8AECFCB4F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6" t="31559" r="52463" b="63293"/>
          <a:stretch/>
        </p:blipFill>
        <p:spPr>
          <a:xfrm>
            <a:off x="6252882" y="1757428"/>
            <a:ext cx="5217460" cy="442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3577F-7B88-4F9B-9D82-EB50C40DA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30" t="49437" r="59086" b="41933"/>
          <a:stretch/>
        </p:blipFill>
        <p:spPr>
          <a:xfrm>
            <a:off x="6252882" y="2994199"/>
            <a:ext cx="3966883" cy="6953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72DDD-97C8-4663-9361-5D006E96ACEF}"/>
              </a:ext>
            </a:extLst>
          </p:cNvPr>
          <p:cNvCxnSpPr/>
          <p:nvPr/>
        </p:nvCxnSpPr>
        <p:spPr>
          <a:xfrm>
            <a:off x="4229097" y="3429000"/>
            <a:ext cx="1707777" cy="0"/>
          </a:xfrm>
          <a:prstGeom prst="straightConnector1">
            <a:avLst/>
          </a:prstGeom>
          <a:ln w="57150">
            <a:solidFill>
              <a:srgbClr val="374E2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35ECB-5FC9-4F09-AE16-3D801BDCB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04" t="44094" r="57206" b="31167"/>
          <a:stretch/>
        </p:blipFill>
        <p:spPr>
          <a:xfrm>
            <a:off x="6252882" y="4478566"/>
            <a:ext cx="4383742" cy="203992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9332A-81F3-4812-AA91-25E113B7DA07}"/>
              </a:ext>
            </a:extLst>
          </p:cNvPr>
          <p:cNvCxnSpPr/>
          <p:nvPr/>
        </p:nvCxnSpPr>
        <p:spPr>
          <a:xfrm>
            <a:off x="4229097" y="5315576"/>
            <a:ext cx="1707777" cy="0"/>
          </a:xfrm>
          <a:prstGeom prst="straightConnector1">
            <a:avLst/>
          </a:prstGeom>
          <a:ln w="57150">
            <a:solidFill>
              <a:srgbClr val="374E2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98F510-5BF3-4083-9AC5-2D49F87E8A77}"/>
              </a:ext>
            </a:extLst>
          </p:cNvPr>
          <p:cNvSpPr/>
          <p:nvPr/>
        </p:nvSpPr>
        <p:spPr>
          <a:xfrm>
            <a:off x="457200" y="2994199"/>
            <a:ext cx="3254187" cy="876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A10667-72B0-49F3-92D8-D6B69B3B66E7}"/>
              </a:ext>
            </a:extLst>
          </p:cNvPr>
          <p:cNvSpPr/>
          <p:nvPr/>
        </p:nvSpPr>
        <p:spPr>
          <a:xfrm>
            <a:off x="457200" y="4877465"/>
            <a:ext cx="3254187" cy="876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592751-68AF-4E36-A96E-8A7BD615E397}"/>
              </a:ext>
            </a:extLst>
          </p:cNvPr>
          <p:cNvGrpSpPr/>
          <p:nvPr/>
        </p:nvGrpSpPr>
        <p:grpSpPr>
          <a:xfrm>
            <a:off x="457200" y="1456829"/>
            <a:ext cx="5479674" cy="876221"/>
            <a:chOff x="457200" y="1456829"/>
            <a:chExt cx="5479674" cy="8762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17FA35-C95A-4024-A2FB-0D69752F325C}"/>
                </a:ext>
              </a:extLst>
            </p:cNvPr>
            <p:cNvCxnSpPr/>
            <p:nvPr/>
          </p:nvCxnSpPr>
          <p:spPr>
            <a:xfrm>
              <a:off x="4229097" y="1995355"/>
              <a:ext cx="1707777" cy="0"/>
            </a:xfrm>
            <a:prstGeom prst="straightConnector1">
              <a:avLst/>
            </a:prstGeom>
            <a:ln w="57150">
              <a:solidFill>
                <a:srgbClr val="374E2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567741-271E-425E-8D32-BDC27E3E6D8F}"/>
                </a:ext>
              </a:extLst>
            </p:cNvPr>
            <p:cNvSpPr/>
            <p:nvPr/>
          </p:nvSpPr>
          <p:spPr>
            <a:xfrm>
              <a:off x="457200" y="1456829"/>
              <a:ext cx="3254187" cy="87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DDD0C-5B03-4C38-AAC7-EA68C806FD7D}"/>
                </a:ext>
              </a:extLst>
            </p:cNvPr>
            <p:cNvSpPr txBox="1"/>
            <p:nvPr/>
          </p:nvSpPr>
          <p:spPr>
            <a:xfrm>
              <a:off x="632010" y="1600046"/>
              <a:ext cx="2904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b="1" dirty="0">
                  <a:solidFill>
                    <a:srgbClr val="800000"/>
                  </a:solidFill>
                </a:rPr>
                <a:t>street category </a:t>
              </a:r>
              <a:r>
                <a:rPr lang="en-US" dirty="0"/>
                <a:t>variable column</a:t>
              </a:r>
              <a:endParaRPr lang="en-ID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EFBD21F-7F03-4A3D-924F-FC5F7BB49613}"/>
              </a:ext>
            </a:extLst>
          </p:cNvPr>
          <p:cNvSpPr txBox="1"/>
          <p:nvPr/>
        </p:nvSpPr>
        <p:spPr>
          <a:xfrm>
            <a:off x="625287" y="3105834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b="1" dirty="0">
                <a:solidFill>
                  <a:srgbClr val="800000"/>
                </a:solidFill>
              </a:rPr>
              <a:t>day of week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</a:t>
            </a:r>
            <a:r>
              <a:rPr lang="en-US" b="1" dirty="0">
                <a:solidFill>
                  <a:srgbClr val="800000"/>
                </a:solidFill>
              </a:rPr>
              <a:t> hour of day </a:t>
            </a:r>
            <a:r>
              <a:rPr lang="en-US" dirty="0"/>
              <a:t>variable column</a:t>
            </a:r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A2F4D-A98C-4606-9BB2-ABDB3C6903DC}"/>
              </a:ext>
            </a:extLst>
          </p:cNvPr>
          <p:cNvSpPr txBox="1"/>
          <p:nvPr/>
        </p:nvSpPr>
        <p:spPr>
          <a:xfrm>
            <a:off x="632010" y="4992409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US" b="1" dirty="0">
                <a:solidFill>
                  <a:srgbClr val="800000"/>
                </a:solidFill>
              </a:rPr>
              <a:t>day of part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change</a:t>
            </a:r>
            <a:r>
              <a:rPr lang="en-US" b="1" dirty="0">
                <a:solidFill>
                  <a:srgbClr val="800000"/>
                </a:solidFill>
              </a:rPr>
              <a:t> hour of day </a:t>
            </a:r>
            <a:r>
              <a:rPr lang="en-US" dirty="0"/>
              <a:t>variable column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903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C98376-80CD-46FB-BF13-AE61BE8D5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  <a:r>
              <a:rPr lang="en-US" b="1" dirty="0">
                <a:solidFill>
                  <a:srgbClr val="800000"/>
                </a:solidFill>
              </a:rPr>
              <a:t>Cleansing</a:t>
            </a:r>
            <a:endParaRPr lang="en-ID" b="1" dirty="0">
              <a:solidFill>
                <a:srgbClr val="80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5EDC09-A605-49E9-97E8-4F76BC6EED97}"/>
              </a:ext>
            </a:extLst>
          </p:cNvPr>
          <p:cNvGrpSpPr/>
          <p:nvPr/>
        </p:nvGrpSpPr>
        <p:grpSpPr>
          <a:xfrm>
            <a:off x="237567" y="2140542"/>
            <a:ext cx="11716866" cy="2576915"/>
            <a:chOff x="277910" y="1451559"/>
            <a:chExt cx="11716866" cy="25769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70579-735A-4C90-83EF-E33796EEA7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14" t="18023" r="58971" b="75307"/>
            <a:stretch/>
          </p:blipFill>
          <p:spPr>
            <a:xfrm>
              <a:off x="5338482" y="1766754"/>
              <a:ext cx="3415554" cy="4571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01A075-ADB1-4C0D-83A3-C21D331E3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015" t="77268" r="32389" b="18023"/>
            <a:stretch/>
          </p:blipFill>
          <p:spPr>
            <a:xfrm>
              <a:off x="5338482" y="3429000"/>
              <a:ext cx="6656294" cy="32272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0FE246-8E76-435C-BFEB-0B7FC1B63884}"/>
                </a:ext>
              </a:extLst>
            </p:cNvPr>
            <p:cNvGrpSpPr/>
            <p:nvPr/>
          </p:nvGrpSpPr>
          <p:grpSpPr>
            <a:xfrm>
              <a:off x="277910" y="1451559"/>
              <a:ext cx="4710949" cy="876221"/>
              <a:chOff x="457200" y="1456829"/>
              <a:chExt cx="4710949" cy="87622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AC4B92-EA58-4CBE-A021-0F2C88166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4285" y="2000624"/>
                <a:ext cx="1113864" cy="0"/>
              </a:xfrm>
              <a:prstGeom prst="straightConnector1">
                <a:avLst/>
              </a:prstGeom>
              <a:ln w="57150">
                <a:solidFill>
                  <a:srgbClr val="374E2C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C4641C-E857-4BC2-AAB9-68012BB3C9AF}"/>
                  </a:ext>
                </a:extLst>
              </p:cNvPr>
              <p:cNvSpPr/>
              <p:nvPr/>
            </p:nvSpPr>
            <p:spPr>
              <a:xfrm>
                <a:off x="457200" y="1456829"/>
                <a:ext cx="3254187" cy="87622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CB3F96-9D23-4184-A5A9-1A54D24E0100}"/>
                  </a:ext>
                </a:extLst>
              </p:cNvPr>
              <p:cNvSpPr txBox="1"/>
              <p:nvPr/>
            </p:nvSpPr>
            <p:spPr>
              <a:xfrm>
                <a:off x="632010" y="1600046"/>
                <a:ext cx="2904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delete </a:t>
                </a:r>
                <a:r>
                  <a:rPr lang="en-US" b="1" dirty="0">
                    <a:solidFill>
                      <a:srgbClr val="800000"/>
                    </a:solidFill>
                  </a:rPr>
                  <a:t>rows </a:t>
                </a:r>
                <a:r>
                  <a:rPr lang="en-US" dirty="0"/>
                  <a:t>containing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null values</a:t>
                </a:r>
                <a:endParaRPr lang="en-ID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C3FAC8-C106-4F8F-A051-6779CF5727F9}"/>
                </a:ext>
              </a:extLst>
            </p:cNvPr>
            <p:cNvSpPr/>
            <p:nvPr/>
          </p:nvSpPr>
          <p:spPr>
            <a:xfrm>
              <a:off x="323529" y="3152253"/>
              <a:ext cx="3254187" cy="87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6DA689-077D-49A5-9A73-12AB4FF9D7B0}"/>
                </a:ext>
              </a:extLst>
            </p:cNvPr>
            <p:cNvSpPr txBox="1"/>
            <p:nvPr/>
          </p:nvSpPr>
          <p:spPr>
            <a:xfrm>
              <a:off x="498339" y="3267197"/>
              <a:ext cx="29045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delete </a:t>
              </a:r>
              <a:r>
                <a:rPr lang="en-US" b="1" dirty="0">
                  <a:solidFill>
                    <a:srgbClr val="800000"/>
                  </a:solidFill>
                </a:rPr>
                <a:t>variable column </a:t>
              </a:r>
              <a:r>
                <a:rPr lang="en-US" dirty="0"/>
                <a:t>that useless</a:t>
              </a:r>
              <a:endParaRPr lang="en-ID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10CC4-C913-472E-8ED9-6DFFF2DA9B4C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95" y="3590362"/>
              <a:ext cx="1113864" cy="0"/>
            </a:xfrm>
            <a:prstGeom prst="straightConnector1">
              <a:avLst/>
            </a:prstGeom>
            <a:ln w="57150">
              <a:solidFill>
                <a:srgbClr val="374E2C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67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AF761A-31E7-40BC-B53D-8596DD13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  <a:r>
              <a:rPr lang="en-US" b="1" dirty="0">
                <a:solidFill>
                  <a:srgbClr val="800000"/>
                </a:solidFill>
              </a:rPr>
              <a:t>Final</a:t>
            </a:r>
            <a:endParaRPr lang="en-ID" b="1" dirty="0">
              <a:solidFill>
                <a:srgbClr val="8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55CEF-B659-4FD7-9E9C-427EC8750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2" t="35287" r="58199" b="28421"/>
          <a:stretch/>
        </p:blipFill>
        <p:spPr>
          <a:xfrm>
            <a:off x="739588" y="1884483"/>
            <a:ext cx="4883970" cy="3346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E1182-D7D7-4130-A828-D7142EFD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8424"/>
            <a:ext cx="3989294" cy="2420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57F82-36D1-4A32-BC59-F27A850161D8}"/>
              </a:ext>
            </a:extLst>
          </p:cNvPr>
          <p:cNvSpPr txBox="1"/>
          <p:nvPr/>
        </p:nvSpPr>
        <p:spPr>
          <a:xfrm>
            <a:off x="6540314" y="2465377"/>
            <a:ext cx="3370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frame that has additional information will later be used for data modeling in </a:t>
            </a:r>
            <a:r>
              <a:rPr lang="en-US" b="1" dirty="0">
                <a:solidFill>
                  <a:srgbClr val="C00000"/>
                </a:solidFill>
              </a:rPr>
              <a:t>predicting traffic flow </a:t>
            </a:r>
            <a:r>
              <a:rPr lang="en-US" dirty="0"/>
              <a:t>in the city of Bandung. The target variable used is </a:t>
            </a:r>
            <a:r>
              <a:rPr lang="en-US" b="1" dirty="0">
                <a:solidFill>
                  <a:srgbClr val="C00000"/>
                </a:solidFill>
              </a:rPr>
              <a:t>Median Speed </a:t>
            </a:r>
            <a:r>
              <a:rPr lang="en-US" dirty="0"/>
              <a:t>(</a:t>
            </a:r>
            <a:r>
              <a:rPr lang="en-US" dirty="0" err="1"/>
              <a:t>kmh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866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749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Sohne</vt:lpstr>
      <vt:lpstr>Söhne</vt:lpstr>
      <vt:lpstr>Office Theme</vt:lpstr>
      <vt:lpstr>Traffic Flow Prediction  in the City of Bandung Data Science Mini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Prediction  in the City of Bandung Data Science Mini Project</dc:title>
  <dc:creator>Ainur Rohmah</dc:creator>
  <cp:lastModifiedBy>Ainur Rohmah</cp:lastModifiedBy>
  <cp:revision>11</cp:revision>
  <dcterms:created xsi:type="dcterms:W3CDTF">2023-02-24T13:26:23Z</dcterms:created>
  <dcterms:modified xsi:type="dcterms:W3CDTF">2023-03-01T15:48:27Z</dcterms:modified>
</cp:coreProperties>
</file>