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65" r:id="rId9"/>
    <p:sldId id="26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B7BE-3B39-F9A6-38DD-A68A2DB5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4151-9A2E-6D38-6498-D1C44928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4416-DB86-660B-6961-F8C353DE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8F4B-1B4D-D3F4-04B0-9A1C4172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89F9-32D8-ABE8-C8DC-B6612581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6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48AC-43F8-6549-6D52-D49B2DC2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40749-0501-D02E-0290-D7A53823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A5F3-EF12-8D31-36F0-BEA05EB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C43F-7679-2F90-6475-0C4FF189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7824-082B-2986-4113-A16DBBFF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6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5D11E-2FE3-4325-54BC-7CAC48BE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A037-8DDC-78F3-2538-3068E3C4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5388-44E0-1DCB-D9B5-DBF7FCE1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2C8-45C6-63DA-DB63-0B6ABF3A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70E1-775A-5DE2-0524-C69B414A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086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C785-49B9-9772-9E47-CE562ACA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0597-0F15-0113-1827-892B03E0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EF91-E952-07E3-15E6-D092E3A6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0CB5-5FA0-F38B-516F-C35673C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F8DF-A6C8-730A-C6FB-8AB0D98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85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6917-2739-BBCF-590D-09654DB2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5E43-3DCA-9EB2-E424-599935F7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4817-F2BC-D228-45B7-FC65087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BFAA-590B-C5DA-0F26-7AE1271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EDC3-7AAE-D1E0-340C-E9CA5E1C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8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8900-99E1-060C-0AF8-EAA990A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FF8E-D950-C002-57A0-E2B412ED1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3CFA-D747-F825-2099-7C039F6F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53A1-B9B7-A06D-0F75-0EB1957D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CE92-96FF-7640-9CC9-CA3EE79B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FC70-1916-57FF-4DA8-A271CB8D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3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2D9C-472F-FE6C-5E8E-5030F25A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7E44-1AF8-EC07-4E08-08AF083F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56-4B23-CF1F-FB51-5E9D92190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B1A51-9FF7-206C-0DB7-C1CBD064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0C057-7A87-A37F-2416-CE7B43AC3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F2FA3-78BD-0052-CA83-9FF81776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C0C45-3E2C-9640-B73A-8EF3F178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50D25-D861-08DF-2C02-DBA7B2A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04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6B12-7BA2-5F9E-5D73-10D87C68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DE0C-101B-8D39-91CD-7F2CDD7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0B0F-E6CC-A8A9-81B3-D5AAC9F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F5ED-B5A9-E156-CE10-A2AE902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9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EC3B-EA70-8D78-F1B7-A99AE30F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726E-D5A4-34A1-9E3F-1DB84D5C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E7F4-C533-9ED9-388C-3BB0068B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4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7A90-B713-0A7B-5214-B016D686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9E38-20B9-F6D8-EA1D-58D168D3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F615-6885-7E09-2437-8992488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51BC-86B1-A135-3E76-2D2CBCB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5C1E-A969-09A4-3FBC-D9043DDA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3973-FA2B-A1C0-6EB4-74C5ABB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4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F060-4E65-BF20-8199-FE378B86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DE619-EA5D-7AA2-D3AD-95036EA0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352C-AF65-989F-C547-F8A76E35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4BA1-E422-D5BB-86AC-48860304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DF736-5B31-DE2F-D258-838D637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A356-618D-D5ED-259A-071B3616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421C0-1FAA-6DBF-88BC-0796179D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D1CD-3C43-E56D-3526-FEE4104D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872D-F1C7-42F4-8BFC-8DBE42C0B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DEC1-9886-4511-B312-D3D64C7998DA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5898-DF24-A15A-A06D-051C5FFF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538-1AB0-1AC7-671B-0F0F559B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41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ndridarmawan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E9B-F86E-BA0D-5094-796CAF50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DSLS 2023</a:t>
            </a:r>
            <a:br>
              <a:rPr lang="en-US" dirty="0"/>
            </a:br>
            <a:r>
              <a:rPr lang="en-US" dirty="0"/>
              <a:t>Mini </a:t>
            </a:r>
            <a:r>
              <a:rPr lang="en-US"/>
              <a:t>Project DE: Case Study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541D7-164B-B3A9-F0E1-5576E4DFB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Hendri Darmawan</a:t>
            </a:r>
          </a:p>
          <a:p>
            <a:r>
              <a:rPr lang="en-US" dirty="0">
                <a:hlinkClick r:id="rId2"/>
              </a:rPr>
              <a:t>hendridarmawan512@gmail.com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Employee Analysis: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dan title employee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order.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Flowchart: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Query SQL: SELECT </a:t>
            </a:r>
            <a:r>
              <a:rPr lang="en-US" sz="2400" dirty="0" err="1"/>
              <a:t>Employees.FirstName</a:t>
            </a:r>
            <a:r>
              <a:rPr lang="en-US" sz="2400" dirty="0"/>
              <a:t>, </a:t>
            </a:r>
            <a:r>
              <a:rPr lang="en-US" sz="2400" dirty="0" err="1"/>
              <a:t>Employees.LastName</a:t>
            </a:r>
            <a:r>
              <a:rPr lang="en-US" sz="2400" dirty="0"/>
              <a:t>, </a:t>
            </a:r>
            <a:r>
              <a:rPr lang="en-US" sz="2400" dirty="0" err="1"/>
              <a:t>Employees.Title</a:t>
            </a:r>
            <a:r>
              <a:rPr lang="en-US" sz="2400" dirty="0"/>
              <a:t>, </a:t>
            </a:r>
            <a:r>
              <a:rPr lang="en-US" sz="2400" dirty="0" err="1"/>
              <a:t>Orders.OrderID</a:t>
            </a:r>
            <a:r>
              <a:rPr lang="en-US" sz="2400" dirty="0"/>
              <a:t> FROM Employees JOIN Orders ON </a:t>
            </a:r>
            <a:r>
              <a:rPr lang="en-US" sz="2400" dirty="0" err="1"/>
              <a:t>Employees.EmployeeID</a:t>
            </a:r>
            <a:r>
              <a:rPr lang="en-US" sz="2400" dirty="0"/>
              <a:t> = </a:t>
            </a:r>
            <a:r>
              <a:rPr lang="en-US" sz="2400" dirty="0" err="1"/>
              <a:t>Orders.EmployeeID</a:t>
            </a:r>
            <a:r>
              <a:rPr lang="en-US" sz="2400" dirty="0"/>
              <a:t> WHERE </a:t>
            </a:r>
            <a:r>
              <a:rPr lang="en-US" sz="2400" dirty="0" err="1"/>
              <a:t>Orders.OrderID</a:t>
            </a:r>
            <a:r>
              <a:rPr lang="en-US" sz="2400" dirty="0"/>
              <a:t> IS NOT NULL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9461F-5C10-7054-0358-03D146753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08" y="2353271"/>
            <a:ext cx="5193665" cy="1423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2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Employee Analysis: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dan title employee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order.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Employee paling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berurusan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order		</a:t>
            </a:r>
            <a:r>
              <a:rPr lang="en-US" sz="1600" dirty="0"/>
              <a:t>Title employee 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berurusan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order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072A5-71AC-9D4E-C434-EEA61A332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7" y="1758332"/>
            <a:ext cx="3571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34063E-B173-2065-F4B5-C31DCD52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40" y="1716278"/>
            <a:ext cx="3341040" cy="333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770343-D34A-77F5-31EC-C89B01179B4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91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F76852-BC49-2709-D473-CB54561BA464}"/>
              </a:ext>
            </a:extLst>
          </p:cNvPr>
          <p:cNvSpPr txBox="1"/>
          <p:nvPr/>
        </p:nvSpPr>
        <p:spPr>
          <a:xfrm>
            <a:off x="408215" y="5076368"/>
            <a:ext cx="527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Berdasarkan data tersebut, pegawai dengan jumlah pesanan terbanyak adalah Margaret Peacock dengan 156 pesanan. Karyawan dengan jumlah pesanan terendah adalah Steven Buchanan dengan 42 pesanan.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91873-803B-1424-8CE7-6FDE8C163E58}"/>
              </a:ext>
            </a:extLst>
          </p:cNvPr>
          <p:cNvSpPr txBox="1"/>
          <p:nvPr/>
        </p:nvSpPr>
        <p:spPr>
          <a:xfrm>
            <a:off x="6426460" y="5125166"/>
            <a:ext cx="527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Berdasarkan data tersebut, job title yang paling banyak order adalah Sales Representative dengan 588 order. Jabatan dengan pesanan paling sedikit adalah Sales Manager dengan 42 pesanan.</a:t>
            </a:r>
            <a:r>
              <a:rPr lang="en-US" sz="1600" dirty="0"/>
              <a:t>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58394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Shipper Analysis: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mana, </a:t>
            </a:r>
            <a:r>
              <a:rPr lang="en-US" dirty="0" err="1"/>
              <a:t>dengan</a:t>
            </a:r>
            <a:r>
              <a:rPr lang="en-US" dirty="0"/>
              <a:t> shipper </a:t>
            </a:r>
            <a:r>
              <a:rPr lang="en-US" dirty="0" err="1"/>
              <a:t>apa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Flowchart: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Query SQL: SELECT </a:t>
            </a:r>
            <a:r>
              <a:rPr lang="en-US" sz="2400" dirty="0" err="1"/>
              <a:t>Shippers.CompanyName</a:t>
            </a:r>
            <a:r>
              <a:rPr lang="en-US" sz="2400" dirty="0"/>
              <a:t> as '</a:t>
            </a:r>
            <a:r>
              <a:rPr lang="en-US" sz="2400" dirty="0" err="1"/>
              <a:t>ShipperName</a:t>
            </a:r>
            <a:r>
              <a:rPr lang="en-US" sz="2400" dirty="0"/>
              <a:t>', </a:t>
            </a:r>
            <a:r>
              <a:rPr lang="en-US" sz="2400" dirty="0" err="1"/>
              <a:t>Orders.ShipCity</a:t>
            </a:r>
            <a:r>
              <a:rPr lang="en-US" sz="2400" dirty="0"/>
              <a:t> as 'City’ FROM Orders INNER JOIN Shippers ON </a:t>
            </a:r>
            <a:r>
              <a:rPr lang="en-US" sz="2400" dirty="0" err="1"/>
              <a:t>Orders.ShipVia</a:t>
            </a:r>
            <a:r>
              <a:rPr lang="en-US" sz="2400" dirty="0"/>
              <a:t> = </a:t>
            </a:r>
            <a:r>
              <a:rPr lang="en-US" sz="2400" dirty="0" err="1"/>
              <a:t>Shippers.ShipperID</a:t>
            </a:r>
            <a:r>
              <a:rPr lang="en-US" sz="2400" dirty="0"/>
              <a:t> WHERE </a:t>
            </a:r>
            <a:r>
              <a:rPr lang="en-US" sz="2400" dirty="0" err="1"/>
              <a:t>Orders.ShipCity</a:t>
            </a:r>
            <a:r>
              <a:rPr lang="en-US" sz="2400" dirty="0"/>
              <a:t> IS NOT NULL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9DF8-2B99-04CF-ACC5-55059503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82" y="2293037"/>
            <a:ext cx="5156835" cy="141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0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Shipper Analysis: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mana, </a:t>
            </a:r>
            <a:r>
              <a:rPr lang="en-US" dirty="0" err="1"/>
              <a:t>dengan</a:t>
            </a:r>
            <a:r>
              <a:rPr lang="en-US" dirty="0"/>
              <a:t> shipper </a:t>
            </a:r>
            <a:r>
              <a:rPr lang="en-US" dirty="0" err="1"/>
              <a:t>apa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Kota </a:t>
            </a:r>
            <a:r>
              <a:rPr lang="en-US" sz="1800" dirty="0" err="1"/>
              <a:t>dengan</a:t>
            </a:r>
            <a:r>
              <a:rPr lang="en-US" sz="1800" dirty="0"/>
              <a:t> order </a:t>
            </a:r>
            <a:r>
              <a:rPr lang="en-US" sz="1800" dirty="0" err="1"/>
              <a:t>terbanyak</a:t>
            </a:r>
            <a:r>
              <a:rPr lang="en-US" sz="1800" dirty="0"/>
              <a:t>	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76852-BC49-2709-D473-CB54561BA464}"/>
              </a:ext>
            </a:extLst>
          </p:cNvPr>
          <p:cNvSpPr txBox="1"/>
          <p:nvPr/>
        </p:nvSpPr>
        <p:spPr>
          <a:xfrm>
            <a:off x="838200" y="5229419"/>
            <a:ext cx="10760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Berdasarkan data 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pengklusteran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K-Means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cluster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Elbow. </a:t>
            </a:r>
            <a:r>
              <a:rPr lang="en-US" sz="1600" dirty="0" err="1"/>
              <a:t>Jumlah</a:t>
            </a:r>
            <a:r>
              <a:rPr lang="en-US" sz="1600" dirty="0"/>
              <a:t> cluster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diantaranya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3 cluster </a:t>
            </a:r>
            <a:r>
              <a:rPr lang="en-US" sz="1600" dirty="0" err="1"/>
              <a:t>maka</a:t>
            </a:r>
            <a:r>
              <a:rPr lang="en-US" sz="1600" dirty="0"/>
              <a:t>: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ramai</a:t>
            </a:r>
            <a:r>
              <a:rPr lang="en-US" sz="1600" dirty="0"/>
              <a:t>,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, dan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sepi</a:t>
            </a:r>
            <a:r>
              <a:rPr lang="en-US" sz="1600" dirty="0"/>
              <a:t>.</a:t>
            </a:r>
            <a:endParaRPr lang="id-ID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7A5036-905A-151B-C49E-928F36C04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06" y="1619250"/>
            <a:ext cx="82962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Shipper Analysis: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mana, </a:t>
            </a:r>
            <a:r>
              <a:rPr lang="en-US" dirty="0" err="1"/>
              <a:t>dengan</a:t>
            </a:r>
            <a:r>
              <a:rPr lang="en-US" dirty="0"/>
              <a:t> shipper </a:t>
            </a:r>
            <a:r>
              <a:rPr lang="en-US" dirty="0" err="1"/>
              <a:t>apa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Metode Elbow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76852-BC49-2709-D473-CB54561BA464}"/>
              </a:ext>
            </a:extLst>
          </p:cNvPr>
          <p:cNvSpPr txBox="1"/>
          <p:nvPr/>
        </p:nvSpPr>
        <p:spPr>
          <a:xfrm>
            <a:off x="838200" y="4781550"/>
            <a:ext cx="10760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Berdasarkan</a:t>
            </a:r>
            <a:r>
              <a:rPr lang="en-US" sz="1600" dirty="0"/>
              <a:t>  </a:t>
            </a:r>
            <a:r>
              <a:rPr lang="en-US" sz="1600" dirty="0" err="1"/>
              <a:t>grafik</a:t>
            </a:r>
            <a:r>
              <a:rPr lang="en-US" sz="1600" dirty="0"/>
              <a:t> Elbow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diamati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cluster optimal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  <a:r>
              <a:rPr lang="en-US" sz="1600" dirty="0" err="1"/>
              <a:t>ramai</a:t>
            </a:r>
            <a:r>
              <a:rPr lang="en-US" sz="1600" dirty="0"/>
              <a:t>, </a:t>
            </a:r>
            <a:r>
              <a:rPr lang="en-US" sz="1600" dirty="0" err="1"/>
              <a:t>sedang</a:t>
            </a:r>
            <a:r>
              <a:rPr lang="en-US" sz="1600" dirty="0"/>
              <a:t>, dan </a:t>
            </a:r>
            <a:r>
              <a:rPr lang="en-US" sz="1600" dirty="0" err="1"/>
              <a:t>sepi</a:t>
            </a:r>
            <a:r>
              <a:rPr lang="en-US" sz="16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B591B5-38F2-41BE-D2BE-6F431509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9" y="1690688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D6FB7-A63D-B703-8918-DADADB906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77" y="1690688"/>
            <a:ext cx="2133898" cy="2553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7E5AC4-2842-BAB0-9CD6-87046DD0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77" y="1776769"/>
            <a:ext cx="35052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Shipper Analysis: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mana, </a:t>
            </a:r>
            <a:r>
              <a:rPr lang="en-US" dirty="0" err="1"/>
              <a:t>dengan</a:t>
            </a:r>
            <a:r>
              <a:rPr lang="en-US" dirty="0"/>
              <a:t> shipper </a:t>
            </a:r>
            <a:r>
              <a:rPr lang="en-US" dirty="0" err="1"/>
              <a:t>apa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75DD1F6-B081-E3B7-C07D-67C02578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2" y="1350135"/>
            <a:ext cx="4006817" cy="26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DBF8C21-F311-CE33-41A1-7BE699D7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22" y="1350135"/>
            <a:ext cx="4006816" cy="264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4F8615F-A24C-6787-8C58-2A463252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79" y="4119353"/>
            <a:ext cx="3874441" cy="25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Shipper Analysis: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mana, </a:t>
            </a:r>
            <a:r>
              <a:rPr lang="en-US" dirty="0" err="1"/>
              <a:t>dengan</a:t>
            </a:r>
            <a:r>
              <a:rPr lang="en-US" dirty="0"/>
              <a:t> shipper </a:t>
            </a:r>
            <a:r>
              <a:rPr lang="en-US" dirty="0" err="1"/>
              <a:t>apa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Shipper 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76852-BC49-2709-D473-CB54561BA464}"/>
              </a:ext>
            </a:extLst>
          </p:cNvPr>
          <p:cNvSpPr txBox="1"/>
          <p:nvPr/>
        </p:nvSpPr>
        <p:spPr>
          <a:xfrm>
            <a:off x="5144863" y="1862731"/>
            <a:ext cx="527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Berdasarkan data tersebut, </a:t>
            </a:r>
            <a:r>
              <a:rPr lang="en-US" sz="1600" dirty="0"/>
              <a:t>shipper</a:t>
            </a:r>
            <a:r>
              <a:rPr lang="id-ID" sz="1600" dirty="0"/>
              <a:t> </a:t>
            </a:r>
            <a:r>
              <a:rPr lang="en-US" sz="1600" dirty="0"/>
              <a:t>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id-ID" sz="1600" dirty="0"/>
              <a:t> adalah </a:t>
            </a:r>
            <a:r>
              <a:rPr lang="en-US" sz="1600" dirty="0"/>
              <a:t>United Package</a:t>
            </a:r>
            <a:r>
              <a:rPr lang="id-ID" sz="1600" dirty="0"/>
              <a:t> dengan 326 pesanan</a:t>
            </a:r>
            <a:r>
              <a:rPr lang="en-US" sz="1600" dirty="0"/>
              <a:t>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disusul</a:t>
            </a:r>
            <a:r>
              <a:rPr lang="en-US" sz="1600" dirty="0"/>
              <a:t> Federal Shipping </a:t>
            </a:r>
            <a:r>
              <a:rPr lang="en-US" sz="1600" dirty="0" err="1"/>
              <a:t>dengan</a:t>
            </a:r>
            <a:r>
              <a:rPr lang="en-US" sz="1600" dirty="0"/>
              <a:t> 255 </a:t>
            </a:r>
            <a:r>
              <a:rPr lang="en-US" sz="1600" dirty="0" err="1"/>
              <a:t>pesanan</a:t>
            </a:r>
            <a:r>
              <a:rPr lang="en-US" sz="1600" dirty="0"/>
              <a:t>, dan Speedy Express </a:t>
            </a:r>
            <a:r>
              <a:rPr lang="en-US" sz="1600" dirty="0" err="1"/>
              <a:t>dengan</a:t>
            </a:r>
            <a:r>
              <a:rPr lang="en-US" sz="1600" dirty="0"/>
              <a:t> 249 </a:t>
            </a:r>
            <a:r>
              <a:rPr lang="en-US" sz="1600" dirty="0" err="1"/>
              <a:t>pesanan</a:t>
            </a:r>
            <a:r>
              <a:rPr lang="en-US" sz="1600" dirty="0"/>
              <a:t>.</a:t>
            </a:r>
            <a:endParaRPr lang="id-ID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90EE9C-D40D-E557-D2B5-B1E59BAA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1632"/>
            <a:ext cx="35718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E9B-F86E-BA0D-5094-796CAF50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30FC98-45AD-ABA0-9F3B-2BACD311C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59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DSLS 2023 Mini Project DE: Case Study</vt:lpstr>
      <vt:lpstr>1. Employee Analysis: Menganalisis siapa dan title employee yang banyak berurusan dengan order. </vt:lpstr>
      <vt:lpstr>1. Employee Analysis: Menganalisis siapa dan title employee yang banyak berurusan dengan order. </vt:lpstr>
      <vt:lpstr>2. Shipper Analysis: orderan paling banyak dikirim ke kota mana, dengan shipper apa. </vt:lpstr>
      <vt:lpstr>2. Shipper Analysis: orderan paling banyak dikirim ke kota mana, dengan shipper apa. </vt:lpstr>
      <vt:lpstr>2. Shipper Analysis: orderan paling banyak dikirim ke kota mana, dengan shipper apa. </vt:lpstr>
      <vt:lpstr>2. Shipper Analysis: orderan paling banyak dikirim ke kota mana, dengan shipper apa. </vt:lpstr>
      <vt:lpstr>2. Shipper Analysis: orderan paling banyak dikirim ke kota mana, dengan shipper apa.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DSLS 2023</dc:title>
  <dc:creator>Hendri Darmawan</dc:creator>
  <cp:lastModifiedBy>Hendri Darmawan</cp:lastModifiedBy>
  <cp:revision>14</cp:revision>
  <dcterms:created xsi:type="dcterms:W3CDTF">2022-12-25T12:50:08Z</dcterms:created>
  <dcterms:modified xsi:type="dcterms:W3CDTF">2023-01-24T15:54:14Z</dcterms:modified>
</cp:coreProperties>
</file>