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70" r:id="rId6"/>
    <p:sldId id="265" r:id="rId7"/>
    <p:sldId id="268" r:id="rId8"/>
    <p:sldId id="266" r:id="rId9"/>
    <p:sldId id="271" r:id="rId10"/>
    <p:sldId id="269" r:id="rId11"/>
    <p:sldId id="272" r:id="rId12"/>
    <p:sldId id="273" r:id="rId13"/>
    <p:sldId id="274" r:id="rId14"/>
    <p:sldId id="267" r:id="rId15"/>
    <p:sldId id="262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B7BE-3B39-F9A6-38DD-A68A2DB59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E4151-9A2E-6D38-6498-D1C44928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4416-DB86-660B-6961-F8C353DE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14/02/2023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8F4B-1B4D-D3F4-04B0-9A1C4172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E89F9-32D8-ABE8-C8DC-B6612581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6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48AC-43F8-6549-6D52-D49B2DC2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40749-0501-D02E-0290-D7A538235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AA5F3-EF12-8D31-36F0-BEA05EB1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14/02/2023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C43F-7679-2F90-6475-0C4FF189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7824-082B-2986-4113-A16DBBFF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667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5D11E-2FE3-4325-54BC-7CAC48BED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8A037-8DDC-78F3-2538-3068E3C4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5388-44E0-1DCB-D9B5-DBF7FCE1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14/02/2023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62C8-45C6-63DA-DB63-0B6ABF3A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A70E1-775A-5DE2-0524-C69B414A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086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C785-49B9-9772-9E47-CE562ACA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0597-0F15-0113-1827-892B03E0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EF91-E952-07E3-15E6-D092E3A6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14/02/2023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0CB5-5FA0-F38B-516F-C35673C1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F8DF-A6C8-730A-C6FB-8AB0D987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850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6917-2739-BBCF-590D-09654DB2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5E43-3DCA-9EB2-E424-599935F7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94817-F2BC-D228-45B7-FC65087C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14/02/2023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BFAA-590B-C5DA-0F26-7AE12712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8EDC3-7AAE-D1E0-340C-E9CA5E1C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584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8900-99E1-060C-0AF8-EAA990A4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FF8E-D950-C002-57A0-E2B412ED1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E3CFA-D747-F825-2099-7C039F6FE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953A1-B9B7-A06D-0F75-0EB1957D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14/02/2023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FCE92-96FF-7640-9CC9-CA3EE79B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3FC70-1916-57FF-4DA8-A271CB8D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03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2D9C-472F-FE6C-5E8E-5030F25A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57E44-1AF8-EC07-4E08-08AF083FD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5B56-4B23-CF1F-FB51-5E9D92190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B1A51-9FF7-206C-0DB7-C1CBD0641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0C057-7A87-A37F-2416-CE7B43AC3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F2FA3-78BD-0052-CA83-9FF81776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14/02/2023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C0C45-3E2C-9640-B73A-8EF3F178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50D25-D861-08DF-2C02-DBA7B2A7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042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6B12-7BA2-5F9E-5D73-10D87C68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CDE0C-101B-8D39-91CD-7F2CDD75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14/02/2023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40B0F-E6CC-A8A9-81B3-D5AAC9FB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CF5ED-B5A9-E156-CE10-A2AE9024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295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9EC3B-EA70-8D78-F1B7-A99AE30F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14/02/2023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3726E-D5A4-34A1-9E3F-1DB84D5C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E7F4-C533-9ED9-388C-3BB0068B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40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7A90-B713-0A7B-5214-B016D686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9E38-20B9-F6D8-EA1D-58D168D3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3F615-6885-7E09-2437-8992488CE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551BC-86B1-A135-3E76-2D2CBCBE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14/02/2023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A5C1E-A969-09A4-3FBC-D9043DDA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B3973-FA2B-A1C0-6EB4-74C5ABB2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41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F060-4E65-BF20-8199-FE378B86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DE619-EA5D-7AA2-D3AD-95036EA04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5352C-AF65-989F-C547-F8A76E35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24BA1-E422-D5BB-86AC-48860304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DEC1-9886-4511-B312-D3D64C7998DA}" type="datetimeFigureOut">
              <a:rPr lang="id-ID" smtClean="0"/>
              <a:t>14/02/2023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DF736-5B31-DE2F-D258-838D637A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AA356-618D-D5ED-259A-071B3616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30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421C0-1FAA-6DBF-88BC-0796179D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0D1CD-3C43-E56D-3526-FEE4104D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5872D-F1C7-42F4-8BFC-8DBE42C0B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DEC1-9886-4511-B312-D3D64C7998DA}" type="datetimeFigureOut">
              <a:rPr lang="id-ID" smtClean="0"/>
              <a:t>14/02/2023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5898-DF24-A15A-A06D-051C5FFF2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538-1AB0-1AC7-671B-0F0F559B3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8400-6D23-42F6-A562-54B7244AC0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419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ndridarmawan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visualizing-missing-values-in-python-is-shockingly-easy-56ed5bc2e7e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CE9B-F86E-BA0D-5094-796CAF504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DSLS 2023</a:t>
            </a:r>
            <a:br>
              <a:rPr lang="en-US" dirty="0"/>
            </a:br>
            <a:r>
              <a:rPr lang="en-US" dirty="0"/>
              <a:t>Mini Project DS: Case Study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541D7-164B-B3A9-F0E1-5576E4DFB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Hendri Darmawan</a:t>
            </a:r>
          </a:p>
          <a:p>
            <a:r>
              <a:rPr lang="en-US" dirty="0">
                <a:hlinkClick r:id="rId2"/>
              </a:rPr>
              <a:t>hendridarmawan512@gmail.com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4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Clustering</a:t>
            </a:r>
            <a:b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[Morning]</a:t>
            </a:r>
            <a:endParaRPr lang="id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12" y="1690688"/>
            <a:ext cx="2581739" cy="4802187"/>
          </a:xfrm>
        </p:spPr>
        <p:txBody>
          <a:bodyPr>
            <a:normAutofit/>
          </a:bodyPr>
          <a:lstStyle/>
          <a:p>
            <a:r>
              <a:rPr lang="en-US" sz="2400" dirty="0"/>
              <a:t>Morning time can be divided into 4 clusters based on Elbow method. Stakeholder can analyze based on cluster belong to every street.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57930-B0C9-2C58-F949-C1B79D1C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0" y="1510489"/>
            <a:ext cx="3271089" cy="26763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E448FD-7D87-D756-0E3A-A799F96A7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9" y="4308137"/>
            <a:ext cx="3098025" cy="22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858A9B-068C-FF98-9C55-B378BF2EC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596" y="1476080"/>
            <a:ext cx="5525083" cy="53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1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Clustering</a:t>
            </a:r>
            <a:b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[Noon]</a:t>
            </a:r>
            <a:endParaRPr lang="id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12" y="1690688"/>
            <a:ext cx="2581739" cy="4802187"/>
          </a:xfrm>
        </p:spPr>
        <p:txBody>
          <a:bodyPr>
            <a:normAutofit/>
          </a:bodyPr>
          <a:lstStyle/>
          <a:p>
            <a:r>
              <a:rPr lang="en-US" sz="2400" dirty="0"/>
              <a:t>Noon time can be divided into 3 clusters based on Elbow method. Stakeholder can analyze based on cluster belong to every street.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E4B5E-4339-5720-79E1-E446CA50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0" y="1690688"/>
            <a:ext cx="3190304" cy="262564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769DD2F-0CB7-3D27-C53D-9F4C4EE3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9" y="4398096"/>
            <a:ext cx="3112725" cy="226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101F2D1-01B8-CBFC-275B-F2A009B0A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00" y="1494895"/>
            <a:ext cx="6260503" cy="532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4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Clustering</a:t>
            </a:r>
            <a:b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[Afternoon]</a:t>
            </a:r>
            <a:endParaRPr lang="id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12" y="1690688"/>
            <a:ext cx="2581739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Afternoon time can be divided into 3 clusters based on Elbow method. Stakeholder can analyze based on cluster belong to every street.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B8B6F-5713-9D69-9ED0-0F4B9D72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0" y="1690688"/>
            <a:ext cx="3221128" cy="263933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1511D4A-B213-F8C3-E0D0-4C6476261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6" y="4415323"/>
            <a:ext cx="3182979" cy="22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2D8403F-D5E5-E5EE-C91C-123B4CF1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62" y="1541495"/>
            <a:ext cx="5712602" cy="531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94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Clustering</a:t>
            </a:r>
            <a:b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[Evening]</a:t>
            </a:r>
            <a:endParaRPr lang="id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12" y="1690688"/>
            <a:ext cx="2581739" cy="4802187"/>
          </a:xfrm>
        </p:spPr>
        <p:txBody>
          <a:bodyPr>
            <a:normAutofit/>
          </a:bodyPr>
          <a:lstStyle/>
          <a:p>
            <a:r>
              <a:rPr lang="en-US" sz="2400" dirty="0"/>
              <a:t>Evening time can be divided into 3 clusters based on Elbow method. Stakeholder can analyze based on cluster belong to every street.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CF092-6913-584F-0AE2-B9B8A1AF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49" y="1745739"/>
            <a:ext cx="3051380" cy="249658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1D3E9AA-B60A-6AB6-054F-5D8E28CCE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9" y="4297374"/>
            <a:ext cx="3072122" cy="21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134E58D-EFD0-50F1-E68E-C1919FB1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9" y="1564158"/>
            <a:ext cx="5718776" cy="520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69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References</a:t>
            </a:r>
            <a:endParaRPr lang="id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3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hlinkClick r:id="rId2"/>
              </a:rPr>
              <a:t>https://towardsdatascience.com/visualizing-missing-values-in-python-is-shockingly-easy-56ed5bc2e7ea</a:t>
            </a:r>
          </a:p>
          <a:p>
            <a:r>
              <a:rPr lang="en-US" sz="2400" dirty="0">
                <a:hlinkClick r:id="rId2"/>
              </a:rPr>
              <a:t>https://en.wikipedia.org/wiki/Spearman%27s_rank_correlation_coefficient</a:t>
            </a:r>
          </a:p>
          <a:p>
            <a:r>
              <a:rPr lang="en-US" sz="2400" dirty="0">
                <a:hlinkClick r:id="rId2"/>
              </a:rPr>
              <a:t>https://www.ibm.com/id-en/topics/knn#:~:text=What%20is%20the%20k%2Dnearest%20neighbors%20algorithm%3F,-Learn%20about%20the&amp;text=The%20k%2Dnearest%20neighbors%20algorithm%2C%20also%20known%20as%20KNN%20or,of%20an%20individual%20data%20point.</a:t>
            </a:r>
          </a:p>
          <a:p>
            <a:r>
              <a:rPr lang="en-US" sz="2400" dirty="0">
                <a:hlinkClick r:id="rId2"/>
              </a:rPr>
              <a:t>https://towardsdatascience.com/beginners-guide-to-xgboost-for-classification-problems-50f75aac5390</a:t>
            </a:r>
          </a:p>
          <a:p>
            <a:r>
              <a:rPr lang="en-US" sz="2400" dirty="0">
                <a:hlinkClick r:id="rId2"/>
              </a:rPr>
              <a:t>https://medium.com/analytics-vidhya/hyperparameter-tuning-hyperopt-bayesian-optimization-for-xgboost-and-neural-network-8aedf278a1c9</a:t>
            </a:r>
          </a:p>
          <a:p>
            <a:endParaRPr lang="en-US" sz="2400" dirty="0">
              <a:hlinkClick r:id="rId2"/>
            </a:endParaRPr>
          </a:p>
          <a:p>
            <a:endParaRPr lang="en-US" sz="1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00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CE9B-F86E-BA0D-5094-796CAF504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30FC98-45AD-ABA0-9F3B-2BACD311C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459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Business Understanding</a:t>
            </a:r>
            <a:endParaRPr lang="id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Problem Statement:</a:t>
            </a:r>
            <a:r>
              <a:rPr lang="en-US" sz="2400" dirty="0"/>
              <a:t> Traffic jams occur due to recurring and non-recurring factors such as a lack of enough road capacity, accidents, construction zones, and inclement weather conditions. Traffic jams can lead to significant economic costs and air quality problems in cities. </a:t>
            </a:r>
          </a:p>
          <a:p>
            <a:pPr algn="just"/>
            <a:r>
              <a:rPr lang="en-US" sz="2400" b="1" dirty="0"/>
              <a:t>Modelling Proposed Solution:</a:t>
            </a:r>
            <a:r>
              <a:rPr lang="en-US" sz="2400" dirty="0"/>
              <a:t> Clustering traffic at different times of the day, namely morning, afternoon, evening, and night, to identify clusters </a:t>
            </a:r>
            <a:r>
              <a:rPr lang="en-US" sz="2400" dirty="0" err="1"/>
              <a:t>problably</a:t>
            </a:r>
            <a:r>
              <a:rPr lang="en-US" sz="2400" dirty="0"/>
              <a:t> can help stakeholders create solutions with the same solutions in the same cluster.</a:t>
            </a:r>
          </a:p>
        </p:txBody>
      </p:sp>
    </p:spTree>
    <p:extLst>
      <p:ext uri="{BB962C8B-B14F-4D97-AF65-F5344CB8AC3E}">
        <p14:creationId xmlns:p14="http://schemas.microsoft.com/office/powerpoint/2010/main" val="67882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id-ID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Understanding</a:t>
            </a:r>
            <a:endParaRPr lang="id-ID" sz="2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0D152C-2C09-06B8-6EA6-FF45CA84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2" y="1629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Street consists of 31+1 (</a:t>
            </a:r>
            <a:r>
              <a:rPr lang="en-US" sz="2400" dirty="0" err="1"/>
              <a:t>NaN</a:t>
            </a:r>
            <a:r>
              <a:rPr lang="en-US" sz="2400" dirty="0"/>
              <a:t>) different places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are some missing values on street columns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1F097-FC28-2706-FD8A-9E7226A40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3" b="1792"/>
          <a:stretch/>
        </p:blipFill>
        <p:spPr>
          <a:xfrm>
            <a:off x="1250302" y="2069799"/>
            <a:ext cx="1464907" cy="449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DD398-819C-2A6E-94E1-1EE212CE5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94" y="4306240"/>
            <a:ext cx="2344220" cy="2208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F3ADB-0F12-529D-0B48-93FB32A9A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193" y="2038977"/>
            <a:ext cx="5263062" cy="18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1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Cleansing and Preprocessing</a:t>
            </a:r>
            <a:endParaRPr lang="id-ID" sz="28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B7655-BB3F-1E48-DD69-87395ABC3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15" y="1536376"/>
            <a:ext cx="6066452" cy="4351338"/>
          </a:xfrm>
        </p:spPr>
        <p:txBody>
          <a:bodyPr/>
          <a:lstStyle/>
          <a:p>
            <a:r>
              <a:rPr lang="en-US" dirty="0"/>
              <a:t>Missing Values</a:t>
            </a:r>
            <a:endParaRPr lang="id-ID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9E0E36-0791-BD19-C3F3-E11D0C6E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5" y="2297128"/>
            <a:ext cx="5886660" cy="376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4A92F1-3327-F725-AE3B-11B0C2245D1E}"/>
              </a:ext>
            </a:extLst>
          </p:cNvPr>
          <p:cNvCxnSpPr/>
          <p:nvPr/>
        </p:nvCxnSpPr>
        <p:spPr>
          <a:xfrm>
            <a:off x="6298167" y="1592354"/>
            <a:ext cx="65314" cy="4649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DEE72733-9450-8B78-3AEC-1C58E9542A27}"/>
              </a:ext>
            </a:extLst>
          </p:cNvPr>
          <p:cNvSpPr txBox="1">
            <a:spLocks/>
          </p:cNvSpPr>
          <p:nvPr/>
        </p:nvSpPr>
        <p:spPr>
          <a:xfrm>
            <a:off x="6298167" y="1536376"/>
            <a:ext cx="60664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Spearman Correlation</a:t>
            </a:r>
            <a:endParaRPr lang="id-ID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62034AA-6EE4-14EF-F586-E5492557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82" y="2064651"/>
            <a:ext cx="5369567" cy="417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6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3E8A-C973-908E-F7C5-0FDC60E76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Model using </a:t>
            </a:r>
            <a:br>
              <a:rPr lang="en-US" dirty="0"/>
            </a:br>
            <a:r>
              <a:rPr lang="en-US" dirty="0"/>
              <a:t>k-NN and </a:t>
            </a:r>
            <a:r>
              <a:rPr lang="en-US" dirty="0" err="1"/>
              <a:t>XGBoost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85C83-EEB0-3EAF-E264-309EF635B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34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Baseline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Classification Model for Interpolation</a:t>
            </a:r>
            <a:b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F1 Score</a:t>
            </a:r>
            <a:endParaRPr lang="id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Baseline model using k-Nearest Neighbor Tuning k values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Baseline model using </a:t>
            </a:r>
            <a:r>
              <a:rPr lang="en-US" sz="2400" dirty="0" err="1"/>
              <a:t>XGBoost</a:t>
            </a:r>
            <a:r>
              <a:rPr lang="en-US" sz="2400" dirty="0"/>
              <a:t> Classifier without Tuning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058B7-4CAE-2691-8A1F-0B4E599F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50" y="2207203"/>
            <a:ext cx="2363464" cy="3297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51C27-F7A3-8830-B943-3A2CAEE6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775" y="5850754"/>
            <a:ext cx="2200582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Classification Model for Interpolation Using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XGBoost</a:t>
            </a:r>
            <a:endParaRPr lang="id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84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Model using </a:t>
            </a:r>
            <a:r>
              <a:rPr lang="en-US" sz="2400" dirty="0" err="1"/>
              <a:t>XGBoost</a:t>
            </a:r>
            <a:r>
              <a:rPr lang="en-US" sz="2400" dirty="0"/>
              <a:t> Classifier Tuned using Bayesian Optimization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8CC89-E2DD-B828-CBEF-EAFDBDDBC9C2}"/>
              </a:ext>
            </a:extLst>
          </p:cNvPr>
          <p:cNvSpPr txBox="1"/>
          <p:nvPr/>
        </p:nvSpPr>
        <p:spPr>
          <a:xfrm>
            <a:off x="1082351" y="169068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Set Classification Report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D7BBB-7F07-B39D-399E-1FF4D3C615BA}"/>
              </a:ext>
            </a:extLst>
          </p:cNvPr>
          <p:cNvSpPr txBox="1"/>
          <p:nvPr/>
        </p:nvSpPr>
        <p:spPr>
          <a:xfrm>
            <a:off x="7169020" y="1683079"/>
            <a:ext cx="334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 Classification Report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88030D-F6A8-3603-6261-6122E51D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892" y="2099066"/>
            <a:ext cx="4025239" cy="45724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982E7-4C45-31D4-7118-2F3C8AEC6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78118"/>
            <a:ext cx="4702301" cy="38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1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C53-1356-984C-C0DE-D2EC9BA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Grouping Street into 4 Different Times</a:t>
            </a:r>
            <a:endParaRPr lang="id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BBF7-419F-FD33-434E-C52A2343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52" y="1825625"/>
            <a:ext cx="173705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0FD16-8AE9-22B3-7A99-517E2745E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37" y="2263403"/>
            <a:ext cx="2271728" cy="1435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81306-8F59-2EF6-9C9E-CD2EED58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" y="3946241"/>
            <a:ext cx="4934639" cy="1028844"/>
          </a:xfrm>
          <a:prstGeom prst="rect">
            <a:avLst/>
          </a:prstGeom>
        </p:spPr>
      </p:pic>
      <p:sp>
        <p:nvSpPr>
          <p:cNvPr id="9" name="Circle: Hollow 8">
            <a:extLst>
              <a:ext uri="{FF2B5EF4-FFF2-40B4-BE49-F238E27FC236}">
                <a16:creationId xmlns:a16="http://schemas.microsoft.com/office/drawing/2014/main" id="{03F24C44-6BC7-1AF8-0E70-F7F19C623896}"/>
              </a:ext>
            </a:extLst>
          </p:cNvPr>
          <p:cNvSpPr/>
          <p:nvPr/>
        </p:nvSpPr>
        <p:spPr>
          <a:xfrm>
            <a:off x="4786596" y="3825554"/>
            <a:ext cx="889518" cy="485192"/>
          </a:xfrm>
          <a:prstGeom prst="donut">
            <a:avLst>
              <a:gd name="adj" fmla="val 3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63E287-88E7-1623-C478-F2396D4C84E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189436" y="3582958"/>
            <a:ext cx="727427" cy="313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7DA1CB-A123-346A-47EA-7AE0331CE83C}"/>
              </a:ext>
            </a:extLst>
          </p:cNvPr>
          <p:cNvSpPr txBox="1"/>
          <p:nvPr/>
        </p:nvSpPr>
        <p:spPr>
          <a:xfrm>
            <a:off x="2976458" y="2786535"/>
            <a:ext cx="28178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Aggregate the data by using median values in each columns to get the generalization of each street </a:t>
            </a:r>
            <a:r>
              <a:rPr lang="en-US" sz="1100" dirty="0" err="1"/>
              <a:t>reharding</a:t>
            </a:r>
            <a:r>
              <a:rPr lang="en-US" sz="1100" dirty="0"/>
              <a:t> the measurement data. Median is used to avoid the outlier impact</a:t>
            </a:r>
            <a:endParaRPr lang="id-ID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FD46E-770A-4EE1-A040-FC615B1D5C5E}"/>
              </a:ext>
            </a:extLst>
          </p:cNvPr>
          <p:cNvCxnSpPr>
            <a:cxnSpLocks/>
          </p:cNvCxnSpPr>
          <p:nvPr/>
        </p:nvCxnSpPr>
        <p:spPr>
          <a:xfrm>
            <a:off x="6096000" y="1765336"/>
            <a:ext cx="0" cy="47194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AE98147-26D2-885E-912D-832F19EA8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274" y="2159931"/>
            <a:ext cx="5580327" cy="3095916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112BB8-C9AF-0FFF-C9EC-857A9343F166}"/>
              </a:ext>
            </a:extLst>
          </p:cNvPr>
          <p:cNvSpPr txBox="1">
            <a:spLocks/>
          </p:cNvSpPr>
          <p:nvPr/>
        </p:nvSpPr>
        <p:spPr>
          <a:xfrm>
            <a:off x="6119316" y="1699974"/>
            <a:ext cx="6072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Example morning dataset</a:t>
            </a:r>
          </a:p>
        </p:txBody>
      </p:sp>
    </p:spTree>
    <p:extLst>
      <p:ext uri="{BB962C8B-B14F-4D97-AF65-F5344CB8AC3E}">
        <p14:creationId xmlns:p14="http://schemas.microsoft.com/office/powerpoint/2010/main" val="427934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3E8A-C973-908E-F7C5-0FDC60E76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Model using </a:t>
            </a:r>
            <a:br>
              <a:rPr lang="en-US" dirty="0"/>
            </a:br>
            <a:r>
              <a:rPr lang="en-US" dirty="0"/>
              <a:t>K-Means Algorithm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85C83-EEB0-3EAF-E264-309EF635B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0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464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DSLS 2023 Mini Project DS: Case Study</vt:lpstr>
      <vt:lpstr>Business Understanding</vt:lpstr>
      <vt:lpstr>Data Understanding</vt:lpstr>
      <vt:lpstr>Data Cleansing and Preprocessing</vt:lpstr>
      <vt:lpstr>Classification Model using  k-NN and XGBoost</vt:lpstr>
      <vt:lpstr>Baseline Classification Model for Interpolation Using F1 Score</vt:lpstr>
      <vt:lpstr>Classification Model for Interpolation Using XGBoost</vt:lpstr>
      <vt:lpstr>Grouping Street into 4 Different Times</vt:lpstr>
      <vt:lpstr>Clustering Model using  K-Means Algorithm</vt:lpstr>
      <vt:lpstr>Clustering [Morning]</vt:lpstr>
      <vt:lpstr>Clustering [Noon]</vt:lpstr>
      <vt:lpstr>Clustering [Afternoon]</vt:lpstr>
      <vt:lpstr>Clustering [Evening]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DSLS 2023</dc:title>
  <dc:creator>Hendri Darmawan</dc:creator>
  <cp:lastModifiedBy>Hendri Darmawan</cp:lastModifiedBy>
  <cp:revision>53</cp:revision>
  <dcterms:created xsi:type="dcterms:W3CDTF">2022-12-25T12:50:08Z</dcterms:created>
  <dcterms:modified xsi:type="dcterms:W3CDTF">2023-02-14T15:49:15Z</dcterms:modified>
</cp:coreProperties>
</file>