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0" r:id="rId3"/>
    <p:sldId id="259" r:id="rId4"/>
    <p:sldId id="275" r:id="rId5"/>
    <p:sldId id="273" r:id="rId6"/>
    <p:sldId id="266" r:id="rId7"/>
    <p:sldId id="278" r:id="rId8"/>
    <p:sldId id="260" r:id="rId9"/>
    <p:sldId id="263" r:id="rId10"/>
    <p:sldId id="264" r:id="rId11"/>
    <p:sldId id="265" r:id="rId12"/>
    <p:sldId id="277" r:id="rId13"/>
    <p:sldId id="262" r:id="rId14"/>
    <p:sldId id="261" r:id="rId15"/>
    <p:sldId id="279"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leonardo trillos gutiérrez" initials="jltg" lastIdx="1" clrIdx="0">
    <p:extLst>
      <p:ext uri="{19B8F6BF-5375-455C-9EA6-DF929625EA0E}">
        <p15:presenceInfo xmlns:p15="http://schemas.microsoft.com/office/powerpoint/2012/main" userId="df8e9f8b0d7a1f12" providerId="Windows Live"/>
      </p:ext>
    </p:extLst>
  </p:cmAuthor>
  <p:cmAuthor id="2" name="Diego Gonzalez" initials="DG" lastIdx="1" clrIdx="1">
    <p:extLst>
      <p:ext uri="{19B8F6BF-5375-455C-9EA6-DF929625EA0E}">
        <p15:presenceInfo xmlns:p15="http://schemas.microsoft.com/office/powerpoint/2012/main" userId="Diego Gonzal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434" autoAdjust="0"/>
  </p:normalViewPr>
  <p:slideViewPr>
    <p:cSldViewPr snapToGrid="0">
      <p:cViewPr varScale="1">
        <p:scale>
          <a:sx n="74" d="100"/>
          <a:sy n="74" d="100"/>
        </p:scale>
        <p:origin x="5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8C879-48D3-41C7-A1CF-FE196A2D6CDB}" type="datetimeFigureOut">
              <a:rPr lang="es-CO" smtClean="0"/>
              <a:t>11/08/2018</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F0BBD-791D-4FF9-9453-E0EE07871850}" type="slidenum">
              <a:rPr lang="es-CO" smtClean="0"/>
              <a:t>‹Nº›</a:t>
            </a:fld>
            <a:endParaRPr lang="es-CO" dirty="0"/>
          </a:p>
        </p:txBody>
      </p:sp>
    </p:spTree>
    <p:extLst>
      <p:ext uri="{BB962C8B-B14F-4D97-AF65-F5344CB8AC3E}">
        <p14:creationId xmlns:p14="http://schemas.microsoft.com/office/powerpoint/2010/main" val="414995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13BEA50-BDF4-40D9-BBDE-677A3F95C9C1}" type="datetimeFigureOut">
              <a:rPr lang="es-CO" smtClean="0"/>
              <a:t>11/08/2018</a:t>
            </a:fld>
            <a:endParaRPr lang="es-CO"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O"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409CFA3-3112-4A43-8964-7B0FFC6BBACB}" type="slidenum">
              <a:rPr lang="es-CO" smtClean="0"/>
              <a:t>‹Nº›</a:t>
            </a:fld>
            <a:endParaRPr lang="es-CO"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477858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BEA50-BDF4-40D9-BBDE-677A3F95C9C1}" type="datetimeFigureOut">
              <a:rPr lang="es-CO" smtClean="0"/>
              <a:t>11/08/2018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E409CFA3-3112-4A43-8964-7B0FFC6BBACB}" type="slidenum">
              <a:rPr lang="es-CO" smtClean="0"/>
              <a:t>‹Nº›</a:t>
            </a:fld>
            <a:endParaRPr lang="es-CO" dirty="0"/>
          </a:p>
        </p:txBody>
      </p:sp>
    </p:spTree>
    <p:extLst>
      <p:ext uri="{BB962C8B-B14F-4D97-AF65-F5344CB8AC3E}">
        <p14:creationId xmlns:p14="http://schemas.microsoft.com/office/powerpoint/2010/main" val="59586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BEA50-BDF4-40D9-BBDE-677A3F95C9C1}" type="datetimeFigureOut">
              <a:rPr lang="es-CO" smtClean="0"/>
              <a:t>11/08/2018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E409CFA3-3112-4A43-8964-7B0FFC6BBACB}" type="slidenum">
              <a:rPr lang="es-CO" smtClean="0"/>
              <a:t>‹Nº›</a:t>
            </a:fld>
            <a:endParaRPr lang="es-CO" dirty="0"/>
          </a:p>
        </p:txBody>
      </p:sp>
    </p:spTree>
    <p:extLst>
      <p:ext uri="{BB962C8B-B14F-4D97-AF65-F5344CB8AC3E}">
        <p14:creationId xmlns:p14="http://schemas.microsoft.com/office/powerpoint/2010/main" val="226568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BEA50-BDF4-40D9-BBDE-677A3F95C9C1}" type="datetimeFigureOut">
              <a:rPr lang="es-CO" smtClean="0"/>
              <a:t>11/08/2018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E409CFA3-3112-4A43-8964-7B0FFC6BBACB}" type="slidenum">
              <a:rPr lang="es-CO" smtClean="0"/>
              <a:t>‹Nº›</a:t>
            </a:fld>
            <a:endParaRPr lang="es-CO" dirty="0"/>
          </a:p>
        </p:txBody>
      </p:sp>
    </p:spTree>
    <p:extLst>
      <p:ext uri="{BB962C8B-B14F-4D97-AF65-F5344CB8AC3E}">
        <p14:creationId xmlns:p14="http://schemas.microsoft.com/office/powerpoint/2010/main" val="402980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13BEA50-BDF4-40D9-BBDE-677A3F95C9C1}" type="datetimeFigureOut">
              <a:rPr lang="es-CO" smtClean="0"/>
              <a:t>11/08/2018</a:t>
            </a:fld>
            <a:endParaRPr lang="es-CO"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O"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409CFA3-3112-4A43-8964-7B0FFC6BBACB}" type="slidenum">
              <a:rPr lang="es-CO" smtClean="0"/>
              <a:t>‹Nº›</a:t>
            </a:fld>
            <a:endParaRPr lang="es-CO"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446664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13BEA50-BDF4-40D9-BBDE-677A3F95C9C1}" type="datetimeFigureOut">
              <a:rPr lang="es-CO" smtClean="0"/>
              <a:t>11/08/2018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E409CFA3-3112-4A43-8964-7B0FFC6BBACB}" type="slidenum">
              <a:rPr lang="es-CO" smtClean="0"/>
              <a:t>‹Nº›</a:t>
            </a:fld>
            <a:endParaRPr lang="es-CO" dirty="0"/>
          </a:p>
        </p:txBody>
      </p:sp>
    </p:spTree>
    <p:extLst>
      <p:ext uri="{BB962C8B-B14F-4D97-AF65-F5344CB8AC3E}">
        <p14:creationId xmlns:p14="http://schemas.microsoft.com/office/powerpoint/2010/main" val="227563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13BEA50-BDF4-40D9-BBDE-677A3F95C9C1}" type="datetimeFigureOut">
              <a:rPr lang="es-CO" smtClean="0"/>
              <a:t>11/08/2018</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E409CFA3-3112-4A43-8964-7B0FFC6BBACB}" type="slidenum">
              <a:rPr lang="es-CO" smtClean="0"/>
              <a:t>‹Nº›</a:t>
            </a:fld>
            <a:endParaRPr lang="es-CO" dirty="0"/>
          </a:p>
        </p:txBody>
      </p:sp>
    </p:spTree>
    <p:extLst>
      <p:ext uri="{BB962C8B-B14F-4D97-AF65-F5344CB8AC3E}">
        <p14:creationId xmlns:p14="http://schemas.microsoft.com/office/powerpoint/2010/main" val="301979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13BEA50-BDF4-40D9-BBDE-677A3F95C9C1}" type="datetimeFigureOut">
              <a:rPr lang="es-CO" smtClean="0"/>
              <a:t>11/08/2018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E409CFA3-3112-4A43-8964-7B0FFC6BBACB}" type="slidenum">
              <a:rPr lang="es-CO" smtClean="0"/>
              <a:t>‹Nº›</a:t>
            </a:fld>
            <a:endParaRPr lang="es-CO" dirty="0"/>
          </a:p>
        </p:txBody>
      </p:sp>
    </p:spTree>
    <p:extLst>
      <p:ext uri="{BB962C8B-B14F-4D97-AF65-F5344CB8AC3E}">
        <p14:creationId xmlns:p14="http://schemas.microsoft.com/office/powerpoint/2010/main" val="261591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BEA50-BDF4-40D9-BBDE-677A3F95C9C1}" type="datetimeFigureOut">
              <a:rPr lang="es-CO" smtClean="0"/>
              <a:t>11/08/2018</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E409CFA3-3112-4A43-8964-7B0FFC6BBACB}" type="slidenum">
              <a:rPr lang="es-CO" smtClean="0"/>
              <a:t>‹Nº›</a:t>
            </a:fld>
            <a:endParaRPr lang="es-CO" dirty="0"/>
          </a:p>
        </p:txBody>
      </p:sp>
    </p:spTree>
    <p:extLst>
      <p:ext uri="{BB962C8B-B14F-4D97-AF65-F5344CB8AC3E}">
        <p14:creationId xmlns:p14="http://schemas.microsoft.com/office/powerpoint/2010/main" val="88250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13BEA50-BDF4-40D9-BBDE-677A3F95C9C1}" type="datetimeFigureOut">
              <a:rPr lang="es-CO" smtClean="0"/>
              <a:t>11/08/2018</a:t>
            </a:fld>
            <a:endParaRPr lang="es-CO"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409CFA3-3112-4A43-8964-7B0FFC6BBACB}" type="slidenum">
              <a:rPr lang="es-CO" smtClean="0"/>
              <a:t>‹Nº›</a:t>
            </a:fld>
            <a:endParaRPr lang="es-CO"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098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13BEA50-BDF4-40D9-BBDE-677A3F95C9C1}" type="datetimeFigureOut">
              <a:rPr lang="es-CO" smtClean="0"/>
              <a:t>11/08/2018</a:t>
            </a:fld>
            <a:endParaRPr lang="es-CO"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409CFA3-3112-4A43-8964-7B0FFC6BBACB}" type="slidenum">
              <a:rPr lang="es-CO" smtClean="0"/>
              <a:t>‹Nº›</a:t>
            </a:fld>
            <a:endParaRPr lang="es-CO"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88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13BEA50-BDF4-40D9-BBDE-677A3F95C9C1}" type="datetimeFigureOut">
              <a:rPr lang="es-CO" smtClean="0"/>
              <a:t>11/08/2018</a:t>
            </a:fld>
            <a:endParaRPr lang="es-CO"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O"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409CFA3-3112-4A43-8964-7B0FFC6BBACB}" type="slidenum">
              <a:rPr lang="es-CO" smtClean="0"/>
              <a:t>‹Nº›</a:t>
            </a:fld>
            <a:endParaRPr lang="es-CO"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233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640170" y="1403801"/>
            <a:ext cx="6671256" cy="584775"/>
          </a:xfrm>
          <a:prstGeom prst="rect">
            <a:avLst/>
          </a:prstGeom>
          <a:noFill/>
        </p:spPr>
        <p:txBody>
          <a:bodyPr wrap="square" rtlCol="0">
            <a:spAutoFit/>
          </a:bodyPr>
          <a:lstStyle/>
          <a:p>
            <a:r>
              <a:rPr lang="es-CO" sz="3200" b="1" dirty="0">
                <a:latin typeface="Times New Roman" panose="02020603050405020304" pitchFamily="18" charset="0"/>
                <a:cs typeface="Times New Roman" panose="02020603050405020304" pitchFamily="18" charset="0"/>
              </a:rPr>
              <a:t>MODELO ENTIDAD – RELACIÓN</a:t>
            </a:r>
          </a:p>
        </p:txBody>
      </p:sp>
      <p:sp>
        <p:nvSpPr>
          <p:cNvPr id="5" name="CuadroTexto 4"/>
          <p:cNvSpPr txBox="1"/>
          <p:nvPr/>
        </p:nvSpPr>
        <p:spPr>
          <a:xfrm>
            <a:off x="1712890" y="3284114"/>
            <a:ext cx="6632619" cy="1754326"/>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Presentado por:</a:t>
            </a:r>
          </a:p>
          <a:p>
            <a:endParaRPr lang="es-CO"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DIEGO FERNANGO GONZALEZ ORTIZ.</a:t>
            </a:r>
          </a:p>
          <a:p>
            <a:r>
              <a:rPr lang="es-CO" dirty="0">
                <a:latin typeface="Times New Roman" panose="02020603050405020304" pitchFamily="18" charset="0"/>
                <a:cs typeface="Times New Roman" panose="02020603050405020304" pitchFamily="18" charset="0"/>
              </a:rPr>
              <a:t>JUAN FELIPE ORTIZ TRILLOS.</a:t>
            </a:r>
          </a:p>
          <a:p>
            <a:r>
              <a:rPr lang="es-CO" dirty="0">
                <a:latin typeface="Times New Roman" panose="02020603050405020304" pitchFamily="18" charset="0"/>
                <a:cs typeface="Times New Roman" panose="02020603050405020304" pitchFamily="18" charset="0"/>
              </a:rPr>
              <a:t>SERGIO ANDRES CARRILLO MUÑOZ.</a:t>
            </a:r>
          </a:p>
          <a:p>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62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517409" y="614149"/>
            <a:ext cx="3207223" cy="369332"/>
          </a:xfrm>
          <a:prstGeom prst="rect">
            <a:avLst/>
          </a:prstGeom>
          <a:noFill/>
        </p:spPr>
        <p:txBody>
          <a:bodyPr wrap="square" rtlCol="0">
            <a:spAutoFit/>
          </a:bodyPr>
          <a:lstStyle/>
          <a:p>
            <a:r>
              <a:rPr lang="es-CO" b="1" dirty="0">
                <a:latin typeface="Times New Roman" panose="02020603050405020304" pitchFamily="18" charset="0"/>
                <a:cs typeface="Times New Roman" panose="02020603050405020304" pitchFamily="18" charset="0"/>
              </a:rPr>
              <a:t>CLAVES DE UNA ENTIDAD</a:t>
            </a:r>
          </a:p>
        </p:txBody>
      </p:sp>
      <p:sp>
        <p:nvSpPr>
          <p:cNvPr id="5" name="CuadroTexto 4"/>
          <p:cNvSpPr txBox="1"/>
          <p:nvPr/>
        </p:nvSpPr>
        <p:spPr>
          <a:xfrm>
            <a:off x="2538482" y="1446662"/>
            <a:ext cx="6810233" cy="923330"/>
          </a:xfrm>
          <a:prstGeom prst="rect">
            <a:avLst/>
          </a:prstGeom>
          <a:noFill/>
        </p:spPr>
        <p:txBody>
          <a:bodyPr wrap="square" rtlCol="0">
            <a:spAutoFit/>
          </a:bodyPr>
          <a:lstStyle/>
          <a:p>
            <a:pPr algn="just"/>
            <a:r>
              <a:rPr lang="es-CO" dirty="0">
                <a:latin typeface="Times New Roman" panose="02020603050405020304" pitchFamily="18" charset="0"/>
                <a:cs typeface="Times New Roman" panose="02020603050405020304" pitchFamily="18" charset="0"/>
              </a:rPr>
              <a:t>Una clave en un entidad sirve para diferenciar a esta en su conjunto de entidades. Esta diferencia se expresa en términos de sus atributos, es decir, que este atributo va a identificar a la identidad de manera única.</a:t>
            </a:r>
          </a:p>
        </p:txBody>
      </p:sp>
      <p:sp>
        <p:nvSpPr>
          <p:cNvPr id="6" name="CuadroTexto 5"/>
          <p:cNvSpPr txBox="1"/>
          <p:nvPr/>
        </p:nvSpPr>
        <p:spPr>
          <a:xfrm>
            <a:off x="1733264" y="2868555"/>
            <a:ext cx="5036024"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Existen 4 tipos de claves para una entidad:</a:t>
            </a:r>
          </a:p>
        </p:txBody>
      </p:sp>
      <p:sp>
        <p:nvSpPr>
          <p:cNvPr id="7" name="CuadroTexto 6"/>
          <p:cNvSpPr txBox="1"/>
          <p:nvPr/>
        </p:nvSpPr>
        <p:spPr>
          <a:xfrm>
            <a:off x="1433014" y="3736450"/>
            <a:ext cx="8947357"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Superclave: Es la combinación de uno o mas atributos clave que se usa para identificar entidades en un conjunto de entidades.</a:t>
            </a:r>
          </a:p>
        </p:txBody>
      </p:sp>
      <p:sp>
        <p:nvSpPr>
          <p:cNvPr id="8" name="CuadroTexto 7"/>
          <p:cNvSpPr txBox="1"/>
          <p:nvPr/>
        </p:nvSpPr>
        <p:spPr>
          <a:xfrm>
            <a:off x="1433015" y="4322767"/>
            <a:ext cx="8367808"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Clave primaria: Esta clave permite identificar unívocamente cada entidad</a:t>
            </a:r>
            <a:r>
              <a:rPr lang="es-CO" dirty="0" smtClean="0">
                <a:latin typeface="Times New Roman" panose="02020603050405020304" pitchFamily="18" charset="0"/>
                <a:cs typeface="Times New Roman" panose="02020603050405020304" pitchFamily="18" charset="0"/>
              </a:rPr>
              <a:t>. La clave primaria  se representa con una línea debajo del atributo con la clave primaria.</a:t>
            </a:r>
            <a:endParaRPr lang="es-CO" dirty="0">
              <a:latin typeface="Times New Roman" panose="02020603050405020304" pitchFamily="18" charset="0"/>
              <a:cs typeface="Times New Roman" panose="02020603050405020304" pitchFamily="18" charset="0"/>
            </a:endParaRPr>
          </a:p>
        </p:txBody>
      </p:sp>
      <p:sp>
        <p:nvSpPr>
          <p:cNvPr id="9" name="CuadroTexto 8"/>
          <p:cNvSpPr txBox="1"/>
          <p:nvPr/>
        </p:nvSpPr>
        <p:spPr>
          <a:xfrm>
            <a:off x="1433015" y="4863908"/>
            <a:ext cx="8367808" cy="923330"/>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Clave candidata: Es un atributo de una entidad que se pudo o se puede usar como clave primaria de la entidad pero no fueron establecida con primarias por el diseñador.</a:t>
            </a:r>
          </a:p>
        </p:txBody>
      </p:sp>
      <p:sp>
        <p:nvSpPr>
          <p:cNvPr id="10" name="CuadroTexto 9"/>
          <p:cNvSpPr txBox="1"/>
          <p:nvPr/>
        </p:nvSpPr>
        <p:spPr>
          <a:xfrm>
            <a:off x="1420135" y="5749239"/>
            <a:ext cx="7915701"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Clave externa:  Es un atributo con un valor de una clave principal de otra entidad.</a:t>
            </a:r>
          </a:p>
        </p:txBody>
      </p:sp>
    </p:spTree>
    <p:extLst>
      <p:ext uri="{BB962C8B-B14F-4D97-AF65-F5344CB8AC3E}">
        <p14:creationId xmlns:p14="http://schemas.microsoft.com/office/powerpoint/2010/main" val="3440568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ceso 40"/>
          <p:cNvSpPr/>
          <p:nvPr/>
        </p:nvSpPr>
        <p:spPr>
          <a:xfrm>
            <a:off x="7905481" y="1436116"/>
            <a:ext cx="2047741" cy="646331"/>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grpSp>
        <p:nvGrpSpPr>
          <p:cNvPr id="4" name="Grupo 3"/>
          <p:cNvGrpSpPr/>
          <p:nvPr/>
        </p:nvGrpSpPr>
        <p:grpSpPr>
          <a:xfrm>
            <a:off x="311239" y="1242273"/>
            <a:ext cx="10126552" cy="4738928"/>
            <a:chOff x="311239" y="1242273"/>
            <a:chExt cx="10126552" cy="4738928"/>
          </a:xfrm>
        </p:grpSpPr>
        <p:grpSp>
          <p:nvGrpSpPr>
            <p:cNvPr id="5" name="Grupo 4"/>
            <p:cNvGrpSpPr/>
            <p:nvPr/>
          </p:nvGrpSpPr>
          <p:grpSpPr>
            <a:xfrm>
              <a:off x="1300766" y="1300766"/>
              <a:ext cx="2047741" cy="901521"/>
              <a:chOff x="1300766" y="1300766"/>
              <a:chExt cx="2047741" cy="901521"/>
            </a:xfrm>
          </p:grpSpPr>
          <p:sp>
            <p:nvSpPr>
              <p:cNvPr id="34" name="Proceso 33"/>
              <p:cNvSpPr/>
              <p:nvPr/>
            </p:nvSpPr>
            <p:spPr>
              <a:xfrm>
                <a:off x="1300766" y="1300766"/>
                <a:ext cx="2047741" cy="901521"/>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35" name="CuadroTexto 34"/>
              <p:cNvSpPr txBox="1"/>
              <p:nvPr/>
            </p:nvSpPr>
            <p:spPr>
              <a:xfrm>
                <a:off x="1577660" y="1428360"/>
                <a:ext cx="1493952" cy="646331"/>
              </a:xfrm>
              <a:prstGeom prst="rect">
                <a:avLst/>
              </a:prstGeom>
              <a:noFill/>
            </p:spPr>
            <p:txBody>
              <a:bodyPr wrap="square" rtlCol="0">
                <a:spAutoFit/>
              </a:bodyPr>
              <a:lstStyle/>
              <a:p>
                <a:pPr algn="ctr"/>
                <a:r>
                  <a:rPr lang="es-CO" dirty="0">
                    <a:latin typeface="Times New Roman" panose="02020603050405020304" pitchFamily="18" charset="0"/>
                    <a:cs typeface="Times New Roman" panose="02020603050405020304" pitchFamily="18" charset="0"/>
                  </a:rPr>
                  <a:t>MIEMBRO UIS</a:t>
                </a:r>
              </a:p>
            </p:txBody>
          </p:sp>
        </p:grpSp>
        <p:sp>
          <p:nvSpPr>
            <p:cNvPr id="32" name="Proceso 31"/>
            <p:cNvSpPr/>
            <p:nvPr/>
          </p:nvSpPr>
          <p:spPr>
            <a:xfrm>
              <a:off x="7905481" y="1428359"/>
              <a:ext cx="2047741" cy="646331"/>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grpSp>
          <p:nvGrpSpPr>
            <p:cNvPr id="7" name="Grupo 6"/>
            <p:cNvGrpSpPr/>
            <p:nvPr/>
          </p:nvGrpSpPr>
          <p:grpSpPr>
            <a:xfrm>
              <a:off x="4726010" y="1242273"/>
              <a:ext cx="1801969" cy="1018504"/>
              <a:chOff x="4726010" y="1300766"/>
              <a:chExt cx="1801969" cy="1018504"/>
            </a:xfrm>
          </p:grpSpPr>
          <p:sp>
            <p:nvSpPr>
              <p:cNvPr id="30" name="Rombo 29"/>
              <p:cNvSpPr/>
              <p:nvPr/>
            </p:nvSpPr>
            <p:spPr>
              <a:xfrm>
                <a:off x="4726010" y="1300766"/>
                <a:ext cx="1801969" cy="1018504"/>
              </a:xfrm>
              <a:prstGeom prst="diamond">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31" name="CuadroTexto 30"/>
              <p:cNvSpPr txBox="1"/>
              <p:nvPr/>
            </p:nvSpPr>
            <p:spPr>
              <a:xfrm>
                <a:off x="4726010" y="1566860"/>
                <a:ext cx="1801969" cy="369332"/>
              </a:xfrm>
              <a:prstGeom prst="rect">
                <a:avLst/>
              </a:prstGeom>
              <a:noFill/>
            </p:spPr>
            <p:txBody>
              <a:bodyPr wrap="square" rtlCol="0">
                <a:spAutoFit/>
              </a:bodyPr>
              <a:lstStyle/>
              <a:p>
                <a:pPr algn="ctr"/>
                <a:r>
                  <a:rPr lang="es-CO" dirty="0">
                    <a:latin typeface="Times New Roman" panose="02020603050405020304" pitchFamily="18" charset="0"/>
                    <a:cs typeface="Times New Roman" panose="02020603050405020304" pitchFamily="18" charset="0"/>
                  </a:rPr>
                  <a:t>Es en la uis</a:t>
                </a:r>
              </a:p>
            </p:txBody>
          </p:sp>
        </p:grpSp>
        <p:grpSp>
          <p:nvGrpSpPr>
            <p:cNvPr id="8" name="Grupo 7"/>
            <p:cNvGrpSpPr/>
            <p:nvPr/>
          </p:nvGrpSpPr>
          <p:grpSpPr>
            <a:xfrm>
              <a:off x="311239" y="3103808"/>
              <a:ext cx="1385551" cy="613894"/>
              <a:chOff x="311239" y="3103808"/>
              <a:chExt cx="1385551" cy="613894"/>
            </a:xfrm>
          </p:grpSpPr>
          <p:sp>
            <p:nvSpPr>
              <p:cNvPr id="28" name="Elipse 27"/>
              <p:cNvSpPr/>
              <p:nvPr/>
            </p:nvSpPr>
            <p:spPr>
              <a:xfrm>
                <a:off x="311239" y="3103808"/>
                <a:ext cx="989527" cy="61389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29" name="CuadroTexto 28"/>
              <p:cNvSpPr txBox="1"/>
              <p:nvPr/>
            </p:nvSpPr>
            <p:spPr>
              <a:xfrm>
                <a:off x="370266" y="3226158"/>
                <a:ext cx="1326524"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Nombre</a:t>
                </a:r>
              </a:p>
            </p:txBody>
          </p:sp>
        </p:grpSp>
        <p:grpSp>
          <p:nvGrpSpPr>
            <p:cNvPr id="9" name="Grupo 8"/>
            <p:cNvGrpSpPr/>
            <p:nvPr/>
          </p:nvGrpSpPr>
          <p:grpSpPr>
            <a:xfrm>
              <a:off x="734630" y="4167390"/>
              <a:ext cx="1590006" cy="669701"/>
              <a:chOff x="883273" y="3717702"/>
              <a:chExt cx="1590006" cy="669701"/>
            </a:xfrm>
          </p:grpSpPr>
          <p:sp>
            <p:nvSpPr>
              <p:cNvPr id="26" name="Elipse 25"/>
              <p:cNvSpPr/>
              <p:nvPr/>
            </p:nvSpPr>
            <p:spPr>
              <a:xfrm>
                <a:off x="883273" y="3717702"/>
                <a:ext cx="1287887" cy="66970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27" name="CuadroTexto 26"/>
              <p:cNvSpPr txBox="1"/>
              <p:nvPr/>
            </p:nvSpPr>
            <p:spPr>
              <a:xfrm>
                <a:off x="1133876" y="3814155"/>
                <a:ext cx="1339403"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Código</a:t>
                </a:r>
              </a:p>
            </p:txBody>
          </p:sp>
        </p:grpSp>
        <p:grpSp>
          <p:nvGrpSpPr>
            <p:cNvPr id="10" name="Grupo 9"/>
            <p:cNvGrpSpPr/>
            <p:nvPr/>
          </p:nvGrpSpPr>
          <p:grpSpPr>
            <a:xfrm>
              <a:off x="3221868" y="5515415"/>
              <a:ext cx="1630249" cy="465786"/>
              <a:chOff x="3348507" y="3717702"/>
              <a:chExt cx="1630249" cy="465786"/>
            </a:xfrm>
          </p:grpSpPr>
          <p:sp>
            <p:nvSpPr>
              <p:cNvPr id="24" name="Elipse 23"/>
              <p:cNvSpPr/>
              <p:nvPr/>
            </p:nvSpPr>
            <p:spPr>
              <a:xfrm>
                <a:off x="3348507" y="3717702"/>
                <a:ext cx="960548" cy="46578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25" name="CuadroTexto 24"/>
              <p:cNvSpPr txBox="1"/>
              <p:nvPr/>
            </p:nvSpPr>
            <p:spPr>
              <a:xfrm>
                <a:off x="3639353" y="3751184"/>
                <a:ext cx="1339403"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ID</a:t>
                </a:r>
              </a:p>
            </p:txBody>
          </p:sp>
        </p:grpSp>
        <p:grpSp>
          <p:nvGrpSpPr>
            <p:cNvPr id="11" name="Grupo 10"/>
            <p:cNvGrpSpPr/>
            <p:nvPr/>
          </p:nvGrpSpPr>
          <p:grpSpPr>
            <a:xfrm>
              <a:off x="1777823" y="4951928"/>
              <a:ext cx="1570684" cy="669701"/>
              <a:chOff x="1879242" y="4183487"/>
              <a:chExt cx="1570684" cy="669701"/>
            </a:xfrm>
          </p:grpSpPr>
          <p:sp>
            <p:nvSpPr>
              <p:cNvPr id="22" name="Elipse 21"/>
              <p:cNvSpPr/>
              <p:nvPr/>
            </p:nvSpPr>
            <p:spPr>
              <a:xfrm>
                <a:off x="1879242" y="4183487"/>
                <a:ext cx="1444045" cy="66970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23" name="CuadroTexto 22"/>
              <p:cNvSpPr txBox="1"/>
              <p:nvPr/>
            </p:nvSpPr>
            <p:spPr>
              <a:xfrm>
                <a:off x="1888363" y="4297042"/>
                <a:ext cx="1561563"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No. de Cédula</a:t>
                </a:r>
              </a:p>
            </p:txBody>
          </p:sp>
        </p:grpSp>
        <p:grpSp>
          <p:nvGrpSpPr>
            <p:cNvPr id="12" name="Grupo 11"/>
            <p:cNvGrpSpPr/>
            <p:nvPr/>
          </p:nvGrpSpPr>
          <p:grpSpPr>
            <a:xfrm>
              <a:off x="7512676" y="2750713"/>
              <a:ext cx="2925115" cy="2870916"/>
              <a:chOff x="7512676" y="2750713"/>
              <a:chExt cx="2925115" cy="2870916"/>
            </a:xfrm>
          </p:grpSpPr>
          <p:sp>
            <p:nvSpPr>
              <p:cNvPr id="20" name="Elipse 19"/>
              <p:cNvSpPr/>
              <p:nvPr/>
            </p:nvSpPr>
            <p:spPr>
              <a:xfrm>
                <a:off x="7512676" y="2750713"/>
                <a:ext cx="2833352" cy="287091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21" name="CuadroTexto 20"/>
              <p:cNvSpPr txBox="1"/>
              <p:nvPr/>
            </p:nvSpPr>
            <p:spPr>
              <a:xfrm>
                <a:off x="7693517" y="3565440"/>
                <a:ext cx="2744274" cy="1200329"/>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ID: 1 – Rector</a:t>
                </a:r>
              </a:p>
              <a:p>
                <a:r>
                  <a:rPr lang="es-CO" dirty="0">
                    <a:latin typeface="Times New Roman" panose="02020603050405020304" pitchFamily="18" charset="0"/>
                    <a:cs typeface="Times New Roman" panose="02020603050405020304" pitchFamily="18" charset="0"/>
                  </a:rPr>
                  <a:t>ID: 2 – Director de escuela</a:t>
                </a:r>
              </a:p>
              <a:p>
                <a:r>
                  <a:rPr lang="es-CO" dirty="0">
                    <a:latin typeface="Times New Roman" panose="02020603050405020304" pitchFamily="18" charset="0"/>
                    <a:cs typeface="Times New Roman" panose="02020603050405020304" pitchFamily="18" charset="0"/>
                  </a:rPr>
                  <a:t>ID: 3 – Profesor</a:t>
                </a:r>
              </a:p>
              <a:p>
                <a:r>
                  <a:rPr lang="es-CO" dirty="0">
                    <a:latin typeface="Times New Roman" panose="02020603050405020304" pitchFamily="18" charset="0"/>
                    <a:cs typeface="Times New Roman" panose="02020603050405020304" pitchFamily="18" charset="0"/>
                  </a:rPr>
                  <a:t>ID: 4 – Estudiante </a:t>
                </a:r>
              </a:p>
            </p:txBody>
          </p:sp>
        </p:grpSp>
        <p:cxnSp>
          <p:nvCxnSpPr>
            <p:cNvPr id="13" name="Conector recto 12"/>
            <p:cNvCxnSpPr>
              <a:stCxn id="34" idx="3"/>
              <a:endCxn id="30" idx="1"/>
            </p:cNvCxnSpPr>
            <p:nvPr/>
          </p:nvCxnSpPr>
          <p:spPr>
            <a:xfrm flipV="1">
              <a:off x="3348507" y="1751525"/>
              <a:ext cx="137750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6527979" y="1760478"/>
              <a:ext cx="137750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p:cNvCxnSpPr>
              <a:endCxn id="28" idx="0"/>
            </p:cNvCxnSpPr>
            <p:nvPr/>
          </p:nvCxnSpPr>
          <p:spPr>
            <a:xfrm flipH="1">
              <a:off x="806003" y="2202285"/>
              <a:ext cx="1497168" cy="901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p:cNvCxnSpPr>
              <a:stCxn id="34" idx="2"/>
              <a:endCxn id="26" idx="0"/>
            </p:cNvCxnSpPr>
            <p:nvPr/>
          </p:nvCxnSpPr>
          <p:spPr>
            <a:xfrm flipH="1">
              <a:off x="1378574" y="2202287"/>
              <a:ext cx="946063" cy="1965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p:cNvCxnSpPr>
              <a:stCxn id="34" idx="2"/>
              <a:endCxn id="22" idx="0"/>
            </p:cNvCxnSpPr>
            <p:nvPr/>
          </p:nvCxnSpPr>
          <p:spPr>
            <a:xfrm>
              <a:off x="2324637" y="2202287"/>
              <a:ext cx="175209" cy="2749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p:cNvCxnSpPr>
              <a:stCxn id="24" idx="0"/>
              <a:endCxn id="34" idx="2"/>
            </p:cNvCxnSpPr>
            <p:nvPr/>
          </p:nvCxnSpPr>
          <p:spPr>
            <a:xfrm flipH="1" flipV="1">
              <a:off x="2324637" y="2202287"/>
              <a:ext cx="1377505" cy="3313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a:stCxn id="20" idx="0"/>
              <a:endCxn id="32" idx="2"/>
            </p:cNvCxnSpPr>
            <p:nvPr/>
          </p:nvCxnSpPr>
          <p:spPr>
            <a:xfrm flipV="1">
              <a:off x="8929352" y="2074690"/>
              <a:ext cx="0" cy="6760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CuadroTexto 35"/>
          <p:cNvSpPr txBox="1"/>
          <p:nvPr/>
        </p:nvSpPr>
        <p:spPr>
          <a:xfrm>
            <a:off x="3733802" y="1389950"/>
            <a:ext cx="715312"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0, n</a:t>
            </a:r>
          </a:p>
        </p:txBody>
      </p:sp>
      <p:sp>
        <p:nvSpPr>
          <p:cNvPr id="37" name="CuadroTexto 36"/>
          <p:cNvSpPr txBox="1"/>
          <p:nvPr/>
        </p:nvSpPr>
        <p:spPr>
          <a:xfrm>
            <a:off x="6859074" y="1351086"/>
            <a:ext cx="715312"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0, n</a:t>
            </a:r>
          </a:p>
        </p:txBody>
      </p:sp>
      <p:sp>
        <p:nvSpPr>
          <p:cNvPr id="42" name="Rectángulo 41"/>
          <p:cNvSpPr/>
          <p:nvPr/>
        </p:nvSpPr>
        <p:spPr>
          <a:xfrm>
            <a:off x="8004827" y="1440050"/>
            <a:ext cx="1920770" cy="646331"/>
          </a:xfrm>
          <a:prstGeom prst="rect">
            <a:avLst/>
          </a:prstGeom>
        </p:spPr>
        <p:txBody>
          <a:bodyPr wrap="square">
            <a:spAutoFit/>
          </a:bodyPr>
          <a:lstStyle/>
          <a:p>
            <a:pPr algn="ctr"/>
            <a:r>
              <a:rPr lang="es-CO" dirty="0">
                <a:latin typeface="Times New Roman" panose="02020603050405020304" pitchFamily="18" charset="0"/>
                <a:cs typeface="Times New Roman" panose="02020603050405020304" pitchFamily="18" charset="0"/>
              </a:rPr>
              <a:t>CARGO DEL MIEMRBO</a:t>
            </a:r>
            <a:endParaRPr lang="es-CO" dirty="0"/>
          </a:p>
        </p:txBody>
      </p:sp>
      <p:sp>
        <p:nvSpPr>
          <p:cNvPr id="43" name="CuadroTexto 42"/>
          <p:cNvSpPr txBox="1"/>
          <p:nvPr/>
        </p:nvSpPr>
        <p:spPr>
          <a:xfrm>
            <a:off x="5082327" y="372644"/>
            <a:ext cx="1445652" cy="369332"/>
          </a:xfrm>
          <a:prstGeom prst="rect">
            <a:avLst/>
          </a:prstGeom>
          <a:noFill/>
        </p:spPr>
        <p:txBody>
          <a:bodyPr wrap="square" rtlCol="0">
            <a:spAutoFit/>
          </a:bodyPr>
          <a:lstStyle/>
          <a:p>
            <a:pPr algn="ctr"/>
            <a:r>
              <a:rPr lang="es-CO" dirty="0">
                <a:latin typeface="Times New Roman" panose="02020603050405020304" pitchFamily="18" charset="0"/>
                <a:cs typeface="Times New Roman" panose="02020603050405020304" pitchFamily="18" charset="0"/>
              </a:rPr>
              <a:t>EJEMPLO 1</a:t>
            </a:r>
          </a:p>
        </p:txBody>
      </p:sp>
      <p:cxnSp>
        <p:nvCxnSpPr>
          <p:cNvPr id="40" name="Conector recto 39"/>
          <p:cNvCxnSpPr/>
          <p:nvPr/>
        </p:nvCxnSpPr>
        <p:spPr>
          <a:xfrm>
            <a:off x="3695165" y="1527113"/>
            <a:ext cx="0" cy="381657"/>
          </a:xfrm>
          <a:prstGeom prst="line">
            <a:avLst/>
          </a:prstGeom>
          <a:ln/>
        </p:spPr>
        <p:style>
          <a:lnRef idx="1">
            <a:schemeClr val="dk1"/>
          </a:lnRef>
          <a:fillRef idx="0">
            <a:schemeClr val="dk1"/>
          </a:fillRef>
          <a:effectRef idx="0">
            <a:schemeClr val="dk1"/>
          </a:effectRef>
          <a:fontRef idx="minor">
            <a:schemeClr val="tx1"/>
          </a:fontRef>
        </p:style>
      </p:cxnSp>
      <p:cxnSp>
        <p:nvCxnSpPr>
          <p:cNvPr id="44" name="Conector recto 43"/>
          <p:cNvCxnSpPr/>
          <p:nvPr/>
        </p:nvCxnSpPr>
        <p:spPr>
          <a:xfrm>
            <a:off x="7644886" y="1508828"/>
            <a:ext cx="0" cy="381657"/>
          </a:xfrm>
          <a:prstGeom prst="line">
            <a:avLst/>
          </a:prstGeom>
          <a:ln/>
        </p:spPr>
        <p:style>
          <a:lnRef idx="1">
            <a:schemeClr val="dk1"/>
          </a:lnRef>
          <a:fillRef idx="0">
            <a:schemeClr val="dk1"/>
          </a:fillRef>
          <a:effectRef idx="0">
            <a:schemeClr val="dk1"/>
          </a:effectRef>
          <a:fontRef idx="minor">
            <a:schemeClr val="tx1"/>
          </a:fontRef>
        </p:style>
      </p:cxnSp>
      <p:sp>
        <p:nvSpPr>
          <p:cNvPr id="38" name="Flecha abajo 37"/>
          <p:cNvSpPr/>
          <p:nvPr/>
        </p:nvSpPr>
        <p:spPr>
          <a:xfrm>
            <a:off x="985233" y="4837091"/>
            <a:ext cx="173866" cy="784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Flecha abajo 45"/>
          <p:cNvSpPr/>
          <p:nvPr/>
        </p:nvSpPr>
        <p:spPr>
          <a:xfrm>
            <a:off x="2022517" y="5650624"/>
            <a:ext cx="173866" cy="784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Flecha derecha 38"/>
          <p:cNvSpPr/>
          <p:nvPr/>
        </p:nvSpPr>
        <p:spPr>
          <a:xfrm>
            <a:off x="3940935" y="5981201"/>
            <a:ext cx="785075" cy="123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CuadroTexto 47"/>
          <p:cNvSpPr txBox="1"/>
          <p:nvPr/>
        </p:nvSpPr>
        <p:spPr>
          <a:xfrm>
            <a:off x="697468" y="5617216"/>
            <a:ext cx="1362210" cy="646331"/>
          </a:xfrm>
          <a:prstGeom prst="rect">
            <a:avLst/>
          </a:prstGeom>
          <a:noFill/>
        </p:spPr>
        <p:txBody>
          <a:bodyPr wrap="square" rtlCol="0">
            <a:spAutoFit/>
          </a:bodyPr>
          <a:lstStyle/>
          <a:p>
            <a:r>
              <a:rPr lang="es-CO" dirty="0" smtClean="0"/>
              <a:t>Clave primaria</a:t>
            </a:r>
            <a:endParaRPr lang="es-CO" dirty="0"/>
          </a:p>
        </p:txBody>
      </p:sp>
      <p:sp>
        <p:nvSpPr>
          <p:cNvPr id="49" name="CuadroTexto 48"/>
          <p:cNvSpPr txBox="1"/>
          <p:nvPr/>
        </p:nvSpPr>
        <p:spPr>
          <a:xfrm>
            <a:off x="2412241" y="6203121"/>
            <a:ext cx="1362210" cy="646331"/>
          </a:xfrm>
          <a:prstGeom prst="rect">
            <a:avLst/>
          </a:prstGeom>
          <a:noFill/>
        </p:spPr>
        <p:txBody>
          <a:bodyPr wrap="square" rtlCol="0">
            <a:spAutoFit/>
          </a:bodyPr>
          <a:lstStyle/>
          <a:p>
            <a:r>
              <a:rPr lang="es-CO" dirty="0" smtClean="0"/>
              <a:t>Clave candidata </a:t>
            </a:r>
            <a:endParaRPr lang="es-CO" dirty="0"/>
          </a:p>
        </p:txBody>
      </p:sp>
      <p:sp>
        <p:nvSpPr>
          <p:cNvPr id="50" name="CuadroTexto 49"/>
          <p:cNvSpPr txBox="1"/>
          <p:nvPr/>
        </p:nvSpPr>
        <p:spPr>
          <a:xfrm>
            <a:off x="4724939" y="5865973"/>
            <a:ext cx="1362210" cy="646331"/>
          </a:xfrm>
          <a:prstGeom prst="rect">
            <a:avLst/>
          </a:prstGeom>
          <a:noFill/>
        </p:spPr>
        <p:txBody>
          <a:bodyPr wrap="square" rtlCol="0">
            <a:spAutoFit/>
          </a:bodyPr>
          <a:lstStyle/>
          <a:p>
            <a:r>
              <a:rPr lang="es-CO" dirty="0" smtClean="0"/>
              <a:t>Clave externa </a:t>
            </a:r>
            <a:endParaRPr lang="es-CO" dirty="0"/>
          </a:p>
        </p:txBody>
      </p:sp>
      <p:sp>
        <p:nvSpPr>
          <p:cNvPr id="51" name="Flecha abajo 50"/>
          <p:cNvSpPr/>
          <p:nvPr/>
        </p:nvSpPr>
        <p:spPr>
          <a:xfrm>
            <a:off x="3582643" y="1989370"/>
            <a:ext cx="162828" cy="784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Flecha abajo 51"/>
          <p:cNvSpPr/>
          <p:nvPr/>
        </p:nvSpPr>
        <p:spPr>
          <a:xfrm>
            <a:off x="6837083" y="1628163"/>
            <a:ext cx="162828" cy="784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CuadroTexto 52"/>
          <p:cNvSpPr txBox="1"/>
          <p:nvPr/>
        </p:nvSpPr>
        <p:spPr>
          <a:xfrm>
            <a:off x="3127693" y="2889355"/>
            <a:ext cx="1362210" cy="923330"/>
          </a:xfrm>
          <a:prstGeom prst="rect">
            <a:avLst/>
          </a:prstGeom>
          <a:noFill/>
        </p:spPr>
        <p:txBody>
          <a:bodyPr wrap="square" rtlCol="0">
            <a:spAutoFit/>
          </a:bodyPr>
          <a:lstStyle/>
          <a:p>
            <a:r>
              <a:rPr lang="es-CO" dirty="0" smtClean="0"/>
              <a:t>Relación según modalidad</a:t>
            </a:r>
            <a:endParaRPr lang="es-CO" dirty="0"/>
          </a:p>
        </p:txBody>
      </p:sp>
      <p:sp>
        <p:nvSpPr>
          <p:cNvPr id="54" name="CuadroTexto 53"/>
          <p:cNvSpPr txBox="1"/>
          <p:nvPr/>
        </p:nvSpPr>
        <p:spPr>
          <a:xfrm>
            <a:off x="6135171" y="2512427"/>
            <a:ext cx="1463902" cy="923330"/>
          </a:xfrm>
          <a:prstGeom prst="rect">
            <a:avLst/>
          </a:prstGeom>
          <a:noFill/>
        </p:spPr>
        <p:txBody>
          <a:bodyPr wrap="square" rtlCol="0">
            <a:spAutoFit/>
          </a:bodyPr>
          <a:lstStyle/>
          <a:p>
            <a:r>
              <a:rPr lang="es-CO" dirty="0" smtClean="0"/>
              <a:t>Relación según cardinalidad</a:t>
            </a:r>
            <a:endParaRPr lang="es-CO" dirty="0"/>
          </a:p>
        </p:txBody>
      </p:sp>
      <p:cxnSp>
        <p:nvCxnSpPr>
          <p:cNvPr id="55" name="Conector recto 54"/>
          <p:cNvCxnSpPr/>
          <p:nvPr/>
        </p:nvCxnSpPr>
        <p:spPr>
          <a:xfrm>
            <a:off x="864726" y="4820313"/>
            <a:ext cx="121651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00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upo 99"/>
          <p:cNvGrpSpPr/>
          <p:nvPr/>
        </p:nvGrpSpPr>
        <p:grpSpPr>
          <a:xfrm>
            <a:off x="206062" y="128789"/>
            <a:ext cx="11632301" cy="6447877"/>
            <a:chOff x="217868" y="293474"/>
            <a:chExt cx="11620496" cy="6283192"/>
          </a:xfrm>
        </p:grpSpPr>
        <p:grpSp>
          <p:nvGrpSpPr>
            <p:cNvPr id="82" name="Grupo 81"/>
            <p:cNvGrpSpPr/>
            <p:nvPr/>
          </p:nvGrpSpPr>
          <p:grpSpPr>
            <a:xfrm>
              <a:off x="217868" y="293474"/>
              <a:ext cx="11620496" cy="6283192"/>
              <a:chOff x="217868" y="293474"/>
              <a:chExt cx="11620496" cy="6283192"/>
            </a:xfrm>
          </p:grpSpPr>
          <p:sp>
            <p:nvSpPr>
              <p:cNvPr id="34" name="Elipse 33"/>
              <p:cNvSpPr/>
              <p:nvPr/>
            </p:nvSpPr>
            <p:spPr>
              <a:xfrm>
                <a:off x="2002125" y="625256"/>
                <a:ext cx="833372" cy="46437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5" name="Elipse 34"/>
              <p:cNvSpPr/>
              <p:nvPr/>
            </p:nvSpPr>
            <p:spPr>
              <a:xfrm>
                <a:off x="217868" y="1646127"/>
                <a:ext cx="906882" cy="5947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3" name="Elipse 32"/>
              <p:cNvSpPr/>
              <p:nvPr/>
            </p:nvSpPr>
            <p:spPr>
              <a:xfrm>
                <a:off x="721753" y="777752"/>
                <a:ext cx="1149438" cy="735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Rombo 31"/>
              <p:cNvSpPr/>
              <p:nvPr/>
            </p:nvSpPr>
            <p:spPr>
              <a:xfrm>
                <a:off x="7349539" y="3116728"/>
                <a:ext cx="1622738" cy="71178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1" name="Rombo 30"/>
              <p:cNvSpPr/>
              <p:nvPr/>
            </p:nvSpPr>
            <p:spPr>
              <a:xfrm>
                <a:off x="2024129" y="2745759"/>
                <a:ext cx="1622738" cy="71178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ombo 29"/>
              <p:cNvSpPr/>
              <p:nvPr/>
            </p:nvSpPr>
            <p:spPr>
              <a:xfrm>
                <a:off x="4686834" y="1361212"/>
                <a:ext cx="1622738" cy="71178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Rectángulo 27"/>
              <p:cNvSpPr/>
              <p:nvPr/>
            </p:nvSpPr>
            <p:spPr>
              <a:xfrm>
                <a:off x="1959733" y="4150625"/>
                <a:ext cx="1751527" cy="6096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26"/>
              <p:cNvSpPr/>
              <p:nvPr/>
            </p:nvSpPr>
            <p:spPr>
              <a:xfrm>
                <a:off x="7285144" y="4909561"/>
                <a:ext cx="1751527" cy="6096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25"/>
              <p:cNvSpPr/>
              <p:nvPr/>
            </p:nvSpPr>
            <p:spPr>
              <a:xfrm>
                <a:off x="7285145" y="1429491"/>
                <a:ext cx="1751527" cy="6096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22"/>
              <p:cNvSpPr/>
              <p:nvPr/>
            </p:nvSpPr>
            <p:spPr>
              <a:xfrm>
                <a:off x="1959734" y="1438457"/>
                <a:ext cx="1751527" cy="6096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p:cNvSpPr txBox="1"/>
              <p:nvPr/>
            </p:nvSpPr>
            <p:spPr>
              <a:xfrm>
                <a:off x="2262388" y="1549649"/>
                <a:ext cx="2897746" cy="369332"/>
              </a:xfrm>
              <a:prstGeom prst="rect">
                <a:avLst/>
              </a:prstGeom>
              <a:noFill/>
            </p:spPr>
            <p:txBody>
              <a:bodyPr wrap="square" rtlCol="0">
                <a:spAutoFit/>
              </a:bodyPr>
              <a:lstStyle/>
              <a:p>
                <a:r>
                  <a:rPr lang="es-CO" dirty="0"/>
                  <a:t>MIEMBRO</a:t>
                </a:r>
              </a:p>
            </p:txBody>
          </p:sp>
          <p:sp>
            <p:nvSpPr>
              <p:cNvPr id="8" name="CuadroTexto 7"/>
              <p:cNvSpPr txBox="1"/>
              <p:nvPr/>
            </p:nvSpPr>
            <p:spPr>
              <a:xfrm>
                <a:off x="7360275" y="5026265"/>
                <a:ext cx="1596981" cy="369332"/>
              </a:xfrm>
              <a:prstGeom prst="rect">
                <a:avLst/>
              </a:prstGeom>
              <a:noFill/>
            </p:spPr>
            <p:txBody>
              <a:bodyPr wrap="square" rtlCol="0">
                <a:spAutoFit/>
              </a:bodyPr>
              <a:lstStyle/>
              <a:p>
                <a:r>
                  <a:rPr lang="es-CO" dirty="0"/>
                  <a:t>PRODUCTORA</a:t>
                </a:r>
              </a:p>
            </p:txBody>
          </p:sp>
          <p:sp>
            <p:nvSpPr>
              <p:cNvPr id="9" name="CuadroTexto 8"/>
              <p:cNvSpPr txBox="1"/>
              <p:nvPr/>
            </p:nvSpPr>
            <p:spPr>
              <a:xfrm>
                <a:off x="7534141" y="1530216"/>
                <a:ext cx="1163388" cy="369332"/>
              </a:xfrm>
              <a:prstGeom prst="rect">
                <a:avLst/>
              </a:prstGeom>
              <a:noFill/>
            </p:spPr>
            <p:txBody>
              <a:bodyPr wrap="square" rtlCol="0">
                <a:spAutoFit/>
              </a:bodyPr>
              <a:lstStyle/>
              <a:p>
                <a:r>
                  <a:rPr lang="es-CO" dirty="0"/>
                  <a:t>PELICULA</a:t>
                </a:r>
              </a:p>
            </p:txBody>
          </p:sp>
          <p:sp>
            <p:nvSpPr>
              <p:cNvPr id="10" name="CuadroTexto 9"/>
              <p:cNvSpPr txBox="1"/>
              <p:nvPr/>
            </p:nvSpPr>
            <p:spPr>
              <a:xfrm>
                <a:off x="5071592" y="1500848"/>
                <a:ext cx="1455312" cy="369332"/>
              </a:xfrm>
              <a:prstGeom prst="rect">
                <a:avLst/>
              </a:prstGeom>
              <a:noFill/>
            </p:spPr>
            <p:txBody>
              <a:bodyPr wrap="square" rtlCol="0">
                <a:spAutoFit/>
              </a:bodyPr>
              <a:lstStyle/>
              <a:p>
                <a:r>
                  <a:rPr lang="es-CO" dirty="0"/>
                  <a:t>Trabaja</a:t>
                </a:r>
              </a:p>
            </p:txBody>
          </p:sp>
          <p:sp>
            <p:nvSpPr>
              <p:cNvPr id="11" name="CuadroTexto 10"/>
              <p:cNvSpPr txBox="1"/>
              <p:nvPr/>
            </p:nvSpPr>
            <p:spPr>
              <a:xfrm>
                <a:off x="7662928" y="3243313"/>
                <a:ext cx="1068947" cy="369332"/>
              </a:xfrm>
              <a:prstGeom prst="rect">
                <a:avLst/>
              </a:prstGeom>
              <a:noFill/>
            </p:spPr>
            <p:txBody>
              <a:bodyPr wrap="square" rtlCol="0">
                <a:spAutoFit/>
              </a:bodyPr>
              <a:lstStyle/>
              <a:p>
                <a:r>
                  <a:rPr lang="es-CO" dirty="0"/>
                  <a:t>Produce</a:t>
                </a:r>
              </a:p>
            </p:txBody>
          </p:sp>
          <p:sp>
            <p:nvSpPr>
              <p:cNvPr id="12" name="CuadroTexto 11"/>
              <p:cNvSpPr txBox="1"/>
              <p:nvPr/>
            </p:nvSpPr>
            <p:spPr>
              <a:xfrm>
                <a:off x="814586" y="946850"/>
                <a:ext cx="1043189" cy="369332"/>
              </a:xfrm>
              <a:prstGeom prst="rect">
                <a:avLst/>
              </a:prstGeom>
              <a:noFill/>
            </p:spPr>
            <p:txBody>
              <a:bodyPr wrap="square" rtlCol="0">
                <a:spAutoFit/>
              </a:bodyPr>
              <a:lstStyle/>
              <a:p>
                <a:r>
                  <a:rPr lang="es-CO" dirty="0"/>
                  <a:t>Nombre</a:t>
                </a:r>
              </a:p>
            </p:txBody>
          </p:sp>
          <p:sp>
            <p:nvSpPr>
              <p:cNvPr id="13" name="CuadroTexto 12"/>
              <p:cNvSpPr txBox="1"/>
              <p:nvPr/>
            </p:nvSpPr>
            <p:spPr>
              <a:xfrm>
                <a:off x="2248434" y="665753"/>
                <a:ext cx="456129" cy="369332"/>
              </a:xfrm>
              <a:prstGeom prst="rect">
                <a:avLst/>
              </a:prstGeom>
              <a:noFill/>
            </p:spPr>
            <p:txBody>
              <a:bodyPr wrap="square" rtlCol="0">
                <a:spAutoFit/>
              </a:bodyPr>
              <a:lstStyle/>
              <a:p>
                <a:r>
                  <a:rPr lang="es-CO" dirty="0"/>
                  <a:t>ID </a:t>
                </a:r>
              </a:p>
            </p:txBody>
          </p:sp>
          <p:sp>
            <p:nvSpPr>
              <p:cNvPr id="14" name="CuadroTexto 13"/>
              <p:cNvSpPr txBox="1"/>
              <p:nvPr/>
            </p:nvSpPr>
            <p:spPr>
              <a:xfrm>
                <a:off x="332701" y="1711094"/>
                <a:ext cx="963771" cy="369332"/>
              </a:xfrm>
              <a:prstGeom prst="rect">
                <a:avLst/>
              </a:prstGeom>
              <a:noFill/>
            </p:spPr>
            <p:txBody>
              <a:bodyPr wrap="square" rtlCol="0">
                <a:spAutoFit/>
              </a:bodyPr>
              <a:lstStyle/>
              <a:p>
                <a:r>
                  <a:rPr lang="es-CO" dirty="0"/>
                  <a:t>Edad</a:t>
                </a:r>
              </a:p>
            </p:txBody>
          </p:sp>
          <p:grpSp>
            <p:nvGrpSpPr>
              <p:cNvPr id="46" name="Grupo 45"/>
              <p:cNvGrpSpPr/>
              <p:nvPr/>
            </p:nvGrpSpPr>
            <p:grpSpPr>
              <a:xfrm>
                <a:off x="8317876" y="293474"/>
                <a:ext cx="1220538" cy="735886"/>
                <a:chOff x="7942780" y="393142"/>
                <a:chExt cx="1220538" cy="735886"/>
              </a:xfrm>
            </p:grpSpPr>
            <p:sp>
              <p:nvSpPr>
                <p:cNvPr id="37" name="Elipse 36"/>
                <p:cNvSpPr/>
                <p:nvPr/>
              </p:nvSpPr>
              <p:spPr>
                <a:xfrm>
                  <a:off x="7942780" y="393142"/>
                  <a:ext cx="1149438" cy="735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p:cNvSpPr txBox="1"/>
                <p:nvPr/>
              </p:nvSpPr>
              <p:spPr>
                <a:xfrm>
                  <a:off x="8042856" y="554480"/>
                  <a:ext cx="1120462" cy="369332"/>
                </a:xfrm>
                <a:prstGeom prst="rect">
                  <a:avLst/>
                </a:prstGeom>
                <a:noFill/>
              </p:spPr>
              <p:txBody>
                <a:bodyPr wrap="square" rtlCol="0">
                  <a:spAutoFit/>
                </a:bodyPr>
                <a:lstStyle/>
                <a:p>
                  <a:r>
                    <a:rPr lang="es-CO" dirty="0"/>
                    <a:t>Nombre</a:t>
                  </a:r>
                </a:p>
              </p:txBody>
            </p:sp>
          </p:grpSp>
          <p:grpSp>
            <p:nvGrpSpPr>
              <p:cNvPr id="47" name="Grupo 46"/>
              <p:cNvGrpSpPr/>
              <p:nvPr/>
            </p:nvGrpSpPr>
            <p:grpSpPr>
              <a:xfrm>
                <a:off x="9699934" y="1207639"/>
                <a:ext cx="2138430" cy="735886"/>
                <a:chOff x="9443970" y="963408"/>
                <a:chExt cx="2138430" cy="735886"/>
              </a:xfrm>
            </p:grpSpPr>
            <p:sp>
              <p:nvSpPr>
                <p:cNvPr id="38" name="Elipse 37"/>
                <p:cNvSpPr/>
                <p:nvPr/>
              </p:nvSpPr>
              <p:spPr>
                <a:xfrm>
                  <a:off x="9443970" y="963408"/>
                  <a:ext cx="2106767" cy="735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CuadroTexto 15"/>
                <p:cNvSpPr txBox="1"/>
                <p:nvPr/>
              </p:nvSpPr>
              <p:spPr>
                <a:xfrm>
                  <a:off x="9457386" y="1131516"/>
                  <a:ext cx="2125014" cy="369332"/>
                </a:xfrm>
                <a:prstGeom prst="rect">
                  <a:avLst/>
                </a:prstGeom>
                <a:noFill/>
              </p:spPr>
              <p:txBody>
                <a:bodyPr wrap="square" rtlCol="0">
                  <a:spAutoFit/>
                </a:bodyPr>
                <a:lstStyle/>
                <a:p>
                  <a:r>
                    <a:rPr lang="es-CO" dirty="0"/>
                    <a:t>Año de lanzamiento</a:t>
                  </a:r>
                </a:p>
              </p:txBody>
            </p:sp>
          </p:grpSp>
          <p:grpSp>
            <p:nvGrpSpPr>
              <p:cNvPr id="52" name="Grupo 51"/>
              <p:cNvGrpSpPr/>
              <p:nvPr/>
            </p:nvGrpSpPr>
            <p:grpSpPr>
              <a:xfrm>
                <a:off x="9602277" y="4691678"/>
                <a:ext cx="1267494" cy="735886"/>
                <a:chOff x="9370455" y="4678799"/>
                <a:chExt cx="1267494" cy="735886"/>
              </a:xfrm>
            </p:grpSpPr>
            <p:sp>
              <p:nvSpPr>
                <p:cNvPr id="39" name="Elipse 38"/>
                <p:cNvSpPr/>
                <p:nvPr/>
              </p:nvSpPr>
              <p:spPr>
                <a:xfrm>
                  <a:off x="9370455" y="4678799"/>
                  <a:ext cx="1149438" cy="735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CuadroTexto 16"/>
                <p:cNvSpPr txBox="1"/>
                <p:nvPr/>
              </p:nvSpPr>
              <p:spPr>
                <a:xfrm>
                  <a:off x="9517487" y="4837442"/>
                  <a:ext cx="1120462" cy="369332"/>
                </a:xfrm>
                <a:prstGeom prst="rect">
                  <a:avLst/>
                </a:prstGeom>
                <a:noFill/>
              </p:spPr>
              <p:txBody>
                <a:bodyPr wrap="square" rtlCol="0">
                  <a:spAutoFit/>
                </a:bodyPr>
                <a:lstStyle/>
                <a:p>
                  <a:r>
                    <a:rPr lang="es-CO" dirty="0"/>
                    <a:t>Nombre</a:t>
                  </a:r>
                </a:p>
              </p:txBody>
            </p:sp>
          </p:grpSp>
          <p:grpSp>
            <p:nvGrpSpPr>
              <p:cNvPr id="53" name="Grupo 52"/>
              <p:cNvGrpSpPr/>
              <p:nvPr/>
            </p:nvGrpSpPr>
            <p:grpSpPr>
              <a:xfrm>
                <a:off x="8697529" y="5840780"/>
                <a:ext cx="1298350" cy="735886"/>
                <a:chOff x="8603087" y="5805873"/>
                <a:chExt cx="1298350" cy="735886"/>
              </a:xfrm>
            </p:grpSpPr>
            <p:sp>
              <p:nvSpPr>
                <p:cNvPr id="40" name="Elipse 39"/>
                <p:cNvSpPr/>
                <p:nvPr/>
              </p:nvSpPr>
              <p:spPr>
                <a:xfrm>
                  <a:off x="8603087" y="5805873"/>
                  <a:ext cx="1149438" cy="735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CuadroTexto 17"/>
                <p:cNvSpPr txBox="1"/>
                <p:nvPr/>
              </p:nvSpPr>
              <p:spPr>
                <a:xfrm>
                  <a:off x="8654601" y="5989150"/>
                  <a:ext cx="1246836" cy="369332"/>
                </a:xfrm>
                <a:prstGeom prst="rect">
                  <a:avLst/>
                </a:prstGeom>
                <a:noFill/>
              </p:spPr>
              <p:txBody>
                <a:bodyPr wrap="square" rtlCol="0">
                  <a:spAutoFit/>
                </a:bodyPr>
                <a:lstStyle/>
                <a:p>
                  <a:r>
                    <a:rPr lang="es-CO" dirty="0"/>
                    <a:t>Ubicación</a:t>
                  </a:r>
                </a:p>
              </p:txBody>
            </p:sp>
          </p:grpSp>
          <p:sp>
            <p:nvSpPr>
              <p:cNvPr id="20" name="CuadroTexto 19"/>
              <p:cNvSpPr txBox="1"/>
              <p:nvPr/>
            </p:nvSpPr>
            <p:spPr>
              <a:xfrm>
                <a:off x="2410495" y="4254017"/>
                <a:ext cx="925134" cy="369332"/>
              </a:xfrm>
              <a:prstGeom prst="rect">
                <a:avLst/>
              </a:prstGeom>
              <a:noFill/>
            </p:spPr>
            <p:txBody>
              <a:bodyPr wrap="square" rtlCol="0">
                <a:spAutoFit/>
              </a:bodyPr>
              <a:lstStyle/>
              <a:p>
                <a:r>
                  <a:rPr lang="es-CO" dirty="0"/>
                  <a:t>CARGO</a:t>
                </a:r>
              </a:p>
            </p:txBody>
          </p:sp>
          <p:grpSp>
            <p:nvGrpSpPr>
              <p:cNvPr id="54" name="Grupo 53"/>
              <p:cNvGrpSpPr/>
              <p:nvPr/>
            </p:nvGrpSpPr>
            <p:grpSpPr>
              <a:xfrm>
                <a:off x="1772723" y="5210931"/>
                <a:ext cx="2200678" cy="1336374"/>
                <a:chOff x="1871191" y="5022108"/>
                <a:chExt cx="2200678" cy="1336374"/>
              </a:xfrm>
            </p:grpSpPr>
            <p:sp>
              <p:nvSpPr>
                <p:cNvPr id="36" name="Elipse 35"/>
                <p:cNvSpPr/>
                <p:nvPr/>
              </p:nvSpPr>
              <p:spPr>
                <a:xfrm>
                  <a:off x="1871191" y="5022108"/>
                  <a:ext cx="2095502" cy="133637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2140038" y="5218788"/>
                  <a:ext cx="1931831" cy="923330"/>
                </a:xfrm>
                <a:prstGeom prst="rect">
                  <a:avLst/>
                </a:prstGeom>
                <a:noFill/>
              </p:spPr>
              <p:txBody>
                <a:bodyPr wrap="square" rtlCol="0">
                  <a:spAutoFit/>
                </a:bodyPr>
                <a:lstStyle/>
                <a:p>
                  <a:r>
                    <a:rPr lang="es-CO" dirty="0"/>
                    <a:t>ID: 1 – Director</a:t>
                  </a:r>
                </a:p>
                <a:p>
                  <a:r>
                    <a:rPr lang="es-CO" dirty="0"/>
                    <a:t>ID: 2 – Logística</a:t>
                  </a:r>
                </a:p>
                <a:p>
                  <a:r>
                    <a:rPr lang="es-CO" dirty="0"/>
                    <a:t>ID: 3 - Actor</a:t>
                  </a:r>
                </a:p>
              </p:txBody>
            </p:sp>
          </p:grpSp>
          <p:sp>
            <p:nvSpPr>
              <p:cNvPr id="22" name="CuadroTexto 21"/>
              <p:cNvSpPr txBox="1"/>
              <p:nvPr/>
            </p:nvSpPr>
            <p:spPr>
              <a:xfrm>
                <a:off x="2474889" y="2867606"/>
                <a:ext cx="757708" cy="369332"/>
              </a:xfrm>
              <a:prstGeom prst="rect">
                <a:avLst/>
              </a:prstGeom>
              <a:noFill/>
            </p:spPr>
            <p:txBody>
              <a:bodyPr wrap="square" rtlCol="0">
                <a:spAutoFit/>
              </a:bodyPr>
              <a:lstStyle/>
              <a:p>
                <a:r>
                  <a:rPr lang="es-CO" dirty="0"/>
                  <a:t>Tiene</a:t>
                </a:r>
              </a:p>
            </p:txBody>
          </p:sp>
          <p:cxnSp>
            <p:nvCxnSpPr>
              <p:cNvPr id="42" name="Conector recto 41"/>
              <p:cNvCxnSpPr/>
              <p:nvPr/>
            </p:nvCxnSpPr>
            <p:spPr>
              <a:xfrm>
                <a:off x="3724677" y="1711094"/>
                <a:ext cx="9621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a:off x="6309572" y="1717494"/>
                <a:ext cx="9621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p:cNvCxnSpPr>
                <a:stCxn id="26" idx="2"/>
                <a:endCxn id="32" idx="0"/>
              </p:cNvCxnSpPr>
              <p:nvPr/>
            </p:nvCxnSpPr>
            <p:spPr>
              <a:xfrm flipH="1">
                <a:off x="8160908" y="2039139"/>
                <a:ext cx="1" cy="1077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flipH="1">
                <a:off x="8171643" y="3819093"/>
                <a:ext cx="1" cy="1077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ector recto 55"/>
              <p:cNvCxnSpPr>
                <a:stCxn id="23" idx="2"/>
                <a:endCxn id="31" idx="0"/>
              </p:cNvCxnSpPr>
              <p:nvPr/>
            </p:nvCxnSpPr>
            <p:spPr>
              <a:xfrm>
                <a:off x="2835498" y="2048105"/>
                <a:ext cx="0" cy="69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2835496" y="3457544"/>
                <a:ext cx="0" cy="69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57"/>
              <p:cNvCxnSpPr>
                <a:stCxn id="34" idx="4"/>
                <a:endCxn id="23" idx="0"/>
              </p:cNvCxnSpPr>
              <p:nvPr/>
            </p:nvCxnSpPr>
            <p:spPr>
              <a:xfrm>
                <a:off x="2418811" y="1089630"/>
                <a:ext cx="416687" cy="348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ector recto 60"/>
              <p:cNvCxnSpPr>
                <a:stCxn id="33" idx="5"/>
                <a:endCxn id="23" idx="1"/>
              </p:cNvCxnSpPr>
              <p:nvPr/>
            </p:nvCxnSpPr>
            <p:spPr>
              <a:xfrm>
                <a:off x="1702860" y="1405870"/>
                <a:ext cx="256874" cy="33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ector recto 63"/>
              <p:cNvCxnSpPr>
                <a:endCxn id="23" idx="1"/>
              </p:cNvCxnSpPr>
              <p:nvPr/>
            </p:nvCxnSpPr>
            <p:spPr>
              <a:xfrm flipV="1">
                <a:off x="1124750" y="1743281"/>
                <a:ext cx="834984" cy="200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ector recto 66"/>
              <p:cNvCxnSpPr>
                <a:stCxn id="36" idx="0"/>
                <a:endCxn id="28" idx="2"/>
              </p:cNvCxnSpPr>
              <p:nvPr/>
            </p:nvCxnSpPr>
            <p:spPr>
              <a:xfrm flipV="1">
                <a:off x="2820474" y="4760273"/>
                <a:ext cx="15023" cy="4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cto 69"/>
              <p:cNvCxnSpPr>
                <a:stCxn id="37" idx="4"/>
                <a:endCxn id="26" idx="0"/>
              </p:cNvCxnSpPr>
              <p:nvPr/>
            </p:nvCxnSpPr>
            <p:spPr>
              <a:xfrm flipH="1">
                <a:off x="8160909" y="1029360"/>
                <a:ext cx="731686" cy="400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cto 72"/>
              <p:cNvCxnSpPr>
                <a:stCxn id="16" idx="1"/>
                <a:endCxn id="26" idx="3"/>
              </p:cNvCxnSpPr>
              <p:nvPr/>
            </p:nvCxnSpPr>
            <p:spPr>
              <a:xfrm flipH="1">
                <a:off x="9036672" y="1560413"/>
                <a:ext cx="676678" cy="173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ector recto 75"/>
              <p:cNvCxnSpPr>
                <a:stCxn id="39" idx="2"/>
                <a:endCxn id="27" idx="3"/>
              </p:cNvCxnSpPr>
              <p:nvPr/>
            </p:nvCxnSpPr>
            <p:spPr>
              <a:xfrm flipH="1">
                <a:off x="9036671" y="5059621"/>
                <a:ext cx="565606" cy="154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ector recto 78"/>
              <p:cNvCxnSpPr>
                <a:stCxn id="40" idx="1"/>
                <a:endCxn id="27" idx="2"/>
              </p:cNvCxnSpPr>
              <p:nvPr/>
            </p:nvCxnSpPr>
            <p:spPr>
              <a:xfrm flipH="1" flipV="1">
                <a:off x="8160908" y="5519209"/>
                <a:ext cx="704952" cy="4293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CuadroTexto 82"/>
            <p:cNvSpPr txBox="1"/>
            <p:nvPr/>
          </p:nvSpPr>
          <p:spPr>
            <a:xfrm>
              <a:off x="4165780" y="1373949"/>
              <a:ext cx="713433" cy="369332"/>
            </a:xfrm>
            <a:prstGeom prst="rect">
              <a:avLst/>
            </a:prstGeom>
            <a:noFill/>
          </p:spPr>
          <p:txBody>
            <a:bodyPr wrap="square" rtlCol="0">
              <a:spAutoFit/>
            </a:bodyPr>
            <a:lstStyle/>
            <a:p>
              <a:r>
                <a:rPr lang="es-CO" dirty="0"/>
                <a:t>0, n</a:t>
              </a:r>
            </a:p>
          </p:txBody>
        </p:sp>
        <p:sp>
          <p:nvSpPr>
            <p:cNvPr id="86" name="CuadroTexto 85"/>
            <p:cNvSpPr txBox="1"/>
            <p:nvPr/>
          </p:nvSpPr>
          <p:spPr>
            <a:xfrm>
              <a:off x="6273618" y="1357122"/>
              <a:ext cx="713433" cy="369332"/>
            </a:xfrm>
            <a:prstGeom prst="rect">
              <a:avLst/>
            </a:prstGeom>
            <a:noFill/>
          </p:spPr>
          <p:txBody>
            <a:bodyPr wrap="square" rtlCol="0">
              <a:spAutoFit/>
            </a:bodyPr>
            <a:lstStyle/>
            <a:p>
              <a:r>
                <a:rPr lang="es-CO" dirty="0" smtClean="0"/>
                <a:t>1, 1</a:t>
              </a:r>
              <a:endParaRPr lang="es-CO" dirty="0"/>
            </a:p>
          </p:txBody>
        </p:sp>
        <p:sp>
          <p:nvSpPr>
            <p:cNvPr id="87" name="CuadroTexto 86"/>
            <p:cNvSpPr txBox="1"/>
            <p:nvPr/>
          </p:nvSpPr>
          <p:spPr>
            <a:xfrm>
              <a:off x="2826105" y="2423376"/>
              <a:ext cx="713433" cy="369332"/>
            </a:xfrm>
            <a:prstGeom prst="rect">
              <a:avLst/>
            </a:prstGeom>
            <a:noFill/>
          </p:spPr>
          <p:txBody>
            <a:bodyPr wrap="square" rtlCol="0">
              <a:spAutoFit/>
            </a:bodyPr>
            <a:lstStyle/>
            <a:p>
              <a:r>
                <a:rPr lang="es-CO" dirty="0" smtClean="0"/>
                <a:t>0, n</a:t>
              </a:r>
              <a:endParaRPr lang="es-CO" dirty="0"/>
            </a:p>
          </p:txBody>
        </p:sp>
        <p:sp>
          <p:nvSpPr>
            <p:cNvPr id="88" name="CuadroTexto 87"/>
            <p:cNvSpPr txBox="1"/>
            <p:nvPr/>
          </p:nvSpPr>
          <p:spPr>
            <a:xfrm>
              <a:off x="2819536" y="3394725"/>
              <a:ext cx="713433" cy="369332"/>
            </a:xfrm>
            <a:prstGeom prst="rect">
              <a:avLst/>
            </a:prstGeom>
            <a:noFill/>
          </p:spPr>
          <p:txBody>
            <a:bodyPr wrap="square" rtlCol="0">
              <a:spAutoFit/>
            </a:bodyPr>
            <a:lstStyle/>
            <a:p>
              <a:r>
                <a:rPr lang="es-CO" dirty="0" smtClean="0"/>
                <a:t>1, 1</a:t>
              </a:r>
              <a:endParaRPr lang="es-CO" dirty="0"/>
            </a:p>
          </p:txBody>
        </p:sp>
        <p:sp>
          <p:nvSpPr>
            <p:cNvPr id="89" name="CuadroTexto 88"/>
            <p:cNvSpPr txBox="1"/>
            <p:nvPr/>
          </p:nvSpPr>
          <p:spPr>
            <a:xfrm>
              <a:off x="8170035" y="2790338"/>
              <a:ext cx="713433" cy="369332"/>
            </a:xfrm>
            <a:prstGeom prst="rect">
              <a:avLst/>
            </a:prstGeom>
            <a:noFill/>
          </p:spPr>
          <p:txBody>
            <a:bodyPr wrap="square" rtlCol="0">
              <a:spAutoFit/>
            </a:bodyPr>
            <a:lstStyle/>
            <a:p>
              <a:r>
                <a:rPr lang="es-CO" dirty="0" smtClean="0"/>
                <a:t>0, n</a:t>
              </a:r>
              <a:endParaRPr lang="es-CO" dirty="0"/>
            </a:p>
          </p:txBody>
        </p:sp>
        <p:sp>
          <p:nvSpPr>
            <p:cNvPr id="90" name="CuadroTexto 89"/>
            <p:cNvSpPr txBox="1"/>
            <p:nvPr/>
          </p:nvSpPr>
          <p:spPr>
            <a:xfrm>
              <a:off x="8156667" y="3751781"/>
              <a:ext cx="713433" cy="369332"/>
            </a:xfrm>
            <a:prstGeom prst="rect">
              <a:avLst/>
            </a:prstGeom>
            <a:noFill/>
          </p:spPr>
          <p:txBody>
            <a:bodyPr wrap="square" rtlCol="0">
              <a:spAutoFit/>
            </a:bodyPr>
            <a:lstStyle/>
            <a:p>
              <a:r>
                <a:rPr lang="es-CO" dirty="0" smtClean="0"/>
                <a:t>1, 1</a:t>
              </a:r>
              <a:endParaRPr lang="es-CO" dirty="0"/>
            </a:p>
          </p:txBody>
        </p:sp>
      </p:grpSp>
      <p:cxnSp>
        <p:nvCxnSpPr>
          <p:cNvPr id="65" name="Conector recto 64"/>
          <p:cNvCxnSpPr/>
          <p:nvPr/>
        </p:nvCxnSpPr>
        <p:spPr>
          <a:xfrm>
            <a:off x="3964339" y="1387793"/>
            <a:ext cx="0" cy="381657"/>
          </a:xfrm>
          <a:prstGeom prst="line">
            <a:avLst/>
          </a:prstGeom>
          <a:ln/>
        </p:spPr>
        <p:style>
          <a:lnRef idx="1">
            <a:schemeClr val="dk1"/>
          </a:lnRef>
          <a:fillRef idx="0">
            <a:schemeClr val="dk1"/>
          </a:fillRef>
          <a:effectRef idx="0">
            <a:schemeClr val="dk1"/>
          </a:effectRef>
          <a:fontRef idx="minor">
            <a:schemeClr val="tx1"/>
          </a:fontRef>
        </p:style>
      </p:cxnSp>
      <p:cxnSp>
        <p:nvCxnSpPr>
          <p:cNvPr id="66" name="Conector recto 65"/>
          <p:cNvCxnSpPr/>
          <p:nvPr/>
        </p:nvCxnSpPr>
        <p:spPr>
          <a:xfrm>
            <a:off x="6982122" y="1387793"/>
            <a:ext cx="0" cy="381657"/>
          </a:xfrm>
          <a:prstGeom prst="line">
            <a:avLst/>
          </a:prstGeom>
          <a:ln/>
        </p:spPr>
        <p:style>
          <a:lnRef idx="1">
            <a:schemeClr val="dk1"/>
          </a:lnRef>
          <a:fillRef idx="0">
            <a:schemeClr val="dk1"/>
          </a:fillRef>
          <a:effectRef idx="0">
            <a:schemeClr val="dk1"/>
          </a:effectRef>
          <a:fontRef idx="minor">
            <a:schemeClr val="tx1"/>
          </a:fontRef>
        </p:style>
      </p:cxnSp>
      <p:cxnSp>
        <p:nvCxnSpPr>
          <p:cNvPr id="68" name="Conector recto 67"/>
          <p:cNvCxnSpPr/>
          <p:nvPr/>
        </p:nvCxnSpPr>
        <p:spPr>
          <a:xfrm flipH="1" flipV="1">
            <a:off x="7898966" y="2329210"/>
            <a:ext cx="507920" cy="2440"/>
          </a:xfrm>
          <a:prstGeom prst="line">
            <a:avLst/>
          </a:prstGeom>
          <a:ln/>
        </p:spPr>
        <p:style>
          <a:lnRef idx="1">
            <a:schemeClr val="dk1"/>
          </a:lnRef>
          <a:fillRef idx="0">
            <a:schemeClr val="dk1"/>
          </a:fillRef>
          <a:effectRef idx="0">
            <a:schemeClr val="dk1"/>
          </a:effectRef>
          <a:fontRef idx="minor">
            <a:schemeClr val="tx1"/>
          </a:fontRef>
        </p:style>
      </p:cxnSp>
      <p:cxnSp>
        <p:nvCxnSpPr>
          <p:cNvPr id="71" name="Conector recto 70"/>
          <p:cNvCxnSpPr/>
          <p:nvPr/>
        </p:nvCxnSpPr>
        <p:spPr>
          <a:xfrm flipH="1" flipV="1">
            <a:off x="2545598" y="2141004"/>
            <a:ext cx="507920" cy="2440"/>
          </a:xfrm>
          <a:prstGeom prst="line">
            <a:avLst/>
          </a:prstGeom>
          <a:ln/>
        </p:spPr>
        <p:style>
          <a:lnRef idx="1">
            <a:schemeClr val="dk1"/>
          </a:lnRef>
          <a:fillRef idx="0">
            <a:schemeClr val="dk1"/>
          </a:fillRef>
          <a:effectRef idx="0">
            <a:schemeClr val="dk1"/>
          </a:effectRef>
          <a:fontRef idx="minor">
            <a:schemeClr val="tx1"/>
          </a:fontRef>
        </p:style>
      </p:cxnSp>
      <p:cxnSp>
        <p:nvCxnSpPr>
          <p:cNvPr id="72" name="Conector recto 71"/>
          <p:cNvCxnSpPr/>
          <p:nvPr/>
        </p:nvCxnSpPr>
        <p:spPr>
          <a:xfrm flipH="1" flipV="1">
            <a:off x="7898966" y="4572151"/>
            <a:ext cx="507920" cy="2440"/>
          </a:xfrm>
          <a:prstGeom prst="line">
            <a:avLst/>
          </a:prstGeom>
          <a:ln/>
        </p:spPr>
        <p:style>
          <a:lnRef idx="1">
            <a:schemeClr val="dk1"/>
          </a:lnRef>
          <a:fillRef idx="0">
            <a:schemeClr val="dk1"/>
          </a:fillRef>
          <a:effectRef idx="0">
            <a:schemeClr val="dk1"/>
          </a:effectRef>
          <a:fontRef idx="minor">
            <a:schemeClr val="tx1"/>
          </a:fontRef>
        </p:style>
      </p:cxnSp>
      <p:cxnSp>
        <p:nvCxnSpPr>
          <p:cNvPr id="74" name="Conector recto 73"/>
          <p:cNvCxnSpPr/>
          <p:nvPr/>
        </p:nvCxnSpPr>
        <p:spPr>
          <a:xfrm flipH="1" flipV="1">
            <a:off x="2572389" y="3885202"/>
            <a:ext cx="507920" cy="2440"/>
          </a:xfrm>
          <a:prstGeom prst="line">
            <a:avLst/>
          </a:prstGeom>
          <a:ln/>
        </p:spPr>
        <p:style>
          <a:lnRef idx="1">
            <a:schemeClr val="dk1"/>
          </a:lnRef>
          <a:fillRef idx="0">
            <a:schemeClr val="dk1"/>
          </a:fillRef>
          <a:effectRef idx="0">
            <a:schemeClr val="dk1"/>
          </a:effectRef>
          <a:fontRef idx="minor">
            <a:schemeClr val="tx1"/>
          </a:fontRef>
        </p:style>
      </p:cxnSp>
      <p:cxnSp>
        <p:nvCxnSpPr>
          <p:cNvPr id="69" name="Conector recto 68"/>
          <p:cNvCxnSpPr/>
          <p:nvPr/>
        </p:nvCxnSpPr>
        <p:spPr>
          <a:xfrm>
            <a:off x="1792659" y="799290"/>
            <a:ext cx="121651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9304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267459" y="605307"/>
            <a:ext cx="2176530" cy="369332"/>
          </a:xfrm>
          <a:prstGeom prst="rect">
            <a:avLst/>
          </a:prstGeom>
          <a:noFill/>
        </p:spPr>
        <p:txBody>
          <a:bodyPr wrap="square" rtlCol="0">
            <a:spAutoFit/>
          </a:bodyPr>
          <a:lstStyle/>
          <a:p>
            <a:r>
              <a:rPr lang="es-CO" b="1" dirty="0">
                <a:latin typeface="Times New Roman" panose="02020603050405020304" pitchFamily="18" charset="0"/>
                <a:cs typeface="Times New Roman" panose="02020603050405020304" pitchFamily="18" charset="0"/>
              </a:rPr>
              <a:t>CONCLUSIONES</a:t>
            </a:r>
          </a:p>
        </p:txBody>
      </p:sp>
      <p:sp>
        <p:nvSpPr>
          <p:cNvPr id="3" name="CuadroTexto 2"/>
          <p:cNvSpPr txBox="1"/>
          <p:nvPr/>
        </p:nvSpPr>
        <p:spPr>
          <a:xfrm>
            <a:off x="2485623" y="2125014"/>
            <a:ext cx="7315200"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s-CO" dirty="0"/>
              <a:t>El modelo entidad relación es el modelo más utilizado para el diseño de bases de datos ya que es el modelo más similar a la vida </a:t>
            </a:r>
            <a:r>
              <a:rPr lang="es-CO" dirty="0" smtClean="0"/>
              <a:t>cotidiana.</a:t>
            </a:r>
          </a:p>
          <a:p>
            <a:pPr marL="285750" indent="-285750" algn="just">
              <a:buFont typeface="Wingdings" panose="05000000000000000000" pitchFamily="2" charset="2"/>
              <a:buChar char="Ø"/>
            </a:pPr>
            <a:r>
              <a:rPr lang="es-CO" dirty="0"/>
              <a:t>Un objetivo del modelo entidad relación es facilitar un método para lograr solucionar un problema de la vida </a:t>
            </a:r>
            <a:r>
              <a:rPr lang="es-CO" dirty="0" smtClean="0"/>
              <a:t>real.</a:t>
            </a:r>
          </a:p>
          <a:p>
            <a:pPr marL="285750" indent="-285750" algn="just">
              <a:buFont typeface="Wingdings" panose="05000000000000000000" pitchFamily="2" charset="2"/>
              <a:buChar char="Ø"/>
            </a:pPr>
            <a:r>
              <a:rPr lang="es-CO" dirty="0" smtClean="0"/>
              <a:t>Aprender y conocer esta herramienta puede facilitar a organizar los datos cuando se quiera crear una base de datos.</a:t>
            </a:r>
          </a:p>
          <a:p>
            <a:pPr marL="285750" indent="-285750" algn="just">
              <a:buFont typeface="Wingdings" panose="05000000000000000000" pitchFamily="2" charset="2"/>
              <a:buChar char="Ø"/>
            </a:pPr>
            <a:r>
              <a:rPr lang="es-CO" dirty="0" smtClean="0"/>
              <a:t>El uso de muchos datos o información puede dificultar un poco el uso de este modelo.</a:t>
            </a:r>
            <a:endParaRPr lang="es-CO" dirty="0"/>
          </a:p>
        </p:txBody>
      </p:sp>
    </p:spTree>
    <p:extLst>
      <p:ext uri="{BB962C8B-B14F-4D97-AF65-F5344CB8AC3E}">
        <p14:creationId xmlns:p14="http://schemas.microsoft.com/office/powerpoint/2010/main" val="313968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056845" y="399245"/>
            <a:ext cx="4893972" cy="369332"/>
          </a:xfrm>
          <a:prstGeom prst="rect">
            <a:avLst/>
          </a:prstGeom>
          <a:noFill/>
        </p:spPr>
        <p:txBody>
          <a:bodyPr wrap="square" rtlCol="0">
            <a:spAutoFit/>
          </a:bodyPr>
          <a:lstStyle/>
          <a:p>
            <a:r>
              <a:rPr lang="es-CO" b="1" dirty="0">
                <a:latin typeface="Times New Roman" panose="02020603050405020304" pitchFamily="18" charset="0"/>
                <a:cs typeface="Times New Roman" panose="02020603050405020304" pitchFamily="18" charset="0"/>
              </a:rPr>
              <a:t>BIBLIOGRAFÍA / WEBGRAFÍA</a:t>
            </a:r>
          </a:p>
        </p:txBody>
      </p:sp>
      <p:sp>
        <p:nvSpPr>
          <p:cNvPr id="2" name="Rectángulo 1"/>
          <p:cNvSpPr/>
          <p:nvPr/>
        </p:nvSpPr>
        <p:spPr>
          <a:xfrm>
            <a:off x="1206320" y="1733517"/>
            <a:ext cx="8195257" cy="369332"/>
          </a:xfrm>
          <a:prstGeom prst="rect">
            <a:avLst/>
          </a:prstGeom>
        </p:spPr>
        <p:txBody>
          <a:bodyPr wrap="square">
            <a:spAutoFit/>
          </a:bodyPr>
          <a:lstStyle/>
          <a:p>
            <a:r>
              <a:rPr lang="es-CO" dirty="0">
                <a:latin typeface="Times New Roman" panose="02020603050405020304" pitchFamily="18" charset="0"/>
                <a:cs typeface="Times New Roman" panose="02020603050405020304" pitchFamily="18" charset="0"/>
              </a:rPr>
              <a:t>http://ccdoc-basesdedatos.blogspot.com/2013/02/modelo-entidad-relacion-er.html</a:t>
            </a:r>
          </a:p>
        </p:txBody>
      </p:sp>
      <p:sp>
        <p:nvSpPr>
          <p:cNvPr id="3" name="Rectángulo 2"/>
          <p:cNvSpPr/>
          <p:nvPr/>
        </p:nvSpPr>
        <p:spPr>
          <a:xfrm>
            <a:off x="1206320" y="3129259"/>
            <a:ext cx="6096000" cy="369332"/>
          </a:xfrm>
          <a:prstGeom prst="rect">
            <a:avLst/>
          </a:prstGeom>
        </p:spPr>
        <p:txBody>
          <a:bodyPr>
            <a:spAutoFit/>
          </a:bodyPr>
          <a:lstStyle/>
          <a:p>
            <a:r>
              <a:rPr lang="es-CO" dirty="0">
                <a:latin typeface="Times New Roman" panose="02020603050405020304" pitchFamily="18" charset="0"/>
                <a:cs typeface="Times New Roman" panose="02020603050405020304" pitchFamily="18" charset="0"/>
              </a:rPr>
              <a:t>Fundamentos-de-bases-de-datos-silberschatz-korth-sudarshan</a:t>
            </a:r>
          </a:p>
        </p:txBody>
      </p:sp>
      <p:sp>
        <p:nvSpPr>
          <p:cNvPr id="5" name="Rectángulo 4"/>
          <p:cNvSpPr/>
          <p:nvPr/>
        </p:nvSpPr>
        <p:spPr>
          <a:xfrm>
            <a:off x="1206320" y="2431388"/>
            <a:ext cx="9496022" cy="369332"/>
          </a:xfrm>
          <a:prstGeom prst="rect">
            <a:avLst/>
          </a:prstGeom>
        </p:spPr>
        <p:txBody>
          <a:bodyPr wrap="square">
            <a:spAutoFit/>
          </a:bodyPr>
          <a:lstStyle/>
          <a:p>
            <a:r>
              <a:rPr lang="es-CO" dirty="0">
                <a:latin typeface="Times New Roman" panose="02020603050405020304" pitchFamily="18" charset="0"/>
                <a:cs typeface="Times New Roman" panose="02020603050405020304" pitchFamily="18" charset="0"/>
              </a:rPr>
              <a:t>https://www.genbeta.com/desarrollo/fundamento-de-las-bases-de-datos-modelo-entidad-relacion</a:t>
            </a:r>
          </a:p>
        </p:txBody>
      </p:sp>
      <p:sp>
        <p:nvSpPr>
          <p:cNvPr id="10" name="Título 9">
            <a:extLst>
              <a:ext uri="{FF2B5EF4-FFF2-40B4-BE49-F238E27FC236}">
                <a16:creationId xmlns:a16="http://schemas.microsoft.com/office/drawing/2014/main" xmlns="" id="{8545F910-A5F2-4A44-9B5A-64D2DEBE72C1}"/>
              </a:ext>
            </a:extLst>
          </p:cNvPr>
          <p:cNvSpPr>
            <a:spLocks noGrp="1"/>
          </p:cNvSpPr>
          <p:nvPr>
            <p:ph type="title"/>
          </p:nvPr>
        </p:nvSpPr>
        <p:spPr>
          <a:xfrm>
            <a:off x="1206320" y="3768299"/>
            <a:ext cx="9601200" cy="369332"/>
          </a:xfrm>
        </p:spPr>
        <p:txBody>
          <a:bodyPr>
            <a:normAutofit fontScale="90000"/>
          </a:bodyPr>
          <a:lstStyle/>
          <a:p>
            <a:r>
              <a:rPr lang="en-US" sz="2000" dirty="0">
                <a:solidFill>
                  <a:schemeClr val="tx1"/>
                </a:solidFill>
                <a:latin typeface="Times New Roman" panose="02020603050405020304" pitchFamily="18" charset="0"/>
                <a:cs typeface="Times New Roman" panose="02020603050405020304" pitchFamily="18" charset="0"/>
              </a:rPr>
              <a:t>http://entidad-relacion.blogspot.com/</a:t>
            </a:r>
            <a:r>
              <a:rPr lang="es-CO" dirty="0"/>
              <a:t/>
            </a:r>
            <a:br>
              <a:rPr lang="es-CO" dirty="0"/>
            </a:br>
            <a:endParaRPr lang="es-CO" dirty="0"/>
          </a:p>
        </p:txBody>
      </p:sp>
      <p:sp>
        <p:nvSpPr>
          <p:cNvPr id="11" name="CuadroTexto 10">
            <a:extLst>
              <a:ext uri="{FF2B5EF4-FFF2-40B4-BE49-F238E27FC236}">
                <a16:creationId xmlns:a16="http://schemas.microsoft.com/office/drawing/2014/main" xmlns="" id="{63F9450A-13E7-41BC-B7D1-6B3EAE79C7B8}"/>
              </a:ext>
            </a:extLst>
          </p:cNvPr>
          <p:cNvSpPr txBox="1"/>
          <p:nvPr/>
        </p:nvSpPr>
        <p:spPr>
          <a:xfrm>
            <a:off x="1206320" y="4407339"/>
            <a:ext cx="879416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https://www.lucidchart.com/pages/es/qu%C3%A9-es-un-diagrama-entidad-relaci%C3%B3n</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5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459865" y="695460"/>
            <a:ext cx="7753081" cy="5078313"/>
          </a:xfrm>
          <a:prstGeom prst="rect">
            <a:avLst/>
          </a:prstGeom>
          <a:noFill/>
        </p:spPr>
        <p:txBody>
          <a:bodyPr wrap="square" rtlCol="0">
            <a:spAutoFit/>
          </a:bodyPr>
          <a:lstStyle/>
          <a:p>
            <a:pPr algn="just"/>
            <a:r>
              <a:rPr lang="es-CO" dirty="0" smtClean="0"/>
              <a:t>Al final de la exposición se realizó una dinámica la cual consistió en seleccionar estudiantes al azar para que respondieran una pregunta cada uno. Las preguntas realizadas con sus respectivas respuestas fueron:</a:t>
            </a:r>
          </a:p>
          <a:p>
            <a:pPr algn="just"/>
            <a:endParaRPr lang="es-CO" dirty="0"/>
          </a:p>
          <a:p>
            <a:pPr marL="342900" indent="-342900" algn="just">
              <a:buAutoNum type="arabicPeriod"/>
            </a:pPr>
            <a:r>
              <a:rPr lang="es-CO" dirty="0" smtClean="0"/>
              <a:t>Qué es un atributo? Es una propiedad o característica de una entidad</a:t>
            </a:r>
          </a:p>
          <a:p>
            <a:pPr marL="342900" indent="-342900" algn="just">
              <a:buAutoNum type="arabicPeriod"/>
            </a:pPr>
            <a:r>
              <a:rPr lang="es-CO" dirty="0" smtClean="0"/>
              <a:t>Cuales son los tipos de relaciones? Relaciones de cardinalidad en las cuales hay tres tipos: Relaciones uno a varios, uno a uno, varios a varios, y relaciones de participación en las cuales hay dos tipos: Relaciones obligatorias y relaciones optativas.</a:t>
            </a:r>
          </a:p>
          <a:p>
            <a:pPr marL="342900" indent="-342900" algn="just">
              <a:buAutoNum type="arabicPeriod"/>
            </a:pPr>
            <a:r>
              <a:rPr lang="es-CO" dirty="0" smtClean="0"/>
              <a:t>Cuales son los tipos de claves? Superclave, Clave primaria, Clave externa, Clave candidata.</a:t>
            </a:r>
          </a:p>
          <a:p>
            <a:pPr marL="342900" indent="-342900" algn="just">
              <a:buAutoNum type="arabicPeriod"/>
            </a:pPr>
            <a:r>
              <a:rPr lang="es-CO" dirty="0" smtClean="0"/>
              <a:t>Qué es una relación? Es una dependencia que asocia a dos o mas entidades.</a:t>
            </a:r>
          </a:p>
          <a:p>
            <a:pPr marL="342900" indent="-342900" algn="just">
              <a:buAutoNum type="arabicPeriod"/>
            </a:pPr>
            <a:r>
              <a:rPr lang="es-CO" dirty="0" smtClean="0"/>
              <a:t>Qué figuras se utilizan en un diagrama de ER y que representan? Se utiliza un rectángulo el cual representa la entidad, un ovalo el cual representa un atributo de la entidad, y un rombo el cual representa una relación.</a:t>
            </a:r>
          </a:p>
          <a:p>
            <a:pPr marL="342900" indent="-342900" algn="just">
              <a:buAutoNum type="arabicPeriod"/>
            </a:pPr>
            <a:r>
              <a:rPr lang="es-CO" dirty="0" smtClean="0"/>
              <a:t>Quien fue el creador del Modelo ER? PETER CHENG.</a:t>
            </a:r>
          </a:p>
          <a:p>
            <a:pPr algn="just"/>
            <a:endParaRPr lang="es-CO" dirty="0" smtClean="0"/>
          </a:p>
        </p:txBody>
      </p:sp>
    </p:spTree>
    <p:extLst>
      <p:ext uri="{BB962C8B-B14F-4D97-AF65-F5344CB8AC3E}">
        <p14:creationId xmlns:p14="http://schemas.microsoft.com/office/powerpoint/2010/main" val="137715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095BB2A-1ADE-4240-AFE4-9EB3BD8E07A2}"/>
              </a:ext>
            </a:extLst>
          </p:cNvPr>
          <p:cNvSpPr>
            <a:spLocks noGrp="1"/>
          </p:cNvSpPr>
          <p:nvPr>
            <p:ph type="title"/>
          </p:nvPr>
        </p:nvSpPr>
        <p:spPr>
          <a:xfrm>
            <a:off x="4500693" y="224406"/>
            <a:ext cx="3343013" cy="564160"/>
          </a:xfrm>
        </p:spPr>
        <p:txBody>
          <a:bodyPr>
            <a:normAutofit fontScale="90000"/>
          </a:bodyPr>
          <a:lstStyle/>
          <a:p>
            <a:pPr algn="ctr"/>
            <a:r>
              <a:rPr lang="es-CO" dirty="0"/>
              <a:t>HISTORIA</a:t>
            </a:r>
          </a:p>
        </p:txBody>
      </p:sp>
      <p:sp>
        <p:nvSpPr>
          <p:cNvPr id="3" name="Marcador de contenido 2">
            <a:extLst>
              <a:ext uri="{FF2B5EF4-FFF2-40B4-BE49-F238E27FC236}">
                <a16:creationId xmlns:a16="http://schemas.microsoft.com/office/drawing/2014/main" xmlns="" id="{56DA3BA1-5FFA-4A53-BB31-F87CA0186436}"/>
              </a:ext>
            </a:extLst>
          </p:cNvPr>
          <p:cNvSpPr>
            <a:spLocks noGrp="1"/>
          </p:cNvSpPr>
          <p:nvPr>
            <p:ph idx="1"/>
          </p:nvPr>
        </p:nvSpPr>
        <p:spPr>
          <a:xfrm>
            <a:off x="897622" y="1077984"/>
            <a:ext cx="8573549" cy="5457039"/>
          </a:xfrm>
        </p:spPr>
        <p:txBody>
          <a:bodyPr>
            <a:normAutofit/>
          </a:bodyPr>
          <a:lstStyle/>
          <a:p>
            <a:r>
              <a:rPr lang="en-US" dirty="0"/>
              <a:t>Es el modelo de datos más ampliamente usado para el diseño de bases de datos. Fue creado por Peter Chen y llamado</a:t>
            </a:r>
            <a:r>
              <a:rPr lang="es-CO" dirty="0"/>
              <a:t> "Modelo entidad-relación: hacia una visión unificada de los datos" </a:t>
            </a:r>
            <a:r>
              <a:rPr lang="en-US" dirty="0"/>
              <a:t>en el año 1976. En 1988 el ANSI seleccionó el modelo ER como el modelo estándar para los sistemas de diccionarios de recursos de información (IRDS). </a:t>
            </a:r>
          </a:p>
          <a:p>
            <a:r>
              <a:rPr lang="en-US" dirty="0"/>
              <a:t>El Modelo Entidad-Relación ha sido la base para diversas metodologías sobre análisis y diseño de sistemas, herramientas de ingeniería de software asistida por computador (CASE) y repositorios de sistemas. La aproximación ER ha sido posicionada como la mejor metodología para el diseño de bases de datos, y como una de las mejores metodologías para el desarrollo de sistemas. </a:t>
            </a:r>
          </a:p>
          <a:p>
            <a:r>
              <a:rPr lang="es-CO" dirty="0"/>
              <a:t>El concepto de </a:t>
            </a:r>
            <a:r>
              <a:rPr lang="en-US" dirty="0"/>
              <a:t>hipertexto(hypertext), que hace a la World Wide Web extremadamente popular, es bastante similar al concepto central del Modelo ER. Asimismo, el Modelo ER es la base de algunos trabajos más recientes sobre metodologías de análisis y diseño orientadas a objetos, y de la Web Semántica (Semantic Web). En este sentido, el lenguaje de modelado UML tiene sus raíces en el Modelo ER.</a:t>
            </a:r>
            <a:endParaRPr lang="es-CO" dirty="0"/>
          </a:p>
          <a:p>
            <a:endParaRPr lang="es-CO" dirty="0"/>
          </a:p>
        </p:txBody>
      </p:sp>
      <p:pic>
        <p:nvPicPr>
          <p:cNvPr id="4" name="Imagen 3" descr="https://d2slcw3kip6qmk.cloudfront.net/marketing/pages/chart/seo/ERD/peterchen.jpg">
            <a:extLst>
              <a:ext uri="{FF2B5EF4-FFF2-40B4-BE49-F238E27FC236}">
                <a16:creationId xmlns:a16="http://schemas.microsoft.com/office/drawing/2014/main" xmlns="" id="{DB8AD822-A64B-4727-AA03-66EC6E041E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4044" y="2114026"/>
            <a:ext cx="2350160" cy="3118514"/>
          </a:xfrm>
          <a:prstGeom prst="rect">
            <a:avLst/>
          </a:prstGeom>
          <a:noFill/>
          <a:ln>
            <a:noFill/>
          </a:ln>
        </p:spPr>
      </p:pic>
    </p:spTree>
    <p:extLst>
      <p:ext uri="{BB962C8B-B14F-4D97-AF65-F5344CB8AC3E}">
        <p14:creationId xmlns:p14="http://schemas.microsoft.com/office/powerpoint/2010/main" val="230610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79573" y="528034"/>
            <a:ext cx="3850782" cy="369332"/>
          </a:xfrm>
          <a:prstGeom prst="rect">
            <a:avLst/>
          </a:prstGeom>
          <a:noFill/>
        </p:spPr>
        <p:txBody>
          <a:bodyPr wrap="square" rtlCol="0">
            <a:spAutoFit/>
          </a:bodyPr>
          <a:lstStyle/>
          <a:p>
            <a:r>
              <a:rPr lang="es-CO" b="1" dirty="0">
                <a:latin typeface="Times New Roman" panose="02020603050405020304" pitchFamily="18" charset="0"/>
                <a:cs typeface="Times New Roman" panose="02020603050405020304" pitchFamily="18" charset="0"/>
              </a:rPr>
              <a:t>MODELO ENTIDAD - RELACIÓN</a:t>
            </a:r>
          </a:p>
        </p:txBody>
      </p:sp>
      <p:sp>
        <p:nvSpPr>
          <p:cNvPr id="3" name="CuadroTexto 2"/>
          <p:cNvSpPr txBox="1"/>
          <p:nvPr/>
        </p:nvSpPr>
        <p:spPr>
          <a:xfrm>
            <a:off x="1654935" y="1100419"/>
            <a:ext cx="8500058" cy="923330"/>
          </a:xfrm>
          <a:prstGeom prst="rect">
            <a:avLst/>
          </a:prstGeom>
          <a:noFill/>
        </p:spPr>
        <p:txBody>
          <a:bodyPr wrap="square" rtlCol="0">
            <a:spAutoFit/>
          </a:bodyPr>
          <a:lstStyle/>
          <a:p>
            <a:pPr algn="just"/>
            <a:r>
              <a:rPr lang="es-CO" dirty="0">
                <a:latin typeface="Franklin Gothic Book" panose="020B0503020102020204" pitchFamily="34" charset="0"/>
                <a:cs typeface="Times New Roman" panose="02020603050405020304" pitchFamily="18" charset="0"/>
              </a:rPr>
              <a:t>Es un modelo de datos que sirve para representar objetos o cosas tanto reales como conceptos abstractos. Este método sirve para facilitar el diseño de bases de datos. Este modelo esta compuesto por conceptos básicos: Entidades, Relación y atributos. </a:t>
            </a:r>
          </a:p>
        </p:txBody>
      </p:sp>
      <p:sp>
        <p:nvSpPr>
          <p:cNvPr id="4" name="CuadroTexto 3"/>
          <p:cNvSpPr txBox="1"/>
          <p:nvPr/>
        </p:nvSpPr>
        <p:spPr>
          <a:xfrm>
            <a:off x="853777" y="2624489"/>
            <a:ext cx="3644721" cy="1754326"/>
          </a:xfrm>
          <a:prstGeom prst="rect">
            <a:avLst/>
          </a:prstGeom>
          <a:noFill/>
        </p:spPr>
        <p:txBody>
          <a:bodyPr wrap="square" rtlCol="0">
            <a:spAutoFit/>
          </a:bodyPr>
          <a:lstStyle/>
          <a:p>
            <a:pPr algn="just"/>
            <a:r>
              <a:rPr lang="es-CO" b="1" dirty="0">
                <a:latin typeface="Franklin Gothic Book" panose="020B0503020102020204" pitchFamily="34" charset="0"/>
                <a:cs typeface="Times New Roman" panose="02020603050405020304" pitchFamily="18" charset="0"/>
              </a:rPr>
              <a:t>Entidad</a:t>
            </a:r>
            <a:r>
              <a:rPr lang="es-CO" dirty="0">
                <a:latin typeface="Franklin Gothic Book" panose="020B0503020102020204" pitchFamily="34" charset="0"/>
                <a:cs typeface="Times New Roman" panose="02020603050405020304" pitchFamily="18" charset="0"/>
              </a:rPr>
              <a:t>: Esta representa un objeto o cosa ya sea real o abstracto. Un conjunto de entidades es un conjunto en el cual las entidades comparten mismas propiedades o atributos</a:t>
            </a:r>
            <a:r>
              <a:rPr lang="es-CO" dirty="0">
                <a:latin typeface="Times New Roman" panose="02020603050405020304" pitchFamily="18" charset="0"/>
                <a:cs typeface="Times New Roman" panose="02020603050405020304" pitchFamily="18" charset="0"/>
              </a:rPr>
              <a:t>.   </a:t>
            </a:r>
          </a:p>
        </p:txBody>
      </p:sp>
      <p:sp>
        <p:nvSpPr>
          <p:cNvPr id="5" name="CuadroTexto 4"/>
          <p:cNvSpPr txBox="1"/>
          <p:nvPr/>
        </p:nvSpPr>
        <p:spPr>
          <a:xfrm>
            <a:off x="7997781" y="2704770"/>
            <a:ext cx="3541690" cy="923330"/>
          </a:xfrm>
          <a:prstGeom prst="rect">
            <a:avLst/>
          </a:prstGeom>
          <a:noFill/>
        </p:spPr>
        <p:txBody>
          <a:bodyPr wrap="square" rtlCol="0">
            <a:spAutoFit/>
          </a:bodyPr>
          <a:lstStyle/>
          <a:p>
            <a:r>
              <a:rPr lang="es-CO" b="1" dirty="0">
                <a:latin typeface="Franklin Gothic Book" panose="020B0503020102020204" pitchFamily="34" charset="0"/>
                <a:cs typeface="Times New Roman" panose="02020603050405020304" pitchFamily="18" charset="0"/>
              </a:rPr>
              <a:t>Relación</a:t>
            </a:r>
            <a:r>
              <a:rPr lang="es-CO" dirty="0">
                <a:latin typeface="Franklin Gothic Book" panose="020B0503020102020204" pitchFamily="34" charset="0"/>
                <a:cs typeface="Times New Roman" panose="02020603050405020304" pitchFamily="18" charset="0"/>
              </a:rPr>
              <a:t>: Es un vinculo que define una dependencia entre dos o más entidades.  </a:t>
            </a:r>
          </a:p>
        </p:txBody>
      </p:sp>
      <p:sp>
        <p:nvSpPr>
          <p:cNvPr id="6" name="CuadroTexto 5"/>
          <p:cNvSpPr txBox="1"/>
          <p:nvPr/>
        </p:nvSpPr>
        <p:spPr>
          <a:xfrm>
            <a:off x="4498498" y="5415566"/>
            <a:ext cx="3348507" cy="923330"/>
          </a:xfrm>
          <a:prstGeom prst="rect">
            <a:avLst/>
          </a:prstGeom>
          <a:noFill/>
        </p:spPr>
        <p:txBody>
          <a:bodyPr wrap="square" rtlCol="0">
            <a:spAutoFit/>
          </a:bodyPr>
          <a:lstStyle/>
          <a:p>
            <a:r>
              <a:rPr lang="es-CO" b="1" dirty="0">
                <a:latin typeface="Franklin Gothic Book" panose="020B0503020102020204" pitchFamily="34" charset="0"/>
                <a:cs typeface="Times New Roman" panose="02020603050405020304" pitchFamily="18" charset="0"/>
              </a:rPr>
              <a:t>Atributos:</a:t>
            </a:r>
            <a:r>
              <a:rPr lang="es-CO" dirty="0">
                <a:latin typeface="Franklin Gothic Book" panose="020B0503020102020204" pitchFamily="34" charset="0"/>
                <a:cs typeface="Times New Roman" panose="02020603050405020304" pitchFamily="18" charset="0"/>
              </a:rPr>
              <a:t> Son  las propiedades que posee cada entidad de un conjunto de entidades.</a:t>
            </a:r>
          </a:p>
        </p:txBody>
      </p:sp>
      <p:sp>
        <p:nvSpPr>
          <p:cNvPr id="7" name="Proceso 6"/>
          <p:cNvSpPr/>
          <p:nvPr/>
        </p:nvSpPr>
        <p:spPr>
          <a:xfrm>
            <a:off x="1094704" y="4378815"/>
            <a:ext cx="2691684" cy="1195761"/>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Elipse 7"/>
          <p:cNvSpPr/>
          <p:nvPr/>
        </p:nvSpPr>
        <p:spPr>
          <a:xfrm>
            <a:off x="5394101" y="3652206"/>
            <a:ext cx="1403798" cy="123637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ombo 8"/>
          <p:cNvSpPr/>
          <p:nvPr/>
        </p:nvSpPr>
        <p:spPr>
          <a:xfrm>
            <a:off x="8896111" y="4134118"/>
            <a:ext cx="2047742" cy="1429555"/>
          </a:xfrm>
          <a:prstGeom prst="diamond">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26067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D112210-E616-459F-84DB-026AE87A7F7A}"/>
              </a:ext>
            </a:extLst>
          </p:cNvPr>
          <p:cNvSpPr>
            <a:spLocks noGrp="1"/>
          </p:cNvSpPr>
          <p:nvPr>
            <p:ph type="title"/>
          </p:nvPr>
        </p:nvSpPr>
        <p:spPr>
          <a:xfrm>
            <a:off x="1967218" y="233494"/>
            <a:ext cx="8409963" cy="757106"/>
          </a:xfrm>
        </p:spPr>
        <p:txBody>
          <a:bodyPr>
            <a:normAutofit fontScale="90000"/>
          </a:bodyPr>
          <a:lstStyle/>
          <a:p>
            <a:r>
              <a:rPr lang="es-MX" b="1" dirty="0"/>
              <a:t>Cómo dibujar un diagrama ER básico</a:t>
            </a:r>
            <a:br>
              <a:rPr lang="es-MX" b="1" dirty="0"/>
            </a:br>
            <a:endParaRPr lang="es-CO" dirty="0"/>
          </a:p>
        </p:txBody>
      </p:sp>
      <p:sp>
        <p:nvSpPr>
          <p:cNvPr id="3" name="Marcador de contenido 2">
            <a:extLst>
              <a:ext uri="{FF2B5EF4-FFF2-40B4-BE49-F238E27FC236}">
                <a16:creationId xmlns:a16="http://schemas.microsoft.com/office/drawing/2014/main" xmlns="" id="{E0943AA1-A377-4F91-BB61-ED13D54BFB26}"/>
              </a:ext>
            </a:extLst>
          </p:cNvPr>
          <p:cNvSpPr>
            <a:spLocks noGrp="1"/>
          </p:cNvSpPr>
          <p:nvPr>
            <p:ph idx="1"/>
          </p:nvPr>
        </p:nvSpPr>
        <p:spPr>
          <a:xfrm>
            <a:off x="1296098" y="1736521"/>
            <a:ext cx="10406543" cy="4080546"/>
          </a:xfrm>
        </p:spPr>
        <p:txBody>
          <a:bodyPr>
            <a:normAutofit lnSpcReduction="10000"/>
          </a:bodyPr>
          <a:lstStyle/>
          <a:p>
            <a:r>
              <a:rPr lang="es-MX" b="1" dirty="0"/>
              <a:t>Propósito y alcance: </a:t>
            </a:r>
            <a:r>
              <a:rPr lang="es-MX" dirty="0"/>
              <a:t>Definen el propósito y el alcance de lo que estás analizando o modelando.</a:t>
            </a:r>
          </a:p>
          <a:p>
            <a:r>
              <a:rPr lang="es-MX" b="1" dirty="0"/>
              <a:t>Entidades:</a:t>
            </a:r>
            <a:r>
              <a:rPr lang="es-MX" dirty="0"/>
              <a:t> Identifican las entidades involucradas. Cuando estés listo, comienza a dibujarlas en rectángulos (o en la figura que selecciones en tu sistema) y etiquétalas como sustantivos.</a:t>
            </a:r>
          </a:p>
          <a:p>
            <a:r>
              <a:rPr lang="es-MX" b="1" dirty="0"/>
              <a:t>Relaciones:</a:t>
            </a:r>
            <a:r>
              <a:rPr lang="es-MX" dirty="0"/>
              <a:t> Determinan cómo se relacionan todas las entidades. Dibuja líneas entre ellas para indicar las relaciones y etiquétalas. Algunas entidades pueden no estar relacionadas, y eso está bien. En diferentes sistemas de notación, la relación se puede etiquetar en un diamante, otro rectángulo o directamente sobre la línea de conexión.</a:t>
            </a:r>
          </a:p>
          <a:p>
            <a:r>
              <a:rPr lang="es-MX" b="1" dirty="0"/>
              <a:t>Atributos:</a:t>
            </a:r>
            <a:r>
              <a:rPr lang="es-MX" dirty="0"/>
              <a:t> Brindan más detalles mediante la adición de atributos clave de las entidades. Los atributos a menudo se muestran como óvalos. </a:t>
            </a:r>
          </a:p>
          <a:p>
            <a:r>
              <a:rPr lang="es-MX" b="1" dirty="0"/>
              <a:t>Cardinalidad:</a:t>
            </a:r>
            <a:r>
              <a:rPr lang="es-MX" dirty="0"/>
              <a:t> Muestra si la relación es 1-1, 1-muchos o muchos a muchos.</a:t>
            </a:r>
          </a:p>
          <a:p>
            <a:endParaRPr lang="es-CO" dirty="0"/>
          </a:p>
        </p:txBody>
      </p:sp>
    </p:spTree>
    <p:extLst>
      <p:ext uri="{BB962C8B-B14F-4D97-AF65-F5344CB8AC3E}">
        <p14:creationId xmlns:p14="http://schemas.microsoft.com/office/powerpoint/2010/main" val="15215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D16FF32-36D4-48E6-A856-B9E4A7170078}"/>
              </a:ext>
            </a:extLst>
          </p:cNvPr>
          <p:cNvSpPr>
            <a:spLocks noGrp="1"/>
          </p:cNvSpPr>
          <p:nvPr>
            <p:ph type="title"/>
          </p:nvPr>
        </p:nvSpPr>
        <p:spPr>
          <a:xfrm>
            <a:off x="2902591" y="241883"/>
            <a:ext cx="6891556" cy="1192634"/>
          </a:xfrm>
        </p:spPr>
        <p:txBody>
          <a:bodyPr>
            <a:normAutofit fontScale="90000"/>
          </a:bodyPr>
          <a:lstStyle/>
          <a:p>
            <a:pPr algn="ctr"/>
            <a:r>
              <a:rPr lang="es-CO" b="1" dirty="0"/>
              <a:t>Creación de mapas de lenguaje natural</a:t>
            </a:r>
            <a:r>
              <a:rPr lang="es-CO" dirty="0"/>
              <a:t/>
            </a:r>
            <a:br>
              <a:rPr lang="es-CO" dirty="0"/>
            </a:br>
            <a:endParaRPr lang="es-CO" dirty="0"/>
          </a:p>
        </p:txBody>
      </p:sp>
      <p:sp>
        <p:nvSpPr>
          <p:cNvPr id="3" name="Marcador de contenido 2">
            <a:extLst>
              <a:ext uri="{FF2B5EF4-FFF2-40B4-BE49-F238E27FC236}">
                <a16:creationId xmlns:a16="http://schemas.microsoft.com/office/drawing/2014/main" xmlns="" id="{18477A61-F8FC-4F88-8F9D-634F502600A5}"/>
              </a:ext>
            </a:extLst>
          </p:cNvPr>
          <p:cNvSpPr>
            <a:spLocks noGrp="1"/>
          </p:cNvSpPr>
          <p:nvPr>
            <p:ph idx="1"/>
          </p:nvPr>
        </p:nvSpPr>
        <p:spPr>
          <a:xfrm>
            <a:off x="1346433" y="1828800"/>
            <a:ext cx="10003872" cy="4659385"/>
          </a:xfrm>
        </p:spPr>
        <p:txBody>
          <a:bodyPr>
            <a:normAutofit/>
          </a:bodyPr>
          <a:lstStyle/>
          <a:p>
            <a:r>
              <a:rPr lang="es-CO" dirty="0"/>
              <a:t>Los componentes ER pueden reflejar las categorías gramaticales, eso fue lo que hizo Peter Chen. Esto muestra cómo un diagrama ER se compara con un diagrama gramatical:</a:t>
            </a:r>
          </a:p>
          <a:p>
            <a:pPr lvl="0"/>
            <a:r>
              <a:rPr lang="es-CO" b="1" dirty="0"/>
              <a:t>Sustantivo común: </a:t>
            </a:r>
            <a:r>
              <a:rPr lang="es-CO" dirty="0"/>
              <a:t>tipo de entidad. Ejemplo: estudiante.</a:t>
            </a:r>
          </a:p>
          <a:p>
            <a:pPr lvl="0"/>
            <a:r>
              <a:rPr lang="es-CO" b="1" dirty="0"/>
              <a:t>Sustantivo propio: </a:t>
            </a:r>
            <a:r>
              <a:rPr lang="es-CO" dirty="0"/>
              <a:t>entidad. Ejemplo: Sally Smith.</a:t>
            </a:r>
          </a:p>
          <a:p>
            <a:pPr lvl="0"/>
            <a:r>
              <a:rPr lang="es-CO" b="1" dirty="0"/>
              <a:t>Verbo:</a:t>
            </a:r>
            <a:r>
              <a:rPr lang="es-CO" dirty="0"/>
              <a:t> tipo de relación. Ejemplo: se inscribe (por ej. en un curso, que podría ser otro tipo de entidad).</a:t>
            </a:r>
          </a:p>
          <a:p>
            <a:pPr lvl="0"/>
            <a:r>
              <a:rPr lang="es-CO" b="1" dirty="0"/>
              <a:t>Adjetivo:</a:t>
            </a:r>
            <a:r>
              <a:rPr lang="es-CO" dirty="0"/>
              <a:t> atributo de una entidad. Ejemplo: principiante.</a:t>
            </a:r>
          </a:p>
          <a:p>
            <a:pPr lvl="0"/>
            <a:r>
              <a:rPr lang="es-CO" b="1" dirty="0"/>
              <a:t>Adverbio: </a:t>
            </a:r>
            <a:r>
              <a:rPr lang="es-CO" dirty="0"/>
              <a:t>atributo de una relación. Ejemplo: digitalmente</a:t>
            </a:r>
            <a:r>
              <a:rPr lang="es-CO" dirty="0" smtClean="0"/>
              <a:t>.</a:t>
            </a:r>
            <a:endParaRPr lang="es-CO" dirty="0"/>
          </a:p>
        </p:txBody>
      </p:sp>
    </p:spTree>
    <p:extLst>
      <p:ext uri="{BB962C8B-B14F-4D97-AF65-F5344CB8AC3E}">
        <p14:creationId xmlns:p14="http://schemas.microsoft.com/office/powerpoint/2010/main" val="45134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48"/>
          <p:cNvGrpSpPr/>
          <p:nvPr/>
        </p:nvGrpSpPr>
        <p:grpSpPr>
          <a:xfrm>
            <a:off x="369962" y="1225495"/>
            <a:ext cx="10126552" cy="4738928"/>
            <a:chOff x="311239" y="1242273"/>
            <a:chExt cx="10126552" cy="4738928"/>
          </a:xfrm>
        </p:grpSpPr>
        <p:grpSp>
          <p:nvGrpSpPr>
            <p:cNvPr id="14" name="Grupo 13"/>
            <p:cNvGrpSpPr/>
            <p:nvPr/>
          </p:nvGrpSpPr>
          <p:grpSpPr>
            <a:xfrm>
              <a:off x="1300766" y="1300766"/>
              <a:ext cx="2047741" cy="901521"/>
              <a:chOff x="1300766" y="1300766"/>
              <a:chExt cx="2047741" cy="901521"/>
            </a:xfrm>
          </p:grpSpPr>
          <p:sp>
            <p:nvSpPr>
              <p:cNvPr id="4" name="Proceso 3"/>
              <p:cNvSpPr/>
              <p:nvPr/>
            </p:nvSpPr>
            <p:spPr>
              <a:xfrm>
                <a:off x="1300766" y="1300766"/>
                <a:ext cx="2047741" cy="901521"/>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1" name="CuadroTexto 10"/>
              <p:cNvSpPr txBox="1"/>
              <p:nvPr/>
            </p:nvSpPr>
            <p:spPr>
              <a:xfrm>
                <a:off x="1577660" y="1428360"/>
                <a:ext cx="1493952" cy="646331"/>
              </a:xfrm>
              <a:prstGeom prst="rect">
                <a:avLst/>
              </a:prstGeom>
              <a:noFill/>
            </p:spPr>
            <p:txBody>
              <a:bodyPr wrap="square" rtlCol="0">
                <a:spAutoFit/>
              </a:bodyPr>
              <a:lstStyle/>
              <a:p>
                <a:pPr algn="ctr"/>
                <a:r>
                  <a:rPr lang="es-CO" dirty="0">
                    <a:latin typeface="Times New Roman" panose="02020603050405020304" pitchFamily="18" charset="0"/>
                    <a:cs typeface="Times New Roman" panose="02020603050405020304" pitchFamily="18" charset="0"/>
                  </a:rPr>
                  <a:t>MIEMBRO UIS</a:t>
                </a:r>
              </a:p>
            </p:txBody>
          </p:sp>
        </p:grpSp>
        <p:grpSp>
          <p:nvGrpSpPr>
            <p:cNvPr id="16" name="Grupo 15"/>
            <p:cNvGrpSpPr/>
            <p:nvPr/>
          </p:nvGrpSpPr>
          <p:grpSpPr>
            <a:xfrm>
              <a:off x="7905481" y="1428359"/>
              <a:ext cx="2047741" cy="646331"/>
              <a:chOff x="7905482" y="1300766"/>
              <a:chExt cx="2047741" cy="646331"/>
            </a:xfrm>
          </p:grpSpPr>
          <p:sp>
            <p:nvSpPr>
              <p:cNvPr id="10" name="Proceso 9"/>
              <p:cNvSpPr/>
              <p:nvPr/>
            </p:nvSpPr>
            <p:spPr>
              <a:xfrm>
                <a:off x="7905482" y="1300766"/>
                <a:ext cx="2047741" cy="646331"/>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8045259" y="1300766"/>
                <a:ext cx="1843569" cy="646331"/>
              </a:xfrm>
              <a:prstGeom prst="rect">
                <a:avLst/>
              </a:prstGeom>
              <a:noFill/>
            </p:spPr>
            <p:txBody>
              <a:bodyPr wrap="square" rtlCol="0">
                <a:spAutoFit/>
              </a:bodyPr>
              <a:lstStyle/>
              <a:p>
                <a:pPr algn="ctr"/>
                <a:r>
                  <a:rPr lang="es-CO" dirty="0">
                    <a:latin typeface="Times New Roman" panose="02020603050405020304" pitchFamily="18" charset="0"/>
                    <a:cs typeface="Times New Roman" panose="02020603050405020304" pitchFamily="18" charset="0"/>
                  </a:rPr>
                  <a:t>CARGO DEL MIEMRBO</a:t>
                </a:r>
              </a:p>
            </p:txBody>
          </p:sp>
        </p:grpSp>
        <p:grpSp>
          <p:nvGrpSpPr>
            <p:cNvPr id="15" name="Grupo 14"/>
            <p:cNvGrpSpPr/>
            <p:nvPr/>
          </p:nvGrpSpPr>
          <p:grpSpPr>
            <a:xfrm>
              <a:off x="4726010" y="1242273"/>
              <a:ext cx="1801969" cy="1018504"/>
              <a:chOff x="4726010" y="1300766"/>
              <a:chExt cx="1801969" cy="1018504"/>
            </a:xfrm>
          </p:grpSpPr>
          <p:sp>
            <p:nvSpPr>
              <p:cNvPr id="9" name="Rombo 8"/>
              <p:cNvSpPr/>
              <p:nvPr/>
            </p:nvSpPr>
            <p:spPr>
              <a:xfrm>
                <a:off x="4726010" y="1300766"/>
                <a:ext cx="1801969" cy="1018504"/>
              </a:xfrm>
              <a:prstGeom prst="diamond">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3" name="CuadroTexto 12"/>
              <p:cNvSpPr txBox="1"/>
              <p:nvPr/>
            </p:nvSpPr>
            <p:spPr>
              <a:xfrm>
                <a:off x="4726010" y="1566860"/>
                <a:ext cx="1801969" cy="369332"/>
              </a:xfrm>
              <a:prstGeom prst="rect">
                <a:avLst/>
              </a:prstGeom>
              <a:noFill/>
            </p:spPr>
            <p:txBody>
              <a:bodyPr wrap="square" rtlCol="0">
                <a:spAutoFit/>
              </a:bodyPr>
              <a:lstStyle/>
              <a:p>
                <a:pPr algn="ctr"/>
                <a:r>
                  <a:rPr lang="es-CO" dirty="0">
                    <a:latin typeface="Times New Roman" panose="02020603050405020304" pitchFamily="18" charset="0"/>
                    <a:cs typeface="Times New Roman" panose="02020603050405020304" pitchFamily="18" charset="0"/>
                  </a:rPr>
                  <a:t>Es en la uis</a:t>
                </a:r>
              </a:p>
            </p:txBody>
          </p:sp>
        </p:grpSp>
        <p:grpSp>
          <p:nvGrpSpPr>
            <p:cNvPr id="24" name="Grupo 23"/>
            <p:cNvGrpSpPr/>
            <p:nvPr/>
          </p:nvGrpSpPr>
          <p:grpSpPr>
            <a:xfrm>
              <a:off x="311239" y="3103808"/>
              <a:ext cx="1385551" cy="613894"/>
              <a:chOff x="311239" y="3103808"/>
              <a:chExt cx="1385551" cy="613894"/>
            </a:xfrm>
          </p:grpSpPr>
          <p:sp>
            <p:nvSpPr>
              <p:cNvPr id="6" name="Elipse 5"/>
              <p:cNvSpPr/>
              <p:nvPr/>
            </p:nvSpPr>
            <p:spPr>
              <a:xfrm>
                <a:off x="311239" y="3103808"/>
                <a:ext cx="989527" cy="61389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7" name="CuadroTexto 16"/>
              <p:cNvSpPr txBox="1"/>
              <p:nvPr/>
            </p:nvSpPr>
            <p:spPr>
              <a:xfrm>
                <a:off x="370266" y="3226158"/>
                <a:ext cx="1326524"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Nombre</a:t>
                </a:r>
              </a:p>
            </p:txBody>
          </p:sp>
        </p:grpSp>
        <p:grpSp>
          <p:nvGrpSpPr>
            <p:cNvPr id="23" name="Grupo 22"/>
            <p:cNvGrpSpPr/>
            <p:nvPr/>
          </p:nvGrpSpPr>
          <p:grpSpPr>
            <a:xfrm>
              <a:off x="734630" y="4167390"/>
              <a:ext cx="1590006" cy="669701"/>
              <a:chOff x="883273" y="3717702"/>
              <a:chExt cx="1590006" cy="669701"/>
            </a:xfrm>
          </p:grpSpPr>
          <p:sp>
            <p:nvSpPr>
              <p:cNvPr id="5" name="Elipse 4"/>
              <p:cNvSpPr/>
              <p:nvPr/>
            </p:nvSpPr>
            <p:spPr>
              <a:xfrm>
                <a:off x="883273" y="3717702"/>
                <a:ext cx="1287887" cy="66970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8" name="CuadroTexto 17"/>
              <p:cNvSpPr txBox="1"/>
              <p:nvPr/>
            </p:nvSpPr>
            <p:spPr>
              <a:xfrm>
                <a:off x="1133876" y="3814155"/>
                <a:ext cx="1339403"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Código</a:t>
                </a:r>
              </a:p>
            </p:txBody>
          </p:sp>
        </p:grpSp>
        <p:grpSp>
          <p:nvGrpSpPr>
            <p:cNvPr id="21" name="Grupo 20"/>
            <p:cNvGrpSpPr/>
            <p:nvPr/>
          </p:nvGrpSpPr>
          <p:grpSpPr>
            <a:xfrm>
              <a:off x="3221868" y="5515415"/>
              <a:ext cx="1630249" cy="465786"/>
              <a:chOff x="3348507" y="3717702"/>
              <a:chExt cx="1630249" cy="465786"/>
            </a:xfrm>
          </p:grpSpPr>
          <p:sp>
            <p:nvSpPr>
              <p:cNvPr id="7" name="Elipse 6"/>
              <p:cNvSpPr/>
              <p:nvPr/>
            </p:nvSpPr>
            <p:spPr>
              <a:xfrm>
                <a:off x="3348507" y="3717702"/>
                <a:ext cx="960548" cy="46578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9" name="CuadroTexto 18"/>
              <p:cNvSpPr txBox="1"/>
              <p:nvPr/>
            </p:nvSpPr>
            <p:spPr>
              <a:xfrm>
                <a:off x="3639353" y="3751184"/>
                <a:ext cx="1339403"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ID</a:t>
                </a:r>
              </a:p>
            </p:txBody>
          </p:sp>
        </p:grpSp>
        <p:grpSp>
          <p:nvGrpSpPr>
            <p:cNvPr id="22" name="Grupo 21"/>
            <p:cNvGrpSpPr/>
            <p:nvPr/>
          </p:nvGrpSpPr>
          <p:grpSpPr>
            <a:xfrm>
              <a:off x="1777823" y="4951928"/>
              <a:ext cx="1570684" cy="669701"/>
              <a:chOff x="1879242" y="4183487"/>
              <a:chExt cx="1570684" cy="669701"/>
            </a:xfrm>
          </p:grpSpPr>
          <p:sp>
            <p:nvSpPr>
              <p:cNvPr id="8" name="Elipse 7"/>
              <p:cNvSpPr/>
              <p:nvPr/>
            </p:nvSpPr>
            <p:spPr>
              <a:xfrm>
                <a:off x="1879242" y="4183487"/>
                <a:ext cx="1444045" cy="66970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20" name="CuadroTexto 19"/>
              <p:cNvSpPr txBox="1"/>
              <p:nvPr/>
            </p:nvSpPr>
            <p:spPr>
              <a:xfrm>
                <a:off x="1888363" y="4297042"/>
                <a:ext cx="1561563"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No. de Cédula</a:t>
                </a:r>
              </a:p>
            </p:txBody>
          </p:sp>
        </p:grpSp>
        <p:grpSp>
          <p:nvGrpSpPr>
            <p:cNvPr id="27" name="Grupo 26"/>
            <p:cNvGrpSpPr/>
            <p:nvPr/>
          </p:nvGrpSpPr>
          <p:grpSpPr>
            <a:xfrm>
              <a:off x="7512676" y="2750713"/>
              <a:ext cx="2925115" cy="2870916"/>
              <a:chOff x="7512676" y="2750713"/>
              <a:chExt cx="2925115" cy="2870916"/>
            </a:xfrm>
          </p:grpSpPr>
          <p:sp>
            <p:nvSpPr>
              <p:cNvPr id="25" name="Elipse 24"/>
              <p:cNvSpPr/>
              <p:nvPr/>
            </p:nvSpPr>
            <p:spPr>
              <a:xfrm>
                <a:off x="7512676" y="2750713"/>
                <a:ext cx="2833352" cy="287091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26" name="CuadroTexto 25"/>
              <p:cNvSpPr txBox="1"/>
              <p:nvPr/>
            </p:nvSpPr>
            <p:spPr>
              <a:xfrm>
                <a:off x="7693517" y="3565440"/>
                <a:ext cx="2744274" cy="1200329"/>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ID: 1 – Rector</a:t>
                </a:r>
              </a:p>
              <a:p>
                <a:r>
                  <a:rPr lang="es-CO" dirty="0">
                    <a:latin typeface="Times New Roman" panose="02020603050405020304" pitchFamily="18" charset="0"/>
                    <a:cs typeface="Times New Roman" panose="02020603050405020304" pitchFamily="18" charset="0"/>
                  </a:rPr>
                  <a:t>ID: 2 – Director de escuela</a:t>
                </a:r>
              </a:p>
              <a:p>
                <a:r>
                  <a:rPr lang="es-CO" dirty="0">
                    <a:latin typeface="Times New Roman" panose="02020603050405020304" pitchFamily="18" charset="0"/>
                    <a:cs typeface="Times New Roman" panose="02020603050405020304" pitchFamily="18" charset="0"/>
                  </a:rPr>
                  <a:t>ID: 3 – Profesor</a:t>
                </a:r>
              </a:p>
              <a:p>
                <a:r>
                  <a:rPr lang="es-CO" dirty="0">
                    <a:latin typeface="Times New Roman" panose="02020603050405020304" pitchFamily="18" charset="0"/>
                    <a:cs typeface="Times New Roman" panose="02020603050405020304" pitchFamily="18" charset="0"/>
                  </a:rPr>
                  <a:t>ID: 4 – Estudiante </a:t>
                </a:r>
              </a:p>
            </p:txBody>
          </p:sp>
        </p:grpSp>
        <p:cxnSp>
          <p:nvCxnSpPr>
            <p:cNvPr id="29" name="Conector recto 28"/>
            <p:cNvCxnSpPr>
              <a:stCxn id="4" idx="3"/>
              <a:endCxn id="9" idx="1"/>
            </p:cNvCxnSpPr>
            <p:nvPr/>
          </p:nvCxnSpPr>
          <p:spPr>
            <a:xfrm flipV="1">
              <a:off x="3348507" y="1751525"/>
              <a:ext cx="137750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V="1">
              <a:off x="6527979" y="1760478"/>
              <a:ext cx="137750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p:cNvCxnSpPr>
              <a:endCxn id="6" idx="0"/>
            </p:cNvCxnSpPr>
            <p:nvPr/>
          </p:nvCxnSpPr>
          <p:spPr>
            <a:xfrm flipH="1">
              <a:off x="806003" y="2202285"/>
              <a:ext cx="1497168" cy="901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p:cNvCxnSpPr>
              <a:stCxn id="4" idx="2"/>
              <a:endCxn id="5" idx="0"/>
            </p:cNvCxnSpPr>
            <p:nvPr/>
          </p:nvCxnSpPr>
          <p:spPr>
            <a:xfrm flipH="1">
              <a:off x="1378574" y="2202287"/>
              <a:ext cx="946063" cy="1965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4" idx="2"/>
              <a:endCxn id="8" idx="0"/>
            </p:cNvCxnSpPr>
            <p:nvPr/>
          </p:nvCxnSpPr>
          <p:spPr>
            <a:xfrm>
              <a:off x="2324637" y="2202287"/>
              <a:ext cx="175209" cy="2749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7" idx="0"/>
              <a:endCxn id="4" idx="2"/>
            </p:cNvCxnSpPr>
            <p:nvPr/>
          </p:nvCxnSpPr>
          <p:spPr>
            <a:xfrm flipH="1" flipV="1">
              <a:off x="2324637" y="2202287"/>
              <a:ext cx="1377505" cy="3313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ector recto 45"/>
            <p:cNvCxnSpPr>
              <a:stCxn id="25" idx="0"/>
              <a:endCxn id="10" idx="2"/>
            </p:cNvCxnSpPr>
            <p:nvPr/>
          </p:nvCxnSpPr>
          <p:spPr>
            <a:xfrm flipV="1">
              <a:off x="8929352" y="2074690"/>
              <a:ext cx="0" cy="6760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CuadroTexto 49"/>
          <p:cNvSpPr txBox="1"/>
          <p:nvPr/>
        </p:nvSpPr>
        <p:spPr>
          <a:xfrm>
            <a:off x="3733802" y="1389950"/>
            <a:ext cx="715312"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0, n</a:t>
            </a:r>
          </a:p>
        </p:txBody>
      </p:sp>
      <p:sp>
        <p:nvSpPr>
          <p:cNvPr id="51" name="CuadroTexto 50"/>
          <p:cNvSpPr txBox="1"/>
          <p:nvPr/>
        </p:nvSpPr>
        <p:spPr>
          <a:xfrm>
            <a:off x="6859074" y="1351086"/>
            <a:ext cx="715312"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0, n</a:t>
            </a:r>
          </a:p>
        </p:txBody>
      </p:sp>
      <p:sp>
        <p:nvSpPr>
          <p:cNvPr id="52" name="CuadroTexto 51"/>
          <p:cNvSpPr txBox="1"/>
          <p:nvPr/>
        </p:nvSpPr>
        <p:spPr>
          <a:xfrm>
            <a:off x="5082327" y="372644"/>
            <a:ext cx="1445652" cy="369332"/>
          </a:xfrm>
          <a:prstGeom prst="rect">
            <a:avLst/>
          </a:prstGeom>
          <a:noFill/>
        </p:spPr>
        <p:txBody>
          <a:bodyPr wrap="square" rtlCol="0">
            <a:spAutoFit/>
          </a:bodyPr>
          <a:lstStyle/>
          <a:p>
            <a:pPr algn="ctr"/>
            <a:r>
              <a:rPr lang="es-CO" dirty="0">
                <a:latin typeface="Times New Roman" panose="02020603050405020304" pitchFamily="18" charset="0"/>
                <a:cs typeface="Times New Roman" panose="02020603050405020304" pitchFamily="18" charset="0"/>
              </a:rPr>
              <a:t>EJEMPLO 1</a:t>
            </a:r>
          </a:p>
        </p:txBody>
      </p:sp>
      <p:cxnSp>
        <p:nvCxnSpPr>
          <p:cNvPr id="40" name="Conector recto 39"/>
          <p:cNvCxnSpPr/>
          <p:nvPr/>
        </p:nvCxnSpPr>
        <p:spPr>
          <a:xfrm>
            <a:off x="7644886" y="1508828"/>
            <a:ext cx="0" cy="381657"/>
          </a:xfrm>
          <a:prstGeom prst="line">
            <a:avLst/>
          </a:prstGeom>
          <a:ln/>
        </p:spPr>
        <p:style>
          <a:lnRef idx="1">
            <a:schemeClr val="dk1"/>
          </a:lnRef>
          <a:fillRef idx="0">
            <a:schemeClr val="dk1"/>
          </a:fillRef>
          <a:effectRef idx="0">
            <a:schemeClr val="dk1"/>
          </a:effectRef>
          <a:fontRef idx="minor">
            <a:schemeClr val="tx1"/>
          </a:fontRef>
        </p:style>
      </p:cxnSp>
      <p:cxnSp>
        <p:nvCxnSpPr>
          <p:cNvPr id="43" name="Conector recto 42"/>
          <p:cNvCxnSpPr/>
          <p:nvPr/>
        </p:nvCxnSpPr>
        <p:spPr>
          <a:xfrm>
            <a:off x="3695165" y="1527113"/>
            <a:ext cx="0" cy="381657"/>
          </a:xfrm>
          <a:prstGeom prst="line">
            <a:avLst/>
          </a:prstGeom>
          <a:ln/>
        </p:spPr>
        <p:style>
          <a:lnRef idx="1">
            <a:schemeClr val="dk1"/>
          </a:lnRef>
          <a:fillRef idx="0">
            <a:schemeClr val="dk1"/>
          </a:fillRef>
          <a:effectRef idx="0">
            <a:schemeClr val="dk1"/>
          </a:effectRef>
          <a:fontRef idx="minor">
            <a:schemeClr val="tx1"/>
          </a:fontRef>
        </p:style>
      </p:cxnSp>
      <p:cxnSp>
        <p:nvCxnSpPr>
          <p:cNvPr id="3" name="Conector recto 2"/>
          <p:cNvCxnSpPr/>
          <p:nvPr/>
        </p:nvCxnSpPr>
        <p:spPr>
          <a:xfrm>
            <a:off x="864726" y="4820313"/>
            <a:ext cx="121651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4822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032FB67-C3DF-4126-B368-4A5B88B99833}"/>
              </a:ext>
            </a:extLst>
          </p:cNvPr>
          <p:cNvSpPr>
            <a:spLocks noGrp="1"/>
          </p:cNvSpPr>
          <p:nvPr>
            <p:ph type="title"/>
          </p:nvPr>
        </p:nvSpPr>
        <p:spPr>
          <a:xfrm>
            <a:off x="4185634" y="272642"/>
            <a:ext cx="3462329" cy="614494"/>
          </a:xfrm>
        </p:spPr>
        <p:txBody>
          <a:bodyPr>
            <a:normAutofit fontScale="90000"/>
          </a:bodyPr>
          <a:lstStyle/>
          <a:p>
            <a:pPr algn="ctr"/>
            <a:r>
              <a:rPr lang="es-CO" dirty="0" smtClean="0"/>
              <a:t>CARDINALIDAD</a:t>
            </a:r>
            <a:endParaRPr lang="es-CO" dirty="0"/>
          </a:p>
        </p:txBody>
      </p:sp>
      <p:sp>
        <p:nvSpPr>
          <p:cNvPr id="3" name="Marcador de contenido 2">
            <a:extLst>
              <a:ext uri="{FF2B5EF4-FFF2-40B4-BE49-F238E27FC236}">
                <a16:creationId xmlns:a16="http://schemas.microsoft.com/office/drawing/2014/main" xmlns="" id="{8B43F489-BE78-48DF-BFCE-D6F5114663F4}"/>
              </a:ext>
            </a:extLst>
          </p:cNvPr>
          <p:cNvSpPr>
            <a:spLocks noGrp="1"/>
          </p:cNvSpPr>
          <p:nvPr>
            <p:ph idx="1"/>
          </p:nvPr>
        </p:nvSpPr>
        <p:spPr>
          <a:xfrm>
            <a:off x="1126900" y="1107702"/>
            <a:ext cx="10440099" cy="5310231"/>
          </a:xfrm>
        </p:spPr>
        <p:txBody>
          <a:bodyPr>
            <a:normAutofit/>
          </a:bodyPr>
          <a:lstStyle/>
          <a:p>
            <a:pPr algn="just"/>
            <a:r>
              <a:rPr lang="es-CO" dirty="0"/>
              <a:t>Define los atributos numéricos de la relación entre dos entidades o conjuntos de entidades. Las tres relaciones cardinales principales son uno a uno, uno a muchos y muchos a muchos. </a:t>
            </a:r>
          </a:p>
          <a:p>
            <a:pPr algn="just"/>
            <a:r>
              <a:rPr lang="es-CO" dirty="0"/>
              <a:t>Un </a:t>
            </a:r>
            <a:r>
              <a:rPr lang="es-CO" b="1" dirty="0"/>
              <a:t>ejemplo de uno a uno</a:t>
            </a:r>
            <a:r>
              <a:rPr lang="es-CO" dirty="0"/>
              <a:t> sería un estudiante asociado a una dirección de correo electrónico. </a:t>
            </a:r>
          </a:p>
          <a:p>
            <a:pPr algn="just"/>
            <a:r>
              <a:rPr lang="es-CO" dirty="0"/>
              <a:t>Un </a:t>
            </a:r>
            <a:r>
              <a:rPr lang="es-CO" b="1" dirty="0"/>
              <a:t>ejemplo de uno a muchos (o muchos a uno, en función de la dirección de la relación) sería</a:t>
            </a:r>
            <a:r>
              <a:rPr lang="es-CO" dirty="0"/>
              <a:t> un estudiante que se inscribe en muchos cursos, y todos esos cursos se asocian a ese estudiante en particular. </a:t>
            </a:r>
          </a:p>
          <a:p>
            <a:pPr algn="just"/>
            <a:r>
              <a:rPr lang="es-CO" b="1" dirty="0"/>
              <a:t>Un ejemplo de muchos a muchos sería </a:t>
            </a:r>
            <a:r>
              <a:rPr lang="es-CO" dirty="0"/>
              <a:t>los estudiantes en grupo están asociados a múltiples miembros de la facultad y a su vez los miembros de la facultad están asociados a múltiples estudiantes.</a:t>
            </a:r>
          </a:p>
          <a:p>
            <a:pPr algn="just"/>
            <a:r>
              <a:rPr lang="es-CO" b="1" dirty="0"/>
              <a:t>Vistas de cardinalidad:</a:t>
            </a:r>
            <a:r>
              <a:rPr lang="es-CO" dirty="0"/>
              <a:t> la cardinalidad puede estar del lado opuesto o del mismo, en función de dónde se muestran los símbolos.</a:t>
            </a:r>
          </a:p>
          <a:p>
            <a:pPr algn="just"/>
            <a:r>
              <a:rPr lang="es-CO" b="1" dirty="0"/>
              <a:t>Restricciones de cardinalidad: </a:t>
            </a:r>
            <a:r>
              <a:rPr lang="es-CO" dirty="0"/>
              <a:t>Los números máximos o mínimos que se aplican a una relación.</a:t>
            </a:r>
          </a:p>
          <a:p>
            <a:pPr algn="just"/>
            <a:endParaRPr lang="es-CO" dirty="0"/>
          </a:p>
        </p:txBody>
      </p:sp>
    </p:spTree>
    <p:extLst>
      <p:ext uri="{BB962C8B-B14F-4D97-AF65-F5344CB8AC3E}">
        <p14:creationId xmlns:p14="http://schemas.microsoft.com/office/powerpoint/2010/main" val="188076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65182" y="476519"/>
            <a:ext cx="4172755" cy="369332"/>
          </a:xfrm>
          <a:prstGeom prst="rect">
            <a:avLst/>
          </a:prstGeom>
          <a:noFill/>
        </p:spPr>
        <p:txBody>
          <a:bodyPr wrap="square" rtlCol="0">
            <a:spAutoFit/>
          </a:bodyPr>
          <a:lstStyle/>
          <a:p>
            <a:r>
              <a:rPr lang="es-CO" b="1" dirty="0" smtClean="0">
                <a:latin typeface="Times New Roman" panose="02020603050405020304" pitchFamily="18" charset="0"/>
                <a:cs typeface="Times New Roman" panose="02020603050405020304" pitchFamily="18" charset="0"/>
              </a:rPr>
              <a:t>TIPOS DE RELACIONES</a:t>
            </a:r>
            <a:endParaRPr lang="es-CO" b="1" dirty="0">
              <a:latin typeface="Times New Roman" panose="02020603050405020304" pitchFamily="18" charset="0"/>
              <a:cs typeface="Times New Roman" panose="02020603050405020304" pitchFamily="18" charset="0"/>
            </a:endParaRPr>
          </a:p>
        </p:txBody>
      </p:sp>
      <p:sp>
        <p:nvSpPr>
          <p:cNvPr id="3" name="Rectángulo 2"/>
          <p:cNvSpPr/>
          <p:nvPr/>
        </p:nvSpPr>
        <p:spPr>
          <a:xfrm>
            <a:off x="884352" y="1840483"/>
            <a:ext cx="6096000" cy="646331"/>
          </a:xfrm>
          <a:prstGeom prst="rect">
            <a:avLst/>
          </a:prstGeom>
        </p:spPr>
        <p:txBody>
          <a:bodyPr>
            <a:spAutoFit/>
          </a:bodyPr>
          <a:lstStyle/>
          <a:p>
            <a:pPr algn="just"/>
            <a:r>
              <a:rPr lang="es-CO" dirty="0">
                <a:latin typeface="Times New Roman" panose="02020603050405020304" pitchFamily="18" charset="0"/>
                <a:cs typeface="Times New Roman" panose="02020603050405020304" pitchFamily="18" charset="0"/>
              </a:rPr>
              <a:t>La correspondencia de cardinalidades,  expresa el número de entidades a las que otra entidad puede estar asociada.</a:t>
            </a:r>
          </a:p>
        </p:txBody>
      </p:sp>
      <p:sp>
        <p:nvSpPr>
          <p:cNvPr id="4" name="CuadroTexto 3"/>
          <p:cNvSpPr txBox="1"/>
          <p:nvPr/>
        </p:nvSpPr>
        <p:spPr>
          <a:xfrm>
            <a:off x="884352" y="2495400"/>
            <a:ext cx="4627808" cy="646331"/>
          </a:xfrm>
          <a:prstGeom prst="rect">
            <a:avLst/>
          </a:prstGeom>
          <a:noFill/>
        </p:spPr>
        <p:txBody>
          <a:bodyPr wrap="square" rtlCol="0">
            <a:spAutoFit/>
          </a:bodyPr>
          <a:lstStyle/>
          <a:p>
            <a:pPr algn="just"/>
            <a:r>
              <a:rPr lang="es-CO" dirty="0">
                <a:latin typeface="Times New Roman" panose="02020603050405020304" pitchFamily="18" charset="0"/>
                <a:cs typeface="Times New Roman" panose="02020603050405020304" pitchFamily="18" charset="0"/>
              </a:rPr>
              <a:t>Existen tres tipos de relaciones según la cardinalidad:</a:t>
            </a:r>
          </a:p>
        </p:txBody>
      </p:sp>
      <p:sp>
        <p:nvSpPr>
          <p:cNvPr id="5" name="CuadroTexto 4"/>
          <p:cNvSpPr txBox="1"/>
          <p:nvPr/>
        </p:nvSpPr>
        <p:spPr>
          <a:xfrm>
            <a:off x="745565" y="1349710"/>
            <a:ext cx="3528812"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1. Relaciones según la cardinalidad</a:t>
            </a:r>
          </a:p>
        </p:txBody>
      </p:sp>
      <p:sp>
        <p:nvSpPr>
          <p:cNvPr id="6" name="CuadroTexto 5"/>
          <p:cNvSpPr txBox="1"/>
          <p:nvPr/>
        </p:nvSpPr>
        <p:spPr>
          <a:xfrm>
            <a:off x="832835" y="3514089"/>
            <a:ext cx="1936124"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Relación 1 a 1: (1, 1</a:t>
            </a:r>
            <a:r>
              <a:rPr lang="es-CO" dirty="0" smtClean="0">
                <a:latin typeface="Times New Roman" panose="02020603050405020304" pitchFamily="18" charset="0"/>
                <a:cs typeface="Times New Roman" panose="02020603050405020304" pitchFamily="18" charset="0"/>
              </a:rPr>
              <a:t>) , (1,1)</a:t>
            </a:r>
            <a:endParaRPr lang="es-CO" dirty="0">
              <a:latin typeface="Times New Roman" panose="02020603050405020304" pitchFamily="18" charset="0"/>
              <a:cs typeface="Times New Roman" panose="02020603050405020304" pitchFamily="18" charset="0"/>
            </a:endParaRPr>
          </a:p>
        </p:txBody>
      </p:sp>
      <p:sp>
        <p:nvSpPr>
          <p:cNvPr id="7" name="CuadroTexto 6"/>
          <p:cNvSpPr txBox="1"/>
          <p:nvPr/>
        </p:nvSpPr>
        <p:spPr>
          <a:xfrm>
            <a:off x="4449527" y="3514089"/>
            <a:ext cx="2477035"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Relación 1 a varios: </a:t>
            </a:r>
            <a:r>
              <a:rPr lang="es-CO" dirty="0" smtClean="0">
                <a:latin typeface="Times New Roman" panose="02020603050405020304" pitchFamily="18" charset="0"/>
                <a:cs typeface="Times New Roman" panose="02020603050405020304" pitchFamily="18" charset="0"/>
              </a:rPr>
              <a:t>(1, 1), (</a:t>
            </a:r>
            <a:r>
              <a:rPr lang="es-CO" dirty="0">
                <a:latin typeface="Times New Roman" panose="02020603050405020304" pitchFamily="18" charset="0"/>
                <a:cs typeface="Times New Roman" panose="02020603050405020304" pitchFamily="18" charset="0"/>
              </a:rPr>
              <a:t>0, n)</a:t>
            </a:r>
          </a:p>
        </p:txBody>
      </p:sp>
      <p:sp>
        <p:nvSpPr>
          <p:cNvPr id="8" name="CuadroTexto 7"/>
          <p:cNvSpPr txBox="1"/>
          <p:nvPr/>
        </p:nvSpPr>
        <p:spPr>
          <a:xfrm>
            <a:off x="8306874" y="3514089"/>
            <a:ext cx="2859109"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Times New Roman" panose="02020603050405020304" pitchFamily="18" charset="0"/>
                <a:cs typeface="Times New Roman" panose="02020603050405020304" pitchFamily="18" charset="0"/>
              </a:rPr>
              <a:t>Relación varios a varios: (n, n</a:t>
            </a:r>
            <a:r>
              <a:rPr lang="es-CO" dirty="0" smtClean="0">
                <a:latin typeface="Times New Roman" panose="02020603050405020304" pitchFamily="18" charset="0"/>
                <a:cs typeface="Times New Roman" panose="02020603050405020304" pitchFamily="18" charset="0"/>
              </a:rPr>
              <a:t>), (n, n)</a:t>
            </a:r>
            <a:endParaRPr lang="es-CO" dirty="0">
              <a:latin typeface="Times New Roman" panose="02020603050405020304" pitchFamily="18" charset="0"/>
              <a:cs typeface="Times New Roman" panose="02020603050405020304" pitchFamily="18" charset="0"/>
            </a:endParaRPr>
          </a:p>
        </p:txBody>
      </p:sp>
      <p:grpSp>
        <p:nvGrpSpPr>
          <p:cNvPr id="32" name="Grupo 31"/>
          <p:cNvGrpSpPr/>
          <p:nvPr/>
        </p:nvGrpSpPr>
        <p:grpSpPr>
          <a:xfrm>
            <a:off x="453978" y="4372302"/>
            <a:ext cx="2850021" cy="1844929"/>
            <a:chOff x="498879" y="4350310"/>
            <a:chExt cx="2850021" cy="1844929"/>
          </a:xfrm>
          <a:solidFill>
            <a:schemeClr val="tx2">
              <a:lumMod val="20000"/>
              <a:lumOff val="80000"/>
            </a:schemeClr>
          </a:solidFill>
        </p:grpSpPr>
        <p:cxnSp>
          <p:nvCxnSpPr>
            <p:cNvPr id="25" name="Conector recto 24"/>
            <p:cNvCxnSpPr>
              <a:stCxn id="18" idx="2"/>
            </p:cNvCxnSpPr>
            <p:nvPr/>
          </p:nvCxnSpPr>
          <p:spPr>
            <a:xfrm flipH="1">
              <a:off x="2105006" y="4981375"/>
              <a:ext cx="708519" cy="749724"/>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9" name="Proceso 8"/>
            <p:cNvSpPr/>
            <p:nvPr/>
          </p:nvSpPr>
          <p:spPr>
            <a:xfrm>
              <a:off x="49887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Rombo 14"/>
            <p:cNvSpPr/>
            <p:nvPr/>
          </p:nvSpPr>
          <p:spPr>
            <a:xfrm>
              <a:off x="1503090" y="5448264"/>
              <a:ext cx="953037" cy="746975"/>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Proceso 17"/>
            <p:cNvSpPr/>
            <p:nvPr/>
          </p:nvSpPr>
          <p:spPr>
            <a:xfrm>
              <a:off x="227814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24" name="Conector recto 23"/>
            <p:cNvCxnSpPr>
              <a:stCxn id="9" idx="2"/>
            </p:cNvCxnSpPr>
            <p:nvPr/>
          </p:nvCxnSpPr>
          <p:spPr>
            <a:xfrm>
              <a:off x="1034255" y="4981375"/>
              <a:ext cx="766642" cy="612471"/>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48" name="Grupo 47"/>
          <p:cNvGrpSpPr/>
          <p:nvPr/>
        </p:nvGrpSpPr>
        <p:grpSpPr>
          <a:xfrm>
            <a:off x="4263917" y="4352908"/>
            <a:ext cx="2850021" cy="1844929"/>
            <a:chOff x="498879" y="4350310"/>
            <a:chExt cx="2850021" cy="1844929"/>
          </a:xfrm>
          <a:solidFill>
            <a:schemeClr val="tx2">
              <a:lumMod val="20000"/>
              <a:lumOff val="80000"/>
            </a:schemeClr>
          </a:solidFill>
        </p:grpSpPr>
        <p:cxnSp>
          <p:nvCxnSpPr>
            <p:cNvPr id="49" name="Conector recto 48"/>
            <p:cNvCxnSpPr>
              <a:stCxn id="52" idx="2"/>
            </p:cNvCxnSpPr>
            <p:nvPr/>
          </p:nvCxnSpPr>
          <p:spPr>
            <a:xfrm flipH="1">
              <a:off x="2105006" y="4981375"/>
              <a:ext cx="708519" cy="749724"/>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50" name="Proceso 49"/>
            <p:cNvSpPr/>
            <p:nvPr/>
          </p:nvSpPr>
          <p:spPr>
            <a:xfrm>
              <a:off x="49887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1" name="Rombo 50"/>
            <p:cNvSpPr/>
            <p:nvPr/>
          </p:nvSpPr>
          <p:spPr>
            <a:xfrm>
              <a:off x="1503090" y="5448264"/>
              <a:ext cx="953037" cy="746975"/>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2" name="Proceso 51"/>
            <p:cNvSpPr/>
            <p:nvPr/>
          </p:nvSpPr>
          <p:spPr>
            <a:xfrm>
              <a:off x="227814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53" name="Conector recto 52"/>
            <p:cNvCxnSpPr>
              <a:stCxn id="50" idx="2"/>
            </p:cNvCxnSpPr>
            <p:nvPr/>
          </p:nvCxnSpPr>
          <p:spPr>
            <a:xfrm>
              <a:off x="1034255" y="4981375"/>
              <a:ext cx="766642" cy="612471"/>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54" name="Grupo 53"/>
          <p:cNvGrpSpPr/>
          <p:nvPr/>
        </p:nvGrpSpPr>
        <p:grpSpPr>
          <a:xfrm>
            <a:off x="8602011" y="4372302"/>
            <a:ext cx="2850021" cy="1844929"/>
            <a:chOff x="498879" y="4350310"/>
            <a:chExt cx="2850021" cy="1844929"/>
          </a:xfrm>
          <a:solidFill>
            <a:schemeClr val="tx2">
              <a:lumMod val="20000"/>
              <a:lumOff val="80000"/>
            </a:schemeClr>
          </a:solidFill>
        </p:grpSpPr>
        <p:cxnSp>
          <p:nvCxnSpPr>
            <p:cNvPr id="55" name="Conector recto 54"/>
            <p:cNvCxnSpPr>
              <a:stCxn id="58" idx="2"/>
            </p:cNvCxnSpPr>
            <p:nvPr/>
          </p:nvCxnSpPr>
          <p:spPr>
            <a:xfrm flipH="1">
              <a:off x="2105006" y="4981375"/>
              <a:ext cx="708519" cy="749724"/>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56" name="Proceso 55"/>
            <p:cNvSpPr/>
            <p:nvPr/>
          </p:nvSpPr>
          <p:spPr>
            <a:xfrm>
              <a:off x="49887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7" name="Rombo 56"/>
            <p:cNvSpPr/>
            <p:nvPr/>
          </p:nvSpPr>
          <p:spPr>
            <a:xfrm>
              <a:off x="1503090" y="5448264"/>
              <a:ext cx="953037" cy="746975"/>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8" name="Proceso 57"/>
            <p:cNvSpPr/>
            <p:nvPr/>
          </p:nvSpPr>
          <p:spPr>
            <a:xfrm>
              <a:off x="227814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59" name="Conector recto 58"/>
            <p:cNvCxnSpPr>
              <a:stCxn id="56" idx="2"/>
            </p:cNvCxnSpPr>
            <p:nvPr/>
          </p:nvCxnSpPr>
          <p:spPr>
            <a:xfrm>
              <a:off x="1034255" y="4981375"/>
              <a:ext cx="766642" cy="612471"/>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60" name="Rectángulo 59"/>
          <p:cNvSpPr/>
          <p:nvPr/>
        </p:nvSpPr>
        <p:spPr>
          <a:xfrm>
            <a:off x="2492677" y="5227112"/>
            <a:ext cx="684803" cy="369332"/>
          </a:xfrm>
          <a:prstGeom prst="rect">
            <a:avLst/>
          </a:prstGeom>
        </p:spPr>
        <p:txBody>
          <a:bodyPr wrap="none">
            <a:spAutoFit/>
          </a:bodyPr>
          <a:lstStyle/>
          <a:p>
            <a:r>
              <a:rPr lang="es-CO" dirty="0">
                <a:latin typeface="Times New Roman" panose="02020603050405020304" pitchFamily="18" charset="0"/>
                <a:cs typeface="Times New Roman" panose="02020603050405020304" pitchFamily="18" charset="0"/>
              </a:rPr>
              <a:t>(1, 1)</a:t>
            </a:r>
          </a:p>
        </p:txBody>
      </p:sp>
      <p:sp>
        <p:nvSpPr>
          <p:cNvPr id="61" name="Rectángulo 60"/>
          <p:cNvSpPr/>
          <p:nvPr/>
        </p:nvSpPr>
        <p:spPr>
          <a:xfrm>
            <a:off x="4485601" y="5176461"/>
            <a:ext cx="684803" cy="369332"/>
          </a:xfrm>
          <a:prstGeom prst="rect">
            <a:avLst/>
          </a:prstGeom>
        </p:spPr>
        <p:txBody>
          <a:bodyPr wrap="none">
            <a:spAutoFit/>
          </a:bodyPr>
          <a:lstStyle/>
          <a:p>
            <a:r>
              <a:rPr lang="es-CO" dirty="0">
                <a:latin typeface="Times New Roman" panose="02020603050405020304" pitchFamily="18" charset="0"/>
                <a:cs typeface="Times New Roman" panose="02020603050405020304" pitchFamily="18" charset="0"/>
              </a:rPr>
              <a:t>(1, 1)</a:t>
            </a:r>
          </a:p>
        </p:txBody>
      </p:sp>
      <p:sp>
        <p:nvSpPr>
          <p:cNvPr id="62" name="Rectángulo 61"/>
          <p:cNvSpPr/>
          <p:nvPr/>
        </p:nvSpPr>
        <p:spPr>
          <a:xfrm>
            <a:off x="702036" y="5227112"/>
            <a:ext cx="684803" cy="369332"/>
          </a:xfrm>
          <a:prstGeom prst="rect">
            <a:avLst/>
          </a:prstGeom>
        </p:spPr>
        <p:txBody>
          <a:bodyPr wrap="none">
            <a:spAutoFit/>
          </a:bodyPr>
          <a:lstStyle/>
          <a:p>
            <a:r>
              <a:rPr lang="es-CO" dirty="0">
                <a:latin typeface="Times New Roman" panose="02020603050405020304" pitchFamily="18" charset="0"/>
                <a:cs typeface="Times New Roman" panose="02020603050405020304" pitchFamily="18" charset="0"/>
              </a:rPr>
              <a:t>(1, 1)</a:t>
            </a:r>
          </a:p>
        </p:txBody>
      </p:sp>
      <p:sp>
        <p:nvSpPr>
          <p:cNvPr id="63" name="Rectángulo 62"/>
          <p:cNvSpPr/>
          <p:nvPr/>
        </p:nvSpPr>
        <p:spPr>
          <a:xfrm>
            <a:off x="6243471" y="5227112"/>
            <a:ext cx="684803" cy="369332"/>
          </a:xfrm>
          <a:prstGeom prst="rect">
            <a:avLst/>
          </a:prstGeom>
        </p:spPr>
        <p:txBody>
          <a:bodyPr wrap="none">
            <a:spAutoFit/>
          </a:bodyPr>
          <a:lstStyle/>
          <a:p>
            <a:r>
              <a:rPr lang="es-CO" dirty="0">
                <a:latin typeface="Times New Roman" panose="02020603050405020304" pitchFamily="18" charset="0"/>
                <a:cs typeface="Times New Roman" panose="02020603050405020304" pitchFamily="18" charset="0"/>
              </a:rPr>
              <a:t>(0, n)</a:t>
            </a:r>
          </a:p>
        </p:txBody>
      </p:sp>
      <p:sp>
        <p:nvSpPr>
          <p:cNvPr id="64" name="Rectángulo 63"/>
          <p:cNvSpPr/>
          <p:nvPr/>
        </p:nvSpPr>
        <p:spPr>
          <a:xfrm>
            <a:off x="10611444" y="5227112"/>
            <a:ext cx="684803" cy="369332"/>
          </a:xfrm>
          <a:prstGeom prst="rect">
            <a:avLst/>
          </a:prstGeom>
        </p:spPr>
        <p:txBody>
          <a:bodyPr wrap="none">
            <a:spAutoFit/>
          </a:bodyPr>
          <a:lstStyle/>
          <a:p>
            <a:r>
              <a:rPr lang="es-CO" dirty="0">
                <a:latin typeface="Times New Roman" panose="02020603050405020304" pitchFamily="18" charset="0"/>
                <a:cs typeface="Times New Roman" panose="02020603050405020304" pitchFamily="18" charset="0"/>
              </a:rPr>
              <a:t>(0, n)</a:t>
            </a:r>
          </a:p>
        </p:txBody>
      </p:sp>
      <p:sp>
        <p:nvSpPr>
          <p:cNvPr id="65" name="Rectángulo 64"/>
          <p:cNvSpPr/>
          <p:nvPr/>
        </p:nvSpPr>
        <p:spPr>
          <a:xfrm>
            <a:off x="8833278" y="5227433"/>
            <a:ext cx="684803" cy="369332"/>
          </a:xfrm>
          <a:prstGeom prst="rect">
            <a:avLst/>
          </a:prstGeom>
        </p:spPr>
        <p:txBody>
          <a:bodyPr wrap="none">
            <a:spAutoFit/>
          </a:bodyPr>
          <a:lstStyle/>
          <a:p>
            <a:r>
              <a:rPr lang="es-CO" dirty="0">
                <a:latin typeface="Times New Roman" panose="02020603050405020304" pitchFamily="18" charset="0"/>
                <a:cs typeface="Times New Roman" panose="02020603050405020304" pitchFamily="18" charset="0"/>
              </a:rPr>
              <a:t>(0, n)</a:t>
            </a:r>
          </a:p>
        </p:txBody>
      </p:sp>
      <p:sp>
        <p:nvSpPr>
          <p:cNvPr id="11" name="CuadroTexto 10"/>
          <p:cNvSpPr txBox="1"/>
          <p:nvPr/>
        </p:nvSpPr>
        <p:spPr>
          <a:xfrm>
            <a:off x="469229" y="4503169"/>
            <a:ext cx="1055500" cy="369332"/>
          </a:xfrm>
          <a:prstGeom prst="rect">
            <a:avLst/>
          </a:prstGeom>
          <a:noFill/>
        </p:spPr>
        <p:txBody>
          <a:bodyPr wrap="square" rtlCol="0">
            <a:spAutoFit/>
          </a:bodyPr>
          <a:lstStyle/>
          <a:p>
            <a:r>
              <a:rPr lang="es-CO" dirty="0" smtClean="0"/>
              <a:t>Persona</a:t>
            </a:r>
            <a:endParaRPr lang="es-CO" dirty="0"/>
          </a:p>
        </p:txBody>
      </p:sp>
      <p:sp>
        <p:nvSpPr>
          <p:cNvPr id="12" name="CuadroTexto 11"/>
          <p:cNvSpPr txBox="1"/>
          <p:nvPr/>
        </p:nvSpPr>
        <p:spPr>
          <a:xfrm>
            <a:off x="2358913" y="4488213"/>
            <a:ext cx="885767" cy="369332"/>
          </a:xfrm>
          <a:prstGeom prst="rect">
            <a:avLst/>
          </a:prstGeom>
          <a:noFill/>
        </p:spPr>
        <p:txBody>
          <a:bodyPr wrap="square" rtlCol="0">
            <a:spAutoFit/>
          </a:bodyPr>
          <a:lstStyle/>
          <a:p>
            <a:r>
              <a:rPr lang="es-CO" dirty="0" smtClean="0"/>
              <a:t>Madre</a:t>
            </a:r>
            <a:endParaRPr lang="es-CO" dirty="0"/>
          </a:p>
        </p:txBody>
      </p:sp>
      <p:sp>
        <p:nvSpPr>
          <p:cNvPr id="13" name="CuadroTexto 12"/>
          <p:cNvSpPr txBox="1"/>
          <p:nvPr/>
        </p:nvSpPr>
        <p:spPr>
          <a:xfrm>
            <a:off x="4276174" y="4477261"/>
            <a:ext cx="978016" cy="369332"/>
          </a:xfrm>
          <a:prstGeom prst="rect">
            <a:avLst/>
          </a:prstGeom>
          <a:noFill/>
        </p:spPr>
        <p:txBody>
          <a:bodyPr wrap="square" rtlCol="0">
            <a:spAutoFit/>
          </a:bodyPr>
          <a:lstStyle/>
          <a:p>
            <a:r>
              <a:rPr lang="es-CO" dirty="0" smtClean="0"/>
              <a:t>Madre</a:t>
            </a:r>
            <a:endParaRPr lang="es-CO" dirty="0"/>
          </a:p>
        </p:txBody>
      </p:sp>
      <p:sp>
        <p:nvSpPr>
          <p:cNvPr id="14" name="CuadroTexto 13"/>
          <p:cNvSpPr txBox="1"/>
          <p:nvPr/>
        </p:nvSpPr>
        <p:spPr>
          <a:xfrm>
            <a:off x="6272681" y="4466427"/>
            <a:ext cx="880114" cy="369332"/>
          </a:xfrm>
          <a:prstGeom prst="rect">
            <a:avLst/>
          </a:prstGeom>
          <a:noFill/>
        </p:spPr>
        <p:txBody>
          <a:bodyPr wrap="square" rtlCol="0">
            <a:spAutoFit/>
          </a:bodyPr>
          <a:lstStyle/>
          <a:p>
            <a:r>
              <a:rPr lang="es-CO" dirty="0" smtClean="0"/>
              <a:t>Hijo</a:t>
            </a:r>
            <a:endParaRPr lang="es-CO" dirty="0"/>
          </a:p>
        </p:txBody>
      </p:sp>
      <p:sp>
        <p:nvSpPr>
          <p:cNvPr id="16" name="CuadroTexto 15"/>
          <p:cNvSpPr txBox="1"/>
          <p:nvPr/>
        </p:nvSpPr>
        <p:spPr>
          <a:xfrm>
            <a:off x="8602011" y="4466427"/>
            <a:ext cx="1101734" cy="369332"/>
          </a:xfrm>
          <a:prstGeom prst="rect">
            <a:avLst/>
          </a:prstGeom>
          <a:noFill/>
        </p:spPr>
        <p:txBody>
          <a:bodyPr wrap="square" rtlCol="0">
            <a:spAutoFit/>
          </a:bodyPr>
          <a:lstStyle/>
          <a:p>
            <a:r>
              <a:rPr lang="es-CO" dirty="0" smtClean="0"/>
              <a:t>Persona</a:t>
            </a:r>
            <a:endParaRPr lang="es-CO" dirty="0"/>
          </a:p>
        </p:txBody>
      </p:sp>
      <p:sp>
        <p:nvSpPr>
          <p:cNvPr id="17" name="CuadroTexto 16"/>
          <p:cNvSpPr txBox="1"/>
          <p:nvPr/>
        </p:nvSpPr>
        <p:spPr>
          <a:xfrm>
            <a:off x="10566832" y="4327927"/>
            <a:ext cx="957845" cy="646331"/>
          </a:xfrm>
          <a:prstGeom prst="rect">
            <a:avLst/>
          </a:prstGeom>
          <a:noFill/>
        </p:spPr>
        <p:txBody>
          <a:bodyPr wrap="square" rtlCol="0">
            <a:spAutoFit/>
          </a:bodyPr>
          <a:lstStyle/>
          <a:p>
            <a:r>
              <a:rPr lang="es-CO" dirty="0" smtClean="0"/>
              <a:t>Pags. WEB</a:t>
            </a:r>
            <a:endParaRPr lang="es-CO" dirty="0"/>
          </a:p>
        </p:txBody>
      </p:sp>
      <p:sp>
        <p:nvSpPr>
          <p:cNvPr id="19" name="CuadroTexto 18"/>
          <p:cNvSpPr txBox="1"/>
          <p:nvPr/>
        </p:nvSpPr>
        <p:spPr>
          <a:xfrm>
            <a:off x="9749342" y="5634432"/>
            <a:ext cx="870955" cy="369332"/>
          </a:xfrm>
          <a:prstGeom prst="rect">
            <a:avLst/>
          </a:prstGeom>
          <a:noFill/>
        </p:spPr>
        <p:txBody>
          <a:bodyPr wrap="square" rtlCol="0">
            <a:spAutoFit/>
          </a:bodyPr>
          <a:lstStyle/>
          <a:p>
            <a:r>
              <a:rPr lang="es-CO" dirty="0" smtClean="0"/>
              <a:t>Usar</a:t>
            </a:r>
            <a:endParaRPr lang="es-CO" dirty="0"/>
          </a:p>
        </p:txBody>
      </p:sp>
      <p:sp>
        <p:nvSpPr>
          <p:cNvPr id="20" name="CuadroTexto 19"/>
          <p:cNvSpPr txBox="1"/>
          <p:nvPr/>
        </p:nvSpPr>
        <p:spPr>
          <a:xfrm>
            <a:off x="5368071" y="5601947"/>
            <a:ext cx="785611" cy="369332"/>
          </a:xfrm>
          <a:prstGeom prst="rect">
            <a:avLst/>
          </a:prstGeom>
          <a:noFill/>
        </p:spPr>
        <p:txBody>
          <a:bodyPr wrap="square" rtlCol="0">
            <a:spAutoFit/>
          </a:bodyPr>
          <a:lstStyle/>
          <a:p>
            <a:r>
              <a:rPr lang="es-CO" dirty="0" smtClean="0"/>
              <a:t>Tiene</a:t>
            </a:r>
            <a:endParaRPr lang="es-CO" dirty="0"/>
          </a:p>
        </p:txBody>
      </p:sp>
      <p:sp>
        <p:nvSpPr>
          <p:cNvPr id="42" name="CuadroTexto 41"/>
          <p:cNvSpPr txBox="1"/>
          <p:nvPr/>
        </p:nvSpPr>
        <p:spPr>
          <a:xfrm>
            <a:off x="1617328" y="5615829"/>
            <a:ext cx="785611" cy="369332"/>
          </a:xfrm>
          <a:prstGeom prst="rect">
            <a:avLst/>
          </a:prstGeom>
          <a:noFill/>
        </p:spPr>
        <p:txBody>
          <a:bodyPr wrap="square" rtlCol="0">
            <a:spAutoFit/>
          </a:bodyPr>
          <a:lstStyle/>
          <a:p>
            <a:r>
              <a:rPr lang="es-CO" dirty="0" smtClean="0"/>
              <a:t>Tiene</a:t>
            </a:r>
            <a:endParaRPr lang="es-CO" dirty="0"/>
          </a:p>
        </p:txBody>
      </p:sp>
    </p:spTree>
    <p:extLst>
      <p:ext uri="{BB962C8B-B14F-4D97-AF65-F5344CB8AC3E}">
        <p14:creationId xmlns:p14="http://schemas.microsoft.com/office/powerpoint/2010/main" val="87355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36976" y="750626"/>
            <a:ext cx="4763069"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2. Relaciones según la modalidad</a:t>
            </a:r>
          </a:p>
        </p:txBody>
      </p:sp>
      <p:sp>
        <p:nvSpPr>
          <p:cNvPr id="4" name="CuadroTexto 3"/>
          <p:cNvSpPr txBox="1"/>
          <p:nvPr/>
        </p:nvSpPr>
        <p:spPr>
          <a:xfrm>
            <a:off x="914397" y="1583143"/>
            <a:ext cx="5117914"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Existen dos tipos de relaciones según la modalidad: </a:t>
            </a:r>
          </a:p>
        </p:txBody>
      </p:sp>
      <p:sp>
        <p:nvSpPr>
          <p:cNvPr id="5" name="CuadroTexto 4"/>
          <p:cNvSpPr txBox="1"/>
          <p:nvPr/>
        </p:nvSpPr>
        <p:spPr>
          <a:xfrm>
            <a:off x="955341" y="2695854"/>
            <a:ext cx="3794078" cy="646331"/>
          </a:xfrm>
          <a:prstGeom prst="rect">
            <a:avLst/>
          </a:prstGeom>
          <a:noFill/>
        </p:spPr>
        <p:txBody>
          <a:bodyPr wrap="square" rtlCol="0">
            <a:spAutoFit/>
          </a:bodyPr>
          <a:lstStyle/>
          <a:p>
            <a:pPr marL="285750" indent="-285750" algn="just">
              <a:buFont typeface="Arial" panose="020B0604020202020204" pitchFamily="34" charset="0"/>
              <a:buChar char="•"/>
            </a:pPr>
            <a:r>
              <a:rPr lang="es-CO" b="1" dirty="0">
                <a:latin typeface="Times New Roman" panose="02020603050405020304" pitchFamily="18" charset="0"/>
                <a:cs typeface="Times New Roman" panose="02020603050405020304" pitchFamily="18" charset="0"/>
              </a:rPr>
              <a:t>Relación optativa</a:t>
            </a:r>
            <a:r>
              <a:rPr lang="es-CO" dirty="0">
                <a:latin typeface="Times New Roman" panose="02020603050405020304" pitchFamily="18" charset="0"/>
                <a:cs typeface="Times New Roman" panose="02020603050405020304" pitchFamily="18" charset="0"/>
              </a:rPr>
              <a:t>:</a:t>
            </a:r>
          </a:p>
          <a:p>
            <a:pPr algn="just"/>
            <a:r>
              <a:rPr lang="es-CO" dirty="0">
                <a:latin typeface="Times New Roman" panose="02020603050405020304" pitchFamily="18" charset="0"/>
                <a:cs typeface="Times New Roman" panose="02020603050405020304" pitchFamily="18" charset="0"/>
              </a:rPr>
              <a:t>      	</a:t>
            </a:r>
          </a:p>
        </p:txBody>
      </p:sp>
      <p:sp>
        <p:nvSpPr>
          <p:cNvPr id="6" name="CuadroTexto 5"/>
          <p:cNvSpPr txBox="1"/>
          <p:nvPr/>
        </p:nvSpPr>
        <p:spPr>
          <a:xfrm>
            <a:off x="6728346" y="2695854"/>
            <a:ext cx="3289111" cy="646331"/>
          </a:xfrm>
          <a:prstGeom prst="rect">
            <a:avLst/>
          </a:prstGeom>
          <a:noFill/>
        </p:spPr>
        <p:txBody>
          <a:bodyPr wrap="square" rtlCol="0">
            <a:spAutoFit/>
          </a:bodyPr>
          <a:lstStyle/>
          <a:p>
            <a:pPr marL="285750" indent="-285750">
              <a:buFont typeface="Arial" panose="020B0604020202020204" pitchFamily="34" charset="0"/>
              <a:buChar char="•"/>
            </a:pPr>
            <a:r>
              <a:rPr lang="es-CO" b="1" dirty="0">
                <a:latin typeface="Times New Roman" panose="02020603050405020304" pitchFamily="18" charset="0"/>
                <a:cs typeface="Times New Roman" panose="02020603050405020304" pitchFamily="18" charset="0"/>
              </a:rPr>
              <a:t>Relación obligatoria</a:t>
            </a:r>
            <a:r>
              <a:rPr lang="es-CO" dirty="0">
                <a:latin typeface="Times New Roman" panose="02020603050405020304" pitchFamily="18" charset="0"/>
                <a:cs typeface="Times New Roman" panose="02020603050405020304" pitchFamily="18" charset="0"/>
              </a:rPr>
              <a:t>: </a:t>
            </a:r>
          </a:p>
          <a:p>
            <a:r>
              <a:rPr lang="es-CO" dirty="0">
                <a:latin typeface="Times New Roman" panose="02020603050405020304" pitchFamily="18" charset="0"/>
                <a:cs typeface="Times New Roman" panose="02020603050405020304" pitchFamily="18" charset="0"/>
              </a:rPr>
              <a:t>	</a:t>
            </a:r>
          </a:p>
        </p:txBody>
      </p:sp>
      <p:sp>
        <p:nvSpPr>
          <p:cNvPr id="2" name="Rectángulo 1"/>
          <p:cNvSpPr/>
          <p:nvPr/>
        </p:nvSpPr>
        <p:spPr>
          <a:xfrm>
            <a:off x="1193443" y="3118714"/>
            <a:ext cx="2464157" cy="1200329"/>
          </a:xfrm>
          <a:prstGeom prst="rect">
            <a:avLst/>
          </a:prstGeom>
        </p:spPr>
        <p:txBody>
          <a:bodyPr wrap="square">
            <a:spAutoFit/>
          </a:bodyPr>
          <a:lstStyle/>
          <a:p>
            <a:pPr algn="just"/>
            <a:r>
              <a:rPr lang="es-CO" dirty="0">
                <a:latin typeface="Times New Roman" panose="02020603050405020304" pitchFamily="18" charset="0"/>
                <a:cs typeface="Times New Roman" panose="02020603050405020304" pitchFamily="18" charset="0"/>
              </a:rPr>
              <a:t>Esta modalidad indica que puede o no existir una relación entre dos entidades.</a:t>
            </a:r>
          </a:p>
        </p:txBody>
      </p:sp>
      <p:sp>
        <p:nvSpPr>
          <p:cNvPr id="7" name="Rectángulo 6"/>
          <p:cNvSpPr/>
          <p:nvPr/>
        </p:nvSpPr>
        <p:spPr>
          <a:xfrm>
            <a:off x="6969457" y="3107862"/>
            <a:ext cx="2509394" cy="1200329"/>
          </a:xfrm>
          <a:prstGeom prst="rect">
            <a:avLst/>
          </a:prstGeom>
        </p:spPr>
        <p:txBody>
          <a:bodyPr wrap="square">
            <a:spAutoFit/>
          </a:bodyPr>
          <a:lstStyle/>
          <a:p>
            <a:r>
              <a:rPr lang="es-CO" dirty="0">
                <a:latin typeface="Times New Roman" panose="02020603050405020304" pitchFamily="18" charset="0"/>
                <a:cs typeface="Times New Roman" panose="02020603050405020304" pitchFamily="18" charset="0"/>
              </a:rPr>
              <a:t>Esta modalidad indica que sí o sí debe existir una relación entre dos entidades.</a:t>
            </a:r>
          </a:p>
        </p:txBody>
      </p:sp>
      <p:grpSp>
        <p:nvGrpSpPr>
          <p:cNvPr id="9" name="Grupo 8"/>
          <p:cNvGrpSpPr/>
          <p:nvPr/>
        </p:nvGrpSpPr>
        <p:grpSpPr>
          <a:xfrm>
            <a:off x="765002" y="4591243"/>
            <a:ext cx="3115860" cy="1844929"/>
            <a:chOff x="498879" y="4350310"/>
            <a:chExt cx="3115860" cy="1844929"/>
          </a:xfrm>
          <a:solidFill>
            <a:schemeClr val="accent2">
              <a:lumMod val="60000"/>
              <a:lumOff val="40000"/>
            </a:schemeClr>
          </a:solidFill>
        </p:grpSpPr>
        <p:cxnSp>
          <p:nvCxnSpPr>
            <p:cNvPr id="10" name="Conector recto 9"/>
            <p:cNvCxnSpPr>
              <a:stCxn id="13" idx="2"/>
            </p:cNvCxnSpPr>
            <p:nvPr/>
          </p:nvCxnSpPr>
          <p:spPr>
            <a:xfrm flipH="1">
              <a:off x="2105009" y="4981375"/>
              <a:ext cx="793542" cy="749724"/>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1" name="Proceso 10"/>
            <p:cNvSpPr/>
            <p:nvPr/>
          </p:nvSpPr>
          <p:spPr>
            <a:xfrm>
              <a:off x="49887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2" name="Rombo 11"/>
            <p:cNvSpPr/>
            <p:nvPr/>
          </p:nvSpPr>
          <p:spPr>
            <a:xfrm>
              <a:off x="1361421" y="5448264"/>
              <a:ext cx="1210833" cy="746975"/>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3" name="Proceso 12"/>
            <p:cNvSpPr/>
            <p:nvPr/>
          </p:nvSpPr>
          <p:spPr>
            <a:xfrm>
              <a:off x="2182362" y="4350310"/>
              <a:ext cx="1432377"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cxnSp>
          <p:nvCxnSpPr>
            <p:cNvPr id="14" name="Conector recto 13"/>
            <p:cNvCxnSpPr>
              <a:stCxn id="11" idx="2"/>
            </p:cNvCxnSpPr>
            <p:nvPr/>
          </p:nvCxnSpPr>
          <p:spPr>
            <a:xfrm>
              <a:off x="1034255" y="4981375"/>
              <a:ext cx="766642" cy="612471"/>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15" name="Elipse 14"/>
          <p:cNvSpPr/>
          <p:nvPr/>
        </p:nvSpPr>
        <p:spPr>
          <a:xfrm>
            <a:off x="1440890" y="5435443"/>
            <a:ext cx="434101" cy="26531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grpSp>
        <p:nvGrpSpPr>
          <p:cNvPr id="16" name="Grupo 15"/>
          <p:cNvGrpSpPr/>
          <p:nvPr/>
        </p:nvGrpSpPr>
        <p:grpSpPr>
          <a:xfrm>
            <a:off x="6628830" y="4597607"/>
            <a:ext cx="2850021" cy="1844929"/>
            <a:chOff x="498879" y="4350310"/>
            <a:chExt cx="2850021" cy="1844929"/>
          </a:xfrm>
          <a:solidFill>
            <a:schemeClr val="accent2">
              <a:lumMod val="60000"/>
              <a:lumOff val="40000"/>
            </a:schemeClr>
          </a:solidFill>
        </p:grpSpPr>
        <p:cxnSp>
          <p:nvCxnSpPr>
            <p:cNvPr id="17" name="Conector recto 16"/>
            <p:cNvCxnSpPr>
              <a:stCxn id="20" idx="2"/>
            </p:cNvCxnSpPr>
            <p:nvPr/>
          </p:nvCxnSpPr>
          <p:spPr>
            <a:xfrm flipH="1">
              <a:off x="2105006" y="4981375"/>
              <a:ext cx="708519" cy="749724"/>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8" name="Proceso 17"/>
            <p:cNvSpPr/>
            <p:nvPr/>
          </p:nvSpPr>
          <p:spPr>
            <a:xfrm>
              <a:off x="49887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19" name="Rombo 18"/>
            <p:cNvSpPr/>
            <p:nvPr/>
          </p:nvSpPr>
          <p:spPr>
            <a:xfrm>
              <a:off x="1361421" y="5448264"/>
              <a:ext cx="1188987" cy="746975"/>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20" name="Proceso 19"/>
            <p:cNvSpPr/>
            <p:nvPr/>
          </p:nvSpPr>
          <p:spPr>
            <a:xfrm>
              <a:off x="2278149" y="4350310"/>
              <a:ext cx="1070751" cy="631065"/>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cxnSp>
          <p:nvCxnSpPr>
            <p:cNvPr id="21" name="Conector recto 20"/>
            <p:cNvCxnSpPr>
              <a:stCxn id="18" idx="2"/>
            </p:cNvCxnSpPr>
            <p:nvPr/>
          </p:nvCxnSpPr>
          <p:spPr>
            <a:xfrm>
              <a:off x="1034255" y="4981375"/>
              <a:ext cx="766642" cy="612471"/>
            </a:xfrm>
            <a:prstGeom prst="line">
              <a:avLst/>
            </a:prstGeom>
            <a:grpFill/>
          </p:spPr>
          <p:style>
            <a:lnRef idx="1">
              <a:schemeClr val="accent1"/>
            </a:lnRef>
            <a:fillRef idx="0">
              <a:schemeClr val="accent1"/>
            </a:fillRef>
            <a:effectRef idx="0">
              <a:schemeClr val="accent1"/>
            </a:effectRef>
            <a:fontRef idx="minor">
              <a:schemeClr val="tx1"/>
            </a:fontRef>
          </p:style>
        </p:cxnSp>
      </p:grpSp>
      <p:cxnSp>
        <p:nvCxnSpPr>
          <p:cNvPr id="24" name="Conector recto 23"/>
          <p:cNvCxnSpPr/>
          <p:nvPr/>
        </p:nvCxnSpPr>
        <p:spPr>
          <a:xfrm>
            <a:off x="7290478" y="5558732"/>
            <a:ext cx="526998" cy="4941"/>
          </a:xfrm>
          <a:prstGeom prst="line">
            <a:avLst/>
          </a:prstGeom>
          <a:ln/>
        </p:spPr>
        <p:style>
          <a:lnRef idx="1">
            <a:schemeClr val="dk1"/>
          </a:lnRef>
          <a:fillRef idx="0">
            <a:schemeClr val="dk1"/>
          </a:fillRef>
          <a:effectRef idx="0">
            <a:schemeClr val="dk1"/>
          </a:effectRef>
          <a:fontRef idx="minor">
            <a:schemeClr val="tx1"/>
          </a:fontRef>
        </p:style>
      </p:cxnSp>
      <p:cxnSp>
        <p:nvCxnSpPr>
          <p:cNvPr id="26" name="Conector recto 25"/>
          <p:cNvCxnSpPr/>
          <p:nvPr/>
        </p:nvCxnSpPr>
        <p:spPr>
          <a:xfrm flipV="1">
            <a:off x="9221802" y="2897746"/>
            <a:ext cx="527505" cy="1672"/>
          </a:xfrm>
          <a:prstGeom prst="line">
            <a:avLst/>
          </a:prstGeom>
          <a:ln/>
        </p:spPr>
        <p:style>
          <a:lnRef idx="1">
            <a:schemeClr val="dk1"/>
          </a:lnRef>
          <a:fillRef idx="0">
            <a:schemeClr val="dk1"/>
          </a:fillRef>
          <a:effectRef idx="0">
            <a:schemeClr val="dk1"/>
          </a:effectRef>
          <a:fontRef idx="minor">
            <a:schemeClr val="tx1"/>
          </a:fontRef>
        </p:style>
      </p:cxnSp>
      <p:sp>
        <p:nvSpPr>
          <p:cNvPr id="27" name="Elipse 26"/>
          <p:cNvSpPr/>
          <p:nvPr/>
        </p:nvSpPr>
        <p:spPr>
          <a:xfrm>
            <a:off x="3223499" y="2766760"/>
            <a:ext cx="434101" cy="26531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Times New Roman" panose="02020603050405020304" pitchFamily="18" charset="0"/>
              <a:cs typeface="Times New Roman" panose="02020603050405020304" pitchFamily="18" charset="0"/>
            </a:endParaRPr>
          </a:p>
        </p:txBody>
      </p:sp>
      <p:sp>
        <p:nvSpPr>
          <p:cNvPr id="8" name="CuadroTexto 7"/>
          <p:cNvSpPr txBox="1"/>
          <p:nvPr/>
        </p:nvSpPr>
        <p:spPr>
          <a:xfrm>
            <a:off x="687644" y="4583610"/>
            <a:ext cx="1225465" cy="646331"/>
          </a:xfrm>
          <a:prstGeom prst="rect">
            <a:avLst/>
          </a:prstGeom>
          <a:noFill/>
        </p:spPr>
        <p:txBody>
          <a:bodyPr wrap="square" rtlCol="0">
            <a:spAutoFit/>
          </a:bodyPr>
          <a:lstStyle/>
          <a:p>
            <a:pPr algn="ctr"/>
            <a:r>
              <a:rPr lang="es-CO" dirty="0" smtClean="0"/>
              <a:t>Estudiante UIS</a:t>
            </a:r>
            <a:endParaRPr lang="es-CO" dirty="0"/>
          </a:p>
        </p:txBody>
      </p:sp>
      <p:sp>
        <p:nvSpPr>
          <p:cNvPr id="22" name="CuadroTexto 21"/>
          <p:cNvSpPr txBox="1"/>
          <p:nvPr/>
        </p:nvSpPr>
        <p:spPr>
          <a:xfrm>
            <a:off x="2461146" y="4703116"/>
            <a:ext cx="1524705" cy="369332"/>
          </a:xfrm>
          <a:prstGeom prst="rect">
            <a:avLst/>
          </a:prstGeom>
          <a:noFill/>
        </p:spPr>
        <p:txBody>
          <a:bodyPr wrap="square" rtlCol="0">
            <a:spAutoFit/>
          </a:bodyPr>
          <a:lstStyle/>
          <a:p>
            <a:r>
              <a:rPr lang="es-CO" dirty="0" smtClean="0"/>
              <a:t>Seleccionado</a:t>
            </a:r>
            <a:endParaRPr lang="es-CO" dirty="0"/>
          </a:p>
        </p:txBody>
      </p:sp>
      <p:sp>
        <p:nvSpPr>
          <p:cNvPr id="29" name="CuadroTexto 28"/>
          <p:cNvSpPr txBox="1"/>
          <p:nvPr/>
        </p:nvSpPr>
        <p:spPr>
          <a:xfrm>
            <a:off x="1683699" y="5853373"/>
            <a:ext cx="1296347" cy="369332"/>
          </a:xfrm>
          <a:prstGeom prst="rect">
            <a:avLst/>
          </a:prstGeom>
          <a:noFill/>
        </p:spPr>
        <p:txBody>
          <a:bodyPr wrap="square" rtlCol="0">
            <a:spAutoFit/>
          </a:bodyPr>
          <a:lstStyle/>
          <a:p>
            <a:r>
              <a:rPr lang="es-CO" dirty="0" smtClean="0"/>
              <a:t>Pertenece</a:t>
            </a:r>
            <a:endParaRPr lang="es-CO" dirty="0"/>
          </a:p>
        </p:txBody>
      </p:sp>
      <p:sp>
        <p:nvSpPr>
          <p:cNvPr id="30" name="CuadroTexto 29"/>
          <p:cNvSpPr txBox="1"/>
          <p:nvPr/>
        </p:nvSpPr>
        <p:spPr>
          <a:xfrm>
            <a:off x="6531455" y="4616090"/>
            <a:ext cx="1265500" cy="646331"/>
          </a:xfrm>
          <a:prstGeom prst="rect">
            <a:avLst/>
          </a:prstGeom>
          <a:noFill/>
        </p:spPr>
        <p:txBody>
          <a:bodyPr wrap="square" rtlCol="0">
            <a:spAutoFit/>
          </a:bodyPr>
          <a:lstStyle/>
          <a:p>
            <a:pPr algn="ctr"/>
            <a:r>
              <a:rPr lang="es-CO" dirty="0" smtClean="0"/>
              <a:t>Estudiante uis</a:t>
            </a:r>
            <a:endParaRPr lang="es-CO" dirty="0"/>
          </a:p>
        </p:txBody>
      </p:sp>
      <p:sp>
        <p:nvSpPr>
          <p:cNvPr id="31" name="CuadroTexto 30"/>
          <p:cNvSpPr txBox="1"/>
          <p:nvPr/>
        </p:nvSpPr>
        <p:spPr>
          <a:xfrm>
            <a:off x="8505474" y="4727915"/>
            <a:ext cx="1064816" cy="369332"/>
          </a:xfrm>
          <a:prstGeom prst="rect">
            <a:avLst/>
          </a:prstGeom>
          <a:noFill/>
        </p:spPr>
        <p:txBody>
          <a:bodyPr wrap="square" rtlCol="0">
            <a:spAutoFit/>
          </a:bodyPr>
          <a:lstStyle/>
          <a:p>
            <a:r>
              <a:rPr lang="es-CO" dirty="0" smtClean="0"/>
              <a:t>Carrera</a:t>
            </a:r>
            <a:endParaRPr lang="es-CO" dirty="0"/>
          </a:p>
        </p:txBody>
      </p:sp>
      <p:sp>
        <p:nvSpPr>
          <p:cNvPr id="32" name="CuadroTexto 31"/>
          <p:cNvSpPr txBox="1"/>
          <p:nvPr/>
        </p:nvSpPr>
        <p:spPr>
          <a:xfrm>
            <a:off x="7501865" y="5875003"/>
            <a:ext cx="1536017" cy="369332"/>
          </a:xfrm>
          <a:prstGeom prst="rect">
            <a:avLst/>
          </a:prstGeom>
          <a:noFill/>
        </p:spPr>
        <p:txBody>
          <a:bodyPr wrap="square" rtlCol="0">
            <a:spAutoFit/>
          </a:bodyPr>
          <a:lstStyle/>
          <a:p>
            <a:r>
              <a:rPr lang="es-CO" dirty="0" smtClean="0"/>
              <a:t>Pertenece</a:t>
            </a:r>
            <a:endParaRPr lang="es-CO" dirty="0"/>
          </a:p>
        </p:txBody>
      </p:sp>
    </p:spTree>
    <p:extLst>
      <p:ext uri="{BB962C8B-B14F-4D97-AF65-F5344CB8AC3E}">
        <p14:creationId xmlns:p14="http://schemas.microsoft.com/office/powerpoint/2010/main" val="173327957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1768</TotalTime>
  <Words>1118</Words>
  <Application>Microsoft Office PowerPoint</Application>
  <PresentationFormat>Panorámica</PresentationFormat>
  <Paragraphs>153</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Franklin Gothic Book</vt:lpstr>
      <vt:lpstr>Times New Roman</vt:lpstr>
      <vt:lpstr>Wingdings</vt:lpstr>
      <vt:lpstr>Crop</vt:lpstr>
      <vt:lpstr>Presentación de PowerPoint</vt:lpstr>
      <vt:lpstr>HISTORIA</vt:lpstr>
      <vt:lpstr>Presentación de PowerPoint</vt:lpstr>
      <vt:lpstr>Cómo dibujar un diagrama ER básico </vt:lpstr>
      <vt:lpstr>Creación de mapas de lenguaje natural </vt:lpstr>
      <vt:lpstr>Presentación de PowerPoint</vt:lpstr>
      <vt:lpstr>CARDINALIDAD</vt:lpstr>
      <vt:lpstr>Presentación de PowerPoint</vt:lpstr>
      <vt:lpstr>Presentación de PowerPoint</vt:lpstr>
      <vt:lpstr>Presentación de PowerPoint</vt:lpstr>
      <vt:lpstr>Presentación de PowerPoint</vt:lpstr>
      <vt:lpstr>Presentación de PowerPoint</vt:lpstr>
      <vt:lpstr>Presentación de PowerPoint</vt:lpstr>
      <vt:lpstr>http://entidad-relacion.blogspot.com/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Gonzalez</dc:creator>
  <cp:lastModifiedBy>Diego Gonzalez</cp:lastModifiedBy>
  <cp:revision>61</cp:revision>
  <dcterms:created xsi:type="dcterms:W3CDTF">2018-08-07T03:07:55Z</dcterms:created>
  <dcterms:modified xsi:type="dcterms:W3CDTF">2018-08-12T00:43:04Z</dcterms:modified>
</cp:coreProperties>
</file>