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ab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679A58-5788-4417-AC46-E4BC402BC412}">
  <a:tblStyle styleId="{CE679A58-5788-4417-AC46-E4BC402BC412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DE7"/>
          </a:solidFill>
        </a:fill>
      </a:tcStyle>
    </a:wholeTbl>
    <a:band1H>
      <a:tcTxStyle/>
      <a:tcStyle>
        <a:fill>
          <a:solidFill>
            <a:srgbClr val="FDDACB"/>
          </a:solidFill>
        </a:fill>
      </a:tcStyle>
    </a:band1H>
    <a:band2H>
      <a:tcTxStyle/>
    </a:band2H>
    <a:band1V>
      <a:tcTxStyle/>
      <a:tcStyle>
        <a:fill>
          <a:solidFill>
            <a:srgbClr val="FDDACB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11" Type="http://schemas.openxmlformats.org/officeDocument/2006/relationships/slide" Target="slides/slide6.xml"/><Relationship Id="rId22" Type="http://schemas.openxmlformats.org/officeDocument/2006/relationships/font" Target="fonts/Cabin-italic.fntdata"/><Relationship Id="rId10" Type="http://schemas.openxmlformats.org/officeDocument/2006/relationships/slide" Target="slides/slide5.xml"/><Relationship Id="rId21" Type="http://schemas.openxmlformats.org/officeDocument/2006/relationships/font" Target="fonts/Cabi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b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b="0" i="0" sz="6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60497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874054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b="0" i="0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8671406" y="3624164"/>
            <a:ext cx="3165918" cy="2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DAVID ORTIZ PEREZ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LILIANA PAOLA CASTELLANOS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PEDRO ALFONSO JIMENEZ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671104" y="3105348"/>
            <a:ext cx="2115527" cy="517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INTEGRANTES</a:t>
            </a:r>
            <a:r>
              <a:rPr b="1" i="0" lang="es-ES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Resultado de imagen para base de datos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416" y="1135695"/>
            <a:ext cx="6881775" cy="3840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UIS LOGO .PNG"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979222" y="646746"/>
            <a:ext cx="2247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>
            <a:off x="1380039" y="1155806"/>
            <a:ext cx="6116531" cy="380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Rockwell"/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NORMALIZACIÓN DE BASES DE DATOS</a:t>
            </a:r>
            <a:endParaRPr b="1" i="0" sz="4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EN SEGUNDA FORMA NORMAL (2FN)</a:t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2162734" y="2283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492775"/>
                <a:gridCol w="1492775"/>
                <a:gridCol w="1492775"/>
                <a:gridCol w="1492775"/>
                <a:gridCol w="1492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Estudiante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Barrio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Carrera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Universidad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3225618878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Sistemas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Carlos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San Alonso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308487642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Industrial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5" name="Google Shape;175;p22"/>
          <p:cNvGraphicFramePr/>
          <p:nvPr/>
        </p:nvGraphicFramePr>
        <p:xfrm>
          <a:off x="610944" y="3764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2722875"/>
                <a:gridCol w="2722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2"/>
          <p:cNvGraphicFramePr/>
          <p:nvPr/>
        </p:nvGraphicFramePr>
        <p:xfrm>
          <a:off x="6204921" y="3921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2722875"/>
                <a:gridCol w="2722875"/>
              </a:tblGrid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Materia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Base de datos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Autómatas 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TERCERA FORMA NORMAL (3FN)</a:t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1452850" y="2802604"/>
            <a:ext cx="9600623" cy="2400155"/>
            <a:chOff x="1875" y="462169"/>
            <a:chExt cx="9600623" cy="2400155"/>
          </a:xfrm>
        </p:grpSpPr>
        <p:sp>
          <p:nvSpPr>
            <p:cNvPr id="183" name="Google Shape;183;p23"/>
            <p:cNvSpPr/>
            <p:nvPr/>
          </p:nvSpPr>
          <p:spPr>
            <a:xfrm>
              <a:off x="1875" y="462169"/>
              <a:ext cx="4000259" cy="240015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FC999"/>
                </a:gs>
                <a:gs pos="69000">
                  <a:srgbClr val="39B67E"/>
                </a:gs>
                <a:gs pos="100000">
                  <a:srgbClr val="38AA77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72173" y="532467"/>
              <a:ext cx="3859663" cy="2259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Debe estar en 2fn para poder aplicar la tercera.</a:t>
              </a:r>
              <a:endParaRPr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402161" y="1166214"/>
              <a:ext cx="848055" cy="99206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FC999"/>
                </a:gs>
                <a:gs pos="69000">
                  <a:srgbClr val="39B67E"/>
                </a:gs>
                <a:gs pos="100000">
                  <a:srgbClr val="38AA77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4402161" y="1364627"/>
              <a:ext cx="593639" cy="595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602239" y="462169"/>
              <a:ext cx="4000259" cy="240015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BC4E6"/>
                </a:gs>
                <a:gs pos="69000">
                  <a:srgbClr val="00B5DA"/>
                </a:gs>
                <a:gs pos="100000">
                  <a:srgbClr val="00ACCE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5672537" y="532467"/>
              <a:ext cx="3859663" cy="2259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Elimina las dependencias transitivas </a:t>
              </a:r>
              <a:endParaRPr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AL APLICAR 3FN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448234" y="2390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492775"/>
                <a:gridCol w="1492775"/>
                <a:gridCol w="1492775"/>
                <a:gridCol w="1492775"/>
                <a:gridCol w="1602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Estudiante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Barrio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Carrera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Universidad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3225618878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Carlos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San Alonso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308487642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132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5" name="Google Shape;195;p24"/>
          <p:cNvGraphicFramePr/>
          <p:nvPr/>
        </p:nvGraphicFramePr>
        <p:xfrm>
          <a:off x="471244" y="3980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2722875"/>
                <a:gridCol w="2722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6" name="Google Shape;196;p24"/>
          <p:cNvGraphicFramePr/>
          <p:nvPr/>
        </p:nvGraphicFramePr>
        <p:xfrm>
          <a:off x="6224344" y="4134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2722875"/>
                <a:gridCol w="2722875"/>
              </a:tblGrid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Materia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Base de datos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Autómatas 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7" name="Google Shape;197;p24"/>
          <p:cNvGraphicFramePr/>
          <p:nvPr/>
        </p:nvGraphicFramePr>
        <p:xfrm>
          <a:off x="8305799" y="2375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715425"/>
                <a:gridCol w="1612750"/>
              </a:tblGrid>
              <a:tr h="41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Carrera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Carrera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Sistemas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Industrial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BOYCE CODD,  4FN  Y  5FN</a:t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1459131" y="2443996"/>
            <a:ext cx="9588061" cy="3117371"/>
            <a:chOff x="8156" y="103561"/>
            <a:chExt cx="9588061" cy="3117371"/>
          </a:xfrm>
        </p:grpSpPr>
        <p:sp>
          <p:nvSpPr>
            <p:cNvPr id="204" name="Google Shape;204;p25"/>
            <p:cNvSpPr/>
            <p:nvPr/>
          </p:nvSpPr>
          <p:spPr>
            <a:xfrm>
              <a:off x="8156" y="103561"/>
              <a:ext cx="3228003" cy="968401"/>
            </a:xfrm>
            <a:prstGeom prst="chevron">
              <a:avLst>
                <a:gd fmla="val 30000" name="adj"/>
              </a:avLst>
            </a:prstGeom>
            <a:solidFill>
              <a:srgbClr val="56C091"/>
            </a:solidFill>
            <a:ln cap="flat" cmpd="sng" w="15875">
              <a:solidFill>
                <a:srgbClr val="56C0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298676" y="103561"/>
              <a:ext cx="2646963" cy="968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550" lIns="119550" spcFirstLastPara="1" rIns="119550" wrap="square" tIns="11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BOYCE CODD (3FN)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8156" y="1071962"/>
              <a:ext cx="2937483" cy="2148970"/>
            </a:xfrm>
            <a:prstGeom prst="rect">
              <a:avLst/>
            </a:prstGeom>
            <a:solidFill>
              <a:srgbClr val="D0E9DB">
                <a:alpha val="89803"/>
              </a:srgbClr>
            </a:solidFill>
            <a:ln cap="flat" cmpd="sng" w="15875">
              <a:solidFill>
                <a:srgbClr val="D0E9D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8156" y="1071962"/>
              <a:ext cx="2937483" cy="2148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4250" lIns="232125" spcFirstLastPara="1" rIns="232125" wrap="square" tIns="232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Es mas estricta que 3FN ya que exige que todos los determinantes sean superclaves.</a:t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188185" y="103561"/>
              <a:ext cx="3228003" cy="968401"/>
            </a:xfrm>
            <a:prstGeom prst="chevron">
              <a:avLst>
                <a:gd fmla="val 30000" name="adj"/>
              </a:avLst>
            </a:prstGeom>
            <a:solidFill>
              <a:srgbClr val="25D7BD"/>
            </a:solidFill>
            <a:ln cap="flat" cmpd="sng" w="15875">
              <a:solidFill>
                <a:srgbClr val="25D7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3478705" y="103561"/>
              <a:ext cx="2646963" cy="968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550" lIns="119550" spcFirstLastPara="1" rIns="119550" wrap="square" tIns="11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4º FORMA NORMAL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188185" y="1071962"/>
              <a:ext cx="2937483" cy="2148970"/>
            </a:xfrm>
            <a:prstGeom prst="rect">
              <a:avLst/>
            </a:prstGeom>
            <a:solidFill>
              <a:srgbClr val="CCEDE7">
                <a:alpha val="89803"/>
              </a:srgbClr>
            </a:solidFill>
            <a:ln cap="flat" cmpd="sng" w="15875">
              <a:solidFill>
                <a:srgbClr val="CCED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3188185" y="1071962"/>
              <a:ext cx="2937483" cy="2148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4250" lIns="232125" spcFirstLastPara="1" rIns="232125" wrap="square" tIns="232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Se aplica en relaciones de (muchos a muchos), para ayudar a eliminar la redundancia de información.</a:t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368214" y="103561"/>
              <a:ext cx="3228003" cy="968401"/>
            </a:xfrm>
            <a:prstGeom prst="chevron">
              <a:avLst>
                <a:gd fmla="val 30000" name="adj"/>
              </a:avLst>
            </a:prstGeom>
            <a:solidFill>
              <a:srgbClr val="05BBDC"/>
            </a:solidFill>
            <a:ln cap="flat" cmpd="sng" w="15875">
              <a:solidFill>
                <a:srgbClr val="05BB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6658734" y="103561"/>
              <a:ext cx="2646963" cy="968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550" lIns="119550" spcFirstLastPara="1" rIns="119550" wrap="square" tIns="11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5º FORMA NORMAL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368214" y="1071962"/>
              <a:ext cx="2937483" cy="2148970"/>
            </a:xfrm>
            <a:prstGeom prst="rect">
              <a:avLst/>
            </a:prstGeom>
            <a:solidFill>
              <a:srgbClr val="CAE6F1">
                <a:alpha val="89803"/>
              </a:srgbClr>
            </a:solidFill>
            <a:ln cap="flat" cmpd="sng" w="15875">
              <a:solidFill>
                <a:srgbClr val="CAE6F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6368214" y="1071962"/>
              <a:ext cx="2937483" cy="2148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4250" lIns="232125" spcFirstLastPara="1" rIns="232125" wrap="square" tIns="232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Es usada usualmente en bases muy grandes con las tablas resultantes, para buscar y evitar errores de lógica.</a:t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EJEMPLO PRACTICO</a:t>
            </a:r>
            <a:endParaRPr/>
          </a:p>
        </p:txBody>
      </p:sp>
      <p:graphicFrame>
        <p:nvGraphicFramePr>
          <p:cNvPr id="221" name="Google Shape;221;p26"/>
          <p:cNvGraphicFramePr/>
          <p:nvPr/>
        </p:nvGraphicFramePr>
        <p:xfrm>
          <a:off x="660400" y="2244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203675"/>
                <a:gridCol w="1203675"/>
                <a:gridCol w="1296425"/>
                <a:gridCol w="1110925"/>
                <a:gridCol w="1312050"/>
                <a:gridCol w="1095300"/>
                <a:gridCol w="1203675"/>
                <a:gridCol w="1542800"/>
                <a:gridCol w="915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Cedula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Nombre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Apellido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Distrito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Teléfono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Escuela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Materia 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Docente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1598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Sergio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González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1º Brigada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3225618878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Sub-Oficiales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13564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Dirección de mando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Raul S.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1596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Pablo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Rangel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2º Brigada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3225618878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Cadetes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24562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Manejo de armamento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Ricardo A.</a:t>
                      </a:r>
                      <a:endParaRPr sz="1800"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1598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Sergio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González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1º Brigada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3225618878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</a:t>
                      </a:r>
                      <a:r>
                        <a:rPr lang="es-ES" sz="1800"/>
                        <a:t>ub-Oficiale</a:t>
                      </a: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18425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Psicología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Laura P.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70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1352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Manuel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Rodríguez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4º Brigada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308487642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Cadetes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34126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Entrenamiento Fisico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Luis S.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UN POCO DE HISTORIA…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451580" y="2015732"/>
            <a:ext cx="6634221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s-ES" sz="15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Edgar “Ted” Codd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rPr b="0" i="0" lang="es-ES" sz="15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Es el inventor del modelo relacional,</a:t>
            </a:r>
            <a:endParaRPr b="0" i="0" sz="15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rPr b="0" i="0" lang="es-ES" sz="15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Modelos como el jerárquico y de red precedieron al modelo relacional. En los años 70’s IBM contrato a Codd para que diseñara un modelo que fuera mas formal, con un enfoque mas matemático, que se superponga a los inconvenientes de los modelos ya existentes.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rPr b="0" i="0" lang="es-ES" sz="15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La normalización de las bases de datos relacionales es un aspecto fundamental de diseño</a:t>
            </a:r>
            <a:endParaRPr/>
          </a:p>
        </p:txBody>
      </p:sp>
      <p:pic>
        <p:nvPicPr>
          <p:cNvPr descr="https://users.dcc.uchile.cl/~rbaeza/inf/edgar.jpg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801" y="1853754"/>
            <a:ext cx="2969053" cy="3612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DEFINICIÓN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451579" y="2015734"/>
            <a:ext cx="5622284" cy="370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“Normalizar una base de datos significa transformar un conjunto de datos que tienen una cierta complejidad en su entendimiento y que su distribución en el modelo provoca problemas de lógica en las acciones de manipulación de datos, tanto en las consultas como en la inserción y modificación de ellos, en una estructura de datos que posea un diseño claro, donde estos datos guarden coherencia y no pierdan su estado de asociación” </a:t>
            </a:r>
            <a:endParaRPr/>
          </a:p>
          <a:p>
            <a:pPr indent="-228600" lvl="4" marL="2057400" marR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b="0" i="0" lang="es-ES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(Reinosa, Maldonado, Muñoz, Damiano, Abrutsky,  Lib. Bases de datos,  Ed. Alfaomega, 2012)</a:t>
            </a:r>
            <a:endParaRPr/>
          </a:p>
        </p:txBody>
      </p:sp>
      <p:pic>
        <p:nvPicPr>
          <p:cNvPr descr="Resultado de imagen para bases de datos icono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08" y="2044762"/>
            <a:ext cx="3499695" cy="349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BENEFICIOS          &amp; 	       DESVENTAJAS</a:t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4219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Reducción en la redundancia y el tamaño de las bases de datos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Genera una estructura lógica de datos.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Fácil mantenimiento de datos y sus respectivos programas.</a:t>
            </a:r>
            <a:endParaRPr b="0" i="0" sz="18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El usuario solo necesita </a:t>
            </a:r>
            <a:b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conocerla interfaz.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 logra un Costo-Beneficio</a:t>
            </a:r>
            <a:endParaRPr/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64391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Costo elevado en re-estructuración de datos. (generar tablas)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Grandes bases de datos tienden a ser mas complejas de normalizar.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Una base de datos mal</a:t>
            </a:r>
            <a:b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normalizada puede generar</a:t>
            </a:r>
            <a:b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perdida de datos o </a:t>
            </a:r>
            <a:b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almacenar</a:t>
            </a:r>
            <a:b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 forma ineficiente.</a:t>
            </a:r>
            <a:endParaRPr/>
          </a:p>
        </p:txBody>
      </p:sp>
      <p:pic>
        <p:nvPicPr>
          <p:cNvPr descr="Imagen relacionada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601" y="3831502"/>
            <a:ext cx="1841770" cy="1627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9563841" y="3831502"/>
            <a:ext cx="1841770" cy="162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ALGUNOS CONCEPTOS</a:t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upload.wikimedia.org/wikipedia/commons/thumb/2/25/DependenciaFunional.png/450px-DependenciaFunional.png"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441" y="2049802"/>
            <a:ext cx="4286848" cy="10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7164566" y="3698225"/>
            <a:ext cx="2291917" cy="148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Clave primaria </a:t>
            </a:r>
            <a:endParaRPr b="0" i="0" sz="18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Clave candidata</a:t>
            </a:r>
            <a:endParaRPr b="0" i="0" sz="18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s-ES" sz="18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Superclave</a:t>
            </a:r>
            <a:endParaRPr/>
          </a:p>
          <a:p>
            <a:pPr indent="-111125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https://upload.wikimedia.org/wikipedia/commons/thumb/3/36/DependenciaFunional2.png/500px-DependenciaFunional2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565" y="3694730"/>
            <a:ext cx="4762500" cy="107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449217" y="3131100"/>
            <a:ext cx="2350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Dependencia Funcional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295305" y="4757985"/>
            <a:ext cx="2319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Dependencia Transitiva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450849" y="4698910"/>
            <a:ext cx="4645152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6017621" y="2065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929350"/>
                <a:gridCol w="1929350"/>
                <a:gridCol w="1929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/>
                        <a:t>CODIGO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/>
                        <a:t>NOMBRE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b="1" lang="es-ES" sz="1800" u="none" cap="none" strike="noStrike"/>
                        <a:t>Telefono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2190457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Álvaro Hernández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3045827346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2169842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Roció Rivera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3127466392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PRIMERA FORMA NORMAL (1FN)</a:t>
            </a:r>
            <a:b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>
            <a:off x="1450975" y="2340435"/>
            <a:ext cx="9604374" cy="3324493"/>
            <a:chOff x="0" y="0"/>
            <a:chExt cx="9604374" cy="3324493"/>
          </a:xfrm>
        </p:grpSpPr>
        <p:sp>
          <p:nvSpPr>
            <p:cNvPr id="136" name="Google Shape;136;p18"/>
            <p:cNvSpPr/>
            <p:nvPr/>
          </p:nvSpPr>
          <p:spPr>
            <a:xfrm>
              <a:off x="0" y="0"/>
              <a:ext cx="8163718" cy="997348"/>
            </a:xfrm>
            <a:prstGeom prst="roundRect">
              <a:avLst>
                <a:gd fmla="val 10000" name="adj"/>
              </a:avLst>
            </a:prstGeom>
            <a:solidFill>
              <a:srgbClr val="FA8C28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29211" y="29211"/>
              <a:ext cx="7087502" cy="93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Para que una relación este en primera forma normal de cumplir: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720328" y="1163572"/>
              <a:ext cx="8163718" cy="997348"/>
            </a:xfrm>
            <a:prstGeom prst="roundRect">
              <a:avLst>
                <a:gd fmla="val 10000" name="adj"/>
              </a:avLst>
            </a:prstGeom>
            <a:solidFill>
              <a:srgbClr val="FA8C28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749539" y="1192783"/>
              <a:ext cx="6736692" cy="93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Todos los atributos multivaluados deben tener su propia tupla si es necesario.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440656" y="2327145"/>
              <a:ext cx="8163718" cy="997348"/>
            </a:xfrm>
            <a:prstGeom prst="roundRect">
              <a:avLst>
                <a:gd fmla="val 10000" name="adj"/>
              </a:avLst>
            </a:prstGeom>
            <a:solidFill>
              <a:srgbClr val="FA8C28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469867" y="2356356"/>
              <a:ext cx="6736692" cy="938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No hay grupos de columnas repetidas.</a:t>
              </a:r>
              <a:endParaRPr sz="27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515442" y="756322"/>
              <a:ext cx="648276" cy="64827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DDACB">
                <a:alpha val="89803"/>
              </a:srgbClr>
            </a:solidFill>
            <a:ln cap="flat" cmpd="sng" w="15875">
              <a:solidFill>
                <a:srgbClr val="FD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7661304" y="756322"/>
              <a:ext cx="356552" cy="487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235770" y="1913246"/>
              <a:ext cx="648276" cy="64827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DDACB">
                <a:alpha val="89803"/>
              </a:srgbClr>
            </a:solidFill>
            <a:ln cap="flat" cmpd="sng" w="15875">
              <a:solidFill>
                <a:srgbClr val="FD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8381632" y="1913246"/>
              <a:ext cx="356552" cy="487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ANTES DE APLICAR LA PRIMERA FORMA NORMAL</a:t>
            </a:r>
            <a:endParaRPr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1412875" y="2257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372100"/>
                <a:gridCol w="1372100"/>
                <a:gridCol w="1362550"/>
                <a:gridCol w="1496300"/>
                <a:gridCol w="1257500"/>
                <a:gridCol w="1372100"/>
                <a:gridCol w="1372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Estudiante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Barrio 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Teléfono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Carrera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Materia 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Universidad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3225618878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Sistemas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Base de datos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Universidad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3225618878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Sistemas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Universidad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3225618878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Sistemas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Autómatas 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  <a:tr h="705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Carlos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San Alonso 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308487642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Industrial </a:t>
                      </a:r>
                      <a:endParaRPr sz="1800"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84050" marL="84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84050" marL="84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AL APLICAR 1FN</a:t>
            </a:r>
            <a:endParaRPr b="0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2342028" y="22389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1492775"/>
                <a:gridCol w="1492775"/>
                <a:gridCol w="1492775"/>
                <a:gridCol w="1492775"/>
                <a:gridCol w="1492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Estudiante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Barrio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Teléfono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Carrera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Juan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Universidad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3225618878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Sistemas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Carlos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San Alonso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308487642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s-ES" sz="1800" u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Industrial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8" name="Google Shape;158;p20"/>
          <p:cNvGraphicFramePr/>
          <p:nvPr/>
        </p:nvGraphicFramePr>
        <p:xfrm>
          <a:off x="2022886" y="3678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{CE679A58-5788-4417-AC46-E4BC402BC412}</a:tableStyleId>
              </a:tblPr>
              <a:tblGrid>
                <a:gridCol w="2722875"/>
                <a:gridCol w="2722875"/>
                <a:gridCol w="2722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Id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Cod. Materia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Materia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Base de datos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2134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Autómatas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2245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Rockwell"/>
                        <a:buNone/>
                      </a:pPr>
                      <a:r>
                        <a:rPr lang="es-ES" sz="1800"/>
                        <a:t>Programación web 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46464"/>
            </a:gs>
            <a:gs pos="100000">
              <a:srgbClr val="3E3E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s-E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SEGUNDA FORMA NORMAL (2FN)</a:t>
            </a:r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1458478" y="2937196"/>
            <a:ext cx="9589367" cy="2130970"/>
            <a:chOff x="7503" y="596761"/>
            <a:chExt cx="9589367" cy="2130970"/>
          </a:xfrm>
        </p:grpSpPr>
        <p:sp>
          <p:nvSpPr>
            <p:cNvPr id="165" name="Google Shape;165;p21"/>
            <p:cNvSpPr/>
            <p:nvPr/>
          </p:nvSpPr>
          <p:spPr>
            <a:xfrm>
              <a:off x="7503" y="596761"/>
              <a:ext cx="5327426" cy="2130970"/>
            </a:xfrm>
            <a:prstGeom prst="homePlate">
              <a:avLst>
                <a:gd fmla="val 50000" name="adj"/>
              </a:avLst>
            </a:prstGeom>
            <a:solidFill>
              <a:srgbClr val="56C09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7503" y="596761"/>
              <a:ext cx="4794684" cy="213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325" lIns="138675" spcFirstLastPara="1" rIns="34650" wrap="square" tIns="69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Debe estar en 1FN para poder aplicar la segunda. </a:t>
              </a:r>
              <a:endParaRPr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269444" y="596761"/>
              <a:ext cx="5327426" cy="2130970"/>
            </a:xfrm>
            <a:prstGeom prst="chevron">
              <a:avLst>
                <a:gd fmla="val 50000" name="adj"/>
              </a:avLst>
            </a:prstGeom>
            <a:solidFill>
              <a:srgbClr val="56C09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5334929" y="596761"/>
              <a:ext cx="3196456" cy="2130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325" lIns="104000" spcFirstLastPara="1" rIns="34650" wrap="square" tIns="69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Tratar de eliminar datos repetitivos de una misma columna situándolos en una tupla aparte. </a:t>
              </a:r>
              <a:endParaRPr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