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Teko"/>
      <p:regular r:id="rId33"/>
      <p:bold r:id="rId34"/>
    </p:embeddedFont>
    <p:embeddedFont>
      <p:font typeface="Constantia"/>
      <p:regular r:id="rId35"/>
      <p:bold r:id="rId36"/>
      <p:italic r:id="rId37"/>
      <p:boldItalic r:id="rId38"/>
    </p:embeddedFont>
    <p:embeddedFont>
      <p:font typeface="Source Sans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.fntdata"/><Relationship Id="rId20" Type="http://schemas.openxmlformats.org/officeDocument/2006/relationships/slide" Target="slides/slide15.xml"/><Relationship Id="rId42" Type="http://schemas.openxmlformats.org/officeDocument/2006/relationships/font" Target="fonts/SourceSansPro-boldItalic.fntdata"/><Relationship Id="rId41" Type="http://schemas.openxmlformats.org/officeDocument/2006/relationships/font" Target="fonts/SourceSansPr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ek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nstantia-regular.fntdata"/><Relationship Id="rId12" Type="http://schemas.openxmlformats.org/officeDocument/2006/relationships/slide" Target="slides/slide7.xml"/><Relationship Id="rId34" Type="http://schemas.openxmlformats.org/officeDocument/2006/relationships/font" Target="fonts/Teko-bold.fntdata"/><Relationship Id="rId15" Type="http://schemas.openxmlformats.org/officeDocument/2006/relationships/slide" Target="slides/slide10.xml"/><Relationship Id="rId37" Type="http://schemas.openxmlformats.org/officeDocument/2006/relationships/font" Target="fonts/Constantia-italic.fntdata"/><Relationship Id="rId14" Type="http://schemas.openxmlformats.org/officeDocument/2006/relationships/slide" Target="slides/slide9.xml"/><Relationship Id="rId36" Type="http://schemas.openxmlformats.org/officeDocument/2006/relationships/font" Target="fonts/Constantia-bold.fntdata"/><Relationship Id="rId17" Type="http://schemas.openxmlformats.org/officeDocument/2006/relationships/slide" Target="slides/slide12.xml"/><Relationship Id="rId39" Type="http://schemas.openxmlformats.org/officeDocument/2006/relationships/font" Target="fonts/SourceSansPro-regular.fntdata"/><Relationship Id="rId16" Type="http://schemas.openxmlformats.org/officeDocument/2006/relationships/slide" Target="slides/slide11.xml"/><Relationship Id="rId38" Type="http://schemas.openxmlformats.org/officeDocument/2006/relationships/font" Target="fonts/Constanti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46bc416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46bc41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046bc4164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046bc41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046bc4164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046bc416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046bc4164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046bc416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046bc4164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046bc416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046bc4164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046bc416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046bc4164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046bc416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046bc4164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046bc416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1" name="Google Shape;21;p2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764"/>
                  </a:srgbClr>
                </a:gs>
                <a:gs pos="6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5686"/>
                  </a:srgbClr>
                </a:gs>
                <a:gs pos="61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3" name="Google Shape;23;p2"/>
          <p:cNvSpPr/>
          <p:nvPr/>
        </p:nvSpPr>
        <p:spPr>
          <a:xfrm rot="10800000">
            <a:off x="891822" y="5617774"/>
            <a:ext cx="7382935" cy="537210"/>
          </a:xfrm>
          <a:custGeom>
            <a:rect b="b" l="l" r="r" t="t"/>
            <a:pathLst>
              <a:path extrusionOk="0" h="495300" w="795528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0">
                <a:srgbClr val="010101">
                  <a:alpha val="33725"/>
                </a:srgbClr>
              </a:gs>
              <a:gs pos="30000">
                <a:srgbClr val="010101">
                  <a:alpha val="33725"/>
                </a:srgbClr>
              </a:gs>
              <a:gs pos="100000">
                <a:srgbClr val="010101">
                  <a:alpha val="2588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rotWithShape="1">
            <a:blip r:embed="rId2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C:\Users\Administrator\Desktop\Pushpin Dev\Assets\pushpinLeft.png" id="26" name="Google Shape;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35684">
            <a:off x="769521" y="702069"/>
            <a:ext cx="567831" cy="567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Desktop\Pushpin Dev\Assets\pushpinLeft.png" id="27" name="Google Shape;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96196">
            <a:off x="7855433" y="749720"/>
            <a:ext cx="566928" cy="56692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 txBox="1"/>
          <p:nvPr>
            <p:ph type="ctrTitle"/>
          </p:nvPr>
        </p:nvSpPr>
        <p:spPr>
          <a:xfrm>
            <a:off x="1727201" y="1794935"/>
            <a:ext cx="5723468" cy="1828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nstantia"/>
              <a:buNone/>
              <a:defRPr b="0" i="0" sz="4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727200" y="3736622"/>
            <a:ext cx="571217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Courgette"/>
              <a:buNone/>
              <a:defRPr b="0" i="0" sz="2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Courgette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6770676" y="535759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1174044" y="5357592"/>
            <a:ext cx="50348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213930" y="535759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 rot="5400000">
            <a:off x="2759337" y="822961"/>
            <a:ext cx="3603812" cy="6196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7344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Courgette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65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Char char="O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2575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Courgette"/>
              <a:buChar char="O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49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49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49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49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type="title"/>
          </p:nvPr>
        </p:nvSpPr>
        <p:spPr>
          <a:xfrm rot="5400000">
            <a:off x="4962879" y="2592212"/>
            <a:ext cx="4763911" cy="1430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2"/>
          <p:cNvSpPr txBox="1"/>
          <p:nvPr>
            <p:ph idx="1" type="body"/>
          </p:nvPr>
        </p:nvSpPr>
        <p:spPr>
          <a:xfrm rot="5400000">
            <a:off x="1686277" y="718256"/>
            <a:ext cx="4402667" cy="5178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7344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Courgette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65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Char char="O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2575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Courgette"/>
              <a:buChar char="O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49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49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49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49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3" name="Google Shape;113;p12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4" name="Google Shape;114;p12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7344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Courgette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65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Char char="O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2575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Courgette"/>
              <a:buChar char="O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49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49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49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49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444979" y="2239430"/>
            <a:ext cx="6254044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tantia"/>
              <a:buNone/>
              <a:defRPr b="0" i="0" sz="4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456267" y="3725334"/>
            <a:ext cx="6231467" cy="130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Courgette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Courgette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Courgette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Courgette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Courgette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Courgette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Courgette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298448" y="2121407"/>
            <a:ext cx="3200400" cy="3602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7344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Courgette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65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Char char="O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2575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Courgette"/>
              <a:buChar char="O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49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49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49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49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4663440" y="2119313"/>
            <a:ext cx="3200400" cy="36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7344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Courgette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65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Char char="O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2575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Courgette"/>
              <a:buChar char="O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49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49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49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49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1557869" y="2122312"/>
            <a:ext cx="2939521" cy="820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1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Courgette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4910669" y="2122311"/>
            <a:ext cx="2944368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1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Courgette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1298448" y="2944368"/>
            <a:ext cx="3227832" cy="277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7344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Courgette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65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Char char="O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2575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Courgette"/>
              <a:buChar char="O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49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49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49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49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4645151" y="2944813"/>
            <a:ext cx="3227832" cy="277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7344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Courgette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65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Char char="O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2575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Courgette"/>
              <a:buChar char="O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49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49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49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49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2" name="Google Shape;72;p9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764"/>
                  </a:srgbClr>
                </a:gs>
                <a:gs pos="6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5686"/>
                  </a:srgbClr>
                </a:gs>
                <a:gs pos="61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4" name="Google Shape;74;p9"/>
          <p:cNvSpPr/>
          <p:nvPr/>
        </p:nvSpPr>
        <p:spPr>
          <a:xfrm rot="10800000">
            <a:off x="632177" y="6058038"/>
            <a:ext cx="7721601" cy="537210"/>
          </a:xfrm>
          <a:custGeom>
            <a:rect b="b" l="l" r="r" t="t"/>
            <a:pathLst>
              <a:path extrusionOk="0" h="495300" w="795528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0">
                <a:srgbClr val="010101">
                  <a:alpha val="33725"/>
                </a:srgbClr>
              </a:gs>
              <a:gs pos="30000">
                <a:srgbClr val="010101">
                  <a:alpha val="33725"/>
                </a:srgbClr>
              </a:gs>
              <a:gs pos="100000">
                <a:srgbClr val="010101">
                  <a:alpha val="2588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9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9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rotWithShape="1">
            <a:blip r:embed="rId2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9"/>
          <p:cNvSpPr/>
          <p:nvPr/>
        </p:nvSpPr>
        <p:spPr>
          <a:xfrm rot="-60000">
            <a:off x="749204" y="576868"/>
            <a:ext cx="3788941" cy="572229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9"/>
          <p:cNvSpPr/>
          <p:nvPr/>
        </p:nvSpPr>
        <p:spPr>
          <a:xfrm rot="-60000">
            <a:off x="749808" y="576072"/>
            <a:ext cx="3788941" cy="5722296"/>
          </a:xfrm>
          <a:prstGeom prst="rect">
            <a:avLst/>
          </a:prstGeom>
          <a:blipFill rotWithShape="1">
            <a:blip r:embed="rId2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C:\Users\Administrator\Desktop\Pushpin Dev\Assets\pushpinLeft.png" id="79" name="Google Shape;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35684">
            <a:off x="2371106" y="293953"/>
            <a:ext cx="567831" cy="567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Desktop\Pushpin Dev\Assets\pushpinLeft.png" id="80" name="Google Shape;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96196">
            <a:off x="6279647" y="333163"/>
            <a:ext cx="566928" cy="56692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type="title"/>
          </p:nvPr>
        </p:nvSpPr>
        <p:spPr>
          <a:xfrm rot="-60000">
            <a:off x="1108976" y="2020042"/>
            <a:ext cx="3064827" cy="150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 rot="60000">
            <a:off x="4854291" y="1150993"/>
            <a:ext cx="3020792" cy="4625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734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Courgette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Char char="O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575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Courgette"/>
              <a:buChar char="O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496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164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Courgette"/>
              <a:buChar char="O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65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Char char="O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65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Char char="O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65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Char char="O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65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Char char="O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 rot="-60000">
            <a:off x="1148125" y="3623748"/>
            <a:ext cx="3048891" cy="2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Courgette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Courgette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Courgette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Courgette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Courgette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Courgette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Courgette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Courgette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 rot="60000">
            <a:off x="6341698" y="588567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 rot="-60000">
            <a:off x="914554" y="5829261"/>
            <a:ext cx="35226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 rot="60000">
            <a:off x="7557313" y="5896961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9" name="Google Shape;89;p10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764"/>
                  </a:srgbClr>
                </a:gs>
                <a:gs pos="6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5686"/>
                  </a:srgbClr>
                </a:gs>
                <a:gs pos="61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91" name="Google Shape;91;p10"/>
          <p:cNvSpPr/>
          <p:nvPr/>
        </p:nvSpPr>
        <p:spPr>
          <a:xfrm rot="10800000">
            <a:off x="632177" y="6058038"/>
            <a:ext cx="7721601" cy="537210"/>
          </a:xfrm>
          <a:custGeom>
            <a:rect b="b" l="l" r="r" t="t"/>
            <a:pathLst>
              <a:path extrusionOk="0" h="495300" w="795528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0">
                <a:srgbClr val="010101">
                  <a:alpha val="33725"/>
                </a:srgbClr>
              </a:gs>
              <a:gs pos="30000">
                <a:srgbClr val="010101">
                  <a:alpha val="33725"/>
                </a:srgbClr>
              </a:gs>
              <a:gs pos="100000">
                <a:srgbClr val="010101">
                  <a:alpha val="2588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0"/>
          <p:cNvSpPr/>
          <p:nvPr/>
        </p:nvSpPr>
        <p:spPr>
          <a:xfrm rot="-60000">
            <a:off x="749204" y="576868"/>
            <a:ext cx="3788941" cy="572229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10"/>
          <p:cNvSpPr/>
          <p:nvPr/>
        </p:nvSpPr>
        <p:spPr>
          <a:xfrm rot="-60000">
            <a:off x="745058" y="575769"/>
            <a:ext cx="3788941" cy="5722296"/>
          </a:xfrm>
          <a:prstGeom prst="rect">
            <a:avLst/>
          </a:prstGeom>
          <a:blipFill rotWithShape="1">
            <a:blip r:embed="rId2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0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0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rotWithShape="1">
            <a:blip r:embed="rId2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C:\Users\Administrator\Desktop\Pushpin Dev\Assets\pushpinLeft.png" id="96" name="Google Shape;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35684">
            <a:off x="2371106" y="293953"/>
            <a:ext cx="567831" cy="567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Desktop\Pushpin Dev\Assets\pushpinLeft.png" id="97" name="Google Shape;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96196">
            <a:off x="6279647" y="333163"/>
            <a:ext cx="566928" cy="56692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0"/>
          <p:cNvSpPr txBox="1"/>
          <p:nvPr>
            <p:ph type="title"/>
          </p:nvPr>
        </p:nvSpPr>
        <p:spPr>
          <a:xfrm rot="-60000">
            <a:off x="1106424" y="2020824"/>
            <a:ext cx="306324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0"/>
          <p:cNvSpPr/>
          <p:nvPr>
            <p:ph idx="2" type="pic"/>
          </p:nvPr>
        </p:nvSpPr>
        <p:spPr>
          <a:xfrm rot="60000">
            <a:off x="4898615" y="1207272"/>
            <a:ext cx="2913863" cy="4539412"/>
          </a:xfrm>
          <a:prstGeom prst="rect">
            <a:avLst/>
          </a:prstGeom>
          <a:noFill/>
          <a:ln cap="rnd" cmpd="sng" w="101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Courgette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None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1" type="body"/>
          </p:nvPr>
        </p:nvSpPr>
        <p:spPr>
          <a:xfrm rot="-60000">
            <a:off x="1152144" y="3621024"/>
            <a:ext cx="3044952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None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Courgette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Courgette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Courgette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Courgette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Courgette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Courgette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Courgette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765"/>
              <a:buFont typeface="Courgette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10" type="dt"/>
          </p:nvPr>
        </p:nvSpPr>
        <p:spPr>
          <a:xfrm rot="60000">
            <a:off x="6345936" y="5888737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11" type="ftr"/>
          </p:nvPr>
        </p:nvSpPr>
        <p:spPr>
          <a:xfrm rot="-60000">
            <a:off x="914569" y="5831037"/>
            <a:ext cx="3319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 rot="60000">
            <a:off x="7562089" y="5900026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764"/>
                  </a:srgbClr>
                </a:gs>
                <a:gs pos="60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5686"/>
                  </a:srgbClr>
                </a:gs>
                <a:gs pos="61000">
                  <a:srgbClr val="FEFEFE">
                    <a:alpha val="0"/>
                  </a:srgbClr>
                </a:gs>
                <a:gs pos="100000">
                  <a:srgbClr val="FEFEFE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9" name="Google Shape;9;p1"/>
          <p:cNvSpPr/>
          <p:nvPr/>
        </p:nvSpPr>
        <p:spPr>
          <a:xfrm rot="10800000">
            <a:off x="628649" y="6069330"/>
            <a:ext cx="7920991" cy="537210"/>
          </a:xfrm>
          <a:custGeom>
            <a:rect b="b" l="l" r="r" t="t"/>
            <a:pathLst>
              <a:path extrusionOk="0" h="495300" w="795528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0">
                <a:srgbClr val="010101">
                  <a:alpha val="33725"/>
                </a:srgbClr>
              </a:gs>
              <a:gs pos="30000">
                <a:srgbClr val="010101">
                  <a:alpha val="33725"/>
                </a:srgbClr>
              </a:gs>
              <a:gs pos="100000">
                <a:srgbClr val="010101">
                  <a:alpha val="2588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rotWithShape="1">
            <a:blip r:embed="rId2">
              <a:alphaModFix amt="20000"/>
            </a:blip>
            <a:tile algn="tl" flip="none" tx="0" sx="100000" ty="0" sy="100000"/>
          </a:blipFill>
          <a:ln>
            <a:noFill/>
          </a:ln>
          <a:effectLst>
            <a:outerShdw blurRad="1016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C:\Users\Administrator\Desktop\Pushpin Dev\Assets\pushpinLeft.png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435684">
            <a:off x="543741" y="273091"/>
            <a:ext cx="567831" cy="567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Desktop\Pushpin Dev\Assets\pushpinLeft.png"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096196">
            <a:off x="8115079" y="298163"/>
            <a:ext cx="566928" cy="56692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  <a:defRPr b="0" i="0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7344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Courgette"/>
              <a:buChar char="O"/>
              <a:defRPr b="0" i="0" sz="2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65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urgette"/>
              <a:buChar char="O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2575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Courgette"/>
              <a:buChar char="O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496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496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49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49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495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Courgette"/>
              <a:buChar char="O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jp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ctrTitle"/>
          </p:nvPr>
        </p:nvSpPr>
        <p:spPr>
          <a:xfrm>
            <a:off x="1727201" y="1794935"/>
            <a:ext cx="5723468" cy="1828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lgerian"/>
              <a:buNone/>
            </a:pPr>
            <a:r>
              <a:rPr b="1" i="1" lang="es-CO" sz="54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PostgreSQL y MySQL</a:t>
            </a:r>
            <a:endParaRPr b="1" i="1" sz="5400" u="none" cap="none" strike="noStrike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>
            <a:off x="1691680" y="4005064"/>
            <a:ext cx="571217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</a:pPr>
            <a:r>
              <a:rPr b="0" i="0" lang="es-CO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Julian Felipe Tolosa</a:t>
            </a:r>
            <a:endParaRPr/>
          </a:p>
          <a:p>
            <a:pPr indent="0" lvl="0" marL="0" marR="0" rtl="0" algn="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</a:pPr>
            <a:r>
              <a:rPr b="0" i="0" lang="es-CO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Paula Johanna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Desventajas</a:t>
            </a:r>
            <a:endParaRPr b="0" i="0" sz="4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2699792" y="2020075"/>
            <a:ext cx="3744300" cy="3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1495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gette"/>
              <a:buChar char="O"/>
            </a:pPr>
            <a:r>
              <a:rPr b="0" i="0" lang="es-CO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lenta en inserciones y actualizaciones en bases de datos pequeñas, ya que está diseñada para ambientes de alto volumen.</a:t>
            </a:r>
            <a:endParaRPr sz="2000"/>
          </a:p>
          <a:p>
            <a:pPr indent="-281495" lvl="0" marL="27432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gette"/>
              <a:buChar char="O"/>
            </a:pPr>
            <a:r>
              <a:rPr b="0" i="0" lang="es-CO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Consume más recursos.</a:t>
            </a:r>
            <a:endParaRPr sz="2000"/>
          </a:p>
          <a:p>
            <a:pPr indent="-281495" lvl="0" marL="27432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gette"/>
              <a:buChar char="O"/>
            </a:pPr>
            <a:r>
              <a:rPr b="0" i="0" lang="es-CO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tiene un soporte oficial.</a:t>
            </a:r>
            <a:endParaRPr sz="2000"/>
          </a:p>
          <a:p>
            <a:pPr indent="-274320" lvl="0" marL="27432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b="0" i="0" lang="es-CO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 sintaxis en algunos comandos es poco intuitiva si no se tiene conocimientos previos en SQL.</a:t>
            </a:r>
            <a:r>
              <a:rPr b="0" i="0" lang="es-CO" sz="22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095023" y="817582"/>
            <a:ext cx="6965100" cy="120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CREACIÓN DE TABLA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463040" y="2119257"/>
            <a:ext cx="6196500" cy="36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 sz="4000"/>
              <a:t>create table estudiantes (</a:t>
            </a:r>
            <a:endParaRPr sz="40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 sz="4000"/>
              <a:t>nombre varchar (30), clave</a:t>
            </a:r>
            <a:endParaRPr sz="40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 sz="4000"/>
              <a:t>varchar(10)</a:t>
            </a:r>
            <a:endParaRPr sz="4000"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 sz="4000"/>
              <a:t>);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095023" y="817582"/>
            <a:ext cx="6965100" cy="120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MODIFICAR TABLA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1463040" y="2119257"/>
            <a:ext cx="6196500" cy="36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ALTER TABLE estudiantes RENAME COLUMN nombre_actual TO nombre_nuevo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1095023" y="817582"/>
            <a:ext cx="6965100" cy="120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INSERTAR DATOS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1463040" y="2119257"/>
            <a:ext cx="6196500" cy="36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insert into estudiantes (nombre, clave) values (‘Pepito’,’2175641’);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095023" y="817582"/>
            <a:ext cx="6965100" cy="120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RECUPERAR DATOS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1463040" y="2119257"/>
            <a:ext cx="6196500" cy="36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select * from estudiantes;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b="1" i="1" lang="es-CO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MySQL</a:t>
            </a:r>
            <a:endParaRPr b="1" i="1" sz="4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973" y="2564904"/>
            <a:ext cx="4972944" cy="257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Historia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1475656" y="1412776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478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Derivado de mSQL</a:t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4478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Programado en C y C++</a:t>
            </a:r>
            <a:endParaRPr/>
          </a:p>
          <a:p>
            <a:pPr indent="-14478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Dirección del proyecto a través de los años…</a:t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736" y="4365104"/>
            <a:ext cx="51244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Empresas que la usan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1475656" y="2852936"/>
            <a:ext cx="2964944" cy="3374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Youtube</a:t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Twitter</a:t>
            </a:r>
            <a:endParaRPr/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Facebook</a:t>
            </a:r>
            <a:endParaRPr/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Google</a:t>
            </a:r>
            <a:endParaRPr/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Grupo Posadas</a:t>
            </a:r>
            <a:endParaRPr/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Periódico el Universal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4793541" y="2420888"/>
            <a:ext cx="2964944" cy="3374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</a:pPr>
            <a:r>
              <a:t/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lang="es-CO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Domino’s Pizza</a:t>
            </a:r>
            <a:endParaRPr/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lang="es-CO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Starbucks Coffe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lang="es-CO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Burger King Chillis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lang="es-CO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Banco de México</a:t>
            </a:r>
            <a:endParaRPr/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lang="es-CO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Coca Cola</a:t>
            </a:r>
            <a:endParaRPr/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lang="es-CO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CFE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1691680" y="2132856"/>
            <a:ext cx="57606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Algunas de las empresas que la usan son</a:t>
            </a:r>
            <a:r>
              <a:rPr lang="es-CO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b="0" i="0" lang="es-CO" sz="3959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Sobre sus versiones y tipos de licencias</a:t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80" y="2096550"/>
            <a:ext cx="2386644" cy="181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6918" y="3933809"/>
            <a:ext cx="3875162" cy="163705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5292080" y="4059840"/>
            <a:ext cx="238664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Código abierto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Comercial (Oracle)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1406538" y="2939247"/>
            <a:ext cx="38751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V 8.0.12 en Julio de 2018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b="0" i="0" lang="es-CO" sz="3959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Sistemas operativos compatibles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1475656" y="2420888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None/>
            </a:pPr>
            <a:r>
              <a:rPr b="0" i="0" lang="es-CO" sz="22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Funciona en varios sistemas operativos, como: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b="0" i="0" lang="es-CO" sz="22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AIX 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b="0" i="0" lang="es-CO" sz="22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BSD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b="0" i="0" lang="es-CO" sz="22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Kurisu OS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b="0" i="0" lang="es-CO" sz="22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GNU/Linux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b="0" i="0" lang="es-CO" sz="22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 OS X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b="0" i="0" lang="es-CO" sz="22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Sun OS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b="0" i="0" lang="es-CO" sz="22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Windows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b="0" i="0" lang="es-CO" sz="22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OpenVMS</a:t>
            </a:r>
            <a:endParaRPr b="0" i="0" sz="222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3501008"/>
            <a:ext cx="3883521" cy="1892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b="1" i="1" lang="es-CO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PostgreSQL</a:t>
            </a:r>
            <a:endParaRPr b="1" i="1" sz="4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27" name="Google Shape;127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848" y="2348880"/>
            <a:ext cx="2571800" cy="25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Modelo de bases de datos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1451401" y="2276872"/>
            <a:ext cx="6196405" cy="51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relacional</a:t>
            </a:r>
            <a:endParaRPr/>
          </a:p>
        </p:txBody>
      </p:sp>
      <p:pic>
        <p:nvPicPr>
          <p:cNvPr descr="Resultado de imagen para base de datos relacional" id="254" name="Google Shape;2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3429000"/>
            <a:ext cx="6100142" cy="190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Características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971600" y="1916832"/>
            <a:ext cx="7200800" cy="411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b="0" i="0" lang="es-CO" sz="22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principal objetivo es velocidad y robustez.</a:t>
            </a:r>
            <a:endParaRPr b="0" i="0" sz="222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b="0" i="0" lang="es-CO" sz="22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Gran portabilidad entre sistemas y puede trabajar en distintas plataformas y sistemas operativos.</a:t>
            </a:r>
            <a:endParaRPr b="0" i="0" sz="222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b="0" i="0" lang="es-CO" sz="22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Cada base de datos cuenta con tres archivos: estructura, datos e índice y soporta hasta 32 índices por tabla.</a:t>
            </a:r>
            <a:endParaRPr b="0" i="0" sz="222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b="0" i="0" lang="es-CO" sz="22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Aprovecha la potencia de sistemas multiproceso. </a:t>
            </a:r>
            <a:endParaRPr b="0" i="0" sz="222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b="0" i="0" lang="es-CO" sz="22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Flexible sistema de contraseñas y gestión de usuarios, con un muy buen nivel de seguridad en los datos. </a:t>
            </a:r>
            <a:endParaRPr b="0" i="0" sz="222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b="0" i="0" lang="es-CO" sz="222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servidor soporta mensajes de error en distintas lenguas.</a:t>
            </a:r>
            <a:endParaRPr b="0" i="0" sz="222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Ventajas</a:t>
            </a:r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2483768" y="2020067"/>
            <a:ext cx="4176464" cy="4248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8511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gette"/>
              <a:buChar char="O"/>
            </a:pPr>
            <a:r>
              <a:rPr lang="es-CO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Velocidad al realizar las operaciones.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8511" lvl="0" marL="27432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gette"/>
              <a:buChar char="O"/>
            </a:pPr>
            <a:r>
              <a:rPr lang="es-CO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Bajo costo en requerimientos para la elaboración de bases de datos.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8511" lvl="0" marL="27432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gette"/>
              <a:buChar char="O"/>
            </a:pPr>
            <a:r>
              <a:rPr lang="es-CO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Facilidad de configuración e instalación. 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8511" lvl="0" marL="27432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gette"/>
              <a:buChar char="O"/>
            </a:pPr>
            <a:r>
              <a:rPr lang="es-CO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Soporta gran variedad de Sistemas Operativos.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8511" lvl="0" marL="27432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gette"/>
              <a:buChar char="O"/>
            </a:pPr>
            <a:r>
              <a:rPr lang="es-CO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Baja probabilidad de corromper datos.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8511" lvl="0" marL="27432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gette"/>
              <a:buChar char="O"/>
            </a:pPr>
            <a:r>
              <a:rPr lang="es-CO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 conectividad, velocidad, y seguridad lo hacen altamente apropiado para acceder a bases de datos en Internet.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8511" lvl="0" marL="27432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gette"/>
              <a:buChar char="O"/>
            </a:pPr>
            <a:r>
              <a:rPr lang="es-CO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Tiene licencia GPU.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Desventajas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2881277" y="2020067"/>
            <a:ext cx="3381445" cy="3716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 gran porcentaje de las utilidades de MySQL no están documentadas.</a:t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es intuitivo, como otros programas (ACCESS).</a:t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tiene integridad referencial.</a:t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95023" y="817582"/>
            <a:ext cx="6965100" cy="120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CREACIÓN TABLA</a:t>
            </a:r>
            <a:endParaRPr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1463040" y="2119257"/>
            <a:ext cx="6196500" cy="36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CREATE TABLE DatosEstudiante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(</a:t>
            </a:r>
            <a:endParaRPr/>
          </a:p>
          <a:p>
            <a:pPr indent="45720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nombre CHAR NOT NULL,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	codigo INT NOT NULL,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	promedio INT NULL</a:t>
            </a:r>
            <a:endParaRPr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1095023" y="817582"/>
            <a:ext cx="6965100" cy="120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MODIFICAR TABLA	</a:t>
            </a:r>
            <a:endParaRPr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1463040" y="2119257"/>
            <a:ext cx="6196500" cy="36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ALTER TABLE DatosEstudiante ADD nivel INT;</a:t>
            </a:r>
            <a:endParaRPr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ALTER TABLE DatosEstudiante MODIFY promedio FLOAT;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1095023" y="817582"/>
            <a:ext cx="6965100" cy="120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INSERTAR DATOS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1463040" y="2119257"/>
            <a:ext cx="6196500" cy="36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INSERT INTO DatosEstudiante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(nombre, codigo, promedio, nivel)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VALUES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(‘Pepito Perez’, 285347, 3.8, 4),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(‘Pedro Jimenez’, 285687, 3.2, 3);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1095023" y="817582"/>
            <a:ext cx="6965100" cy="120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CREACIÓN BASE DE DATOS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1463040" y="2119257"/>
            <a:ext cx="6196500" cy="36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CREATE DATABASE IF NOT EXISTS Base:</a:t>
            </a:r>
            <a:endParaRPr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s-CO"/>
              <a:t>Use Base;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Historia</a:t>
            </a:r>
            <a:endParaRPr/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1475656" y="1412776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478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Derivado de POSTGRES</a:t>
            </a:r>
            <a:endParaRPr/>
          </a:p>
          <a:p>
            <a:pPr indent="-14478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Programado en C</a:t>
            </a:r>
            <a:endParaRPr/>
          </a:p>
          <a:p>
            <a:pPr indent="-14478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Dirección del proyecto a través de los años…</a:t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736" y="4365104"/>
            <a:ext cx="51244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Empresas que la usan</a:t>
            </a:r>
            <a:endParaRPr/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1463041" y="2348879"/>
            <a:ext cx="2964944" cy="3374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McAfee</a:t>
            </a:r>
            <a:endParaRPr/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Trend Micro</a:t>
            </a:r>
            <a:endParaRPr/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Comodo</a:t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Honey Pot</a:t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Skype</a:t>
            </a:r>
            <a:endParaRPr/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Asterisk</a:t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4793541" y="2420888"/>
            <a:ext cx="2964944" cy="3374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Autoridad de Aviación Federal</a:t>
            </a:r>
            <a:endParaRPr/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Django</a:t>
            </a:r>
            <a:endParaRPr/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Genetech</a:t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Fitness Keeper</a:t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432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Hi5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1691680" y="2132856"/>
            <a:ext cx="57606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Algunas de las empresas que la usan son</a:t>
            </a:r>
            <a:r>
              <a:rPr b="0" i="0" lang="es-CO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b="0" i="0" lang="es-CO" sz="3959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Sobre sus versiones y tipos de licencias</a:t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80" y="2196297"/>
            <a:ext cx="19526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6538" y="3686643"/>
            <a:ext cx="3875162" cy="163705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5281700" y="3890278"/>
            <a:ext cx="1952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Código abierto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1406538" y="2939247"/>
            <a:ext cx="38751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V 10.5 en Agosto de 2018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onstantia"/>
              <a:buNone/>
            </a:pPr>
            <a:r>
              <a:rPr b="0" i="0" lang="es-CO" sz="3959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Sistemas operativos compatibles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1475656" y="2420888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Funciona en cualquier plataforma compatible con Unix, como: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Unix   	  Mac OS X	  FreeBSD</a:t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4478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8" name="Google Shape;158;p18"/>
          <p:cNvGrpSpPr/>
          <p:nvPr/>
        </p:nvGrpSpPr>
        <p:grpSpPr>
          <a:xfrm>
            <a:off x="2555776" y="4594549"/>
            <a:ext cx="3960440" cy="826765"/>
            <a:chOff x="0" y="0"/>
            <a:chExt cx="2896870" cy="573405"/>
          </a:xfrm>
        </p:grpSpPr>
        <p:pic>
          <p:nvPicPr>
            <p:cNvPr descr="Resultado de imagen para unix" id="159" name="Google Shape;15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9525"/>
              <a:ext cx="847725" cy="563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mac os x" id="160" name="Google Shape;160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7250" y="19050"/>
              <a:ext cx="542925" cy="54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freebsd logo" id="161" name="Google Shape;161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90650" y="0"/>
              <a:ext cx="1506220" cy="542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Modelo de bases de datos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451401" y="2276872"/>
            <a:ext cx="6196405" cy="51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relacional</a:t>
            </a:r>
            <a:endParaRPr/>
          </a:p>
        </p:txBody>
      </p:sp>
      <p:pic>
        <p:nvPicPr>
          <p:cNvPr descr="Resultado de imagen para base de datos relacional"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3429000"/>
            <a:ext cx="6100142" cy="190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Características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Tiene alta concurrencia.</a:t>
            </a:r>
            <a:endParaRPr/>
          </a:p>
          <a:p>
            <a:pPr indent="-274320" lvl="0" marL="274320" marR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Amplia variedad de tipos nativos.</a:t>
            </a:r>
            <a:endParaRPr/>
          </a:p>
          <a:p>
            <a:pPr indent="-274320" lvl="0" marL="274320" marR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Tiene Disparadores.</a:t>
            </a:r>
            <a:endParaRPr/>
          </a:p>
          <a:p>
            <a:pPr indent="-274320" lvl="0" marL="274320" marR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Herencia en tablas, por esto, se le incluye entre los gestores objetos-relacionales.</a:t>
            </a:r>
            <a:endParaRPr/>
          </a:p>
          <a:p>
            <a:pPr indent="-274320" lvl="0" marL="274320" marR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Courgette"/>
              <a:buChar char="O"/>
            </a:pPr>
            <a:r>
              <a:rPr b="0" i="0" lang="es-CO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Completa documentación.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Ventajas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2771800" y="2020067"/>
            <a:ext cx="3600400" cy="36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lang="es-CO" sz="222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 ilimitada y gratuita.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lang="es-CO" sz="222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popular e ideal para tecnologías web.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lang="es-CO" sz="222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Fácil de administrar.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lang="es-CO" sz="222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Soporte empresarial.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lang="es-CO" sz="222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multiplataforma.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lang="es-CO" sz="222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Gran escalabilidad.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2"/>
              </a:buClr>
              <a:buSzPts val="1887"/>
              <a:buFont typeface="Courgette"/>
              <a:buChar char="O"/>
            </a:pPr>
            <a:r>
              <a:rPr lang="es-CO" sz="222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Estabilidad y confiabilidad.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incheta">
  <a:themeElements>
    <a:clrScheme name="Chincheta">
      <a:dk1>
        <a:srgbClr val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