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Bree Serif"/>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BreeSerif-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Nivel_de_aplicaci%C3%B3n" TargetMode="External"/><Relationship Id="rId3" Type="http://schemas.openxmlformats.org/officeDocument/2006/relationships/hyperlink" Target="https://es.wikipedia.org/wiki/Nivel_de_aplicaci%C3%B3n" TargetMode="External"/><Relationship Id="rId4" Type="http://schemas.openxmlformats.org/officeDocument/2006/relationships/hyperlink" Target="https://es.wikipedia.org/wiki/Servicio_de_directorio" TargetMode="External"/><Relationship Id="rId5" Type="http://schemas.openxmlformats.org/officeDocument/2006/relationships/hyperlink" Target="https://es.wikipedia.org/wiki/Servicio_de_directorio" TargetMode="External"/><Relationship Id="rId6" Type="http://schemas.openxmlformats.org/officeDocument/2006/relationships/hyperlink" Target="https://es.wikipedia.org/wiki/Base_de_datos" TargetMode="External"/><Relationship Id="rId7" Type="http://schemas.openxmlformats.org/officeDocument/2006/relationships/hyperlink" Target="https://es.wikipedia.org/wiki/Base_de_dato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ec4b1301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ec4b1301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ec4b1301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ec4b1301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ec74152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ec74152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a:t>LDAP</a:t>
            </a:r>
            <a:r>
              <a:rPr lang="es"/>
              <a:t> (</a:t>
            </a:r>
            <a:r>
              <a:rPr i="1" lang="es"/>
              <a:t>Protocolo Ligero/Simplificado de Acceso a Directorios</a:t>
            </a:r>
            <a:r>
              <a:rPr lang="es"/>
              <a:t>) que hacen referencia a un protocolo a</a:t>
            </a:r>
            <a:r>
              <a:rPr lang="es">
                <a:uFill>
                  <a:noFill/>
                </a:uFill>
                <a:hlinkClick r:id="rId2"/>
              </a:rPr>
              <a:t> </a:t>
            </a:r>
            <a:r>
              <a:rPr lang="es" u="sng">
                <a:solidFill>
                  <a:schemeClr val="hlink"/>
                </a:solidFill>
                <a:hlinkClick r:id="rId3"/>
              </a:rPr>
              <a:t>nivel de aplicación</a:t>
            </a:r>
            <a:r>
              <a:rPr lang="es"/>
              <a:t> que permite el acceso a un</a:t>
            </a:r>
            <a:r>
              <a:rPr lang="es">
                <a:uFill>
                  <a:noFill/>
                </a:uFill>
                <a:hlinkClick r:id="rId4"/>
              </a:rPr>
              <a:t> </a:t>
            </a:r>
            <a:r>
              <a:rPr lang="es" u="sng">
                <a:solidFill>
                  <a:schemeClr val="hlink"/>
                </a:solidFill>
                <a:hlinkClick r:id="rId5"/>
              </a:rPr>
              <a:t>servicio de directorio</a:t>
            </a:r>
            <a:r>
              <a:rPr lang="es"/>
              <a:t> ordenado y distribuido para buscar diversa información en un entorno de red. LDAP también se considera una</a:t>
            </a:r>
            <a:r>
              <a:rPr lang="es">
                <a:uFill>
                  <a:noFill/>
                </a:uFill>
                <a:hlinkClick r:id="rId6"/>
              </a:rPr>
              <a:t> </a:t>
            </a:r>
            <a:r>
              <a:rPr lang="es" u="sng">
                <a:solidFill>
                  <a:schemeClr val="hlink"/>
                </a:solidFill>
                <a:hlinkClick r:id="rId7"/>
              </a:rPr>
              <a:t>base de datos</a:t>
            </a:r>
            <a:r>
              <a:rPr lang="es"/>
              <a:t> (aunque su sistema de almacenamiento puede ser diferente) a la que pueden realizarse consultas.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ec74152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ec74152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ec74152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ec74152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ec0fdd89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ec0fdd89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ec0fdd89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ec0fdd89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ed63879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ed63879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ec4b1301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ec4b1301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ec4b1301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ec4b1301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ec4b130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ec4b130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edc26d8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edc26d8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ec4b130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ec4b130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ec4b1301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ec4b1301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ec0fdd89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ec0fdd89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https://www.scriptcase.net/es/scriptcase-funciones/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ec4b1301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ec4b1301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ec4b1301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ec4b1301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ec4b1301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ec4b1301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ec4b1301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ec4b1301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www.scriptcase.net/es/scriptcase-funciones/" TargetMode="External"/><Relationship Id="rId4" Type="http://schemas.openxmlformats.org/officeDocument/2006/relationships/hyperlink" Target="https://www.scriptcase.net/es/scriptcase-ejemplos/php-sistemas/elearning/" TargetMode="External"/><Relationship Id="rId5" Type="http://schemas.openxmlformats.org/officeDocument/2006/relationships/hyperlink" Target="https://www.scriptcase.net/es/scriptcase-ejemplos/php-sistemas/project-managemen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www.youtube.com/watch?v=ye9EVQeBlOs"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21.png"/><Relationship Id="rId13" Type="http://schemas.openxmlformats.org/officeDocument/2006/relationships/image" Target="../media/image4.png"/><Relationship Id="rId12"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17.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3"/>
          <p:cNvPicPr preferRelativeResize="0"/>
          <p:nvPr/>
        </p:nvPicPr>
        <p:blipFill>
          <a:blip r:embed="rId3">
            <a:alphaModFix/>
          </a:blip>
          <a:stretch>
            <a:fillRect/>
          </a:stretch>
        </p:blipFill>
        <p:spPr>
          <a:xfrm>
            <a:off x="229050" y="566863"/>
            <a:ext cx="8685900" cy="4009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252975" y="535394"/>
            <a:ext cx="4045200" cy="760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CALENDARIO</a:t>
            </a:r>
            <a:endParaRPr/>
          </a:p>
        </p:txBody>
      </p:sp>
      <p:pic>
        <p:nvPicPr>
          <p:cNvPr id="134" name="Google Shape;134;p22"/>
          <p:cNvPicPr preferRelativeResize="0"/>
          <p:nvPr/>
        </p:nvPicPr>
        <p:blipFill>
          <a:blip r:embed="rId3">
            <a:alphaModFix/>
          </a:blip>
          <a:stretch>
            <a:fillRect/>
          </a:stretch>
        </p:blipFill>
        <p:spPr>
          <a:xfrm>
            <a:off x="252975" y="1394176"/>
            <a:ext cx="4578774" cy="2953300"/>
          </a:xfrm>
          <a:prstGeom prst="rect">
            <a:avLst/>
          </a:prstGeom>
          <a:noFill/>
          <a:ln>
            <a:noFill/>
          </a:ln>
        </p:spPr>
      </p:pic>
      <p:pic>
        <p:nvPicPr>
          <p:cNvPr id="135" name="Google Shape;135;p22"/>
          <p:cNvPicPr preferRelativeResize="0"/>
          <p:nvPr/>
        </p:nvPicPr>
        <p:blipFill>
          <a:blip r:embed="rId4">
            <a:alphaModFix/>
          </a:blip>
          <a:stretch>
            <a:fillRect/>
          </a:stretch>
        </p:blipFill>
        <p:spPr>
          <a:xfrm>
            <a:off x="4714640" y="408250"/>
            <a:ext cx="4327009" cy="43270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38975" y="465350"/>
            <a:ext cx="4045200" cy="829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MENÚS</a:t>
            </a:r>
            <a:endParaRPr/>
          </a:p>
        </p:txBody>
      </p:sp>
      <p:pic>
        <p:nvPicPr>
          <p:cNvPr id="141" name="Google Shape;141;p23"/>
          <p:cNvPicPr preferRelativeResize="0"/>
          <p:nvPr/>
        </p:nvPicPr>
        <p:blipFill rotWithShape="1">
          <a:blip r:embed="rId3">
            <a:alphaModFix/>
          </a:blip>
          <a:srcRect b="0" l="7047" r="9751" t="0"/>
          <a:stretch/>
        </p:blipFill>
        <p:spPr>
          <a:xfrm>
            <a:off x="110175" y="1294850"/>
            <a:ext cx="4380000" cy="3395525"/>
          </a:xfrm>
          <a:prstGeom prst="rect">
            <a:avLst/>
          </a:prstGeom>
          <a:noFill/>
          <a:ln>
            <a:noFill/>
          </a:ln>
        </p:spPr>
      </p:pic>
      <p:sp>
        <p:nvSpPr>
          <p:cNvPr id="142" name="Google Shape;142;p23"/>
          <p:cNvSpPr txBox="1"/>
          <p:nvPr>
            <p:ph type="title"/>
          </p:nvPr>
        </p:nvSpPr>
        <p:spPr>
          <a:xfrm>
            <a:off x="4657150" y="465350"/>
            <a:ext cx="4380000" cy="829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BASES DE DATOS</a:t>
            </a:r>
            <a:endParaRPr/>
          </a:p>
        </p:txBody>
      </p:sp>
      <p:pic>
        <p:nvPicPr>
          <p:cNvPr id="143" name="Google Shape;143;p23"/>
          <p:cNvPicPr preferRelativeResize="0"/>
          <p:nvPr/>
        </p:nvPicPr>
        <p:blipFill>
          <a:blip r:embed="rId4">
            <a:alphaModFix/>
          </a:blip>
          <a:stretch>
            <a:fillRect/>
          </a:stretch>
        </p:blipFill>
        <p:spPr>
          <a:xfrm>
            <a:off x="4759298" y="1351038"/>
            <a:ext cx="4175700" cy="3283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800"/>
              <a:t>SEGURIDAD</a:t>
            </a:r>
            <a:endParaRPr/>
          </a:p>
        </p:txBody>
      </p:sp>
      <p:sp>
        <p:nvSpPr>
          <p:cNvPr id="149" name="Google Shape;149;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Con Security Module, Scriptcase implementa un sistema completo para crear y mantener usuarios y controlar el acceso a las aplicaciones según los diferentes niveles o grupos de usuarios.</a:t>
            </a:r>
            <a:endParaRPr>
              <a:solidFill>
                <a:srgbClr val="FFFFFF"/>
              </a:solidFill>
              <a:latin typeface="Bree Serif"/>
              <a:ea typeface="Bree Serif"/>
              <a:cs typeface="Bree Serif"/>
              <a:sym typeface="Bree Serif"/>
            </a:endParaRPr>
          </a:p>
          <a:p>
            <a:pPr indent="-342900" lvl="0" marL="457200" rtl="0">
              <a:lnSpc>
                <a:spcPct val="10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Dentro del módulo de seguridad, es posible integrar tablas de usuarios y grupos a través del Protocolo ligero de acceso a directorios (LDAP).</a:t>
            </a:r>
            <a:endParaRPr>
              <a:solidFill>
                <a:srgbClr val="FFFFFF"/>
              </a:solidFill>
              <a:latin typeface="Bree Serif"/>
              <a:ea typeface="Bree Serif"/>
              <a:cs typeface="Bree Serif"/>
              <a:sym typeface="Bree Serif"/>
            </a:endParaRPr>
          </a:p>
          <a:p>
            <a:pPr indent="-342900" lvl="0" marL="457200" rtl="0">
              <a:lnSpc>
                <a:spcPct val="10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El módulo de seguridad aplica automáticamente al campo de contraseña del inicio de sesión las encriptaciones : MD5, SHA1, SHA256 o SHA512.</a:t>
            </a:r>
            <a:endParaRPr>
              <a:solidFill>
                <a:srgbClr val="FFFFFF"/>
              </a:solidFill>
              <a:latin typeface="Bree Serif"/>
              <a:ea typeface="Bree Serif"/>
              <a:cs typeface="Bree Serif"/>
              <a:sym typeface="Bree Serif"/>
            </a:endParaRPr>
          </a:p>
          <a:p>
            <a:pPr indent="-342900" lvl="0" marL="457200" rtl="0">
              <a:lnSpc>
                <a:spcPct val="10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En la aplicación de control de Scriptcase puede crear integraciones con PayPal para transacciones.</a:t>
            </a:r>
            <a:endParaRPr>
              <a:solidFill>
                <a:srgbClr val="FFFFFF"/>
              </a:solidFill>
              <a:latin typeface="Bree Serif"/>
              <a:ea typeface="Bree Serif"/>
              <a:cs typeface="Bree Serif"/>
              <a:sym typeface="Bree Serif"/>
            </a:endParaRPr>
          </a:p>
          <a:p>
            <a:pPr indent="-342900" lvl="0" marL="457200" rtl="0">
              <a:lnSpc>
                <a:spcPct val="10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Opción automática para implementar Captcha o Recaptcha</a:t>
            </a:r>
            <a:endParaRPr>
              <a:solidFill>
                <a:srgbClr val="FFFFFF"/>
              </a:solidFill>
              <a:latin typeface="Bree Serif"/>
              <a:ea typeface="Bree Serif"/>
              <a:cs typeface="Bree Serif"/>
              <a:sym typeface="Bree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1026150" y="232450"/>
            <a:ext cx="2808000" cy="755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s"/>
              <a:t>PROGRAMACIÓN</a:t>
            </a:r>
            <a:endParaRPr/>
          </a:p>
        </p:txBody>
      </p:sp>
      <p:pic>
        <p:nvPicPr>
          <p:cNvPr id="155" name="Google Shape;155;p25"/>
          <p:cNvPicPr preferRelativeResize="0"/>
          <p:nvPr/>
        </p:nvPicPr>
        <p:blipFill rotWithShape="1">
          <a:blip r:embed="rId3">
            <a:alphaModFix/>
          </a:blip>
          <a:srcRect b="0" l="11411" r="10749" t="0"/>
          <a:stretch/>
        </p:blipFill>
        <p:spPr>
          <a:xfrm>
            <a:off x="4480213" y="988138"/>
            <a:ext cx="4392624" cy="3639925"/>
          </a:xfrm>
          <a:prstGeom prst="rect">
            <a:avLst/>
          </a:prstGeom>
          <a:noFill/>
          <a:ln>
            <a:noFill/>
          </a:ln>
        </p:spPr>
      </p:pic>
      <p:sp>
        <p:nvSpPr>
          <p:cNvPr id="156" name="Google Shape;156;p25"/>
          <p:cNvSpPr txBox="1"/>
          <p:nvPr>
            <p:ph type="title"/>
          </p:nvPr>
        </p:nvSpPr>
        <p:spPr>
          <a:xfrm>
            <a:off x="4480225" y="232450"/>
            <a:ext cx="43926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INTERNACIONALIZACIÓN</a:t>
            </a:r>
            <a:endParaRPr/>
          </a:p>
        </p:txBody>
      </p:sp>
      <p:pic>
        <p:nvPicPr>
          <p:cNvPr id="157" name="Google Shape;157;p25"/>
          <p:cNvPicPr preferRelativeResize="0"/>
          <p:nvPr/>
        </p:nvPicPr>
        <p:blipFill rotWithShape="1">
          <a:blip r:embed="rId4">
            <a:alphaModFix/>
          </a:blip>
          <a:srcRect b="0" l="0" r="32750" t="0"/>
          <a:stretch/>
        </p:blipFill>
        <p:spPr>
          <a:xfrm>
            <a:off x="470013" y="988150"/>
            <a:ext cx="3795124" cy="363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87900" y="292800"/>
            <a:ext cx="4254900" cy="755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s"/>
              <a:t>INTERFAZ</a:t>
            </a:r>
            <a:endParaRPr/>
          </a:p>
        </p:txBody>
      </p:sp>
      <p:sp>
        <p:nvSpPr>
          <p:cNvPr id="163" name="Google Shape;163;p26"/>
          <p:cNvSpPr txBox="1"/>
          <p:nvPr>
            <p:ph idx="1" type="body"/>
          </p:nvPr>
        </p:nvSpPr>
        <p:spPr>
          <a:xfrm>
            <a:off x="387900" y="985925"/>
            <a:ext cx="4254900" cy="399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Bree Serif"/>
              <a:buChar char="●"/>
            </a:pPr>
            <a:r>
              <a:rPr lang="es" sz="1800">
                <a:solidFill>
                  <a:srgbClr val="FFFFFF"/>
                </a:solidFill>
                <a:latin typeface="Bree Serif"/>
                <a:ea typeface="Bree Serif"/>
                <a:cs typeface="Bree Serif"/>
                <a:sym typeface="Bree Serif"/>
              </a:rPr>
              <a:t>Desarrollo </a:t>
            </a:r>
            <a:r>
              <a:rPr lang="es" sz="1800">
                <a:solidFill>
                  <a:srgbClr val="FFFFFF"/>
                </a:solidFill>
                <a:latin typeface="Bree Serif"/>
                <a:ea typeface="Bree Serif"/>
                <a:cs typeface="Bree Serif"/>
                <a:sym typeface="Bree Serif"/>
              </a:rPr>
              <a:t>simultáneo</a:t>
            </a:r>
            <a:endParaRPr sz="1800">
              <a:solidFill>
                <a:srgbClr val="FFFFFF"/>
              </a:solidFill>
              <a:latin typeface="Bree Serif"/>
              <a:ea typeface="Bree Serif"/>
              <a:cs typeface="Bree Serif"/>
              <a:sym typeface="Bree Serif"/>
            </a:endParaRPr>
          </a:p>
          <a:p>
            <a:pPr indent="-342900" lvl="0" marL="457200" rtl="0">
              <a:spcBef>
                <a:spcPts val="0"/>
              </a:spcBef>
              <a:spcAft>
                <a:spcPts val="0"/>
              </a:spcAft>
              <a:buClr>
                <a:srgbClr val="FFFFFF"/>
              </a:buClr>
              <a:buSzPts val="1800"/>
              <a:buFont typeface="Bree Serif"/>
              <a:buChar char="●"/>
            </a:pPr>
            <a:r>
              <a:rPr b="1" lang="es" sz="1800">
                <a:solidFill>
                  <a:srgbClr val="FFFFFF"/>
                </a:solidFill>
                <a:latin typeface="Bree Serif"/>
                <a:ea typeface="Bree Serif"/>
                <a:cs typeface="Bree Serif"/>
                <a:sym typeface="Bree Serif"/>
              </a:rPr>
              <a:t>Gestión de acceso por múltiples desarrolladores</a:t>
            </a:r>
            <a:endParaRPr b="1" sz="1800">
              <a:solidFill>
                <a:srgbClr val="FFFFFF"/>
              </a:solidFill>
              <a:latin typeface="Bree Serif"/>
              <a:ea typeface="Bree Serif"/>
              <a:cs typeface="Bree Serif"/>
              <a:sym typeface="Bree Serif"/>
            </a:endParaRPr>
          </a:p>
          <a:p>
            <a:pPr indent="-342900" lvl="0" marL="457200" rtl="0">
              <a:spcBef>
                <a:spcPts val="0"/>
              </a:spcBef>
              <a:spcAft>
                <a:spcPts val="0"/>
              </a:spcAft>
              <a:buClr>
                <a:srgbClr val="FFFFFF"/>
              </a:buClr>
              <a:buSzPts val="1800"/>
              <a:buFont typeface="Bree Serif"/>
              <a:buChar char="●"/>
            </a:pPr>
            <a:r>
              <a:rPr b="1" lang="es" sz="1800">
                <a:solidFill>
                  <a:srgbClr val="FFFFFF"/>
                </a:solidFill>
                <a:latin typeface="Bree Serif"/>
                <a:ea typeface="Bree Serif"/>
                <a:cs typeface="Bree Serif"/>
                <a:sym typeface="Bree Serif"/>
              </a:rPr>
              <a:t>Autenticación a través de LDAP</a:t>
            </a:r>
            <a:endParaRPr b="1" sz="1800">
              <a:solidFill>
                <a:srgbClr val="FFFFFF"/>
              </a:solidFill>
              <a:latin typeface="Bree Serif"/>
              <a:ea typeface="Bree Serif"/>
              <a:cs typeface="Bree Serif"/>
              <a:sym typeface="Bree Serif"/>
            </a:endParaRPr>
          </a:p>
          <a:p>
            <a:pPr indent="-342900" lvl="0" marL="457200" rtl="0">
              <a:spcBef>
                <a:spcPts val="0"/>
              </a:spcBef>
              <a:spcAft>
                <a:spcPts val="0"/>
              </a:spcAft>
              <a:buClr>
                <a:srgbClr val="FFFFFF"/>
              </a:buClr>
              <a:buSzPts val="1800"/>
              <a:buFont typeface="Bree Serif"/>
              <a:buChar char="●"/>
            </a:pPr>
            <a:r>
              <a:rPr b="1" lang="es" sz="1800">
                <a:solidFill>
                  <a:srgbClr val="FFFFFF"/>
                </a:solidFill>
                <a:latin typeface="Bree Serif"/>
                <a:ea typeface="Bree Serif"/>
                <a:cs typeface="Bree Serif"/>
                <a:sym typeface="Bree Serif"/>
              </a:rPr>
              <a:t>Informes de desarrollo	</a:t>
            </a:r>
            <a:endParaRPr b="1" sz="1800">
              <a:solidFill>
                <a:srgbClr val="FFFFFF"/>
              </a:solidFill>
              <a:latin typeface="Bree Serif"/>
              <a:ea typeface="Bree Serif"/>
              <a:cs typeface="Bree Serif"/>
              <a:sym typeface="Bree Serif"/>
            </a:endParaRPr>
          </a:p>
          <a:p>
            <a:pPr indent="-342900" lvl="0" marL="457200" rtl="0">
              <a:spcBef>
                <a:spcPts val="0"/>
              </a:spcBef>
              <a:spcAft>
                <a:spcPts val="0"/>
              </a:spcAft>
              <a:buClr>
                <a:srgbClr val="FFFFFF"/>
              </a:buClr>
              <a:buSzPts val="1800"/>
              <a:buFont typeface="Bree Serif"/>
              <a:buChar char="●"/>
            </a:pPr>
            <a:r>
              <a:rPr b="1" lang="es" sz="1800">
                <a:solidFill>
                  <a:srgbClr val="FFFFFF"/>
                </a:solidFill>
                <a:latin typeface="Bree Serif"/>
                <a:ea typeface="Bree Serif"/>
                <a:cs typeface="Bree Serif"/>
                <a:sym typeface="Bree Serif"/>
              </a:rPr>
              <a:t>Lista de quehaceres</a:t>
            </a:r>
            <a:endParaRPr b="1" sz="1800">
              <a:solidFill>
                <a:srgbClr val="FFFFFF"/>
              </a:solidFill>
              <a:latin typeface="Bree Serif"/>
              <a:ea typeface="Bree Serif"/>
              <a:cs typeface="Bree Serif"/>
              <a:sym typeface="Bree Serif"/>
            </a:endParaRPr>
          </a:p>
          <a:p>
            <a:pPr indent="-342900" lvl="0" marL="457200" rtl="0">
              <a:spcBef>
                <a:spcPts val="0"/>
              </a:spcBef>
              <a:spcAft>
                <a:spcPts val="0"/>
              </a:spcAft>
              <a:buClr>
                <a:srgbClr val="FFFFFF"/>
              </a:buClr>
              <a:buSzPts val="1800"/>
              <a:buFont typeface="Bree Serif"/>
              <a:buChar char="●"/>
            </a:pPr>
            <a:r>
              <a:rPr b="1" lang="es" sz="1800">
                <a:solidFill>
                  <a:srgbClr val="FFFFFF"/>
                </a:solidFill>
                <a:latin typeface="Bree Serif"/>
                <a:ea typeface="Bree Serif"/>
                <a:cs typeface="Bree Serif"/>
                <a:sym typeface="Bree Serif"/>
              </a:rPr>
              <a:t>Sistema de mensajes</a:t>
            </a:r>
            <a:endParaRPr b="1" sz="1800">
              <a:solidFill>
                <a:srgbClr val="FFFFFF"/>
              </a:solidFill>
              <a:latin typeface="Bree Serif"/>
              <a:ea typeface="Bree Serif"/>
              <a:cs typeface="Bree Serif"/>
              <a:sym typeface="Bree Serif"/>
            </a:endParaRPr>
          </a:p>
          <a:p>
            <a:pPr indent="-342900" lvl="0" marL="457200" rtl="0">
              <a:spcBef>
                <a:spcPts val="0"/>
              </a:spcBef>
              <a:spcAft>
                <a:spcPts val="0"/>
              </a:spcAft>
              <a:buClr>
                <a:srgbClr val="FFFFFF"/>
              </a:buClr>
              <a:buSzPts val="1800"/>
              <a:buFont typeface="Bree Serif"/>
              <a:buChar char="●"/>
            </a:pPr>
            <a:r>
              <a:rPr b="1" lang="es" sz="1800">
                <a:solidFill>
                  <a:srgbClr val="FFFFFF"/>
                </a:solidFill>
                <a:latin typeface="Bree Serif"/>
                <a:ea typeface="Bree Serif"/>
                <a:cs typeface="Bree Serif"/>
                <a:sym typeface="Bree Serif"/>
              </a:rPr>
              <a:t>Diagrama del proyecto:Utiliza la biblioteca GoJS para generar diagramas.					</a:t>
            </a:r>
            <a:endParaRPr b="1" sz="1800">
              <a:solidFill>
                <a:srgbClr val="FFFFFF"/>
              </a:solidFill>
              <a:latin typeface="Bree Serif"/>
              <a:ea typeface="Bree Serif"/>
              <a:cs typeface="Bree Serif"/>
              <a:sym typeface="Bree Serif"/>
            </a:endParaRPr>
          </a:p>
          <a:p>
            <a:pPr indent="-342900" lvl="0" marL="457200" rtl="0">
              <a:spcBef>
                <a:spcPts val="0"/>
              </a:spcBef>
              <a:spcAft>
                <a:spcPts val="0"/>
              </a:spcAft>
              <a:buClr>
                <a:srgbClr val="FFFFFF"/>
              </a:buClr>
              <a:buSzPts val="1800"/>
              <a:buFont typeface="Bree Serif"/>
              <a:buChar char="●"/>
            </a:pPr>
            <a:r>
              <a:rPr b="1" lang="es" sz="1800">
                <a:solidFill>
                  <a:srgbClr val="FFFFFF"/>
                </a:solidFill>
                <a:latin typeface="Bree Serif"/>
                <a:ea typeface="Bree Serif"/>
                <a:cs typeface="Bree Serif"/>
                <a:sym typeface="Bree Serif"/>
              </a:rPr>
              <a:t>Proyectos de plantillas	</a:t>
            </a:r>
            <a:r>
              <a:rPr b="1" lang="es" sz="1700">
                <a:solidFill>
                  <a:srgbClr val="FFFFFF"/>
                </a:solidFill>
                <a:latin typeface="Arial"/>
                <a:ea typeface="Arial"/>
                <a:cs typeface="Arial"/>
                <a:sym typeface="Arial"/>
              </a:rPr>
              <a:t>							</a:t>
            </a:r>
            <a:r>
              <a:rPr b="1" lang="es" sz="1700">
                <a:solidFill>
                  <a:srgbClr val="000000"/>
                </a:solidFill>
                <a:latin typeface="Arial"/>
                <a:ea typeface="Arial"/>
                <a:cs typeface="Arial"/>
                <a:sym typeface="Arial"/>
              </a:rPr>
              <a:t>				</a:t>
            </a:r>
            <a:endParaRPr b="1" sz="1700">
              <a:solidFill>
                <a:srgbClr val="000000"/>
              </a:solidFill>
              <a:latin typeface="Arial"/>
              <a:ea typeface="Arial"/>
              <a:cs typeface="Arial"/>
              <a:sym typeface="Arial"/>
            </a:endParaRPr>
          </a:p>
          <a:p>
            <a:pPr indent="-342900" lvl="0" marL="457200" rtl="0">
              <a:spcBef>
                <a:spcPts val="0"/>
              </a:spcBef>
              <a:spcAft>
                <a:spcPts val="0"/>
              </a:spcAft>
              <a:buClr>
                <a:srgbClr val="FFFFFF"/>
              </a:buClr>
              <a:buSzPts val="1800"/>
              <a:buFont typeface="Bree Serif"/>
              <a:buChar char="●"/>
            </a:pPr>
            <a:r>
              <a:t/>
            </a:r>
            <a:endParaRPr sz="1800">
              <a:solidFill>
                <a:srgbClr val="FFFFFF"/>
              </a:solidFill>
              <a:latin typeface="Bree Serif"/>
              <a:ea typeface="Bree Serif"/>
              <a:cs typeface="Bree Serif"/>
              <a:sym typeface="Bree Serif"/>
            </a:endParaRPr>
          </a:p>
        </p:txBody>
      </p:sp>
      <p:pic>
        <p:nvPicPr>
          <p:cNvPr id="164" name="Google Shape;164;p26"/>
          <p:cNvPicPr preferRelativeResize="0"/>
          <p:nvPr/>
        </p:nvPicPr>
        <p:blipFill>
          <a:blip r:embed="rId3">
            <a:alphaModFix/>
          </a:blip>
          <a:stretch>
            <a:fillRect/>
          </a:stretch>
        </p:blipFill>
        <p:spPr>
          <a:xfrm>
            <a:off x="4707600" y="473550"/>
            <a:ext cx="4196400" cy="419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40575" y="1818600"/>
            <a:ext cx="4045200" cy="1506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EJEMPLOS</a:t>
            </a:r>
            <a:endParaRPr/>
          </a:p>
        </p:txBody>
      </p:sp>
      <p:sp>
        <p:nvSpPr>
          <p:cNvPr id="170" name="Google Shape;170;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u="sng">
                <a:solidFill>
                  <a:schemeClr val="hlink"/>
                </a:solidFill>
                <a:hlinkClick r:id="rId3"/>
              </a:rPr>
              <a:t>https://www.scriptcase.net/es/scriptcase-funciones/</a:t>
            </a:r>
            <a:endParaRPr/>
          </a:p>
          <a:p>
            <a:pPr indent="0" lvl="0" marL="0" rtl="0">
              <a:spcBef>
                <a:spcPts val="1600"/>
              </a:spcBef>
              <a:spcAft>
                <a:spcPts val="0"/>
              </a:spcAft>
              <a:buNone/>
            </a:pPr>
            <a:r>
              <a:rPr lang="es" u="sng">
                <a:solidFill>
                  <a:schemeClr val="hlink"/>
                </a:solidFill>
                <a:hlinkClick r:id="rId4"/>
              </a:rPr>
              <a:t>https://www.scriptcase.net/es/scriptcase-ejemplos/php-sistemas/elearning/</a:t>
            </a:r>
            <a:endParaRPr/>
          </a:p>
          <a:p>
            <a:pPr indent="0" lvl="0" marL="0" rtl="0">
              <a:spcBef>
                <a:spcPts val="1600"/>
              </a:spcBef>
              <a:spcAft>
                <a:spcPts val="0"/>
              </a:spcAft>
              <a:buNone/>
            </a:pPr>
            <a:r>
              <a:rPr lang="es" u="sng">
                <a:solidFill>
                  <a:schemeClr val="hlink"/>
                </a:solidFill>
                <a:hlinkClick r:id="rId5"/>
              </a:rPr>
              <a:t>https://www.scriptcase.net/es/scriptcase-ejemplos/php-sistemas/project-management/</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0" lvl="0" marL="0" rtl="0" algn="ctr">
              <a:lnSpc>
                <a:spcPct val="115000"/>
              </a:lnSpc>
              <a:spcBef>
                <a:spcPts val="2400"/>
              </a:spcBef>
              <a:spcAft>
                <a:spcPts val="0"/>
              </a:spcAft>
              <a:buNone/>
            </a:pPr>
            <a:r>
              <a:rPr b="1" lang="es" sz="2300">
                <a:solidFill>
                  <a:srgbClr val="FFFFFF"/>
                </a:solidFill>
                <a:latin typeface="Arial"/>
                <a:ea typeface="Arial"/>
                <a:cs typeface="Arial"/>
                <a:sym typeface="Arial"/>
              </a:rPr>
              <a:t>s.o.</a:t>
            </a:r>
            <a:endParaRPr b="1" sz="2300">
              <a:solidFill>
                <a:srgbClr val="FFFFFF"/>
              </a:solidFill>
              <a:latin typeface="Arial"/>
              <a:ea typeface="Arial"/>
              <a:cs typeface="Arial"/>
              <a:sym typeface="Arial"/>
            </a:endParaRPr>
          </a:p>
          <a:p>
            <a:pPr indent="0" lvl="0" marL="0">
              <a:spcBef>
                <a:spcPts val="600"/>
              </a:spcBef>
              <a:spcAft>
                <a:spcPts val="0"/>
              </a:spcAft>
              <a:buNone/>
            </a:pPr>
            <a:r>
              <a:t/>
            </a:r>
            <a:endParaRPr/>
          </a:p>
        </p:txBody>
      </p:sp>
      <p:sp>
        <p:nvSpPr>
          <p:cNvPr id="176" name="Google Shape;176;p28"/>
          <p:cNvSpPr txBox="1"/>
          <p:nvPr>
            <p:ph idx="1" type="body"/>
          </p:nvPr>
        </p:nvSpPr>
        <p:spPr>
          <a:xfrm>
            <a:off x="1151275" y="1032300"/>
            <a:ext cx="2841000" cy="30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Arial"/>
              <a:buChar char="●"/>
            </a:pPr>
            <a:r>
              <a:rPr lang="es"/>
              <a:t>Windows Server</a:t>
            </a:r>
            <a:endParaRPr/>
          </a:p>
          <a:p>
            <a:pPr indent="-342900" lvl="1" marL="914400" rtl="0">
              <a:spcBef>
                <a:spcPts val="0"/>
              </a:spcBef>
              <a:spcAft>
                <a:spcPts val="0"/>
              </a:spcAft>
              <a:buClr>
                <a:srgbClr val="000000"/>
              </a:buClr>
              <a:buSzPts val="1800"/>
              <a:buFont typeface="Arial"/>
              <a:buChar char="○"/>
            </a:pPr>
            <a:r>
              <a:rPr lang="es" sz="1800"/>
              <a:t>2008 SP2</a:t>
            </a:r>
            <a:endParaRPr sz="1800"/>
          </a:p>
          <a:p>
            <a:pPr indent="-342900" lvl="1" marL="914400" rtl="0">
              <a:spcBef>
                <a:spcPts val="0"/>
              </a:spcBef>
              <a:spcAft>
                <a:spcPts val="0"/>
              </a:spcAft>
              <a:buClr>
                <a:srgbClr val="000000"/>
              </a:buClr>
              <a:buSzPts val="1800"/>
              <a:buFont typeface="Arial"/>
              <a:buChar char="○"/>
            </a:pPr>
            <a:r>
              <a:rPr lang="es" sz="1800"/>
              <a:t>2008 R2 SP1</a:t>
            </a:r>
            <a:endParaRPr sz="1800"/>
          </a:p>
          <a:p>
            <a:pPr indent="-342900" lvl="1" marL="914400" rtl="0">
              <a:spcBef>
                <a:spcPts val="0"/>
              </a:spcBef>
              <a:spcAft>
                <a:spcPts val="0"/>
              </a:spcAft>
              <a:buClr>
                <a:srgbClr val="000000"/>
              </a:buClr>
              <a:buSzPts val="1800"/>
              <a:buFont typeface="Arial"/>
              <a:buChar char="○"/>
            </a:pPr>
            <a:r>
              <a:rPr lang="es" sz="1800"/>
              <a:t>2012</a:t>
            </a:r>
            <a:endParaRPr sz="1800"/>
          </a:p>
          <a:p>
            <a:pPr indent="-342900" lvl="1" marL="914400" rtl="0">
              <a:spcBef>
                <a:spcPts val="0"/>
              </a:spcBef>
              <a:spcAft>
                <a:spcPts val="0"/>
              </a:spcAft>
              <a:buClr>
                <a:srgbClr val="000000"/>
              </a:buClr>
              <a:buSzPts val="1800"/>
              <a:buFont typeface="Arial"/>
              <a:buChar char="○"/>
            </a:pPr>
            <a:r>
              <a:rPr lang="es" sz="1800"/>
              <a:t>2012 SP2</a:t>
            </a:r>
            <a:endParaRPr sz="1800"/>
          </a:p>
          <a:p>
            <a:pPr indent="-342900" lvl="1" marL="914400" rtl="0">
              <a:spcBef>
                <a:spcPts val="0"/>
              </a:spcBef>
              <a:spcAft>
                <a:spcPts val="0"/>
              </a:spcAft>
              <a:buClr>
                <a:srgbClr val="000000"/>
              </a:buClr>
              <a:buSzPts val="1800"/>
              <a:buFont typeface="Arial"/>
              <a:buChar char="○"/>
            </a:pPr>
            <a:r>
              <a:rPr lang="es" sz="1800"/>
              <a:t>2016</a:t>
            </a:r>
            <a:endParaRPr sz="1800"/>
          </a:p>
          <a:p>
            <a:pPr indent="-342900" lvl="0" marL="457200" rtl="0">
              <a:spcBef>
                <a:spcPts val="0"/>
              </a:spcBef>
              <a:spcAft>
                <a:spcPts val="0"/>
              </a:spcAft>
              <a:buClr>
                <a:srgbClr val="000000"/>
              </a:buClr>
              <a:buSzPts val="1800"/>
              <a:buFont typeface="Arial"/>
              <a:buChar char="●"/>
            </a:pPr>
            <a:r>
              <a:rPr lang="es"/>
              <a:t>Windows</a:t>
            </a:r>
            <a:endParaRPr/>
          </a:p>
          <a:p>
            <a:pPr indent="-342900" lvl="1" marL="914400" rtl="0">
              <a:spcBef>
                <a:spcPts val="0"/>
              </a:spcBef>
              <a:spcAft>
                <a:spcPts val="0"/>
              </a:spcAft>
              <a:buClr>
                <a:srgbClr val="000000"/>
              </a:buClr>
              <a:buSzPts val="1800"/>
              <a:buFont typeface="Arial"/>
              <a:buChar char="○"/>
            </a:pPr>
            <a:r>
              <a:rPr lang="es" sz="1800"/>
              <a:t>7 SP1</a:t>
            </a:r>
            <a:endParaRPr sz="1800"/>
          </a:p>
          <a:p>
            <a:pPr indent="-342900" lvl="1" marL="914400" rtl="0">
              <a:spcBef>
                <a:spcPts val="0"/>
              </a:spcBef>
              <a:spcAft>
                <a:spcPts val="0"/>
              </a:spcAft>
              <a:buClr>
                <a:srgbClr val="000000"/>
              </a:buClr>
              <a:buSzPts val="1800"/>
              <a:buFont typeface="Arial"/>
              <a:buChar char="○"/>
            </a:pPr>
            <a:r>
              <a:rPr lang="es" sz="1800"/>
              <a:t>Vista SP2</a:t>
            </a:r>
            <a:endParaRPr sz="1800"/>
          </a:p>
          <a:p>
            <a:pPr indent="-342900" lvl="1" marL="914400" rtl="0">
              <a:spcBef>
                <a:spcPts val="0"/>
              </a:spcBef>
              <a:spcAft>
                <a:spcPts val="0"/>
              </a:spcAft>
              <a:buClr>
                <a:srgbClr val="000000"/>
              </a:buClr>
              <a:buSzPts val="1800"/>
              <a:buFont typeface="Arial"/>
              <a:buChar char="○"/>
            </a:pPr>
            <a:r>
              <a:rPr lang="es" sz="1800"/>
              <a:t>8</a:t>
            </a:r>
            <a:endParaRPr sz="1800"/>
          </a:p>
          <a:p>
            <a:pPr indent="-342900" lvl="1" marL="914400" rtl="0">
              <a:spcBef>
                <a:spcPts val="0"/>
              </a:spcBef>
              <a:spcAft>
                <a:spcPts val="0"/>
              </a:spcAft>
              <a:buClr>
                <a:srgbClr val="000000"/>
              </a:buClr>
              <a:buSzPts val="1800"/>
              <a:buFont typeface="Arial"/>
              <a:buChar char="○"/>
            </a:pPr>
            <a:r>
              <a:rPr lang="es" sz="1800"/>
              <a:t>8.1</a:t>
            </a:r>
            <a:endParaRPr sz="1800"/>
          </a:p>
          <a:p>
            <a:pPr indent="-342900" lvl="1" marL="914400" rtl="0">
              <a:spcBef>
                <a:spcPts val="0"/>
              </a:spcBef>
              <a:spcAft>
                <a:spcPts val="0"/>
              </a:spcAft>
              <a:buClr>
                <a:srgbClr val="000000"/>
              </a:buClr>
              <a:buSzPts val="1800"/>
              <a:buFont typeface="Arial"/>
              <a:buChar char="○"/>
            </a:pPr>
            <a:r>
              <a:rPr lang="es" sz="1800"/>
              <a:t>10</a:t>
            </a:r>
            <a:endParaRPr sz="1800"/>
          </a:p>
          <a:p>
            <a:pPr indent="0" lvl="0" marL="0">
              <a:spcBef>
                <a:spcPts val="0"/>
              </a:spcBef>
              <a:spcAft>
                <a:spcPts val="1600"/>
              </a:spcAft>
              <a:buNone/>
            </a:pPr>
            <a:r>
              <a:t/>
            </a:r>
            <a:endParaRPr/>
          </a:p>
        </p:txBody>
      </p:sp>
      <p:pic>
        <p:nvPicPr>
          <p:cNvPr id="177" name="Google Shape;177;p28"/>
          <p:cNvPicPr preferRelativeResize="0"/>
          <p:nvPr/>
        </p:nvPicPr>
        <p:blipFill>
          <a:blip r:embed="rId3">
            <a:alphaModFix/>
          </a:blip>
          <a:stretch>
            <a:fillRect/>
          </a:stretch>
        </p:blipFill>
        <p:spPr>
          <a:xfrm>
            <a:off x="3661350" y="1943100"/>
            <a:ext cx="5019675" cy="140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9"/>
          <p:cNvPicPr preferRelativeResize="0"/>
          <p:nvPr/>
        </p:nvPicPr>
        <p:blipFill>
          <a:blip r:embed="rId3">
            <a:alphaModFix/>
          </a:blip>
          <a:stretch>
            <a:fillRect/>
          </a:stretch>
        </p:blipFill>
        <p:spPr>
          <a:xfrm>
            <a:off x="1121050" y="283613"/>
            <a:ext cx="6901906" cy="4576275"/>
          </a:xfrm>
          <a:prstGeom prst="rect">
            <a:avLst/>
          </a:prstGeom>
          <a:noFill/>
          <a:ln>
            <a:noFill/>
          </a:ln>
        </p:spPr>
      </p:pic>
      <p:sp>
        <p:nvSpPr>
          <p:cNvPr id="183" name="Google Shape;183;p29"/>
          <p:cNvSpPr txBox="1"/>
          <p:nvPr>
            <p:ph idx="1" type="body"/>
          </p:nvPr>
        </p:nvSpPr>
        <p:spPr>
          <a:xfrm>
            <a:off x="1773450" y="4010800"/>
            <a:ext cx="5998800" cy="598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6000">
                <a:solidFill>
                  <a:srgbClr val="FFFFFF"/>
                </a:solidFill>
                <a:latin typeface="Bree Serif"/>
                <a:ea typeface="Bree Serif"/>
                <a:cs typeface="Bree Serif"/>
                <a:sym typeface="Bree Serif"/>
              </a:rPr>
              <a:t>LICENCIAS</a:t>
            </a:r>
            <a:endParaRPr sz="6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87900" y="182700"/>
            <a:ext cx="8368200" cy="6861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s"/>
              <a:t>VENTAJAS</a:t>
            </a:r>
            <a:endParaRPr/>
          </a:p>
        </p:txBody>
      </p:sp>
      <p:sp>
        <p:nvSpPr>
          <p:cNvPr id="189" name="Google Shape;189;p30"/>
          <p:cNvSpPr txBox="1"/>
          <p:nvPr>
            <p:ph idx="1" type="body"/>
          </p:nvPr>
        </p:nvSpPr>
        <p:spPr>
          <a:xfrm>
            <a:off x="387900" y="666900"/>
            <a:ext cx="8368200" cy="4389000"/>
          </a:xfrm>
          <a:prstGeom prst="rect">
            <a:avLst/>
          </a:prstGeom>
        </p:spPr>
        <p:txBody>
          <a:bodyPr anchorCtr="0" anchor="t" bIns="91425" lIns="91425" spcFirstLastPara="1" rIns="91425" wrap="square" tIns="91425">
            <a:noAutofit/>
          </a:bodyPr>
          <a:lstStyle/>
          <a:p>
            <a:pPr indent="-342900" lvl="0" marL="457200" rtl="0">
              <a:lnSpc>
                <a:spcPct val="130000"/>
              </a:lnSpc>
              <a:spcBef>
                <a:spcPts val="20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Permite el rápido desarrollo de formularios y listados con funciones genéricas y generales, con funcionamiento estándar en todo sistema informático.</a:t>
            </a:r>
            <a:endParaRPr>
              <a:solidFill>
                <a:srgbClr val="FFFFFF"/>
              </a:solidFill>
              <a:latin typeface="Bree Serif"/>
              <a:ea typeface="Bree Serif"/>
              <a:cs typeface="Bree Serif"/>
              <a:sym typeface="Bree Serif"/>
            </a:endParaRPr>
          </a:p>
          <a:p>
            <a:pPr indent="-342900" lvl="0" marL="457200" rtl="0">
              <a:lnSpc>
                <a:spcPct val="13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permite</a:t>
            </a:r>
            <a:r>
              <a:rPr lang="es">
                <a:solidFill>
                  <a:srgbClr val="FFFFFF"/>
                </a:solidFill>
                <a:latin typeface="Bree Serif"/>
                <a:ea typeface="Bree Serif"/>
                <a:cs typeface="Bree Serif"/>
                <a:sym typeface="Bree Serif"/>
              </a:rPr>
              <a:t> la implementación de procesos estándares en todo sistema informático de una forma </a:t>
            </a:r>
            <a:r>
              <a:rPr lang="es">
                <a:solidFill>
                  <a:srgbClr val="FFFFFF"/>
                </a:solidFill>
                <a:latin typeface="Bree Serif"/>
                <a:ea typeface="Bree Serif"/>
                <a:cs typeface="Bree Serif"/>
                <a:sym typeface="Bree Serif"/>
              </a:rPr>
              <a:t>rápida</a:t>
            </a:r>
            <a:r>
              <a:rPr lang="es">
                <a:solidFill>
                  <a:srgbClr val="FFFFFF"/>
                </a:solidFill>
                <a:latin typeface="Bree Serif"/>
                <a:ea typeface="Bree Serif"/>
                <a:cs typeface="Bree Serif"/>
                <a:sym typeface="Bree Serif"/>
              </a:rPr>
              <a:t> y fácil de: formularios, listados, accesos, log de auditoría, gráficos, buscadores, filtros, otros.</a:t>
            </a:r>
            <a:endParaRPr>
              <a:solidFill>
                <a:srgbClr val="FFFFFF"/>
              </a:solidFill>
              <a:latin typeface="Bree Serif"/>
              <a:ea typeface="Bree Serif"/>
              <a:cs typeface="Bree Serif"/>
              <a:sym typeface="Bree Serif"/>
            </a:endParaRPr>
          </a:p>
          <a:p>
            <a:pPr indent="-342900" lvl="0" marL="457200" rtl="0">
              <a:lnSpc>
                <a:spcPct val="13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Manejo cómodo y ordenado de proyectos.</a:t>
            </a:r>
            <a:endParaRPr>
              <a:solidFill>
                <a:srgbClr val="FFFFFF"/>
              </a:solidFill>
              <a:latin typeface="Bree Serif"/>
              <a:ea typeface="Bree Serif"/>
              <a:cs typeface="Bree Serif"/>
              <a:sym typeface="Bree Serif"/>
            </a:endParaRPr>
          </a:p>
          <a:p>
            <a:pPr indent="-342900" lvl="0" marL="457200" rtl="0">
              <a:lnSpc>
                <a:spcPct val="13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Multiproyecto</a:t>
            </a:r>
            <a:endParaRPr>
              <a:solidFill>
                <a:srgbClr val="FFFFFF"/>
              </a:solidFill>
              <a:latin typeface="Bree Serif"/>
              <a:ea typeface="Bree Serif"/>
              <a:cs typeface="Bree Serif"/>
              <a:sym typeface="Bree Serif"/>
            </a:endParaRPr>
          </a:p>
          <a:p>
            <a:pPr indent="-342900" lvl="0" marL="457200" rtl="0">
              <a:lnSpc>
                <a:spcPct val="13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Multi Gestores de Base de Datos</a:t>
            </a:r>
            <a:endParaRPr>
              <a:solidFill>
                <a:srgbClr val="FFFFFF"/>
              </a:solidFill>
              <a:latin typeface="Bree Serif"/>
              <a:ea typeface="Bree Serif"/>
              <a:cs typeface="Bree Serif"/>
              <a:sym typeface="Bree Serif"/>
            </a:endParaRPr>
          </a:p>
          <a:p>
            <a:pPr indent="-342900" lvl="0" marL="457200" rtl="0">
              <a:lnSpc>
                <a:spcPct val="13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Buena documentación y mucho recurso en línea</a:t>
            </a:r>
            <a:endParaRPr>
              <a:solidFill>
                <a:srgbClr val="FFFFFF"/>
              </a:solidFill>
              <a:latin typeface="Bree Serif"/>
              <a:ea typeface="Bree Serif"/>
              <a:cs typeface="Bree Serif"/>
              <a:sym typeface="Bree Serif"/>
            </a:endParaRPr>
          </a:p>
          <a:p>
            <a:pPr indent="-342900" lvl="0" marL="457200" rtl="0">
              <a:lnSpc>
                <a:spcPct val="13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Baja inversión de tiempo para el desarrollo de proyectos</a:t>
            </a:r>
            <a:endParaRPr>
              <a:solidFill>
                <a:srgbClr val="FFFFFF"/>
              </a:solidFill>
              <a:latin typeface="Bree Serif"/>
              <a:ea typeface="Bree Serif"/>
              <a:cs typeface="Bree Serif"/>
              <a:sym typeface="Bree Serif"/>
            </a:endParaRPr>
          </a:p>
          <a:p>
            <a:pPr indent="-342900" lvl="0" marL="457200" rtl="0">
              <a:lnSpc>
                <a:spcPct val="13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Fácil de aprender a usarlo</a:t>
            </a:r>
            <a:endParaRPr>
              <a:solidFill>
                <a:srgbClr val="FFFFFF"/>
              </a:solidFill>
              <a:latin typeface="Bree Serif"/>
              <a:ea typeface="Bree Serif"/>
              <a:cs typeface="Bree Serif"/>
              <a:sym typeface="Bree Serif"/>
            </a:endParaRPr>
          </a:p>
          <a:p>
            <a:pPr indent="0" lvl="0" marL="457200">
              <a:spcBef>
                <a:spcPts val="11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87900" y="320375"/>
            <a:ext cx="8368200" cy="6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DES</a:t>
            </a:r>
            <a:r>
              <a:rPr lang="es"/>
              <a:t>VENTAJAS</a:t>
            </a:r>
            <a:endParaRPr/>
          </a:p>
        </p:txBody>
      </p:sp>
      <p:sp>
        <p:nvSpPr>
          <p:cNvPr id="195" name="Google Shape;195;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nSpc>
                <a:spcPct val="130000"/>
              </a:lnSpc>
              <a:spcBef>
                <a:spcPts val="20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Costo de licencia adicional para multi desarrollador</a:t>
            </a:r>
            <a:endParaRPr>
              <a:solidFill>
                <a:srgbClr val="FFFFFF"/>
              </a:solidFill>
              <a:latin typeface="Bree Serif"/>
              <a:ea typeface="Bree Serif"/>
              <a:cs typeface="Bree Serif"/>
              <a:sym typeface="Bree Serif"/>
            </a:endParaRPr>
          </a:p>
          <a:p>
            <a:pPr indent="-342900" lvl="0" marL="457200" rtl="0">
              <a:lnSpc>
                <a:spcPct val="13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pesado el primer grupo de archivos. La base de archivos del núcleo es aproximadamente de 100MB</a:t>
            </a:r>
            <a:endParaRPr>
              <a:solidFill>
                <a:srgbClr val="FFFFFF"/>
              </a:solidFill>
              <a:latin typeface="Bree Serif"/>
              <a:ea typeface="Bree Serif"/>
              <a:cs typeface="Bree Serif"/>
              <a:sym typeface="Bree Serif"/>
            </a:endParaRPr>
          </a:p>
          <a:p>
            <a:pPr indent="-342900" lvl="0" marL="457200" rtl="0">
              <a:lnSpc>
                <a:spcPct val="130000"/>
              </a:lnSpc>
              <a:spcBef>
                <a:spcPts val="0"/>
              </a:spcBef>
              <a:spcAft>
                <a:spcPts val="0"/>
              </a:spcAft>
              <a:buClr>
                <a:srgbClr val="FFFFFF"/>
              </a:buClr>
              <a:buSzPts val="1800"/>
              <a:buFont typeface="Bree Serif"/>
              <a:buChar char="●"/>
            </a:pPr>
            <a:r>
              <a:rPr lang="es">
                <a:solidFill>
                  <a:srgbClr val="FFFFFF"/>
                </a:solidFill>
                <a:latin typeface="Bree Serif"/>
                <a:ea typeface="Bree Serif"/>
                <a:cs typeface="Bree Serif"/>
                <a:sym typeface="Bree Serif"/>
              </a:rPr>
              <a:t>No está preparado para el desarrollo de páginas web del tipo front-end, está destinado básicamente al área de administración de contenido del sitio, comúnmente denominado en el ámbito web como: Back-end</a:t>
            </a:r>
            <a:endParaRPr>
              <a:solidFill>
                <a:srgbClr val="FFFFFF"/>
              </a:solidFill>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nvSpPr>
        <p:spPr>
          <a:xfrm>
            <a:off x="888525" y="337900"/>
            <a:ext cx="7671600" cy="7758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 sz="3600">
                <a:solidFill>
                  <a:srgbClr val="FFFFFF"/>
                </a:solidFill>
              </a:rPr>
              <a:t>¿Que es Scriptcase?</a:t>
            </a:r>
            <a:endParaRPr sz="3600">
              <a:solidFill>
                <a:srgbClr val="FFFFFF"/>
              </a:solidFill>
            </a:endParaRPr>
          </a:p>
        </p:txBody>
      </p:sp>
      <p:pic>
        <p:nvPicPr>
          <p:cNvPr id="69" name="Google Shape;69;p14"/>
          <p:cNvPicPr preferRelativeResize="0"/>
          <p:nvPr/>
        </p:nvPicPr>
        <p:blipFill>
          <a:blip r:embed="rId3">
            <a:alphaModFix/>
          </a:blip>
          <a:stretch>
            <a:fillRect/>
          </a:stretch>
        </p:blipFill>
        <p:spPr>
          <a:xfrm>
            <a:off x="2861825" y="1113700"/>
            <a:ext cx="3725000" cy="372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¡MUCHAS 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212963" y="175225"/>
            <a:ext cx="4718100" cy="723000"/>
          </a:xfrm>
          <a:prstGeom prst="rect">
            <a:avLst/>
          </a:prstGeom>
        </p:spPr>
        <p:txBody>
          <a:bodyPr anchorCtr="0" anchor="ctr" bIns="91425" lIns="91425" spcFirstLastPara="1" rIns="91425" wrap="square" tIns="91425">
            <a:noAutofit/>
          </a:bodyPr>
          <a:lstStyle/>
          <a:p>
            <a:pPr indent="0" lvl="0" marL="0" rtl="0" algn="ctr">
              <a:lnSpc>
                <a:spcPct val="115000"/>
              </a:lnSpc>
              <a:spcBef>
                <a:spcPts val="1800"/>
              </a:spcBef>
              <a:spcAft>
                <a:spcPts val="400"/>
              </a:spcAft>
              <a:buNone/>
            </a:pPr>
            <a:r>
              <a:rPr b="1" lang="es">
                <a:solidFill>
                  <a:srgbClr val="FFFFFF"/>
                </a:solidFill>
                <a:latin typeface="Bree Serif"/>
                <a:ea typeface="Bree Serif"/>
                <a:cs typeface="Bree Serif"/>
                <a:sym typeface="Bree Serif"/>
              </a:rPr>
              <a:t>¿</a:t>
            </a:r>
            <a:r>
              <a:rPr b="1" lang="es">
                <a:solidFill>
                  <a:srgbClr val="FFFFFF"/>
                </a:solidFill>
                <a:latin typeface="Bree Serif"/>
                <a:ea typeface="Bree Serif"/>
                <a:cs typeface="Bree Serif"/>
                <a:sym typeface="Bree Serif"/>
              </a:rPr>
              <a:t>Cómo</a:t>
            </a:r>
            <a:r>
              <a:rPr b="1" lang="es">
                <a:solidFill>
                  <a:srgbClr val="FFFFFF"/>
                </a:solidFill>
                <a:latin typeface="Bree Serif"/>
                <a:ea typeface="Bree Serif"/>
                <a:cs typeface="Bree Serif"/>
                <a:sym typeface="Bree Serif"/>
              </a:rPr>
              <a:t> funciona  Scriptcase?</a:t>
            </a:r>
            <a:endParaRPr>
              <a:solidFill>
                <a:srgbClr val="FFFFFF"/>
              </a:solidFill>
            </a:endParaRPr>
          </a:p>
        </p:txBody>
      </p:sp>
      <p:pic>
        <p:nvPicPr>
          <p:cNvPr id="75" name="Google Shape;75;p15"/>
          <p:cNvPicPr preferRelativeResize="0"/>
          <p:nvPr/>
        </p:nvPicPr>
        <p:blipFill>
          <a:blip r:embed="rId3">
            <a:alphaModFix/>
          </a:blip>
          <a:stretch>
            <a:fillRect/>
          </a:stretch>
        </p:blipFill>
        <p:spPr>
          <a:xfrm>
            <a:off x="199276" y="1445087"/>
            <a:ext cx="2865864" cy="2253325"/>
          </a:xfrm>
          <a:prstGeom prst="rect">
            <a:avLst/>
          </a:prstGeom>
          <a:noFill/>
          <a:ln>
            <a:noFill/>
          </a:ln>
        </p:spPr>
      </p:pic>
      <p:pic>
        <p:nvPicPr>
          <p:cNvPr id="76" name="Google Shape;76;p15"/>
          <p:cNvPicPr preferRelativeResize="0"/>
          <p:nvPr/>
        </p:nvPicPr>
        <p:blipFill>
          <a:blip r:embed="rId4">
            <a:alphaModFix/>
          </a:blip>
          <a:stretch>
            <a:fillRect/>
          </a:stretch>
        </p:blipFill>
        <p:spPr>
          <a:xfrm>
            <a:off x="6544448" y="1445088"/>
            <a:ext cx="2253325" cy="2253325"/>
          </a:xfrm>
          <a:prstGeom prst="rect">
            <a:avLst/>
          </a:prstGeom>
          <a:noFill/>
          <a:ln>
            <a:noFill/>
          </a:ln>
        </p:spPr>
      </p:pic>
      <p:pic>
        <p:nvPicPr>
          <p:cNvPr id="77" name="Google Shape;77;p15"/>
          <p:cNvPicPr preferRelativeResize="0"/>
          <p:nvPr/>
        </p:nvPicPr>
        <p:blipFill>
          <a:blip r:embed="rId5">
            <a:alphaModFix/>
          </a:blip>
          <a:stretch>
            <a:fillRect/>
          </a:stretch>
        </p:blipFill>
        <p:spPr>
          <a:xfrm>
            <a:off x="3255207" y="1400200"/>
            <a:ext cx="3126428" cy="23431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descr="Scriptcase 9 is the most efficient web development environment for you to create complete web systems integrated with business intelligence solutions in minutes!&#10;&#10;http://www.scriptcase.net&#10;&#10;What is Scriptcase?&#10;&#10;Scriptcase PHP RAD Tool is a powerful tool to increase web development productivity, saving time and increasing profits. Scriptcase PHP Generator can build complete systems and create customized reports safe and quickly. It is the best and most efficient rapid web development tool on the market.&#10;&#10;What it can do?&#10;&#10;Through Scriptcase you can develop complete PHP systems and customized reports very quickly. It can build applications in an intuitive and fast way, like Management reports, registration forms, runtime customizable charts, user authentication, dynamic menus, calendars, dashboards and much more.&#10;&#10;How it works?&#10;&#10;Scriptcase can work with any web browser, either on your Local Network or on the Internet and allows several developers to work simultaneously on the same project. Connect your favorite database (MySQL, PostgreSQL, Oracle, SQL Server,...) to generate applications that run independent from Scriptcase, and may be published on any PHP-enabled web server." id="82" name="Google Shape;82;p16" title="SCRIPTCASE RAD -  Rapid Web Systems and Reports Development">
            <a:hlinkClick r:id="rId3"/>
          </p:cNvPr>
          <p:cNvPicPr preferRelativeResize="0"/>
          <p:nvPr/>
        </p:nvPicPr>
        <p:blipFill>
          <a:blip r:embed="rId4">
            <a:alphaModFix/>
          </a:blip>
          <a:stretch>
            <a:fillRect/>
          </a:stretch>
        </p:blipFill>
        <p:spPr>
          <a:xfrm>
            <a:off x="1244600" y="76200"/>
            <a:ext cx="6654800" cy="506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555600"/>
            <a:ext cx="41841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CARACTERÍ</a:t>
            </a:r>
            <a:r>
              <a:rPr lang="es"/>
              <a:t>S</a:t>
            </a:r>
            <a:r>
              <a:rPr lang="es"/>
              <a:t>TICAS</a:t>
            </a:r>
            <a:endParaRPr/>
          </a:p>
        </p:txBody>
      </p:sp>
      <p:sp>
        <p:nvSpPr>
          <p:cNvPr id="88" name="Google Shape;88;p17"/>
          <p:cNvSpPr txBox="1"/>
          <p:nvPr>
            <p:ph idx="1" type="body"/>
          </p:nvPr>
        </p:nvSpPr>
        <p:spPr>
          <a:xfrm>
            <a:off x="387900" y="1108050"/>
            <a:ext cx="4184100" cy="3897900"/>
          </a:xfrm>
          <a:prstGeom prst="rect">
            <a:avLst/>
          </a:prstGeom>
        </p:spPr>
        <p:txBody>
          <a:bodyPr anchorCtr="0" anchor="t" bIns="91425" lIns="91425" spcFirstLastPara="1" rIns="91425" wrap="square" tIns="91425">
            <a:noAutofit/>
          </a:bodyPr>
          <a:lstStyle/>
          <a:p>
            <a:pPr indent="-336550" lvl="0" marL="457200" rtl="0">
              <a:spcBef>
                <a:spcPts val="1800"/>
              </a:spcBef>
              <a:spcAft>
                <a:spcPts val="0"/>
              </a:spcAft>
              <a:buClr>
                <a:srgbClr val="FFFFFF"/>
              </a:buClr>
              <a:buSzPts val="1700"/>
              <a:buFont typeface="Arial"/>
              <a:buChar char="●"/>
            </a:pPr>
            <a:r>
              <a:rPr b="1" lang="es" sz="1700">
                <a:solidFill>
                  <a:srgbClr val="FFFFFF"/>
                </a:solidFill>
                <a:latin typeface="Arial"/>
                <a:ea typeface="Arial"/>
                <a:cs typeface="Arial"/>
                <a:sym typeface="Arial"/>
              </a:rPr>
              <a:t>Informes				</a:t>
            </a:r>
            <a:endParaRPr b="1" sz="1700">
              <a:solidFill>
                <a:srgbClr val="FFFFFF"/>
              </a:solidFill>
              <a:latin typeface="Arial"/>
              <a:ea typeface="Arial"/>
              <a:cs typeface="Arial"/>
              <a:sym typeface="Arial"/>
            </a:endParaRPr>
          </a:p>
          <a:p>
            <a:pPr indent="-336550" lvl="0" marL="457200" rtl="0">
              <a:spcBef>
                <a:spcPts val="0"/>
              </a:spcBef>
              <a:spcAft>
                <a:spcPts val="0"/>
              </a:spcAft>
              <a:buClr>
                <a:srgbClr val="FFFFFF"/>
              </a:buClr>
              <a:buSzPts val="1700"/>
              <a:buFont typeface="Arial"/>
              <a:buChar char="●"/>
            </a:pPr>
            <a:r>
              <a:rPr b="1" lang="es" sz="1700">
                <a:solidFill>
                  <a:srgbClr val="FFFFFF"/>
                </a:solidFill>
                <a:latin typeface="Arial"/>
                <a:ea typeface="Arial"/>
                <a:cs typeface="Arial"/>
                <a:sym typeface="Arial"/>
              </a:rPr>
              <a:t>Gráficos			</a:t>
            </a:r>
            <a:endParaRPr b="1" sz="1700">
              <a:solidFill>
                <a:srgbClr val="FFFFFF"/>
              </a:solidFill>
              <a:latin typeface="Arial"/>
              <a:ea typeface="Arial"/>
              <a:cs typeface="Arial"/>
              <a:sym typeface="Arial"/>
            </a:endParaRPr>
          </a:p>
          <a:p>
            <a:pPr indent="-336550" lvl="0" marL="457200" rtl="0">
              <a:spcBef>
                <a:spcPts val="0"/>
              </a:spcBef>
              <a:spcAft>
                <a:spcPts val="0"/>
              </a:spcAft>
              <a:buClr>
                <a:srgbClr val="FFFFFF"/>
              </a:buClr>
              <a:buSzPts val="1700"/>
              <a:buFont typeface="Arial"/>
              <a:buChar char="●"/>
            </a:pPr>
            <a:r>
              <a:rPr b="1" lang="es" sz="1700">
                <a:solidFill>
                  <a:srgbClr val="FFFFFF"/>
                </a:solidFill>
                <a:latin typeface="Arial"/>
                <a:ea typeface="Arial"/>
                <a:cs typeface="Arial"/>
                <a:sym typeface="Arial"/>
              </a:rPr>
              <a:t>Dashboards			</a:t>
            </a:r>
            <a:endParaRPr b="1" sz="1700">
              <a:solidFill>
                <a:srgbClr val="FFFFFF"/>
              </a:solidFill>
              <a:latin typeface="Arial"/>
              <a:ea typeface="Arial"/>
              <a:cs typeface="Arial"/>
              <a:sym typeface="Arial"/>
            </a:endParaRPr>
          </a:p>
          <a:p>
            <a:pPr indent="-336550" lvl="0" marL="457200" rtl="0">
              <a:spcBef>
                <a:spcPts val="0"/>
              </a:spcBef>
              <a:spcAft>
                <a:spcPts val="0"/>
              </a:spcAft>
              <a:buClr>
                <a:srgbClr val="FFFFFF"/>
              </a:buClr>
              <a:buSzPts val="1700"/>
              <a:buFont typeface="Arial"/>
              <a:buChar char="●"/>
            </a:pPr>
            <a:r>
              <a:rPr b="1" lang="es" sz="1700">
                <a:solidFill>
                  <a:srgbClr val="FFFFFF"/>
                </a:solidFill>
                <a:latin typeface="Arial"/>
                <a:ea typeface="Arial"/>
                <a:cs typeface="Arial"/>
                <a:sym typeface="Arial"/>
              </a:rPr>
              <a:t>Formularios			</a:t>
            </a:r>
            <a:endParaRPr b="1" sz="1700">
              <a:solidFill>
                <a:srgbClr val="FFFFFF"/>
              </a:solidFill>
              <a:latin typeface="Arial"/>
              <a:ea typeface="Arial"/>
              <a:cs typeface="Arial"/>
              <a:sym typeface="Arial"/>
            </a:endParaRPr>
          </a:p>
          <a:p>
            <a:pPr indent="-336550" lvl="0" marL="457200" rtl="0">
              <a:spcBef>
                <a:spcPts val="0"/>
              </a:spcBef>
              <a:spcAft>
                <a:spcPts val="0"/>
              </a:spcAft>
              <a:buClr>
                <a:srgbClr val="FFFFFF"/>
              </a:buClr>
              <a:buSzPts val="1700"/>
              <a:buFont typeface="Arial"/>
              <a:buChar char="●"/>
            </a:pPr>
            <a:r>
              <a:rPr b="1" lang="es" sz="1700">
                <a:solidFill>
                  <a:srgbClr val="FFFFFF"/>
                </a:solidFill>
                <a:latin typeface="Arial"/>
                <a:ea typeface="Arial"/>
                <a:cs typeface="Arial"/>
                <a:sym typeface="Arial"/>
              </a:rPr>
              <a:t>Calendario			</a:t>
            </a:r>
            <a:endParaRPr b="1" sz="1700">
              <a:solidFill>
                <a:srgbClr val="FFFFFF"/>
              </a:solidFill>
              <a:latin typeface="Arial"/>
              <a:ea typeface="Arial"/>
              <a:cs typeface="Arial"/>
              <a:sym typeface="Arial"/>
            </a:endParaRPr>
          </a:p>
          <a:p>
            <a:pPr indent="-336550" lvl="0" marL="457200" rtl="0">
              <a:spcBef>
                <a:spcPts val="0"/>
              </a:spcBef>
              <a:spcAft>
                <a:spcPts val="0"/>
              </a:spcAft>
              <a:buClr>
                <a:srgbClr val="FFFFFF"/>
              </a:buClr>
              <a:buSzPts val="1700"/>
              <a:buFont typeface="Arial"/>
              <a:buChar char="●"/>
            </a:pPr>
            <a:r>
              <a:rPr b="1" lang="es" sz="1700">
                <a:solidFill>
                  <a:srgbClr val="FFFFFF"/>
                </a:solidFill>
                <a:latin typeface="Arial"/>
                <a:ea typeface="Arial"/>
                <a:cs typeface="Arial"/>
                <a:sym typeface="Arial"/>
              </a:rPr>
              <a:t>Menús			</a:t>
            </a:r>
            <a:endParaRPr b="1" sz="1700">
              <a:solidFill>
                <a:srgbClr val="FFFFFF"/>
              </a:solidFill>
              <a:latin typeface="Arial"/>
              <a:ea typeface="Arial"/>
              <a:cs typeface="Arial"/>
              <a:sym typeface="Arial"/>
            </a:endParaRPr>
          </a:p>
          <a:p>
            <a:pPr indent="-336550" lvl="0" marL="457200" rtl="0">
              <a:spcBef>
                <a:spcPts val="0"/>
              </a:spcBef>
              <a:spcAft>
                <a:spcPts val="0"/>
              </a:spcAft>
              <a:buClr>
                <a:srgbClr val="FFFFFF"/>
              </a:buClr>
              <a:buSzPts val="1700"/>
              <a:buFont typeface="Arial"/>
              <a:buChar char="●"/>
            </a:pPr>
            <a:r>
              <a:rPr b="1" lang="es" sz="1700">
                <a:solidFill>
                  <a:srgbClr val="FFFFFF"/>
                </a:solidFill>
                <a:latin typeface="Arial"/>
                <a:ea typeface="Arial"/>
                <a:cs typeface="Arial"/>
                <a:sym typeface="Arial"/>
              </a:rPr>
              <a:t>Seguridad</a:t>
            </a:r>
            <a:endParaRPr b="1" sz="1700">
              <a:solidFill>
                <a:srgbClr val="FFFFFF"/>
              </a:solidFill>
              <a:latin typeface="Arial"/>
              <a:ea typeface="Arial"/>
              <a:cs typeface="Arial"/>
              <a:sym typeface="Arial"/>
            </a:endParaRPr>
          </a:p>
          <a:p>
            <a:pPr indent="-336550" lvl="0" marL="457200" rtl="0">
              <a:spcBef>
                <a:spcPts val="0"/>
              </a:spcBef>
              <a:spcAft>
                <a:spcPts val="0"/>
              </a:spcAft>
              <a:buClr>
                <a:srgbClr val="FFFFFF"/>
              </a:buClr>
              <a:buSzPts val="1700"/>
              <a:buFont typeface="Arial"/>
              <a:buChar char="●"/>
            </a:pPr>
            <a:r>
              <a:rPr b="1" lang="es" sz="1700">
                <a:solidFill>
                  <a:srgbClr val="FFFFFF"/>
                </a:solidFill>
                <a:latin typeface="Arial"/>
                <a:ea typeface="Arial"/>
                <a:cs typeface="Arial"/>
                <a:sym typeface="Arial"/>
              </a:rPr>
              <a:t>Bases de datos</a:t>
            </a:r>
            <a:endParaRPr b="1" sz="1700">
              <a:solidFill>
                <a:srgbClr val="FFFFFF"/>
              </a:solidFill>
              <a:latin typeface="Arial"/>
              <a:ea typeface="Arial"/>
              <a:cs typeface="Arial"/>
              <a:sym typeface="Arial"/>
            </a:endParaRPr>
          </a:p>
          <a:p>
            <a:pPr indent="-336550" lvl="0" marL="457200" rtl="0">
              <a:spcBef>
                <a:spcPts val="0"/>
              </a:spcBef>
              <a:spcAft>
                <a:spcPts val="0"/>
              </a:spcAft>
              <a:buClr>
                <a:srgbClr val="FFFFFF"/>
              </a:buClr>
              <a:buSzPts val="1700"/>
              <a:buFont typeface="Arial"/>
              <a:buChar char="●"/>
            </a:pPr>
            <a:r>
              <a:rPr b="1" lang="es" sz="1700">
                <a:solidFill>
                  <a:srgbClr val="FFFFFF"/>
                </a:solidFill>
                <a:latin typeface="Arial"/>
                <a:ea typeface="Arial"/>
                <a:cs typeface="Arial"/>
                <a:sym typeface="Arial"/>
              </a:rPr>
              <a:t>Internacionalización</a:t>
            </a:r>
            <a:endParaRPr b="1" sz="1700">
              <a:solidFill>
                <a:srgbClr val="FFFFFF"/>
              </a:solidFill>
              <a:latin typeface="Arial"/>
              <a:ea typeface="Arial"/>
              <a:cs typeface="Arial"/>
              <a:sym typeface="Arial"/>
            </a:endParaRPr>
          </a:p>
          <a:p>
            <a:pPr indent="-336550" lvl="0" marL="457200" rtl="0">
              <a:spcBef>
                <a:spcPts val="0"/>
              </a:spcBef>
              <a:spcAft>
                <a:spcPts val="0"/>
              </a:spcAft>
              <a:buClr>
                <a:srgbClr val="FFFFFF"/>
              </a:buClr>
              <a:buSzPts val="1700"/>
              <a:buFont typeface="Arial"/>
              <a:buChar char="●"/>
            </a:pPr>
            <a:r>
              <a:rPr b="1" lang="es" sz="1700">
                <a:solidFill>
                  <a:srgbClr val="FFFFFF"/>
                </a:solidFill>
                <a:latin typeface="Arial"/>
                <a:ea typeface="Arial"/>
                <a:cs typeface="Arial"/>
                <a:sym typeface="Arial"/>
              </a:rPr>
              <a:t>Programación</a:t>
            </a:r>
            <a:endParaRPr b="1" sz="1700">
              <a:solidFill>
                <a:srgbClr val="FFFFFF"/>
              </a:solidFill>
              <a:latin typeface="Arial"/>
              <a:ea typeface="Arial"/>
              <a:cs typeface="Arial"/>
              <a:sym typeface="Arial"/>
            </a:endParaRPr>
          </a:p>
          <a:p>
            <a:pPr indent="-336550" lvl="0" marL="457200" rtl="0">
              <a:spcBef>
                <a:spcPts val="0"/>
              </a:spcBef>
              <a:spcAft>
                <a:spcPts val="0"/>
              </a:spcAft>
              <a:buClr>
                <a:srgbClr val="FFFFFF"/>
              </a:buClr>
              <a:buSzPts val="1700"/>
              <a:buFont typeface="Arial"/>
              <a:buChar char="●"/>
            </a:pPr>
            <a:r>
              <a:rPr b="1" lang="es" sz="1700">
                <a:solidFill>
                  <a:srgbClr val="FFFFFF"/>
                </a:solidFill>
                <a:latin typeface="Arial"/>
                <a:ea typeface="Arial"/>
                <a:cs typeface="Arial"/>
                <a:sym typeface="Arial"/>
              </a:rPr>
              <a:t>Interfaz</a:t>
            </a:r>
            <a:endParaRPr b="1" sz="1700">
              <a:solidFill>
                <a:srgbClr val="FFFFFF"/>
              </a:solidFill>
              <a:latin typeface="Arial"/>
              <a:ea typeface="Arial"/>
              <a:cs typeface="Arial"/>
              <a:sym typeface="Arial"/>
            </a:endParaRPr>
          </a:p>
          <a:p>
            <a:pPr indent="0" lvl="0" marL="457200" rtl="0">
              <a:spcBef>
                <a:spcPts val="1800"/>
              </a:spcBef>
              <a:spcAft>
                <a:spcPts val="400"/>
              </a:spcAft>
              <a:buNone/>
            </a:pPr>
            <a:r>
              <a:t/>
            </a:r>
            <a:endParaRPr b="1" sz="1700">
              <a:solidFill>
                <a:srgbClr val="000000"/>
              </a:solidFill>
              <a:latin typeface="Arial"/>
              <a:ea typeface="Arial"/>
              <a:cs typeface="Arial"/>
              <a:sym typeface="Arial"/>
            </a:endParaRPr>
          </a:p>
        </p:txBody>
      </p:sp>
      <p:pic>
        <p:nvPicPr>
          <p:cNvPr id="89" name="Google Shape;89;p17"/>
          <p:cNvPicPr preferRelativeResize="0"/>
          <p:nvPr/>
        </p:nvPicPr>
        <p:blipFill>
          <a:blip r:embed="rId3">
            <a:alphaModFix/>
          </a:blip>
          <a:stretch>
            <a:fillRect/>
          </a:stretch>
        </p:blipFill>
        <p:spPr>
          <a:xfrm>
            <a:off x="4100075" y="296326"/>
            <a:ext cx="2127474" cy="1372191"/>
          </a:xfrm>
          <a:prstGeom prst="rect">
            <a:avLst/>
          </a:prstGeom>
          <a:noFill/>
          <a:ln>
            <a:noFill/>
          </a:ln>
        </p:spPr>
      </p:pic>
      <p:pic>
        <p:nvPicPr>
          <p:cNvPr id="90" name="Google Shape;90;p17"/>
          <p:cNvPicPr preferRelativeResize="0"/>
          <p:nvPr/>
        </p:nvPicPr>
        <p:blipFill>
          <a:blip r:embed="rId4">
            <a:alphaModFix/>
          </a:blip>
          <a:stretch>
            <a:fillRect/>
          </a:stretch>
        </p:blipFill>
        <p:spPr>
          <a:xfrm>
            <a:off x="4100075" y="1505500"/>
            <a:ext cx="2057100" cy="1326826"/>
          </a:xfrm>
          <a:prstGeom prst="rect">
            <a:avLst/>
          </a:prstGeom>
          <a:noFill/>
          <a:ln>
            <a:noFill/>
          </a:ln>
        </p:spPr>
      </p:pic>
      <p:pic>
        <p:nvPicPr>
          <p:cNvPr id="91" name="Google Shape;91;p17"/>
          <p:cNvPicPr preferRelativeResize="0"/>
          <p:nvPr/>
        </p:nvPicPr>
        <p:blipFill rotWithShape="1">
          <a:blip r:embed="rId5">
            <a:alphaModFix/>
          </a:blip>
          <a:srcRect b="0" l="0" r="3222" t="6428"/>
          <a:stretch/>
        </p:blipFill>
        <p:spPr>
          <a:xfrm>
            <a:off x="5402125" y="3761725"/>
            <a:ext cx="2127476" cy="1326826"/>
          </a:xfrm>
          <a:prstGeom prst="rect">
            <a:avLst/>
          </a:prstGeom>
          <a:noFill/>
          <a:ln>
            <a:noFill/>
          </a:ln>
        </p:spPr>
      </p:pic>
      <p:pic>
        <p:nvPicPr>
          <p:cNvPr id="92" name="Google Shape;92;p17"/>
          <p:cNvPicPr preferRelativeResize="0"/>
          <p:nvPr/>
        </p:nvPicPr>
        <p:blipFill>
          <a:blip r:embed="rId6">
            <a:alphaModFix/>
          </a:blip>
          <a:stretch>
            <a:fillRect/>
          </a:stretch>
        </p:blipFill>
        <p:spPr>
          <a:xfrm>
            <a:off x="6227550" y="296330"/>
            <a:ext cx="2745426" cy="1770775"/>
          </a:xfrm>
          <a:prstGeom prst="rect">
            <a:avLst/>
          </a:prstGeom>
          <a:noFill/>
          <a:ln>
            <a:noFill/>
          </a:ln>
        </p:spPr>
      </p:pic>
      <p:pic>
        <p:nvPicPr>
          <p:cNvPr id="93" name="Google Shape;93;p17"/>
          <p:cNvPicPr preferRelativeResize="0"/>
          <p:nvPr/>
        </p:nvPicPr>
        <p:blipFill>
          <a:blip r:embed="rId7">
            <a:alphaModFix/>
          </a:blip>
          <a:stretch>
            <a:fillRect/>
          </a:stretch>
        </p:blipFill>
        <p:spPr>
          <a:xfrm>
            <a:off x="6075700" y="1482800"/>
            <a:ext cx="2127474" cy="1372236"/>
          </a:xfrm>
          <a:prstGeom prst="rect">
            <a:avLst/>
          </a:prstGeom>
          <a:noFill/>
          <a:ln>
            <a:noFill/>
          </a:ln>
        </p:spPr>
      </p:pic>
      <p:pic>
        <p:nvPicPr>
          <p:cNvPr id="94" name="Google Shape;94;p17"/>
          <p:cNvPicPr preferRelativeResize="0"/>
          <p:nvPr/>
        </p:nvPicPr>
        <p:blipFill>
          <a:blip r:embed="rId8">
            <a:alphaModFix/>
          </a:blip>
          <a:stretch>
            <a:fillRect/>
          </a:stretch>
        </p:blipFill>
        <p:spPr>
          <a:xfrm>
            <a:off x="4100075" y="2767400"/>
            <a:ext cx="2057100" cy="1326832"/>
          </a:xfrm>
          <a:prstGeom prst="rect">
            <a:avLst/>
          </a:prstGeom>
          <a:noFill/>
          <a:ln>
            <a:noFill/>
          </a:ln>
        </p:spPr>
      </p:pic>
      <p:pic>
        <p:nvPicPr>
          <p:cNvPr id="95" name="Google Shape;95;p17"/>
          <p:cNvPicPr preferRelativeResize="0"/>
          <p:nvPr/>
        </p:nvPicPr>
        <p:blipFill rotWithShape="1">
          <a:blip r:embed="rId9">
            <a:alphaModFix/>
          </a:blip>
          <a:srcRect b="0" l="22983" r="22227" t="0"/>
          <a:stretch/>
        </p:blipFill>
        <p:spPr>
          <a:xfrm>
            <a:off x="7529600" y="3926950"/>
            <a:ext cx="940826" cy="1161604"/>
          </a:xfrm>
          <a:prstGeom prst="rect">
            <a:avLst/>
          </a:prstGeom>
          <a:noFill/>
          <a:ln>
            <a:noFill/>
          </a:ln>
        </p:spPr>
      </p:pic>
      <p:pic>
        <p:nvPicPr>
          <p:cNvPr id="96" name="Google Shape;96;p17"/>
          <p:cNvPicPr preferRelativeResize="0"/>
          <p:nvPr/>
        </p:nvPicPr>
        <p:blipFill rotWithShape="1">
          <a:blip r:embed="rId10">
            <a:alphaModFix/>
          </a:blip>
          <a:srcRect b="0" l="20215" r="19510" t="0"/>
          <a:stretch/>
        </p:blipFill>
        <p:spPr>
          <a:xfrm>
            <a:off x="7529600" y="1338600"/>
            <a:ext cx="1551826" cy="1660625"/>
          </a:xfrm>
          <a:prstGeom prst="rect">
            <a:avLst/>
          </a:prstGeom>
          <a:noFill/>
          <a:ln>
            <a:noFill/>
          </a:ln>
        </p:spPr>
      </p:pic>
      <p:pic>
        <p:nvPicPr>
          <p:cNvPr id="97" name="Google Shape;97;p17"/>
          <p:cNvPicPr preferRelativeResize="0"/>
          <p:nvPr/>
        </p:nvPicPr>
        <p:blipFill rotWithShape="1">
          <a:blip r:embed="rId11">
            <a:alphaModFix/>
          </a:blip>
          <a:srcRect b="0" l="11343" r="10372" t="0"/>
          <a:stretch/>
        </p:blipFill>
        <p:spPr>
          <a:xfrm>
            <a:off x="4100075" y="3926962"/>
            <a:ext cx="1409838" cy="1161600"/>
          </a:xfrm>
          <a:prstGeom prst="rect">
            <a:avLst/>
          </a:prstGeom>
          <a:noFill/>
          <a:ln>
            <a:noFill/>
          </a:ln>
        </p:spPr>
      </p:pic>
      <p:pic>
        <p:nvPicPr>
          <p:cNvPr id="98" name="Google Shape;98;p17"/>
          <p:cNvPicPr preferRelativeResize="0"/>
          <p:nvPr/>
        </p:nvPicPr>
        <p:blipFill rotWithShape="1">
          <a:blip r:embed="rId12">
            <a:alphaModFix/>
          </a:blip>
          <a:srcRect b="0" l="0" r="35438" t="0"/>
          <a:stretch/>
        </p:blipFill>
        <p:spPr>
          <a:xfrm>
            <a:off x="6157175" y="2767400"/>
            <a:ext cx="1551826" cy="1550339"/>
          </a:xfrm>
          <a:prstGeom prst="rect">
            <a:avLst/>
          </a:prstGeom>
          <a:noFill/>
          <a:ln>
            <a:noFill/>
          </a:ln>
        </p:spPr>
      </p:pic>
      <p:pic>
        <p:nvPicPr>
          <p:cNvPr id="99" name="Google Shape;99;p17"/>
          <p:cNvPicPr preferRelativeResize="0"/>
          <p:nvPr/>
        </p:nvPicPr>
        <p:blipFill>
          <a:blip r:embed="rId13">
            <a:alphaModFix/>
          </a:blip>
          <a:stretch>
            <a:fillRect/>
          </a:stretch>
        </p:blipFill>
        <p:spPr>
          <a:xfrm>
            <a:off x="7529600" y="3051900"/>
            <a:ext cx="1603250" cy="103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78025" y="1491844"/>
            <a:ext cx="4045200" cy="760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INFORMES</a:t>
            </a:r>
            <a:endParaRPr/>
          </a:p>
        </p:txBody>
      </p:sp>
      <p:sp>
        <p:nvSpPr>
          <p:cNvPr id="105" name="Google Shape;105;p18"/>
          <p:cNvSpPr txBox="1"/>
          <p:nvPr>
            <p:ph idx="1" type="subTitle"/>
          </p:nvPr>
        </p:nvSpPr>
        <p:spPr>
          <a:xfrm>
            <a:off x="278025" y="2306138"/>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le ayuda a crear informes completos (con paneles, cuadros y tablas dinámicas)</a:t>
            </a:r>
            <a:endParaRPr/>
          </a:p>
        </p:txBody>
      </p:sp>
      <p:pic>
        <p:nvPicPr>
          <p:cNvPr id="106" name="Google Shape;106;p18"/>
          <p:cNvPicPr preferRelativeResize="0"/>
          <p:nvPr/>
        </p:nvPicPr>
        <p:blipFill>
          <a:blip r:embed="rId3">
            <a:alphaModFix/>
          </a:blip>
          <a:stretch>
            <a:fillRect/>
          </a:stretch>
        </p:blipFill>
        <p:spPr>
          <a:xfrm>
            <a:off x="4647100" y="353538"/>
            <a:ext cx="4436426" cy="4436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78050" y="394162"/>
            <a:ext cx="4045200" cy="1227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GRÁFICOS</a:t>
            </a:r>
            <a:endParaRPr/>
          </a:p>
        </p:txBody>
      </p:sp>
      <p:sp>
        <p:nvSpPr>
          <p:cNvPr id="112" name="Google Shape;112;p19"/>
          <p:cNvSpPr txBox="1"/>
          <p:nvPr>
            <p:ph idx="1" type="subTitle"/>
          </p:nvPr>
        </p:nvSpPr>
        <p:spPr>
          <a:xfrm>
            <a:off x="278050" y="1695942"/>
            <a:ext cx="4045200" cy="305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800"/>
              <a:t>tiene una aplicación exclusiva para la creación y personalización de gráficos de JavaScript dinámico, con una interfaz de arrastrar y soltar para organizar métricas y dimensiones de una manera fácil y rápida . Con las tablas de Scriptcase, nunca tienes que empezar desde cero .</a:t>
            </a:r>
            <a:endParaRPr sz="1800"/>
          </a:p>
          <a:p>
            <a:pPr indent="0" lvl="0" marL="0">
              <a:spcBef>
                <a:spcPts val="0"/>
              </a:spcBef>
              <a:spcAft>
                <a:spcPts val="0"/>
              </a:spcAft>
              <a:buNone/>
            </a:pPr>
            <a:r>
              <a:rPr lang="es"/>
              <a:t>								</a:t>
            </a:r>
            <a:endParaRPr/>
          </a:p>
          <a:p>
            <a:pPr indent="0" lvl="0" marL="0" rtl="0">
              <a:spcBef>
                <a:spcPts val="0"/>
              </a:spcBef>
              <a:spcAft>
                <a:spcPts val="0"/>
              </a:spcAft>
              <a:buNone/>
            </a:pPr>
            <a:r>
              <a:t/>
            </a:r>
            <a:endParaRPr/>
          </a:p>
        </p:txBody>
      </p:sp>
      <p:pic>
        <p:nvPicPr>
          <p:cNvPr id="113" name="Google Shape;113;p19"/>
          <p:cNvPicPr preferRelativeResize="0"/>
          <p:nvPr/>
        </p:nvPicPr>
        <p:blipFill>
          <a:blip r:embed="rId3">
            <a:alphaModFix/>
          </a:blip>
          <a:stretch>
            <a:fillRect/>
          </a:stretch>
        </p:blipFill>
        <p:spPr>
          <a:xfrm>
            <a:off x="4793100" y="1115350"/>
            <a:ext cx="4269824" cy="2912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278025" y="1491844"/>
            <a:ext cx="4045200" cy="760800"/>
          </a:xfrm>
          <a:prstGeom prst="rect">
            <a:avLst/>
          </a:prstGeom>
        </p:spPr>
        <p:txBody>
          <a:bodyPr anchorCtr="0" anchor="ctr" bIns="91425" lIns="91425" spcFirstLastPara="1" rIns="91425" wrap="square" tIns="91425">
            <a:noAutofit/>
          </a:bodyPr>
          <a:lstStyle/>
          <a:p>
            <a:pPr indent="0" lvl="0" marL="0" rtl="0">
              <a:lnSpc>
                <a:spcPct val="115000"/>
              </a:lnSpc>
              <a:spcBef>
                <a:spcPts val="2400"/>
              </a:spcBef>
              <a:spcAft>
                <a:spcPts val="600"/>
              </a:spcAft>
              <a:buNone/>
            </a:pPr>
            <a:r>
              <a:rPr b="1" lang="es" sz="3000">
                <a:solidFill>
                  <a:srgbClr val="FFFFFF"/>
                </a:solidFill>
                <a:latin typeface="Arial"/>
                <a:ea typeface="Arial"/>
                <a:cs typeface="Arial"/>
                <a:sym typeface="Arial"/>
              </a:rPr>
              <a:t>DASHBOARDS</a:t>
            </a:r>
            <a:endParaRPr b="1" sz="3000">
              <a:solidFill>
                <a:srgbClr val="FFFFFF"/>
              </a:solidFill>
              <a:latin typeface="Arial"/>
              <a:ea typeface="Arial"/>
              <a:cs typeface="Arial"/>
              <a:sym typeface="Arial"/>
            </a:endParaRPr>
          </a:p>
        </p:txBody>
      </p:sp>
      <p:sp>
        <p:nvSpPr>
          <p:cNvPr id="119" name="Google Shape;119;p20"/>
          <p:cNvSpPr txBox="1"/>
          <p:nvPr>
            <p:ph idx="1" type="subTitle"/>
          </p:nvPr>
        </p:nvSpPr>
        <p:spPr>
          <a:xfrm>
            <a:off x="278025" y="2306154"/>
            <a:ext cx="4045200" cy="184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Aplicación para crear tableros de negocios con indicadores clave de rendimiento (KPI) que son relevantes para un propósito particular o proceso comercial.</a:t>
            </a:r>
            <a:endParaRPr/>
          </a:p>
        </p:txBody>
      </p:sp>
      <p:pic>
        <p:nvPicPr>
          <p:cNvPr id="120" name="Google Shape;120;p20"/>
          <p:cNvPicPr preferRelativeResize="0"/>
          <p:nvPr/>
        </p:nvPicPr>
        <p:blipFill>
          <a:blip r:embed="rId3">
            <a:alphaModFix/>
          </a:blip>
          <a:stretch>
            <a:fillRect/>
          </a:stretch>
        </p:blipFill>
        <p:spPr>
          <a:xfrm>
            <a:off x="4728150" y="1115350"/>
            <a:ext cx="4344950" cy="2912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278025" y="1491844"/>
            <a:ext cx="4045200" cy="760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FORMULARIO</a:t>
            </a:r>
            <a:endParaRPr/>
          </a:p>
        </p:txBody>
      </p:sp>
      <p:sp>
        <p:nvSpPr>
          <p:cNvPr id="126" name="Google Shape;126;p21"/>
          <p:cNvSpPr txBox="1"/>
          <p:nvPr>
            <p:ph idx="1" type="subTitle"/>
          </p:nvPr>
        </p:nvSpPr>
        <p:spPr>
          <a:xfrm>
            <a:off x="278025" y="2306165"/>
            <a:ext cx="4045200" cy="306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t>validación automática de datos, diseño en bloques y pestañas, edición e inclusión de múltiples registros, formulario de cuadrícula editable, relación muchos a muchos, entre otras características. De una manera completa y segura con sólo unos pocos clics.</a:t>
            </a:r>
            <a:endParaRPr sz="1800"/>
          </a:p>
          <a:p>
            <a:pPr indent="0" lvl="0" marL="0">
              <a:spcBef>
                <a:spcPts val="0"/>
              </a:spcBef>
              <a:spcAft>
                <a:spcPts val="0"/>
              </a:spcAft>
              <a:buNone/>
            </a:pPr>
            <a:r>
              <a:rPr lang="es"/>
              <a:t>								</a:t>
            </a:r>
            <a:endParaRPr/>
          </a:p>
          <a:p>
            <a:pPr indent="0" lvl="0" marL="0" rtl="0">
              <a:spcBef>
                <a:spcPts val="0"/>
              </a:spcBef>
              <a:spcAft>
                <a:spcPts val="0"/>
              </a:spcAft>
              <a:buNone/>
            </a:pPr>
            <a:r>
              <a:t/>
            </a:r>
            <a:endParaRPr/>
          </a:p>
        </p:txBody>
      </p:sp>
      <p:pic>
        <p:nvPicPr>
          <p:cNvPr id="127" name="Google Shape;127;p21"/>
          <p:cNvPicPr preferRelativeResize="0"/>
          <p:nvPr/>
        </p:nvPicPr>
        <p:blipFill>
          <a:blip r:embed="rId3">
            <a:alphaModFix/>
          </a:blip>
          <a:stretch>
            <a:fillRect/>
          </a:stretch>
        </p:blipFill>
        <p:spPr>
          <a:xfrm>
            <a:off x="4513600" y="-229850"/>
            <a:ext cx="4296675" cy="3775226"/>
          </a:xfrm>
          <a:prstGeom prst="rect">
            <a:avLst/>
          </a:prstGeom>
          <a:noFill/>
          <a:ln>
            <a:noFill/>
          </a:ln>
        </p:spPr>
      </p:pic>
      <p:pic>
        <p:nvPicPr>
          <p:cNvPr id="128" name="Google Shape;128;p21"/>
          <p:cNvPicPr preferRelativeResize="0"/>
          <p:nvPr/>
        </p:nvPicPr>
        <p:blipFill rotWithShape="1">
          <a:blip r:embed="rId4">
            <a:alphaModFix/>
          </a:blip>
          <a:srcRect b="10247" l="13879" r="16824" t="4574"/>
          <a:stretch/>
        </p:blipFill>
        <p:spPr>
          <a:xfrm>
            <a:off x="4655425" y="2365250"/>
            <a:ext cx="3929600" cy="260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