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8"/>
  </p:notesMasterIdLst>
  <p:sldIdLst>
    <p:sldId id="257" r:id="rId4"/>
    <p:sldId id="298" r:id="rId5"/>
    <p:sldId id="351" r:id="rId6"/>
    <p:sldId id="259" r:id="rId7"/>
    <p:sldId id="299" r:id="rId8"/>
    <p:sldId id="301" r:id="rId9"/>
    <p:sldId id="300" r:id="rId10"/>
    <p:sldId id="302" r:id="rId11"/>
    <p:sldId id="305" r:id="rId12"/>
    <p:sldId id="307" r:id="rId13"/>
    <p:sldId id="309" r:id="rId14"/>
    <p:sldId id="306" r:id="rId15"/>
    <p:sldId id="310" r:id="rId16"/>
    <p:sldId id="34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man Ardiansyah" initials="FA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A24"/>
    <a:srgbClr val="765F0A"/>
    <a:srgbClr val="04EC0F"/>
    <a:srgbClr val="000F2E"/>
    <a:srgbClr val="002774"/>
    <a:srgbClr val="027E08"/>
    <a:srgbClr val="824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83036" autoAdjust="0"/>
  </p:normalViewPr>
  <p:slideViewPr>
    <p:cSldViewPr>
      <p:cViewPr varScale="1">
        <p:scale>
          <a:sx n="78" d="100"/>
          <a:sy n="78" d="100"/>
        </p:scale>
        <p:origin x="1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23:49:48.506" idx="4">
    <p:pos x="5664" y="3312"/>
    <p:text>i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28T23:54:30.492" idx="6">
    <p:pos x="5760" y="68"/>
    <p:text>di slide ini judul salah..  MSP. kurang huruf "a" pada Man"a"jemen  BP...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7CE4-BCC8-4E2B-901F-1C8936011DF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8AEAB-ED09-4D3C-8D14-66928B79D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http://www.customerexperienceinsight.com/wp-content/uploads/2014/10/491518843.jpg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8AEAB-ED09-4D3C-8D14-66928B79D8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Fuzzy clustering</a:t>
            </a:r>
            <a:r>
              <a:rPr lang="en-US" baseline="0" dirty="0" smtClean="0"/>
              <a:t> for deciding which group customer data will join in.  Fuzzy matching for giving the rate of match value of each feature/column in order to create best golden data. Fuzzy Deep Belief Network for determining which value is best for feature in data testing. </a:t>
            </a:r>
            <a:endParaRPr 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5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5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 yang dapat memahami latar belakang nasabah dan perilakunya,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mendukung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layanan nasaba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layanan yang terpersonalisasi, memfasilitasi pelaporan wajib, membantu mencapai kepatuhan terkait peraturan pemerintah, meminimalisasi biaya operasional, membantu pengembangan produk, serta memberikan analisis yang dapat membantu pertumbuhan bisnis secara signifikan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1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Customer Information Files (E-CIF) adalah sistem yang mengkonsolidasikan informasi nasabah dan mengkombinasikannya dengan informasi demografi dasar untuk menciptakan gambaran keseluruhan mengenai nasabah dan mengenai relasi yang terkait dengan nasabah tersebut.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 dari E-CIF adalah untuk mendapatkan informasi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view customer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 seluruh produk dan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channel,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mengkombinasikan data maupun relasi nasabah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menyediakan data nasabah yang valid untuk aplikasi lain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9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Size of </a:t>
            </a:r>
            <a:r>
              <a:rPr lang="en-US" baseline="0" dirty="0" smtClean="0"/>
              <a:t>Customer data of NCBS, ADIRA, ASCEND is 10 Million records each. </a:t>
            </a:r>
            <a:endParaRPr 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3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643B95-15C0-49E3-ACE6-FFA7EA8D8708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D0A7A-1453-46B9-8A2D-17D9B1F785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E6C-3248-4187-9B34-5DD16333B6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6324C-DC7C-4439-8F8C-6812780F52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736" indent="0" algn="ctr">
              <a:buNone/>
              <a:defRPr/>
            </a:lvl2pPr>
            <a:lvl3pPr marL="913462" indent="0" algn="ctr">
              <a:buNone/>
              <a:defRPr/>
            </a:lvl3pPr>
            <a:lvl4pPr marL="1370190" indent="0" algn="ctr">
              <a:buNone/>
              <a:defRPr/>
            </a:lvl4pPr>
            <a:lvl5pPr marL="1826923" indent="0" algn="ctr">
              <a:buNone/>
              <a:defRPr/>
            </a:lvl5pPr>
            <a:lvl6pPr marL="2283651" indent="0" algn="ctr">
              <a:buNone/>
              <a:defRPr/>
            </a:lvl6pPr>
            <a:lvl7pPr marL="2740385" indent="0" algn="ctr">
              <a:buNone/>
              <a:defRPr/>
            </a:lvl7pPr>
            <a:lvl8pPr marL="3197113" indent="0" algn="ctr">
              <a:buNone/>
              <a:defRPr/>
            </a:lvl8pPr>
            <a:lvl9pPr marL="365384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09EACA9-A41E-40AE-9D76-798EE2505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4975260-A614-4260-BC5B-9DD707CB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3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6" indent="0">
              <a:buNone/>
              <a:defRPr sz="1800"/>
            </a:lvl2pPr>
            <a:lvl3pPr marL="913462" indent="0">
              <a:buNone/>
              <a:defRPr sz="1600"/>
            </a:lvl3pPr>
            <a:lvl4pPr marL="1370190" indent="0">
              <a:buNone/>
              <a:defRPr sz="1400"/>
            </a:lvl4pPr>
            <a:lvl5pPr marL="1826923" indent="0">
              <a:buNone/>
              <a:defRPr sz="1400"/>
            </a:lvl5pPr>
            <a:lvl6pPr marL="2283651" indent="0">
              <a:buNone/>
              <a:defRPr sz="1400"/>
            </a:lvl6pPr>
            <a:lvl7pPr marL="2740385" indent="0">
              <a:buNone/>
              <a:defRPr sz="1400"/>
            </a:lvl7pPr>
            <a:lvl8pPr marL="3197113" indent="0">
              <a:buNone/>
              <a:defRPr sz="1400"/>
            </a:lvl8pPr>
            <a:lvl9pPr marL="365384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904F5C9-0E82-471D-A890-EAA3096FC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CDB1BCC-4DA9-4254-A0CB-54979BA20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6" indent="0">
              <a:buNone/>
              <a:defRPr sz="2000" b="1"/>
            </a:lvl2pPr>
            <a:lvl3pPr marL="913462" indent="0">
              <a:buNone/>
              <a:defRPr sz="1800" b="1"/>
            </a:lvl3pPr>
            <a:lvl4pPr marL="1370190" indent="0">
              <a:buNone/>
              <a:defRPr sz="1600" b="1"/>
            </a:lvl4pPr>
            <a:lvl5pPr marL="1826923" indent="0">
              <a:buNone/>
              <a:defRPr sz="1600" b="1"/>
            </a:lvl5pPr>
            <a:lvl6pPr marL="2283651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3" indent="0">
              <a:buNone/>
              <a:defRPr sz="1600" b="1"/>
            </a:lvl8pPr>
            <a:lvl9pPr marL="3653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6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6" indent="0">
              <a:buNone/>
              <a:defRPr sz="2000" b="1"/>
            </a:lvl2pPr>
            <a:lvl3pPr marL="913462" indent="0">
              <a:buNone/>
              <a:defRPr sz="1800" b="1"/>
            </a:lvl3pPr>
            <a:lvl4pPr marL="1370190" indent="0">
              <a:buNone/>
              <a:defRPr sz="1600" b="1"/>
            </a:lvl4pPr>
            <a:lvl5pPr marL="1826923" indent="0">
              <a:buNone/>
              <a:defRPr sz="1600" b="1"/>
            </a:lvl5pPr>
            <a:lvl6pPr marL="2283651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3" indent="0">
              <a:buNone/>
              <a:defRPr sz="1600" b="1"/>
            </a:lvl8pPr>
            <a:lvl9pPr marL="3653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E3AB401-E5E7-4EA5-81D1-74FC7E07B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F269494-1A1B-4DE6-95C9-AF576A480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1D5F54-58F9-4411-8210-2D97BBA87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6" indent="0">
              <a:buNone/>
              <a:defRPr sz="1200"/>
            </a:lvl2pPr>
            <a:lvl3pPr marL="913462" indent="0">
              <a:buNone/>
              <a:defRPr sz="1000"/>
            </a:lvl3pPr>
            <a:lvl4pPr marL="1370190" indent="0">
              <a:buNone/>
              <a:defRPr sz="900"/>
            </a:lvl4pPr>
            <a:lvl5pPr marL="1826923" indent="0">
              <a:buNone/>
              <a:defRPr sz="900"/>
            </a:lvl5pPr>
            <a:lvl6pPr marL="2283651" indent="0">
              <a:buNone/>
              <a:defRPr sz="900"/>
            </a:lvl6pPr>
            <a:lvl7pPr marL="2740385" indent="0">
              <a:buNone/>
              <a:defRPr sz="900"/>
            </a:lvl7pPr>
            <a:lvl8pPr marL="3197113" indent="0">
              <a:buNone/>
              <a:defRPr sz="900"/>
            </a:lvl8pPr>
            <a:lvl9pPr marL="3653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F2421EC-7EAC-4C1E-A3A9-E4282E45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62312-3B1A-4E5B-A70E-472C7C53FE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75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6" indent="0">
              <a:buNone/>
              <a:defRPr sz="2800"/>
            </a:lvl2pPr>
            <a:lvl3pPr marL="913462" indent="0">
              <a:buNone/>
              <a:defRPr sz="2400"/>
            </a:lvl3pPr>
            <a:lvl4pPr marL="1370190" indent="0">
              <a:buNone/>
              <a:defRPr sz="2000"/>
            </a:lvl4pPr>
            <a:lvl5pPr marL="1826923" indent="0">
              <a:buNone/>
              <a:defRPr sz="2000"/>
            </a:lvl5pPr>
            <a:lvl6pPr marL="2283651" indent="0">
              <a:buNone/>
              <a:defRPr sz="2000"/>
            </a:lvl6pPr>
            <a:lvl7pPr marL="2740385" indent="0">
              <a:buNone/>
              <a:defRPr sz="2000"/>
            </a:lvl7pPr>
            <a:lvl8pPr marL="3197113" indent="0">
              <a:buNone/>
              <a:defRPr sz="2000"/>
            </a:lvl8pPr>
            <a:lvl9pPr marL="365384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36" indent="0">
              <a:buNone/>
              <a:defRPr sz="1200"/>
            </a:lvl2pPr>
            <a:lvl3pPr marL="913462" indent="0">
              <a:buNone/>
              <a:defRPr sz="1000"/>
            </a:lvl3pPr>
            <a:lvl4pPr marL="1370190" indent="0">
              <a:buNone/>
              <a:defRPr sz="900"/>
            </a:lvl4pPr>
            <a:lvl5pPr marL="1826923" indent="0">
              <a:buNone/>
              <a:defRPr sz="900"/>
            </a:lvl5pPr>
            <a:lvl6pPr marL="2283651" indent="0">
              <a:buNone/>
              <a:defRPr sz="900"/>
            </a:lvl6pPr>
            <a:lvl7pPr marL="2740385" indent="0">
              <a:buNone/>
              <a:defRPr sz="900"/>
            </a:lvl7pPr>
            <a:lvl8pPr marL="3197113" indent="0">
              <a:buNone/>
              <a:defRPr sz="900"/>
            </a:lvl8pPr>
            <a:lvl9pPr marL="3653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2332253-4FAD-4BD1-8D7C-7BEB2F531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9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536DBA3-AF69-4B23-8C84-713B0A7AA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4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05EC302-2F8C-4FFA-827C-FAFBCCB05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0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5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2670F52-D37D-404B-9C77-DF0477231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5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35"/>
            <a:ext cx="9144000" cy="4603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D1BCE-416B-471D-95C4-F39079977354}" type="slidenum">
              <a:rPr lang="en-US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0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EBCB-68DC-486B-B44B-45DE2D868D77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6708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6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6770-829D-43FF-B3BD-E67D652A44D5}" type="slidenum">
              <a:rPr lang="en-US">
                <a:solidFill>
                  <a:prstClr val="white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8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3A59F-E787-4194-AE02-39684CD7E75B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0246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C5D71-672A-492E-845D-EBB45B7D9EEF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44700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D6A18-55EB-456D-B0E6-82E3F79B0FDF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7720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BB744-C699-4C1E-9258-6720BC4963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36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62D08-20DB-4811-AA07-3E275BCE66C5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3462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21" y="10"/>
            <a:ext cx="46037" cy="145415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21" y="10"/>
            <a:ext cx="46037" cy="145415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5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5CA18-B5C1-4032-B7CF-F4EFEFC699AF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32219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21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21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14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91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91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54" y="1169991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B782F-068E-459D-8BD6-6CE087138EA5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69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2CBEB-ACFC-4FF0-93FF-7B84C331074B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09636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54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29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03CDC-6024-4BB4-A0F2-E4E938649200}" type="slidenum">
              <a:rPr lang="en-US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75877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DBA-E64D-4056-8FE5-EB71171DFA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D773-8A2F-4AA6-9F83-D08FAD6134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1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59BEC-D405-47E7-BB67-5CEFDA9146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2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5056E-B44A-4D85-BC6D-D76A07EA69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1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48AC-F0A6-48FB-9E98-4C78FC9AFC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8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DF291-CBDF-4927-953F-EEFC807EE6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9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313AAA-C417-495A-8877-9648F62D204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6" tIns="45672" rIns="91346" bIns="456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 defTabSz="912500" fontAlgn="base">
              <a:spcBef>
                <a:spcPct val="0"/>
              </a:spcBef>
              <a:spcAft>
                <a:spcPct val="0"/>
              </a:spcAft>
              <a:defRPr sz="1400"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 algn="ctr" defTabSz="912500" fontAlgn="base">
              <a:spcBef>
                <a:spcPct val="0"/>
              </a:spcBef>
              <a:spcAft>
                <a:spcPct val="0"/>
              </a:spcAft>
              <a:defRPr sz="1400"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 algn="r" defTabSz="912500" fontAlgn="base">
              <a:spcBef>
                <a:spcPct val="0"/>
              </a:spcBef>
              <a:spcAft>
                <a:spcPct val="0"/>
              </a:spcAft>
              <a:defRPr sz="1400" smtClean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EEFD8BF-0F1A-40E8-A5A2-4C75EDE79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673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346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019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692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398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2019" indent="-22837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68750" indent="-22837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5474" indent="-22837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2215" indent="-22837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6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2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0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3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1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3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1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9"/>
            <a:ext cx="9144000" cy="4445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1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10"/>
            <a:ext cx="8229600" cy="125095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3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10"/>
            <a:ext cx="2133600" cy="274639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29" y="6477010"/>
            <a:ext cx="5508625" cy="274639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16" y="6477010"/>
            <a:ext cx="733425" cy="274639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A5DCF8-5997-476F-B8F9-BE9684635CCB}" type="slidenum">
              <a:rPr lang="en-US">
                <a:solidFill>
                  <a:prstClr val="black">
                    <a:tint val="9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9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9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78622" y="2621627"/>
            <a:ext cx="49553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Hendrik</a:t>
            </a:r>
            <a:r>
              <a:rPr lang="id-ID" b="1" dirty="0">
                <a:latin typeface="Segoe UI" panose="020B0502040204020203" pitchFamily="34" charset="0"/>
                <a:cs typeface="Segoe UI" panose="020B0502040204020203" pitchFamily="34" charset="0"/>
              </a:rPr>
              <a:t>			(</a:t>
            </a:r>
            <a:r>
              <a:rPr lang="id-ID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G6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5116</a:t>
            </a:r>
            <a:r>
              <a:rPr lang="id-ID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00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51</a:t>
            </a:r>
            <a:r>
              <a:rPr lang="id-ID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pembimbing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Dr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Agus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Buono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MKom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Msi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Yani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Nurhadriyani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SSi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33830" y="552046"/>
            <a:ext cx="9177829" cy="1471987"/>
            <a:chOff x="-33830" y="552046"/>
            <a:chExt cx="9177829" cy="1471987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-33830" y="1903585"/>
              <a:ext cx="9177829" cy="120448"/>
            </a:xfrm>
            <a:prstGeom prst="rect">
              <a:avLst/>
            </a:prstGeom>
            <a:solidFill>
              <a:srgbClr val="00B0F0">
                <a:alpha val="79999"/>
              </a:srgbClr>
            </a:solidFill>
            <a:ln>
              <a:noFill/>
            </a:ln>
            <a:extLst/>
          </p:spPr>
          <p:txBody>
            <a:bodyPr wrap="none" lIns="82390" tIns="41195" rIns="82390" bIns="41195" anchor="ctr"/>
            <a:lstStyle/>
            <a:p>
              <a:pPr defTabSz="91122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-33830" y="552046"/>
              <a:ext cx="9177829" cy="133754"/>
            </a:xfrm>
            <a:prstGeom prst="rect">
              <a:avLst/>
            </a:prstGeom>
            <a:solidFill>
              <a:srgbClr val="00B0F0">
                <a:alpha val="79999"/>
              </a:srgbClr>
            </a:solidFill>
            <a:ln>
              <a:noFill/>
            </a:ln>
            <a:extLst/>
          </p:spPr>
          <p:txBody>
            <a:bodyPr wrap="none" lIns="82390" tIns="41195" rIns="82390" bIns="41195" anchor="ctr"/>
            <a:lstStyle/>
            <a:p>
              <a:pPr defTabSz="91122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" y="700153"/>
              <a:ext cx="9143998" cy="830997"/>
            </a:xfrm>
            <a:prstGeom prst="rect">
              <a:avLst/>
            </a:prstGeom>
            <a:solidFill>
              <a:srgbClr val="027E08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indent="393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bg1"/>
                  </a:solidFill>
                  <a:latin typeface="Square721 BT"/>
                  <a:cs typeface="Times New Roman" panose="02020603050405020304" pitchFamily="18" charset="0"/>
                </a:rPr>
                <a:t>Customer Information Files Selection based on Fuzzy </a:t>
              </a:r>
            </a:p>
            <a:p>
              <a:pPr indent="393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bg1"/>
                  </a:solidFill>
                  <a:latin typeface="Square721 BT"/>
                  <a:cs typeface="Times New Roman" panose="02020603050405020304" pitchFamily="18" charset="0"/>
                </a:rPr>
                <a:t>Deep Learning In Bank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Square721 BT"/>
                  <a:cs typeface="Times New Roman" panose="02020603050405020304" pitchFamily="18" charset="0"/>
                </a:rPr>
                <a:t>Danamon</a:t>
              </a:r>
              <a:r>
                <a:rPr lang="en-US" sz="2400" b="1" dirty="0" smtClean="0">
                  <a:solidFill>
                    <a:schemeClr val="bg1"/>
                  </a:solidFill>
                  <a:latin typeface="Square721 BT"/>
                  <a:cs typeface="Times New Roman" panose="02020603050405020304" pitchFamily="18" charset="0"/>
                </a:rPr>
                <a:t> Indonesia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0" y="6229735"/>
            <a:ext cx="3576637" cy="628273"/>
            <a:chOff x="0" y="6229735"/>
            <a:chExt cx="3576637" cy="628273"/>
          </a:xfrm>
        </p:grpSpPr>
        <p:grpSp>
          <p:nvGrpSpPr>
            <p:cNvPr id="2" name="Group 1"/>
            <p:cNvGrpSpPr/>
            <p:nvPr/>
          </p:nvGrpSpPr>
          <p:grpSpPr>
            <a:xfrm>
              <a:off x="14" y="6383345"/>
              <a:ext cx="3576623" cy="474663"/>
              <a:chOff x="14" y="6383345"/>
              <a:chExt cx="3576623" cy="474663"/>
            </a:xfrm>
          </p:grpSpPr>
          <p:sp>
            <p:nvSpPr>
              <p:cNvPr id="2056" name="Oval 10"/>
              <p:cNvSpPr>
                <a:spLocks noChangeArrowheads="1"/>
              </p:cNvSpPr>
              <p:nvPr/>
            </p:nvSpPr>
            <p:spPr bwMode="auto">
              <a:xfrm>
                <a:off x="3262312" y="6383345"/>
                <a:ext cx="314325" cy="474659"/>
              </a:xfrm>
              <a:prstGeom prst="ellipse">
                <a:avLst/>
              </a:prstGeom>
              <a:solidFill>
                <a:srgbClr val="027E0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" name="Rectangle 9"/>
              <p:cNvSpPr>
                <a:spLocks noChangeArrowheads="1"/>
              </p:cNvSpPr>
              <p:nvPr/>
            </p:nvSpPr>
            <p:spPr bwMode="auto">
              <a:xfrm>
                <a:off x="14" y="6383345"/>
                <a:ext cx="3419461" cy="474663"/>
              </a:xfrm>
              <a:prstGeom prst="rect">
                <a:avLst/>
              </a:prstGeom>
              <a:solidFill>
                <a:srgbClr val="027E0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b="1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</a:t>
                </a:r>
                <a:r>
                  <a:rPr lang="en-US" sz="1400" b="1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id-ID" sz="1400" b="1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Bogor Agricultural </a:t>
                </a:r>
                <a:r>
                  <a:rPr lang="id-ID" sz="1400" b="1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</a:t>
                </a:r>
                <a:r>
                  <a:rPr lang="en-US" sz="1400" b="1" dirty="0" err="1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id-ID" sz="1400" b="1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versity</a:t>
                </a:r>
                <a:endParaRPr lang="en-US" sz="140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29735"/>
              <a:ext cx="634560" cy="62826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23735"/>
            <a:ext cx="4343400" cy="24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7869" y="2566810"/>
            <a:ext cx="6638006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in Microsoft based Technology</a:t>
            </a:r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869" y="1371600"/>
            <a:ext cx="6638006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indent="228600"/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marL="177800" indent="50800"/>
            <a:r>
              <a:rPr lang="en-US" sz="2000" b="1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Only use for BDI Customer's Data</a:t>
            </a:r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marL="177800" indent="50800"/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2982" y="-12774"/>
            <a:ext cx="9164954" cy="803207"/>
            <a:chOff x="-32982" y="-12774"/>
            <a:chExt cx="9164954" cy="803207"/>
          </a:xfrm>
        </p:grpSpPr>
        <p:grpSp>
          <p:nvGrpSpPr>
            <p:cNvPr id="3" name="Group 2"/>
            <p:cNvGrpSpPr/>
            <p:nvPr/>
          </p:nvGrpSpPr>
          <p:grpSpPr>
            <a:xfrm>
              <a:off x="-32982" y="-12774"/>
              <a:ext cx="9164954" cy="803207"/>
              <a:chOff x="-32982" y="-12774"/>
              <a:chExt cx="9164954" cy="803207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-32982" y="-12774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0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14726" y="159989"/>
                <a:ext cx="522556" cy="478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5126" y="109273"/>
                <a:ext cx="534057" cy="52875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54909" y="86686"/>
                <a:ext cx="6345891" cy="551347"/>
                <a:chOff x="45983" y="3334853"/>
                <a:chExt cx="6345891" cy="551347"/>
              </a:xfrm>
            </p:grpSpPr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983" y="3367797"/>
                  <a:ext cx="6345891" cy="518403"/>
                </a:xfrm>
                <a:prstGeom prst="rect">
                  <a:avLst/>
                </a:prstGeom>
                <a:solidFill>
                  <a:srgbClr val="027E0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bg1"/>
                    </a:solidFill>
                    <a:latin typeface="Square721 B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4800" y="3334853"/>
                  <a:ext cx="27506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Limitation</a:t>
                  </a:r>
                  <a:endPara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-12028" y="714233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124820"/>
              <a:ext cx="1214138" cy="51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2031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01177" y="2765241"/>
            <a:ext cx="6638006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BDI can improve their service to the customer</a:t>
            </a:r>
          </a:p>
          <a:p>
            <a:pPr marL="273050"/>
            <a:endParaRPr lang="id-ID" sz="2000" b="1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1177" y="1472818"/>
            <a:ext cx="6638006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indent="228600"/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marL="177800"/>
            <a:r>
              <a:rPr lang="en-US" sz="2000" b="1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BDI Has valid Singe View Customer (CIF)</a:t>
            </a:r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marL="177800" indent="50800"/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1177" y="4029625"/>
            <a:ext cx="6638008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rgbClr val="FFFFFF"/>
                </a:solidFill>
                <a:latin typeface="Square721 BT" pitchFamily="34" charset="0"/>
                <a:cs typeface="Arial" pitchFamily="34" charset="0"/>
              </a:rPr>
              <a:t>BDI Has One Source Data Customer</a:t>
            </a:r>
          </a:p>
          <a:p>
            <a:pPr marL="273050"/>
            <a:endParaRPr lang="id-ID" sz="2000" b="1" dirty="0" smtClean="0">
              <a:solidFill>
                <a:srgbClr val="FFFFFF"/>
              </a:solidFill>
              <a:latin typeface="Square721 BT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0705" y="5353063"/>
            <a:ext cx="663800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business activities of BDI</a:t>
            </a:r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id-ID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d-ID" sz="2000" b="1" dirty="0" smtClean="0">
              <a:solidFill>
                <a:srgbClr val="FFFFFF"/>
              </a:solidFill>
              <a:latin typeface="Square721 BT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2982" y="-76200"/>
            <a:ext cx="9164954" cy="803207"/>
            <a:chOff x="-32982" y="-76200"/>
            <a:chExt cx="9164954" cy="803207"/>
          </a:xfrm>
        </p:grpSpPr>
        <p:grpSp>
          <p:nvGrpSpPr>
            <p:cNvPr id="3" name="Group 2"/>
            <p:cNvGrpSpPr/>
            <p:nvPr/>
          </p:nvGrpSpPr>
          <p:grpSpPr>
            <a:xfrm>
              <a:off x="-32982" y="-76200"/>
              <a:ext cx="9164954" cy="803207"/>
              <a:chOff x="-32982" y="-12774"/>
              <a:chExt cx="9164954" cy="803207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-32982" y="-12774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0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14726" y="159989"/>
                <a:ext cx="522556" cy="478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5126" y="109273"/>
                <a:ext cx="534057" cy="52875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54909" y="86686"/>
                <a:ext cx="6345891" cy="551347"/>
                <a:chOff x="45983" y="3334853"/>
                <a:chExt cx="6345891" cy="551347"/>
              </a:xfrm>
            </p:grpSpPr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983" y="3367797"/>
                  <a:ext cx="6345891" cy="518403"/>
                </a:xfrm>
                <a:prstGeom prst="rect">
                  <a:avLst/>
                </a:prstGeom>
                <a:solidFill>
                  <a:srgbClr val="027E0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bg1"/>
                    </a:solidFill>
                    <a:latin typeface="Square721 B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4800" y="3334853"/>
                  <a:ext cx="27506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Benefit</a:t>
                  </a:r>
                  <a:endPara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-12028" y="714233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76200"/>
              <a:ext cx="1214138" cy="51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6942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  <p:bldP spid="1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3387" y="3367078"/>
            <a:ext cx="3948159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 CIF </a:t>
            </a:r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12" y="1826328"/>
            <a:ext cx="3950434" cy="1015663"/>
          </a:xfrm>
          <a:prstGeom prst="rect">
            <a:avLst/>
          </a:prstGeom>
          <a:solidFill>
            <a:srgbClr val="027E08"/>
          </a:solidFill>
        </p:spPr>
        <p:txBody>
          <a:bodyPr wrap="square" rtlCol="0">
            <a:spAutoFit/>
          </a:bodyPr>
          <a:lstStyle/>
          <a:p>
            <a:pPr indent="228600"/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indent="228600"/>
            <a:r>
              <a:rPr lang="en-US" sz="2000" b="1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Web </a:t>
            </a:r>
            <a:r>
              <a:rPr lang="en-US" sz="2000" b="1" dirty="0" err="1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ASP.Net</a:t>
            </a:r>
            <a:r>
              <a:rPr lang="en-US" sz="2000" b="1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		</a:t>
            </a:r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indent="228600"/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9123" y="3352800"/>
            <a:ext cx="394815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</a:t>
            </a:r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id-ID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d-ID" sz="2000" b="1" dirty="0" smtClean="0">
              <a:solidFill>
                <a:srgbClr val="FFFFFF"/>
              </a:solidFill>
              <a:latin typeface="Square721 BT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9123" y="1806677"/>
            <a:ext cx="3948161" cy="132343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rgbClr val="FFFFFF"/>
                </a:solidFill>
                <a:latin typeface="Square721 BT" pitchFamily="34" charset="0"/>
                <a:cs typeface="Arial" pitchFamily="34" charset="0"/>
              </a:rPr>
              <a:t>Smart Engine for CIF Selection</a:t>
            </a:r>
            <a:endParaRPr lang="id-ID" sz="2000" b="1" dirty="0" smtClean="0">
              <a:solidFill>
                <a:srgbClr val="FFFFFF"/>
              </a:solidFill>
              <a:latin typeface="Square721 BT" pitchFamily="34" charset="0"/>
              <a:cs typeface="Arial" pitchFamily="34" charset="0"/>
            </a:endParaRPr>
          </a:p>
          <a:p>
            <a:pPr marL="273050"/>
            <a:endParaRPr lang="id-ID" sz="2000" b="1" dirty="0" smtClean="0">
              <a:solidFill>
                <a:srgbClr val="FFFFFF"/>
              </a:solidFill>
              <a:latin typeface="Square721 BT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2982" y="-12774"/>
            <a:ext cx="9164954" cy="803207"/>
            <a:chOff x="-32982" y="-12774"/>
            <a:chExt cx="9164954" cy="803207"/>
          </a:xfrm>
        </p:grpSpPr>
        <p:grpSp>
          <p:nvGrpSpPr>
            <p:cNvPr id="3" name="Group 2"/>
            <p:cNvGrpSpPr/>
            <p:nvPr/>
          </p:nvGrpSpPr>
          <p:grpSpPr>
            <a:xfrm>
              <a:off x="-32982" y="-12774"/>
              <a:ext cx="9164954" cy="803207"/>
              <a:chOff x="-32982" y="-12774"/>
              <a:chExt cx="9164954" cy="803207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-32982" y="-12774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0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14726" y="159989"/>
                <a:ext cx="522556" cy="478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5126" y="109273"/>
                <a:ext cx="534057" cy="52875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54909" y="86686"/>
                <a:ext cx="6269691" cy="551347"/>
                <a:chOff x="45983" y="3334853"/>
                <a:chExt cx="6269691" cy="551347"/>
              </a:xfrm>
            </p:grpSpPr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983" y="3367797"/>
                  <a:ext cx="6269691" cy="518403"/>
                </a:xfrm>
                <a:prstGeom prst="rect">
                  <a:avLst/>
                </a:prstGeom>
                <a:solidFill>
                  <a:srgbClr val="027E0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bg1"/>
                    </a:solidFill>
                    <a:latin typeface="Square721 B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4800" y="3334853"/>
                  <a:ext cx="27506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Output</a:t>
                  </a:r>
                  <a:endPara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-12028" y="714233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109273"/>
              <a:ext cx="1214138" cy="51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6474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  <p:bldP spid="1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2982" y="-12774"/>
            <a:ext cx="9164954" cy="803207"/>
            <a:chOff x="-32982" y="-12774"/>
            <a:chExt cx="9164954" cy="803207"/>
          </a:xfrm>
        </p:grpSpPr>
        <p:grpSp>
          <p:nvGrpSpPr>
            <p:cNvPr id="3" name="Group 2"/>
            <p:cNvGrpSpPr/>
            <p:nvPr/>
          </p:nvGrpSpPr>
          <p:grpSpPr>
            <a:xfrm>
              <a:off x="-32982" y="-12774"/>
              <a:ext cx="9164954" cy="803207"/>
              <a:chOff x="-32982" y="-12774"/>
              <a:chExt cx="9164954" cy="803207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-32982" y="-12774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0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14726" y="159989"/>
                <a:ext cx="522556" cy="478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5126" y="109273"/>
                <a:ext cx="534057" cy="52875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54910" y="86686"/>
                <a:ext cx="6345890" cy="551347"/>
                <a:chOff x="45984" y="3334853"/>
                <a:chExt cx="6345890" cy="551347"/>
              </a:xfrm>
            </p:grpSpPr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984" y="3367797"/>
                  <a:ext cx="6345890" cy="518403"/>
                </a:xfrm>
                <a:prstGeom prst="rect">
                  <a:avLst/>
                </a:prstGeom>
                <a:solidFill>
                  <a:srgbClr val="027E0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bg1"/>
                    </a:solidFill>
                    <a:latin typeface="Square721 B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4800" y="3334853"/>
                  <a:ext cx="27506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28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Met</a:t>
                  </a:r>
                  <a:r>
                    <a:rPr lang="en-US" sz="2800" b="1" dirty="0" err="1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hod</a:t>
                  </a:r>
                  <a:endPara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-12028" y="714233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76200"/>
              <a:ext cx="1214138" cy="51965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1601177" y="2765241"/>
            <a:ext cx="6638006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 Matching</a:t>
            </a:r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1177" y="1472818"/>
            <a:ext cx="6638006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indent="228600"/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marL="177800"/>
            <a:r>
              <a:rPr lang="en-US" sz="2000" b="1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Fuzzy Clustering</a:t>
            </a:r>
            <a:endParaRPr lang="id-ID" sz="2000" b="1" dirty="0" smtClean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  <a:p>
            <a:pPr marL="177800" indent="50800"/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65318" y="4191000"/>
            <a:ext cx="6638006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 Deep Belief Network</a:t>
            </a:r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18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20954" y="3962400"/>
            <a:ext cx="9144000" cy="76200"/>
          </a:xfrm>
          <a:prstGeom prst="rect">
            <a:avLst/>
          </a:prstGeom>
          <a:solidFill>
            <a:srgbClr val="00B0F0">
              <a:alpha val="79999"/>
            </a:srgbClr>
          </a:solidFill>
          <a:ln>
            <a:noFill/>
          </a:ln>
          <a:extLst/>
        </p:spPr>
        <p:txBody>
          <a:bodyPr wrap="none" lIns="82390" tIns="41195" rIns="82390" bIns="41195" anchor="ctr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-41908" y="3235393"/>
            <a:ext cx="9144000" cy="76200"/>
          </a:xfrm>
          <a:prstGeom prst="rect">
            <a:avLst/>
          </a:prstGeom>
          <a:solidFill>
            <a:srgbClr val="00B0F0">
              <a:alpha val="79999"/>
            </a:srgbClr>
          </a:solidFill>
          <a:ln>
            <a:noFill/>
          </a:ln>
          <a:extLst/>
        </p:spPr>
        <p:txBody>
          <a:bodyPr wrap="none" lIns="82390" tIns="41195" rIns="82390" bIns="41195" anchor="ctr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8356" y="3335855"/>
            <a:ext cx="570843" cy="522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357440"/>
            <a:ext cx="534057" cy="528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5983" y="3367797"/>
            <a:ext cx="6348955" cy="518403"/>
          </a:xfrm>
          <a:prstGeom prst="rect">
            <a:avLst/>
          </a:prstGeom>
          <a:solidFill>
            <a:srgbClr val="027E08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Square721 BT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334853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66549"/>
            <a:ext cx="1214138" cy="5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03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20954" y="3962400"/>
            <a:ext cx="9144000" cy="76200"/>
          </a:xfrm>
          <a:prstGeom prst="rect">
            <a:avLst/>
          </a:prstGeom>
          <a:solidFill>
            <a:srgbClr val="00B0F0">
              <a:alpha val="79999"/>
            </a:srgbClr>
          </a:solidFill>
          <a:ln>
            <a:noFill/>
          </a:ln>
          <a:extLst/>
        </p:spPr>
        <p:txBody>
          <a:bodyPr wrap="none" lIns="82390" tIns="41195" rIns="82390" bIns="41195" anchor="ctr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-41908" y="3235393"/>
            <a:ext cx="9144000" cy="76200"/>
          </a:xfrm>
          <a:prstGeom prst="rect">
            <a:avLst/>
          </a:prstGeom>
          <a:solidFill>
            <a:srgbClr val="00B0F0">
              <a:alpha val="79999"/>
            </a:srgbClr>
          </a:solidFill>
          <a:ln>
            <a:noFill/>
          </a:ln>
          <a:extLst/>
        </p:spPr>
        <p:txBody>
          <a:bodyPr wrap="none" lIns="82390" tIns="41195" rIns="82390" bIns="41195" anchor="ctr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8356" y="3335855"/>
            <a:ext cx="570843" cy="522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357440"/>
            <a:ext cx="534057" cy="528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5983" y="3367797"/>
            <a:ext cx="6278617" cy="518403"/>
          </a:xfrm>
          <a:prstGeom prst="rect">
            <a:avLst/>
          </a:prstGeom>
          <a:solidFill>
            <a:srgbClr val="027E08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Square721 BT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334853"/>
            <a:ext cx="275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77" y="3338422"/>
            <a:ext cx="1214138" cy="5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52142"/>
      </p:ext>
    </p:extLst>
  </p:cSld>
  <p:clrMapOvr>
    <a:masterClrMapping/>
  </p:clrMapOvr>
  <p:transition advTm="20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6934200" cy="3980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171" y="76200"/>
            <a:ext cx="9144000" cy="861774"/>
          </a:xfrm>
          <a:prstGeom prst="rect">
            <a:avLst/>
          </a:prstGeom>
          <a:solidFill>
            <a:srgbClr val="027E08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Relationship Management BDI (Bank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Danamon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source: http://www.customerexperienceinsight.com/wp-content/uploads/2014/10/491518843.jpg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71600"/>
            <a:ext cx="3409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171" y="76200"/>
            <a:ext cx="9144000" cy="861774"/>
          </a:xfrm>
          <a:prstGeom prst="rect">
            <a:avLst/>
          </a:prstGeom>
          <a:solidFill>
            <a:srgbClr val="027E08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Information Files Development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source: https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://www.allacronyms.com/126221rbot.png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8758"/>
            <a:ext cx="8162925" cy="48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20954" y="3962400"/>
            <a:ext cx="9144000" cy="76200"/>
          </a:xfrm>
          <a:prstGeom prst="rect">
            <a:avLst/>
          </a:prstGeom>
          <a:solidFill>
            <a:srgbClr val="00B0F0">
              <a:alpha val="79999"/>
            </a:srgbClr>
          </a:solidFill>
          <a:ln>
            <a:noFill/>
          </a:ln>
          <a:extLst/>
        </p:spPr>
        <p:txBody>
          <a:bodyPr wrap="none" lIns="82390" tIns="41195" rIns="82390" bIns="41195" anchor="ctr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-41908" y="3235393"/>
            <a:ext cx="9144000" cy="76200"/>
          </a:xfrm>
          <a:prstGeom prst="rect">
            <a:avLst/>
          </a:prstGeom>
          <a:solidFill>
            <a:srgbClr val="00B0F0">
              <a:alpha val="79999"/>
            </a:srgbClr>
          </a:solidFill>
          <a:ln>
            <a:noFill/>
          </a:ln>
          <a:extLst/>
        </p:spPr>
        <p:txBody>
          <a:bodyPr wrap="none" lIns="82390" tIns="41195" rIns="82390" bIns="41195" anchor="ctr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352800"/>
            <a:ext cx="522556" cy="47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43" y="3357440"/>
            <a:ext cx="534057" cy="52875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41907" y="3334853"/>
            <a:ext cx="6469714" cy="551347"/>
            <a:chOff x="45983" y="3334853"/>
            <a:chExt cx="6389084" cy="551347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5983" y="3367797"/>
              <a:ext cx="6389084" cy="518403"/>
            </a:xfrm>
            <a:prstGeom prst="rect">
              <a:avLst/>
            </a:prstGeom>
            <a:solidFill>
              <a:srgbClr val="027E08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bg1"/>
                </a:solidFill>
                <a:latin typeface="Square721 B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3334853"/>
              <a:ext cx="2750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Challenges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62" y="3361993"/>
            <a:ext cx="1214138" cy="5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30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9144000" cy="923330"/>
          </a:xfrm>
          <a:prstGeom prst="rect">
            <a:avLst/>
          </a:prstGeom>
          <a:solidFill>
            <a:srgbClr val="027E08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Customer data in various BDI’s enterprise apps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Source: http://bisnisreang.blogspot.com/2011/02/produksi-padi-turun-30-persen.html</a:t>
            </a:r>
            <a:endParaRPr lang="en-US" sz="12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615" y="1445850"/>
            <a:ext cx="2470252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NCBS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5" y="2023928"/>
            <a:ext cx="2470251" cy="18503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5466" y="1445850"/>
            <a:ext cx="2470252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ADIRA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429" y="1445850"/>
            <a:ext cx="2492022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ASCEND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1200"/>
            <a:ext cx="2470251" cy="18503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67" y="1997034"/>
            <a:ext cx="2470251" cy="1850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82977"/>
            <a:ext cx="4266495" cy="26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108374"/>
            <a:ext cx="9144000" cy="969496"/>
          </a:xfrm>
          <a:prstGeom prst="rect">
            <a:avLst/>
          </a:prstGeom>
          <a:solidFill>
            <a:srgbClr val="027E08"/>
          </a:solidFill>
        </p:spPr>
        <p:txBody>
          <a:bodyPr wrap="square" rtlCol="0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 Value on Customer Data</a:t>
            </a:r>
          </a:p>
          <a:p>
            <a:pPr indent="228600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Source: NCBS </a:t>
            </a:r>
            <a:r>
              <a:rPr lang="en-US" sz="1400" dirty="0" err="1" smtClean="0">
                <a:solidFill>
                  <a:schemeClr val="bg1"/>
                </a:solidFill>
              </a:rPr>
              <a:t>Danamon</a:t>
            </a:r>
            <a:r>
              <a:rPr lang="en-US" sz="1400" dirty="0" smtClean="0">
                <a:solidFill>
                  <a:schemeClr val="bg1"/>
                </a:solidFill>
              </a:rPr>
              <a:t> Database</a:t>
            </a:r>
            <a:endParaRPr lang="en-US" sz="14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043" t="32292" r="12519" b="20833"/>
          <a:stretch/>
        </p:blipFill>
        <p:spPr>
          <a:xfrm>
            <a:off x="152400" y="1219200"/>
            <a:ext cx="5029200" cy="2793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7117" t="56250" r="1390" b="12500"/>
          <a:stretch/>
        </p:blipFill>
        <p:spPr>
          <a:xfrm>
            <a:off x="152400" y="4126711"/>
            <a:ext cx="8839200" cy="25254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372100" y="1658457"/>
            <a:ext cx="1219200" cy="80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122287" y="2975231"/>
            <a:ext cx="1154684" cy="92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854570" y="1427135"/>
            <a:ext cx="1908429" cy="1263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Cleansing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43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08374"/>
            <a:ext cx="9144000" cy="1015663"/>
          </a:xfrm>
          <a:prstGeom prst="rect">
            <a:avLst/>
          </a:prstGeom>
          <a:solidFill>
            <a:srgbClr val="027E08"/>
          </a:solidFill>
        </p:spPr>
        <p:txBody>
          <a:bodyPr wrap="square" rtlCol="0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Irrelevant Old Matching Method  </a:t>
            </a:r>
          </a:p>
          <a:p>
            <a:pPr indent="228600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Source: International Rice Research Institute (IRRI)</a:t>
            </a:r>
            <a:endParaRPr lang="en-US" sz="16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248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93233" y="2743200"/>
            <a:ext cx="6457811" cy="101566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73050"/>
            <a:endParaRPr lang="id-ID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system to figure out valid CIF</a:t>
            </a:r>
          </a:p>
          <a:p>
            <a:pPr marL="273050"/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32982" y="-12774"/>
            <a:ext cx="9164954" cy="774774"/>
            <a:chOff x="-32982" y="-12774"/>
            <a:chExt cx="9164954" cy="774774"/>
          </a:xfrm>
        </p:grpSpPr>
        <p:grpSp>
          <p:nvGrpSpPr>
            <p:cNvPr id="2" name="Group 1"/>
            <p:cNvGrpSpPr/>
            <p:nvPr/>
          </p:nvGrpSpPr>
          <p:grpSpPr>
            <a:xfrm>
              <a:off x="-32982" y="-12774"/>
              <a:ext cx="9164954" cy="774774"/>
              <a:chOff x="-32982" y="-12774"/>
              <a:chExt cx="9164954" cy="77477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-32982" y="-12774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0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14726" y="159989"/>
                <a:ext cx="522556" cy="478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5126" y="109273"/>
                <a:ext cx="534057" cy="528759"/>
              </a:xfrm>
              <a:prstGeom prst="rect">
                <a:avLst/>
              </a:prstGeom>
            </p:spPr>
          </p:pic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54909" y="119630"/>
                <a:ext cx="6269691" cy="461665"/>
              </a:xfrm>
              <a:prstGeom prst="rect">
                <a:avLst/>
              </a:prstGeom>
              <a:solidFill>
                <a:srgbClr val="027E0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indent="3556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Goal</a:t>
                </a:r>
                <a:endPara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-12028" y="685800"/>
                <a:ext cx="9144000" cy="76200"/>
              </a:xfrm>
              <a:prstGeom prst="rect">
                <a:avLst/>
              </a:prstGeom>
              <a:solidFill>
                <a:srgbClr val="00B0F0">
                  <a:alpha val="79999"/>
                </a:srgbClr>
              </a:solidFill>
              <a:ln>
                <a:noFill/>
              </a:ln>
              <a:extLst/>
            </p:spPr>
            <p:txBody>
              <a:bodyPr wrap="none" lIns="82390" tIns="41195" rIns="82390" bIns="41195" anchor="ctr"/>
              <a:lstStyle/>
              <a:p>
                <a:pPr defTabSz="91122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807" y="90636"/>
              <a:ext cx="1214138" cy="51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6236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363</Words>
  <Application>Microsoft Macintosh PowerPoint</Application>
  <PresentationFormat>On-screen Show (4:3)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Calibri</vt:lpstr>
      <vt:lpstr>Corbel</vt:lpstr>
      <vt:lpstr>Segoe UI</vt:lpstr>
      <vt:lpstr>Square721 BT</vt:lpstr>
      <vt:lpstr>Times New Roman</vt:lpstr>
      <vt:lpstr>Verdana</vt:lpstr>
      <vt:lpstr>Wingdings</vt:lpstr>
      <vt:lpstr>Wingdings 2</vt:lpstr>
      <vt:lpstr>Wingdings 3</vt:lpstr>
      <vt:lpstr>Arial</vt:lpstr>
      <vt:lpstr>1_Default Design</vt:lpstr>
      <vt:lpstr>4_Default Design</vt:lpstr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Baidowi</dc:creator>
  <cp:lastModifiedBy>Microsoft Office User</cp:lastModifiedBy>
  <cp:revision>912</cp:revision>
  <dcterms:created xsi:type="dcterms:W3CDTF">2013-07-13T15:10:14Z</dcterms:created>
  <dcterms:modified xsi:type="dcterms:W3CDTF">2017-07-11T07:42:39Z</dcterms:modified>
</cp:coreProperties>
</file>