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37"/>
  </p:notesMasterIdLst>
  <p:handoutMasterIdLst>
    <p:handoutMasterId r:id="rId38"/>
  </p:handoutMasterIdLst>
  <p:sldIdLst>
    <p:sldId id="256" r:id="rId3"/>
    <p:sldId id="258" r:id="rId4"/>
    <p:sldId id="272" r:id="rId5"/>
    <p:sldId id="269" r:id="rId6"/>
    <p:sldId id="273" r:id="rId7"/>
    <p:sldId id="274" r:id="rId8"/>
    <p:sldId id="275" r:id="rId9"/>
    <p:sldId id="277" r:id="rId10"/>
    <p:sldId id="278" r:id="rId11"/>
    <p:sldId id="279" r:id="rId12"/>
    <p:sldId id="281" r:id="rId13"/>
    <p:sldId id="283" r:id="rId14"/>
    <p:sldId id="304" r:id="rId15"/>
    <p:sldId id="291" r:id="rId16"/>
    <p:sldId id="292" r:id="rId17"/>
    <p:sldId id="294" r:id="rId18"/>
    <p:sldId id="297" r:id="rId19"/>
    <p:sldId id="298" r:id="rId20"/>
    <p:sldId id="299" r:id="rId21"/>
    <p:sldId id="322" r:id="rId22"/>
    <p:sldId id="319" r:id="rId23"/>
    <p:sldId id="323" r:id="rId24"/>
    <p:sldId id="314" r:id="rId25"/>
    <p:sldId id="315" r:id="rId26"/>
    <p:sldId id="284" r:id="rId27"/>
    <p:sldId id="303" r:id="rId28"/>
    <p:sldId id="307" r:id="rId29"/>
    <p:sldId id="308" r:id="rId30"/>
    <p:sldId id="312" r:id="rId31"/>
    <p:sldId id="313" r:id="rId32"/>
    <p:sldId id="316" r:id="rId33"/>
    <p:sldId id="317" r:id="rId34"/>
    <p:sldId id="320" r:id="rId35"/>
    <p:sldId id="321" r:id="rId3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C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92" autoAdjust="0"/>
  </p:normalViewPr>
  <p:slideViewPr>
    <p:cSldViewPr>
      <p:cViewPr varScale="1">
        <p:scale>
          <a:sx n="67" d="100"/>
          <a:sy n="67" d="100"/>
        </p:scale>
        <p:origin x="780" y="6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A79C91-4CEF-4F4F-9D63-31CB6CAAA2C4}" type="doc">
      <dgm:prSet loTypeId="urn:microsoft.com/office/officeart/2005/8/layout/hList6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C60E98B-4721-4E24-8174-0A863154A0FD}">
      <dgm:prSet phldrT="[Text]"/>
      <dgm:spPr>
        <a:solidFill>
          <a:schemeClr val="accent1"/>
        </a:solidFill>
      </dgm:spPr>
      <dgm:t>
        <a:bodyPr/>
        <a:lstStyle/>
        <a:p>
          <a:r>
            <a:rPr lang="en-US" b="1" smtClean="0">
              <a:solidFill>
                <a:schemeClr val="tx1"/>
              </a:solidFill>
            </a:rPr>
            <a:t>Pendahuluan</a:t>
          </a:r>
          <a:endParaRPr lang="en-US" b="1" dirty="0">
            <a:solidFill>
              <a:schemeClr val="tx1"/>
            </a:solidFill>
          </a:endParaRPr>
        </a:p>
      </dgm:t>
    </dgm:pt>
    <dgm:pt modelId="{654A3F42-6092-4C68-A81E-7E58897DF80B}" type="parTrans" cxnId="{B7FA2453-3817-4268-8539-C2F740C9F04D}">
      <dgm:prSet/>
      <dgm:spPr/>
      <dgm:t>
        <a:bodyPr/>
        <a:lstStyle/>
        <a:p>
          <a:endParaRPr lang="en-US"/>
        </a:p>
      </dgm:t>
    </dgm:pt>
    <dgm:pt modelId="{7A8712E6-E8A8-405C-B3DF-4E120F99A86C}" type="sibTrans" cxnId="{B7FA2453-3817-4268-8539-C2F740C9F04D}">
      <dgm:prSet/>
      <dgm:spPr/>
      <dgm:t>
        <a:bodyPr/>
        <a:lstStyle/>
        <a:p>
          <a:endParaRPr lang="en-US"/>
        </a:p>
      </dgm:t>
    </dgm:pt>
    <dgm:pt modelId="{CD2FE126-2FC9-418A-9BE2-770CB9DB8546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err="1" smtClean="0"/>
            <a:t>Latar</a:t>
          </a:r>
          <a:r>
            <a:rPr lang="en-US" dirty="0" smtClean="0"/>
            <a:t> </a:t>
          </a:r>
          <a:r>
            <a:rPr lang="en-US" dirty="0" err="1" smtClean="0"/>
            <a:t>Belakang</a:t>
          </a:r>
          <a:endParaRPr lang="en-US" dirty="0"/>
        </a:p>
      </dgm:t>
    </dgm:pt>
    <dgm:pt modelId="{AAABEAF5-5A0C-4D21-9668-217D628A2D1B}" type="parTrans" cxnId="{90BC0E9E-D17F-48E4-BE81-05D85F47E59A}">
      <dgm:prSet/>
      <dgm:spPr/>
      <dgm:t>
        <a:bodyPr/>
        <a:lstStyle/>
        <a:p>
          <a:endParaRPr lang="en-US"/>
        </a:p>
      </dgm:t>
    </dgm:pt>
    <dgm:pt modelId="{CCFE5A40-1B90-4CC3-8E68-01344475562D}" type="sibTrans" cxnId="{90BC0E9E-D17F-48E4-BE81-05D85F47E59A}">
      <dgm:prSet/>
      <dgm:spPr/>
      <dgm:t>
        <a:bodyPr/>
        <a:lstStyle/>
        <a:p>
          <a:endParaRPr lang="en-US"/>
        </a:p>
      </dgm:t>
    </dgm:pt>
    <dgm:pt modelId="{2A4C328A-DE8D-493E-B93A-CDD086CD53ED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err="1" smtClean="0"/>
            <a:t>Perumusan</a:t>
          </a:r>
          <a:r>
            <a:rPr lang="en-US" dirty="0" smtClean="0"/>
            <a:t> </a:t>
          </a:r>
          <a:r>
            <a:rPr lang="en-US" dirty="0" err="1" smtClean="0"/>
            <a:t>Masalah</a:t>
          </a:r>
          <a:endParaRPr lang="en-US" dirty="0"/>
        </a:p>
      </dgm:t>
    </dgm:pt>
    <dgm:pt modelId="{D26BB0E4-24E9-4693-9973-62EFFA76381F}" type="parTrans" cxnId="{927F860D-41B8-44C4-8CE8-66DC79D5765D}">
      <dgm:prSet/>
      <dgm:spPr/>
      <dgm:t>
        <a:bodyPr/>
        <a:lstStyle/>
        <a:p>
          <a:endParaRPr lang="en-US"/>
        </a:p>
      </dgm:t>
    </dgm:pt>
    <dgm:pt modelId="{E5DBA12F-26DB-416B-8F15-34D549A9DB34}" type="sibTrans" cxnId="{927F860D-41B8-44C4-8CE8-66DC79D5765D}">
      <dgm:prSet/>
      <dgm:spPr/>
      <dgm:t>
        <a:bodyPr/>
        <a:lstStyle/>
        <a:p>
          <a:endParaRPr lang="en-US"/>
        </a:p>
      </dgm:t>
    </dgm:pt>
    <dgm:pt modelId="{D337EA28-1CCA-4C25-A1AA-3FFB816C7849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b="1" dirty="0" err="1" smtClean="0">
              <a:solidFill>
                <a:schemeClr val="tx1"/>
              </a:solidFill>
            </a:rPr>
            <a:t>Metode</a:t>
          </a:r>
          <a:r>
            <a:rPr lang="en-US" b="1" dirty="0" smtClean="0">
              <a:solidFill>
                <a:schemeClr val="tx1"/>
              </a:solidFill>
            </a:rPr>
            <a:t> </a:t>
          </a:r>
          <a:r>
            <a:rPr lang="en-US" b="1" dirty="0" err="1" smtClean="0">
              <a:solidFill>
                <a:schemeClr val="tx1"/>
              </a:solidFill>
            </a:rPr>
            <a:t>Penelitian</a:t>
          </a:r>
          <a:endParaRPr lang="en-US" b="1" dirty="0">
            <a:solidFill>
              <a:schemeClr val="tx1"/>
            </a:solidFill>
          </a:endParaRPr>
        </a:p>
      </dgm:t>
    </dgm:pt>
    <dgm:pt modelId="{B611A01C-0F4D-448C-A603-D4893C1AFBBE}" type="parTrans" cxnId="{E553E6C5-364E-4E0A-AB6D-56E6C2276760}">
      <dgm:prSet/>
      <dgm:spPr/>
      <dgm:t>
        <a:bodyPr/>
        <a:lstStyle/>
        <a:p>
          <a:endParaRPr lang="en-US"/>
        </a:p>
      </dgm:t>
    </dgm:pt>
    <dgm:pt modelId="{9163FEB1-8038-4B14-BFB8-B8E8F57BB7A7}" type="sibTrans" cxnId="{E553E6C5-364E-4E0A-AB6D-56E6C2276760}">
      <dgm:prSet/>
      <dgm:spPr/>
      <dgm:t>
        <a:bodyPr/>
        <a:lstStyle/>
        <a:p>
          <a:endParaRPr lang="en-US"/>
        </a:p>
      </dgm:t>
    </dgm:pt>
    <dgm:pt modelId="{FD8B826C-A1FF-4269-97BF-FFC2F7318C5D}">
      <dgm:prSet phldrT="[Text]"/>
      <dgm:spPr>
        <a:solidFill>
          <a:srgbClr val="6BC838"/>
        </a:solidFill>
      </dgm:spPr>
      <dgm:t>
        <a:bodyPr/>
        <a:lstStyle/>
        <a:p>
          <a:r>
            <a:rPr lang="en-US" b="1" dirty="0" err="1" smtClean="0">
              <a:solidFill>
                <a:schemeClr val="tx1"/>
              </a:solidFill>
            </a:rPr>
            <a:t>Daftar</a:t>
          </a:r>
          <a:r>
            <a:rPr lang="en-US" b="1" dirty="0" smtClean="0">
              <a:solidFill>
                <a:schemeClr val="tx1"/>
              </a:solidFill>
            </a:rPr>
            <a:t> </a:t>
          </a:r>
          <a:r>
            <a:rPr lang="en-US" b="1" dirty="0" err="1" smtClean="0">
              <a:solidFill>
                <a:schemeClr val="tx1"/>
              </a:solidFill>
            </a:rPr>
            <a:t>Pustaka</a:t>
          </a:r>
          <a:endParaRPr lang="en-US" b="1" dirty="0">
            <a:solidFill>
              <a:schemeClr val="tx1"/>
            </a:solidFill>
          </a:endParaRPr>
        </a:p>
      </dgm:t>
    </dgm:pt>
    <dgm:pt modelId="{574C6B2D-91FB-4055-8C0A-998C420B8747}" type="parTrans" cxnId="{53D7CB86-CDA1-4F45-AB40-6439E229083F}">
      <dgm:prSet/>
      <dgm:spPr/>
      <dgm:t>
        <a:bodyPr/>
        <a:lstStyle/>
        <a:p>
          <a:endParaRPr lang="en-US"/>
        </a:p>
      </dgm:t>
    </dgm:pt>
    <dgm:pt modelId="{901495A7-C0ED-4F70-ACE8-F39F7E1D7062}" type="sibTrans" cxnId="{53D7CB86-CDA1-4F45-AB40-6439E229083F}">
      <dgm:prSet/>
      <dgm:spPr/>
      <dgm:t>
        <a:bodyPr/>
        <a:lstStyle/>
        <a:p>
          <a:endParaRPr lang="en-US"/>
        </a:p>
      </dgm:t>
    </dgm:pt>
    <dgm:pt modelId="{019EF498-85CE-4ADD-BFAD-AD805D77606D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err="1" smtClean="0"/>
            <a:t>Ruang</a:t>
          </a:r>
          <a:r>
            <a:rPr lang="en-US" dirty="0" smtClean="0"/>
            <a:t> </a:t>
          </a:r>
          <a:r>
            <a:rPr lang="en-US" dirty="0" err="1" smtClean="0"/>
            <a:t>Lingkup</a:t>
          </a:r>
          <a:endParaRPr lang="en-US" dirty="0"/>
        </a:p>
      </dgm:t>
    </dgm:pt>
    <dgm:pt modelId="{3A6874F5-59B3-4CC5-96F6-38F41CDE9FC5}" type="parTrans" cxnId="{0302091F-9A1B-4DEF-8067-55D2AA189A00}">
      <dgm:prSet/>
      <dgm:spPr/>
      <dgm:t>
        <a:bodyPr/>
        <a:lstStyle/>
        <a:p>
          <a:endParaRPr lang="en-US"/>
        </a:p>
      </dgm:t>
    </dgm:pt>
    <dgm:pt modelId="{00079AB6-8DEE-4395-8C3A-AD0E1A4FDDDD}" type="sibTrans" cxnId="{0302091F-9A1B-4DEF-8067-55D2AA189A00}">
      <dgm:prSet/>
      <dgm:spPr/>
      <dgm:t>
        <a:bodyPr/>
        <a:lstStyle/>
        <a:p>
          <a:endParaRPr lang="en-US"/>
        </a:p>
      </dgm:t>
    </dgm:pt>
    <dgm:pt modelId="{F695CE97-A7A3-460E-A8DB-7B53DD122BE4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err="1" smtClean="0"/>
            <a:t>Tujuan</a:t>
          </a:r>
          <a:endParaRPr lang="en-US" dirty="0"/>
        </a:p>
      </dgm:t>
    </dgm:pt>
    <dgm:pt modelId="{BE556A1C-253A-45D3-A26A-4FD701471405}" type="parTrans" cxnId="{9F06DF5C-438F-4BBF-8F08-B308455CE811}">
      <dgm:prSet/>
      <dgm:spPr/>
      <dgm:t>
        <a:bodyPr/>
        <a:lstStyle/>
        <a:p>
          <a:endParaRPr lang="en-US"/>
        </a:p>
      </dgm:t>
    </dgm:pt>
    <dgm:pt modelId="{011B04EE-C02E-43D2-AA89-89F1B38C9798}" type="sibTrans" cxnId="{9F06DF5C-438F-4BBF-8F08-B308455CE811}">
      <dgm:prSet/>
      <dgm:spPr/>
      <dgm:t>
        <a:bodyPr/>
        <a:lstStyle/>
        <a:p>
          <a:endParaRPr lang="en-US"/>
        </a:p>
      </dgm:t>
    </dgm:pt>
    <dgm:pt modelId="{CB141FDC-B401-4FCD-BD51-243FB9A056DF}">
      <dgm:prSet phldrT="[Text]"/>
      <dgm:spPr>
        <a:solidFill>
          <a:srgbClr val="FFC000"/>
        </a:solidFill>
      </dgm:spPr>
      <dgm:t>
        <a:bodyPr/>
        <a:lstStyle/>
        <a:p>
          <a:r>
            <a:rPr lang="en-US" b="1" dirty="0" err="1" smtClean="0">
              <a:solidFill>
                <a:schemeClr val="tx1"/>
              </a:solidFill>
            </a:rPr>
            <a:t>Jadwal</a:t>
          </a:r>
          <a:r>
            <a:rPr lang="en-US" b="1" dirty="0" smtClean="0">
              <a:solidFill>
                <a:schemeClr val="tx1"/>
              </a:solidFill>
            </a:rPr>
            <a:t> </a:t>
          </a:r>
          <a:r>
            <a:rPr lang="en-US" b="1" dirty="0" err="1" smtClean="0">
              <a:solidFill>
                <a:schemeClr val="tx1"/>
              </a:solidFill>
            </a:rPr>
            <a:t>Penelitian</a:t>
          </a:r>
          <a:endParaRPr lang="en-US" b="1" dirty="0">
            <a:solidFill>
              <a:schemeClr val="tx1"/>
            </a:solidFill>
          </a:endParaRPr>
        </a:p>
      </dgm:t>
    </dgm:pt>
    <dgm:pt modelId="{C661C780-6D4B-4F42-B4F8-E71D00865E92}" type="parTrans" cxnId="{7DE59E28-766C-4244-AEC7-2E9BEE7D5BCA}">
      <dgm:prSet/>
      <dgm:spPr/>
      <dgm:t>
        <a:bodyPr/>
        <a:lstStyle/>
        <a:p>
          <a:endParaRPr lang="en-US"/>
        </a:p>
      </dgm:t>
    </dgm:pt>
    <dgm:pt modelId="{DC84F0D7-3106-4444-B619-11ED45E9C2D8}" type="sibTrans" cxnId="{7DE59E28-766C-4244-AEC7-2E9BEE7D5BCA}">
      <dgm:prSet/>
      <dgm:spPr/>
      <dgm:t>
        <a:bodyPr/>
        <a:lstStyle/>
        <a:p>
          <a:endParaRPr lang="en-US"/>
        </a:p>
      </dgm:t>
    </dgm:pt>
    <dgm:pt modelId="{D86FAE20-D3EB-4488-82D1-6B31807A25E6}">
      <dgm:prSet/>
      <dgm:spPr/>
      <dgm:t>
        <a:bodyPr/>
        <a:lstStyle/>
        <a:p>
          <a:r>
            <a:rPr lang="en-US" dirty="0" err="1" smtClean="0">
              <a:solidFill>
                <a:schemeClr val="bg1"/>
              </a:solidFill>
            </a:rPr>
            <a:t>Tahapan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Penelitian</a:t>
          </a:r>
          <a:endParaRPr lang="en-US" dirty="0"/>
        </a:p>
      </dgm:t>
    </dgm:pt>
    <dgm:pt modelId="{871C38B1-5A2E-401C-B5C6-3AC1BB6D0230}" type="parTrans" cxnId="{580AA929-B852-4C72-8137-4753F8EE034C}">
      <dgm:prSet/>
      <dgm:spPr/>
      <dgm:t>
        <a:bodyPr/>
        <a:lstStyle/>
        <a:p>
          <a:endParaRPr lang="en-US"/>
        </a:p>
      </dgm:t>
    </dgm:pt>
    <dgm:pt modelId="{40894B95-8E93-49A9-BDD8-350B825E02E1}" type="sibTrans" cxnId="{580AA929-B852-4C72-8137-4753F8EE034C}">
      <dgm:prSet/>
      <dgm:spPr/>
      <dgm:t>
        <a:bodyPr/>
        <a:lstStyle/>
        <a:p>
          <a:endParaRPr lang="en-US"/>
        </a:p>
      </dgm:t>
    </dgm:pt>
    <dgm:pt modelId="{EDA8F49B-5838-411A-B724-FAAA37056985}">
      <dgm:prSet/>
      <dgm:spPr/>
      <dgm:t>
        <a:bodyPr/>
        <a:lstStyle/>
        <a:p>
          <a:r>
            <a:rPr lang="en-US" dirty="0" err="1" smtClean="0">
              <a:solidFill>
                <a:schemeClr val="bg1"/>
              </a:solidFill>
            </a:rPr>
            <a:t>Ekstraksi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Fitur</a:t>
          </a:r>
          <a:endParaRPr lang="en-US" dirty="0">
            <a:solidFill>
              <a:schemeClr val="bg1"/>
            </a:solidFill>
          </a:endParaRPr>
        </a:p>
      </dgm:t>
    </dgm:pt>
    <dgm:pt modelId="{BDD378F9-C7FF-4FB9-8166-AE5DD1D3A1A3}" type="parTrans" cxnId="{70CF018D-79DE-48CA-BE93-46405472CA84}">
      <dgm:prSet/>
      <dgm:spPr/>
      <dgm:t>
        <a:bodyPr/>
        <a:lstStyle/>
        <a:p>
          <a:endParaRPr lang="en-US"/>
        </a:p>
      </dgm:t>
    </dgm:pt>
    <dgm:pt modelId="{C8C36822-364C-4836-B416-5D982E69E601}" type="sibTrans" cxnId="{70CF018D-79DE-48CA-BE93-46405472CA84}">
      <dgm:prSet/>
      <dgm:spPr/>
      <dgm:t>
        <a:bodyPr/>
        <a:lstStyle/>
        <a:p>
          <a:endParaRPr lang="en-US"/>
        </a:p>
      </dgm:t>
    </dgm:pt>
    <dgm:pt modelId="{5815C005-D1B2-412D-A3E8-749AC8E0C0E1}">
      <dgm:prSet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504B83DA-5B05-418F-AD63-E5153FC07B32}" type="parTrans" cxnId="{C34E3F5A-1BBC-41F5-A56C-475E8E7E26DA}">
      <dgm:prSet/>
      <dgm:spPr/>
      <dgm:t>
        <a:bodyPr/>
        <a:lstStyle/>
        <a:p>
          <a:endParaRPr lang="en-US"/>
        </a:p>
      </dgm:t>
    </dgm:pt>
    <dgm:pt modelId="{43C46AFC-895A-4609-AFCE-05B5F04457ED}" type="sibTrans" cxnId="{C34E3F5A-1BBC-41F5-A56C-475E8E7E26DA}">
      <dgm:prSet/>
      <dgm:spPr/>
      <dgm:t>
        <a:bodyPr/>
        <a:lstStyle/>
        <a:p>
          <a:endParaRPr lang="en-US"/>
        </a:p>
      </dgm:t>
    </dgm:pt>
    <dgm:pt modelId="{63149DD9-2DD6-4764-A2A4-482D0AEE880B}">
      <dgm:prSet/>
      <dgm:spPr/>
      <dgm:t>
        <a:bodyPr/>
        <a:lstStyle/>
        <a:p>
          <a:r>
            <a:rPr lang="en-US" dirty="0" err="1" smtClean="0">
              <a:solidFill>
                <a:schemeClr val="bg1"/>
              </a:solidFill>
            </a:rPr>
            <a:t>Pengukuran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Kerapatan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Venasi</a:t>
          </a:r>
          <a:endParaRPr lang="en-US" dirty="0">
            <a:solidFill>
              <a:schemeClr val="bg1"/>
            </a:solidFill>
          </a:endParaRPr>
        </a:p>
      </dgm:t>
    </dgm:pt>
    <dgm:pt modelId="{C6090CC2-17A5-47DC-89D0-DB5CCCB32F6A}" type="parTrans" cxnId="{1F384A66-3112-42A5-B933-B2332C1706BA}">
      <dgm:prSet/>
      <dgm:spPr/>
      <dgm:t>
        <a:bodyPr/>
        <a:lstStyle/>
        <a:p>
          <a:endParaRPr lang="en-US"/>
        </a:p>
      </dgm:t>
    </dgm:pt>
    <dgm:pt modelId="{8FD1C07E-E9C1-4E9A-802B-AD66FB245520}" type="sibTrans" cxnId="{1F384A66-3112-42A5-B933-B2332C1706BA}">
      <dgm:prSet/>
      <dgm:spPr/>
      <dgm:t>
        <a:bodyPr/>
        <a:lstStyle/>
        <a:p>
          <a:endParaRPr lang="en-US"/>
        </a:p>
      </dgm:t>
    </dgm:pt>
    <dgm:pt modelId="{5DA7A567-08E7-4CF9-932D-B2FF98233D80}">
      <dgm:prSet/>
      <dgm:spPr/>
      <dgm:t>
        <a:bodyPr/>
        <a:lstStyle/>
        <a:p>
          <a:r>
            <a:rPr lang="en-US" dirty="0" err="1" smtClean="0">
              <a:solidFill>
                <a:schemeClr val="bg1"/>
              </a:solidFill>
            </a:rPr>
            <a:t>Seleksi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Fitur</a:t>
          </a:r>
          <a:endParaRPr lang="en-US" dirty="0">
            <a:solidFill>
              <a:schemeClr val="bg1"/>
            </a:solidFill>
          </a:endParaRPr>
        </a:p>
      </dgm:t>
    </dgm:pt>
    <dgm:pt modelId="{96A1AA17-8D3B-49F6-946F-3613C4749798}" type="parTrans" cxnId="{A0F53DEB-0368-4450-BA4C-78B9E163326E}">
      <dgm:prSet/>
      <dgm:spPr/>
    </dgm:pt>
    <dgm:pt modelId="{6F1D5FAE-FBD9-4196-A21A-D168C8E81FC4}" type="sibTrans" cxnId="{A0F53DEB-0368-4450-BA4C-78B9E163326E}">
      <dgm:prSet/>
      <dgm:spPr/>
    </dgm:pt>
    <dgm:pt modelId="{429BCB6A-F636-42F9-BF8F-7EA11DB83C7C}">
      <dgm:prSet/>
      <dgm:spPr/>
      <dgm:t>
        <a:bodyPr/>
        <a:lstStyle/>
        <a:p>
          <a:r>
            <a:rPr lang="en-US" dirty="0" err="1" smtClean="0">
              <a:solidFill>
                <a:schemeClr val="bg1"/>
              </a:solidFill>
            </a:rPr>
            <a:t>Klasifikasi</a:t>
          </a:r>
          <a:endParaRPr lang="en-US" dirty="0">
            <a:solidFill>
              <a:schemeClr val="bg1"/>
            </a:solidFill>
          </a:endParaRPr>
        </a:p>
      </dgm:t>
    </dgm:pt>
    <dgm:pt modelId="{0C9F58A0-45E8-4E38-84E7-67F963985A93}" type="parTrans" cxnId="{AEC26AAE-134B-44D9-9FBD-4FA4C7294FE6}">
      <dgm:prSet/>
      <dgm:spPr/>
    </dgm:pt>
    <dgm:pt modelId="{0E0EB59E-3828-4E58-ACD0-6B35D3BAB60A}" type="sibTrans" cxnId="{AEC26AAE-134B-44D9-9FBD-4FA4C7294FE6}">
      <dgm:prSet/>
      <dgm:spPr/>
    </dgm:pt>
    <dgm:pt modelId="{224D6D9E-4F76-4B60-9B2B-726BF27EC2AF}" type="pres">
      <dgm:prSet presAssocID="{55A79C91-4CEF-4F4F-9D63-31CB6CAAA2C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F93A781-3983-4CEB-A6E5-2AEC1F42A2F4}" type="pres">
      <dgm:prSet presAssocID="{5C60E98B-4721-4E24-8174-0A863154A0F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14CCD2-8F98-43F6-A35C-261A7DA54BF0}" type="pres">
      <dgm:prSet presAssocID="{7A8712E6-E8A8-405C-B3DF-4E120F99A86C}" presName="sibTrans" presStyleCnt="0"/>
      <dgm:spPr/>
      <dgm:t>
        <a:bodyPr/>
        <a:lstStyle/>
        <a:p>
          <a:endParaRPr lang="en-US"/>
        </a:p>
      </dgm:t>
    </dgm:pt>
    <dgm:pt modelId="{9984C8A2-B122-4FA9-94C4-55A28985DAF9}" type="pres">
      <dgm:prSet presAssocID="{D337EA28-1CCA-4C25-A1AA-3FFB816C784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6D1006-70A7-42D5-A190-2BEC28759D80}" type="pres">
      <dgm:prSet presAssocID="{9163FEB1-8038-4B14-BFB8-B8E8F57BB7A7}" presName="sibTrans" presStyleCnt="0"/>
      <dgm:spPr/>
      <dgm:t>
        <a:bodyPr/>
        <a:lstStyle/>
        <a:p>
          <a:endParaRPr lang="en-US"/>
        </a:p>
      </dgm:t>
    </dgm:pt>
    <dgm:pt modelId="{3270597A-3DEB-46E5-A94E-E2D4DC533ACF}" type="pres">
      <dgm:prSet presAssocID="{FD8B826C-A1FF-4269-97BF-FFC2F7318C5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C149E6-1C9B-4CCF-AC9B-50432163C800}" type="pres">
      <dgm:prSet presAssocID="{901495A7-C0ED-4F70-ACE8-F39F7E1D7062}" presName="sibTrans" presStyleCnt="0"/>
      <dgm:spPr/>
      <dgm:t>
        <a:bodyPr/>
        <a:lstStyle/>
        <a:p>
          <a:endParaRPr lang="en-US"/>
        </a:p>
      </dgm:t>
    </dgm:pt>
    <dgm:pt modelId="{A89688A9-42D2-486C-9A6B-38EC77785D06}" type="pres">
      <dgm:prSet presAssocID="{CB141FDC-B401-4FCD-BD51-243FB9A056D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53E6C5-364E-4E0A-AB6D-56E6C2276760}" srcId="{55A79C91-4CEF-4F4F-9D63-31CB6CAAA2C4}" destId="{D337EA28-1CCA-4C25-A1AA-3FFB816C7849}" srcOrd="1" destOrd="0" parTransId="{B611A01C-0F4D-448C-A603-D4893C1AFBBE}" sibTransId="{9163FEB1-8038-4B14-BFB8-B8E8F57BB7A7}"/>
    <dgm:cxn modelId="{E4EB7CBA-7E72-4AF1-A0DD-AE14637A38AA}" type="presOf" srcId="{2A4C328A-DE8D-493E-B93A-CDD086CD53ED}" destId="{8F93A781-3983-4CEB-A6E5-2AEC1F42A2F4}" srcOrd="0" destOrd="2" presId="urn:microsoft.com/office/officeart/2005/8/layout/hList6"/>
    <dgm:cxn modelId="{462DC90C-68C6-44BF-9BA1-CC7D6C1D04AE}" type="presOf" srcId="{FD8B826C-A1FF-4269-97BF-FFC2F7318C5D}" destId="{3270597A-3DEB-46E5-A94E-E2D4DC533ACF}" srcOrd="0" destOrd="0" presId="urn:microsoft.com/office/officeart/2005/8/layout/hList6"/>
    <dgm:cxn modelId="{D535A847-6E51-4C95-8DD9-8CDC35FD2C98}" type="presOf" srcId="{5815C005-D1B2-412D-A3E8-749AC8E0C0E1}" destId="{9984C8A2-B122-4FA9-94C4-55A28985DAF9}" srcOrd="0" destOrd="6" presId="urn:microsoft.com/office/officeart/2005/8/layout/hList6"/>
    <dgm:cxn modelId="{C34E3F5A-1BBC-41F5-A56C-475E8E7E26DA}" srcId="{D337EA28-1CCA-4C25-A1AA-3FFB816C7849}" destId="{5815C005-D1B2-412D-A3E8-749AC8E0C0E1}" srcOrd="5" destOrd="0" parTransId="{504B83DA-5B05-418F-AD63-E5153FC07B32}" sibTransId="{43C46AFC-895A-4609-AFCE-05B5F04457ED}"/>
    <dgm:cxn modelId="{0365E37B-3F46-4F17-9925-6D7CEBCA99D7}" type="presOf" srcId="{5DA7A567-08E7-4CF9-932D-B2FF98233D80}" destId="{9984C8A2-B122-4FA9-94C4-55A28985DAF9}" srcOrd="0" destOrd="4" presId="urn:microsoft.com/office/officeart/2005/8/layout/hList6"/>
    <dgm:cxn modelId="{B2D70618-2CF8-45D1-8867-DDCB57ADD720}" type="presOf" srcId="{429BCB6A-F636-42F9-BF8F-7EA11DB83C7C}" destId="{9984C8A2-B122-4FA9-94C4-55A28985DAF9}" srcOrd="0" destOrd="5" presId="urn:microsoft.com/office/officeart/2005/8/layout/hList6"/>
    <dgm:cxn modelId="{53D7CB86-CDA1-4F45-AB40-6439E229083F}" srcId="{55A79C91-4CEF-4F4F-9D63-31CB6CAAA2C4}" destId="{FD8B826C-A1FF-4269-97BF-FFC2F7318C5D}" srcOrd="2" destOrd="0" parTransId="{574C6B2D-91FB-4055-8C0A-998C420B8747}" sibTransId="{901495A7-C0ED-4F70-ACE8-F39F7E1D7062}"/>
    <dgm:cxn modelId="{1F384A66-3112-42A5-B933-B2332C1706BA}" srcId="{D337EA28-1CCA-4C25-A1AA-3FFB816C7849}" destId="{63149DD9-2DD6-4764-A2A4-482D0AEE880B}" srcOrd="2" destOrd="0" parTransId="{C6090CC2-17A5-47DC-89D0-DB5CCCB32F6A}" sibTransId="{8FD1C07E-E9C1-4E9A-802B-AD66FB245520}"/>
    <dgm:cxn modelId="{9DACBBE4-5581-4BBD-B867-AC78A9411B4B}" type="presOf" srcId="{5C60E98B-4721-4E24-8174-0A863154A0FD}" destId="{8F93A781-3983-4CEB-A6E5-2AEC1F42A2F4}" srcOrd="0" destOrd="0" presId="urn:microsoft.com/office/officeart/2005/8/layout/hList6"/>
    <dgm:cxn modelId="{F433E620-3194-4EA0-973C-5076990F77DC}" type="presOf" srcId="{CB141FDC-B401-4FCD-BD51-243FB9A056DF}" destId="{A89688A9-42D2-486C-9A6B-38EC77785D06}" srcOrd="0" destOrd="0" presId="urn:microsoft.com/office/officeart/2005/8/layout/hList6"/>
    <dgm:cxn modelId="{BB0956BB-F7DA-4BA8-AD79-DEF036700772}" type="presOf" srcId="{55A79C91-4CEF-4F4F-9D63-31CB6CAAA2C4}" destId="{224D6D9E-4F76-4B60-9B2B-726BF27EC2AF}" srcOrd="0" destOrd="0" presId="urn:microsoft.com/office/officeart/2005/8/layout/hList6"/>
    <dgm:cxn modelId="{B7FA2453-3817-4268-8539-C2F740C9F04D}" srcId="{55A79C91-4CEF-4F4F-9D63-31CB6CAAA2C4}" destId="{5C60E98B-4721-4E24-8174-0A863154A0FD}" srcOrd="0" destOrd="0" parTransId="{654A3F42-6092-4C68-A81E-7E58897DF80B}" sibTransId="{7A8712E6-E8A8-405C-B3DF-4E120F99A86C}"/>
    <dgm:cxn modelId="{D1BE653C-C29E-4D31-BD50-F233A16D77E3}" type="presOf" srcId="{EDA8F49B-5838-411A-B724-FAAA37056985}" destId="{9984C8A2-B122-4FA9-94C4-55A28985DAF9}" srcOrd="0" destOrd="2" presId="urn:microsoft.com/office/officeart/2005/8/layout/hList6"/>
    <dgm:cxn modelId="{7DE59E28-766C-4244-AEC7-2E9BEE7D5BCA}" srcId="{55A79C91-4CEF-4F4F-9D63-31CB6CAAA2C4}" destId="{CB141FDC-B401-4FCD-BD51-243FB9A056DF}" srcOrd="3" destOrd="0" parTransId="{C661C780-6D4B-4F42-B4F8-E71D00865E92}" sibTransId="{DC84F0D7-3106-4444-B619-11ED45E9C2D8}"/>
    <dgm:cxn modelId="{A0F53DEB-0368-4450-BA4C-78B9E163326E}" srcId="{D337EA28-1CCA-4C25-A1AA-3FFB816C7849}" destId="{5DA7A567-08E7-4CF9-932D-B2FF98233D80}" srcOrd="3" destOrd="0" parTransId="{96A1AA17-8D3B-49F6-946F-3613C4749798}" sibTransId="{6F1D5FAE-FBD9-4196-A21A-D168C8E81FC4}"/>
    <dgm:cxn modelId="{580AA929-B852-4C72-8137-4753F8EE034C}" srcId="{D337EA28-1CCA-4C25-A1AA-3FFB816C7849}" destId="{D86FAE20-D3EB-4488-82D1-6B31807A25E6}" srcOrd="0" destOrd="0" parTransId="{871C38B1-5A2E-401C-B5C6-3AC1BB6D0230}" sibTransId="{40894B95-8E93-49A9-BDD8-350B825E02E1}"/>
    <dgm:cxn modelId="{70CF018D-79DE-48CA-BE93-46405472CA84}" srcId="{D337EA28-1CCA-4C25-A1AA-3FFB816C7849}" destId="{EDA8F49B-5838-411A-B724-FAAA37056985}" srcOrd="1" destOrd="0" parTransId="{BDD378F9-C7FF-4FB9-8166-AE5DD1D3A1A3}" sibTransId="{C8C36822-364C-4836-B416-5D982E69E601}"/>
    <dgm:cxn modelId="{A7962312-D819-4407-9E02-05BF7DBB5FE9}" type="presOf" srcId="{63149DD9-2DD6-4764-A2A4-482D0AEE880B}" destId="{9984C8A2-B122-4FA9-94C4-55A28985DAF9}" srcOrd="0" destOrd="3" presId="urn:microsoft.com/office/officeart/2005/8/layout/hList6"/>
    <dgm:cxn modelId="{88B09BD0-80BC-4AFB-B61F-DA7B52BC4B4C}" type="presOf" srcId="{019EF498-85CE-4ADD-BFAD-AD805D77606D}" destId="{8F93A781-3983-4CEB-A6E5-2AEC1F42A2F4}" srcOrd="0" destOrd="4" presId="urn:microsoft.com/office/officeart/2005/8/layout/hList6"/>
    <dgm:cxn modelId="{0BF32276-A02B-46CC-B799-2D6E4C44605B}" type="presOf" srcId="{CD2FE126-2FC9-418A-9BE2-770CB9DB8546}" destId="{8F93A781-3983-4CEB-A6E5-2AEC1F42A2F4}" srcOrd="0" destOrd="1" presId="urn:microsoft.com/office/officeart/2005/8/layout/hList6"/>
    <dgm:cxn modelId="{927F860D-41B8-44C4-8CE8-66DC79D5765D}" srcId="{5C60E98B-4721-4E24-8174-0A863154A0FD}" destId="{2A4C328A-DE8D-493E-B93A-CDD086CD53ED}" srcOrd="1" destOrd="0" parTransId="{D26BB0E4-24E9-4693-9973-62EFFA76381F}" sibTransId="{E5DBA12F-26DB-416B-8F15-34D549A9DB34}"/>
    <dgm:cxn modelId="{90BC0E9E-D17F-48E4-BE81-05D85F47E59A}" srcId="{5C60E98B-4721-4E24-8174-0A863154A0FD}" destId="{CD2FE126-2FC9-418A-9BE2-770CB9DB8546}" srcOrd="0" destOrd="0" parTransId="{AAABEAF5-5A0C-4D21-9668-217D628A2D1B}" sibTransId="{CCFE5A40-1B90-4CC3-8E68-01344475562D}"/>
    <dgm:cxn modelId="{9F06DF5C-438F-4BBF-8F08-B308455CE811}" srcId="{5C60E98B-4721-4E24-8174-0A863154A0FD}" destId="{F695CE97-A7A3-460E-A8DB-7B53DD122BE4}" srcOrd="2" destOrd="0" parTransId="{BE556A1C-253A-45D3-A26A-4FD701471405}" sibTransId="{011B04EE-C02E-43D2-AA89-89F1B38C9798}"/>
    <dgm:cxn modelId="{39633F5B-E93A-472F-943C-B8F7A19645DE}" type="presOf" srcId="{D86FAE20-D3EB-4488-82D1-6B31807A25E6}" destId="{9984C8A2-B122-4FA9-94C4-55A28985DAF9}" srcOrd="0" destOrd="1" presId="urn:microsoft.com/office/officeart/2005/8/layout/hList6"/>
    <dgm:cxn modelId="{AEC26AAE-134B-44D9-9FBD-4FA4C7294FE6}" srcId="{D337EA28-1CCA-4C25-A1AA-3FFB816C7849}" destId="{429BCB6A-F636-42F9-BF8F-7EA11DB83C7C}" srcOrd="4" destOrd="0" parTransId="{0C9F58A0-45E8-4E38-84E7-67F963985A93}" sibTransId="{0E0EB59E-3828-4E58-ACD0-6B35D3BAB60A}"/>
    <dgm:cxn modelId="{EB92FDCC-FD47-49FA-A5A9-AF40D3945DA7}" type="presOf" srcId="{D337EA28-1CCA-4C25-A1AA-3FFB816C7849}" destId="{9984C8A2-B122-4FA9-94C4-55A28985DAF9}" srcOrd="0" destOrd="0" presId="urn:microsoft.com/office/officeart/2005/8/layout/hList6"/>
    <dgm:cxn modelId="{FB51AC01-9DB4-46B8-8340-6FEBA8485778}" type="presOf" srcId="{F695CE97-A7A3-460E-A8DB-7B53DD122BE4}" destId="{8F93A781-3983-4CEB-A6E5-2AEC1F42A2F4}" srcOrd="0" destOrd="3" presId="urn:microsoft.com/office/officeart/2005/8/layout/hList6"/>
    <dgm:cxn modelId="{0302091F-9A1B-4DEF-8067-55D2AA189A00}" srcId="{5C60E98B-4721-4E24-8174-0A863154A0FD}" destId="{019EF498-85CE-4ADD-BFAD-AD805D77606D}" srcOrd="3" destOrd="0" parTransId="{3A6874F5-59B3-4CC5-96F6-38F41CDE9FC5}" sibTransId="{00079AB6-8DEE-4395-8C3A-AD0E1A4FDDDD}"/>
    <dgm:cxn modelId="{88533508-A850-4F6A-82CD-7F8BE329D757}" type="presParOf" srcId="{224D6D9E-4F76-4B60-9B2B-726BF27EC2AF}" destId="{8F93A781-3983-4CEB-A6E5-2AEC1F42A2F4}" srcOrd="0" destOrd="0" presId="urn:microsoft.com/office/officeart/2005/8/layout/hList6"/>
    <dgm:cxn modelId="{8CA73894-970F-49D1-8795-8D2A06957AD1}" type="presParOf" srcId="{224D6D9E-4F76-4B60-9B2B-726BF27EC2AF}" destId="{3714CCD2-8F98-43F6-A35C-261A7DA54BF0}" srcOrd="1" destOrd="0" presId="urn:microsoft.com/office/officeart/2005/8/layout/hList6"/>
    <dgm:cxn modelId="{4DD5B718-BA15-4768-90C0-E4CCB6F223CA}" type="presParOf" srcId="{224D6D9E-4F76-4B60-9B2B-726BF27EC2AF}" destId="{9984C8A2-B122-4FA9-94C4-55A28985DAF9}" srcOrd="2" destOrd="0" presId="urn:microsoft.com/office/officeart/2005/8/layout/hList6"/>
    <dgm:cxn modelId="{000A8871-6F21-4FB9-8B5B-D98206291F54}" type="presParOf" srcId="{224D6D9E-4F76-4B60-9B2B-726BF27EC2AF}" destId="{FB6D1006-70A7-42D5-A190-2BEC28759D80}" srcOrd="3" destOrd="0" presId="urn:microsoft.com/office/officeart/2005/8/layout/hList6"/>
    <dgm:cxn modelId="{A98145EE-753C-42D2-BBE2-5A20EA743148}" type="presParOf" srcId="{224D6D9E-4F76-4B60-9B2B-726BF27EC2AF}" destId="{3270597A-3DEB-46E5-A94E-E2D4DC533ACF}" srcOrd="4" destOrd="0" presId="urn:microsoft.com/office/officeart/2005/8/layout/hList6"/>
    <dgm:cxn modelId="{FBF20C1A-6653-4D13-911A-B58A1DEE258E}" type="presParOf" srcId="{224D6D9E-4F76-4B60-9B2B-726BF27EC2AF}" destId="{94C149E6-1C9B-4CCF-AC9B-50432163C800}" srcOrd="5" destOrd="0" presId="urn:microsoft.com/office/officeart/2005/8/layout/hList6"/>
    <dgm:cxn modelId="{88F6A7C2-1AE4-4A38-A734-3FE1962D1DB6}" type="presParOf" srcId="{224D6D9E-4F76-4B60-9B2B-726BF27EC2AF}" destId="{A89688A9-42D2-486C-9A6B-38EC77785D06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FF003E-0379-4EB8-BC6A-36225B90DA1B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1B9C9A-D3A3-4C4A-A791-9FD77109A18A}">
      <dgm:prSet phldrT="[Text]"/>
      <dgm:spPr/>
      <dgm:t>
        <a:bodyPr/>
        <a:lstStyle/>
        <a:p>
          <a:r>
            <a:rPr lang="en-US" b="0" dirty="0" smtClean="0">
              <a:solidFill>
                <a:schemeClr val="tx1"/>
              </a:solidFill>
            </a:rPr>
            <a:t>[ 1 ]</a:t>
          </a:r>
          <a:endParaRPr lang="en-US" b="0" dirty="0">
            <a:solidFill>
              <a:schemeClr val="tx1"/>
            </a:solidFill>
          </a:endParaRPr>
        </a:p>
      </dgm:t>
    </dgm:pt>
    <dgm:pt modelId="{84DF69BD-2E08-48DF-9572-96C0A76A3A3E}" type="parTrans" cxnId="{BC182120-83CF-41A2-A927-B43020615CF4}">
      <dgm:prSet/>
      <dgm:spPr/>
      <dgm:t>
        <a:bodyPr/>
        <a:lstStyle/>
        <a:p>
          <a:endParaRPr lang="en-US"/>
        </a:p>
      </dgm:t>
    </dgm:pt>
    <dgm:pt modelId="{7DC3B736-DBBD-40EA-91E6-5E93EA74CF06}" type="sibTrans" cxnId="{BC182120-83CF-41A2-A927-B43020615CF4}">
      <dgm:prSet/>
      <dgm:spPr/>
      <dgm:t>
        <a:bodyPr/>
        <a:lstStyle/>
        <a:p>
          <a:endParaRPr lang="en-US"/>
        </a:p>
      </dgm:t>
    </dgm:pt>
    <dgm:pt modelId="{DCA3FD44-F18C-4685-A216-03426F2DC0AE}">
      <dgm:prSet phldrT="[Text]"/>
      <dgm:spPr/>
      <dgm:t>
        <a:bodyPr/>
        <a:lstStyle/>
        <a:p>
          <a:r>
            <a:rPr lang="en-US" b="1" dirty="0" err="1" smtClean="0"/>
            <a:t>Rahmadhani</a:t>
          </a:r>
          <a:r>
            <a:rPr lang="en-US" b="1" dirty="0" smtClean="0"/>
            <a:t> </a:t>
          </a:r>
          <a:r>
            <a:rPr lang="en-US" b="1" dirty="0" err="1" smtClean="0"/>
            <a:t>dan</a:t>
          </a:r>
          <a:r>
            <a:rPr lang="en-US" b="1" dirty="0" smtClean="0"/>
            <a:t> </a:t>
          </a:r>
          <a:r>
            <a:rPr lang="en-US" b="1" dirty="0" err="1" smtClean="0"/>
            <a:t>Herdiyeni</a:t>
          </a:r>
          <a:r>
            <a:rPr lang="en-US" b="1" dirty="0" smtClean="0"/>
            <a:t> (2010)</a:t>
          </a:r>
          <a:br>
            <a:rPr lang="en-US" b="1" dirty="0" smtClean="0"/>
          </a:br>
          <a:r>
            <a:rPr lang="en-US" i="1" dirty="0" smtClean="0"/>
            <a:t>Shape and </a:t>
          </a:r>
          <a:r>
            <a:rPr lang="en-US" b="1" i="1" dirty="0" smtClean="0">
              <a:solidFill>
                <a:srgbClr val="00B0F0"/>
              </a:solidFill>
            </a:rPr>
            <a:t>vein extraction</a:t>
          </a:r>
          <a:r>
            <a:rPr lang="en-US" i="1" dirty="0" smtClean="0"/>
            <a:t> on plant leaf images using </a:t>
          </a:r>
          <a:r>
            <a:rPr lang="en-US" i="1" dirty="0" err="1" smtClean="0"/>
            <a:t>fourier</a:t>
          </a:r>
          <a:r>
            <a:rPr lang="en-US" i="1" dirty="0" smtClean="0"/>
            <a:t> and b-spline modeling</a:t>
          </a:r>
          <a:endParaRPr lang="en-US" dirty="0"/>
        </a:p>
      </dgm:t>
    </dgm:pt>
    <dgm:pt modelId="{0B2F2F45-16B9-4664-8DE2-5E87E6CB461F}" type="parTrans" cxnId="{C57D044C-5DDB-424A-9645-51A3143905BC}">
      <dgm:prSet/>
      <dgm:spPr/>
      <dgm:t>
        <a:bodyPr/>
        <a:lstStyle/>
        <a:p>
          <a:endParaRPr lang="en-US"/>
        </a:p>
      </dgm:t>
    </dgm:pt>
    <dgm:pt modelId="{4E2CF174-BB97-4AB0-95EC-C1D949F1AFDB}" type="sibTrans" cxnId="{C57D044C-5DDB-424A-9645-51A3143905BC}">
      <dgm:prSet/>
      <dgm:spPr/>
      <dgm:t>
        <a:bodyPr/>
        <a:lstStyle/>
        <a:p>
          <a:endParaRPr lang="en-US"/>
        </a:p>
      </dgm:t>
    </dgm:pt>
    <dgm:pt modelId="{F2028769-DAE6-4A1C-94B7-B915B1B19441}">
      <dgm:prSet phldrT="[Text]"/>
      <dgm:spPr>
        <a:solidFill>
          <a:schemeClr val="accent2">
            <a:lumMod val="75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[ 2 ]</a:t>
          </a:r>
          <a:endParaRPr lang="en-US" dirty="0">
            <a:solidFill>
              <a:schemeClr val="tx1"/>
            </a:solidFill>
          </a:endParaRPr>
        </a:p>
      </dgm:t>
    </dgm:pt>
    <dgm:pt modelId="{C1234239-961A-4A69-A456-96D842677DA9}" type="parTrans" cxnId="{2029D001-9D4D-4EE5-BD1F-70B559C361E2}">
      <dgm:prSet/>
      <dgm:spPr/>
      <dgm:t>
        <a:bodyPr/>
        <a:lstStyle/>
        <a:p>
          <a:endParaRPr lang="en-US"/>
        </a:p>
      </dgm:t>
    </dgm:pt>
    <dgm:pt modelId="{EC6CC4A1-E919-4AC8-9ED9-A67372615ADD}" type="sibTrans" cxnId="{2029D001-9D4D-4EE5-BD1F-70B559C361E2}">
      <dgm:prSet/>
      <dgm:spPr/>
      <dgm:t>
        <a:bodyPr/>
        <a:lstStyle/>
        <a:p>
          <a:endParaRPr lang="en-US"/>
        </a:p>
      </dgm:t>
    </dgm:pt>
    <dgm:pt modelId="{1FBA5D93-871D-417A-96A3-22C6B5B02C18}">
      <dgm:prSet phldrT="[Text]"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b="1" dirty="0" err="1" smtClean="0"/>
            <a:t>Salima</a:t>
          </a:r>
          <a:r>
            <a:rPr lang="en-US" b="1" dirty="0" smtClean="0"/>
            <a:t> </a:t>
          </a:r>
          <a:r>
            <a:rPr lang="en-US" b="1" i="1" dirty="0" smtClean="0"/>
            <a:t>et al</a:t>
          </a:r>
          <a:r>
            <a:rPr lang="en-US" b="1" dirty="0" smtClean="0"/>
            <a:t>. (2015)</a:t>
          </a:r>
          <a:br>
            <a:rPr lang="en-US" b="1" dirty="0" smtClean="0"/>
          </a:br>
          <a:r>
            <a:rPr lang="en-US" i="1" dirty="0" smtClean="0"/>
            <a:t>Leaf </a:t>
          </a:r>
          <a:r>
            <a:rPr lang="en-US" b="1" i="1" dirty="0" smtClean="0">
              <a:solidFill>
                <a:srgbClr val="00B0F0"/>
              </a:solidFill>
            </a:rPr>
            <a:t>vein segmentation</a:t>
          </a:r>
          <a:r>
            <a:rPr lang="en-US" i="1" dirty="0" smtClean="0"/>
            <a:t> of medicinal plant using hessian matrix</a:t>
          </a:r>
          <a:endParaRPr lang="en-US" dirty="0"/>
        </a:p>
      </dgm:t>
    </dgm:pt>
    <dgm:pt modelId="{30540F75-B7DD-4ECF-90A2-DA2D6A083DBE}" type="parTrans" cxnId="{3D8A94E7-69BD-4DDC-AF7C-A96352565D28}">
      <dgm:prSet/>
      <dgm:spPr/>
      <dgm:t>
        <a:bodyPr/>
        <a:lstStyle/>
        <a:p>
          <a:endParaRPr lang="en-US"/>
        </a:p>
      </dgm:t>
    </dgm:pt>
    <dgm:pt modelId="{DF6A286E-3A16-4647-8E6D-E78C7207B3A7}" type="sibTrans" cxnId="{3D8A94E7-69BD-4DDC-AF7C-A96352565D28}">
      <dgm:prSet/>
      <dgm:spPr/>
      <dgm:t>
        <a:bodyPr/>
        <a:lstStyle/>
        <a:p>
          <a:endParaRPr lang="en-US"/>
        </a:p>
      </dgm:t>
    </dgm:pt>
    <dgm:pt modelId="{60F25B5C-6508-4BA3-B2DA-3FD18F415323}">
      <dgm:prSet phldrT="[Text]"/>
      <dgm:spPr>
        <a:solidFill>
          <a:srgbClr val="6BC838"/>
        </a:solidFill>
        <a:ln>
          <a:solidFill>
            <a:srgbClr val="6BC838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[ 3 ]</a:t>
          </a:r>
          <a:endParaRPr lang="en-US" dirty="0">
            <a:solidFill>
              <a:schemeClr val="tx1"/>
            </a:solidFill>
          </a:endParaRPr>
        </a:p>
      </dgm:t>
    </dgm:pt>
    <dgm:pt modelId="{5F0AE38F-E2ED-4EDA-926B-9BD8216DA02E}" type="parTrans" cxnId="{4D55E09D-EF93-404E-9A24-3BE4638B6766}">
      <dgm:prSet/>
      <dgm:spPr/>
      <dgm:t>
        <a:bodyPr/>
        <a:lstStyle/>
        <a:p>
          <a:endParaRPr lang="en-US"/>
        </a:p>
      </dgm:t>
    </dgm:pt>
    <dgm:pt modelId="{8694AD25-0D47-4C0F-831B-1DE454056009}" type="sibTrans" cxnId="{4D55E09D-EF93-404E-9A24-3BE4638B6766}">
      <dgm:prSet/>
      <dgm:spPr/>
      <dgm:t>
        <a:bodyPr/>
        <a:lstStyle/>
        <a:p>
          <a:endParaRPr lang="en-US"/>
        </a:p>
      </dgm:t>
    </dgm:pt>
    <dgm:pt modelId="{0985DA2C-C028-407F-B2E7-314C152D636E}">
      <dgm:prSet phldrT="[Text]"/>
      <dgm:spPr>
        <a:ln>
          <a:solidFill>
            <a:srgbClr val="6BC838"/>
          </a:solidFill>
        </a:ln>
      </dgm:spPr>
      <dgm:t>
        <a:bodyPr/>
        <a:lstStyle/>
        <a:p>
          <a:r>
            <a:rPr lang="en-US" b="1" dirty="0" err="1" smtClean="0"/>
            <a:t>Prastya</a:t>
          </a:r>
          <a:r>
            <a:rPr lang="en-US" b="1" dirty="0" smtClean="0"/>
            <a:t> (2016)</a:t>
          </a:r>
          <a:br>
            <a:rPr lang="en-US" b="1" dirty="0" smtClean="0"/>
          </a:br>
          <a:r>
            <a:rPr lang="en-US" b="1" i="1" dirty="0" err="1" smtClean="0">
              <a:solidFill>
                <a:srgbClr val="00B0F0"/>
              </a:solidFill>
            </a:rPr>
            <a:t>Ekstraksi</a:t>
          </a:r>
          <a:r>
            <a:rPr lang="en-US" b="1" i="1" dirty="0" smtClean="0">
              <a:solidFill>
                <a:srgbClr val="00B0F0"/>
              </a:solidFill>
            </a:rPr>
            <a:t> </a:t>
          </a:r>
          <a:r>
            <a:rPr lang="en-US" b="1" i="1" dirty="0" err="1" smtClean="0">
              <a:solidFill>
                <a:srgbClr val="00B0F0"/>
              </a:solidFill>
            </a:rPr>
            <a:t>fitur</a:t>
          </a:r>
          <a:r>
            <a:rPr lang="en-US" b="1" i="1" dirty="0" smtClean="0">
              <a:solidFill>
                <a:srgbClr val="00B0F0"/>
              </a:solidFill>
            </a:rPr>
            <a:t> </a:t>
          </a:r>
          <a:r>
            <a:rPr lang="en-US" b="1" i="1" dirty="0" err="1" smtClean="0">
              <a:solidFill>
                <a:srgbClr val="00B0F0"/>
              </a:solidFill>
            </a:rPr>
            <a:t>venasi</a:t>
          </a:r>
          <a:r>
            <a:rPr lang="en-US" i="1" dirty="0" smtClean="0"/>
            <a:t> </a:t>
          </a:r>
          <a:r>
            <a:rPr lang="en-US" i="1" dirty="0" err="1" smtClean="0"/>
            <a:t>daun</a:t>
          </a:r>
          <a:r>
            <a:rPr lang="en-US" i="1" dirty="0" smtClean="0"/>
            <a:t> </a:t>
          </a:r>
          <a:r>
            <a:rPr lang="en-US" i="1" dirty="0" err="1" smtClean="0"/>
            <a:t>tumbuhan</a:t>
          </a:r>
          <a:r>
            <a:rPr lang="en-US" i="1" dirty="0" smtClean="0"/>
            <a:t> </a:t>
          </a:r>
          <a:r>
            <a:rPr lang="en-US" i="1" dirty="0" err="1" smtClean="0"/>
            <a:t>obat</a:t>
          </a:r>
          <a:r>
            <a:rPr lang="en-US" i="1" dirty="0" smtClean="0"/>
            <a:t> </a:t>
          </a:r>
          <a:r>
            <a:rPr lang="en-US" i="1" err="1" smtClean="0"/>
            <a:t>berbasis</a:t>
          </a:r>
          <a:r>
            <a:rPr lang="en-US" i="1" smtClean="0"/>
            <a:t> </a:t>
          </a:r>
          <a:r>
            <a:rPr lang="en-US" i="1" smtClean="0"/>
            <a:t>geometri</a:t>
          </a:r>
          <a:endParaRPr lang="en-US" dirty="0"/>
        </a:p>
      </dgm:t>
    </dgm:pt>
    <dgm:pt modelId="{43C49FA3-CAD3-4B6C-980F-2F54ED072C71}" type="parTrans" cxnId="{64187D85-57B3-420E-9FDF-307167DA6503}">
      <dgm:prSet/>
      <dgm:spPr/>
      <dgm:t>
        <a:bodyPr/>
        <a:lstStyle/>
        <a:p>
          <a:endParaRPr lang="en-US"/>
        </a:p>
      </dgm:t>
    </dgm:pt>
    <dgm:pt modelId="{F6044AA0-A08F-4F4C-B9A8-9B6DCAFAC059}" type="sibTrans" cxnId="{64187D85-57B3-420E-9FDF-307167DA6503}">
      <dgm:prSet/>
      <dgm:spPr/>
      <dgm:t>
        <a:bodyPr/>
        <a:lstStyle/>
        <a:p>
          <a:endParaRPr lang="en-US"/>
        </a:p>
      </dgm:t>
    </dgm:pt>
    <dgm:pt modelId="{3E8CDC79-6304-435D-A46E-0F6B6A9FE492}">
      <dgm:prSet phldrT="[Text]"/>
      <dgm:spPr>
        <a:ln>
          <a:solidFill>
            <a:srgbClr val="FFC000"/>
          </a:solidFill>
        </a:ln>
      </dgm:spPr>
      <dgm:t>
        <a:bodyPr/>
        <a:lstStyle/>
        <a:p>
          <a:r>
            <a:rPr lang="en-US" b="1" dirty="0" err="1" smtClean="0"/>
            <a:t>Plotze</a:t>
          </a:r>
          <a:r>
            <a:rPr lang="en-US" b="1" dirty="0" smtClean="0"/>
            <a:t> </a:t>
          </a:r>
          <a:r>
            <a:rPr lang="en-US" b="1" dirty="0" err="1" smtClean="0"/>
            <a:t>dan</a:t>
          </a:r>
          <a:r>
            <a:rPr lang="en-US" b="1" dirty="0" smtClean="0"/>
            <a:t> Bruno (2009)</a:t>
          </a:r>
          <a:br>
            <a:rPr lang="en-US" b="1" dirty="0" smtClean="0"/>
          </a:br>
          <a:r>
            <a:rPr lang="en-US" i="1" dirty="0" smtClean="0"/>
            <a:t>Automatic leaf structure biometry: computer vision techniques and their applications in </a:t>
          </a:r>
          <a:r>
            <a:rPr lang="en-US" i="1" smtClean="0"/>
            <a:t>plant </a:t>
          </a:r>
          <a:r>
            <a:rPr lang="en-US" i="1" smtClean="0"/>
            <a:t>taxonomy</a:t>
          </a:r>
          <a:endParaRPr lang="en-US" dirty="0"/>
        </a:p>
      </dgm:t>
    </dgm:pt>
    <dgm:pt modelId="{41809411-014F-4B1C-B2B0-EF4608A00E30}" type="parTrans" cxnId="{29A5E54F-7C9F-472D-9199-7CE8D053FA05}">
      <dgm:prSet/>
      <dgm:spPr/>
      <dgm:t>
        <a:bodyPr/>
        <a:lstStyle/>
        <a:p>
          <a:endParaRPr lang="en-US"/>
        </a:p>
      </dgm:t>
    </dgm:pt>
    <dgm:pt modelId="{226473CB-C28F-4D42-B408-B861666D468E}" type="sibTrans" cxnId="{29A5E54F-7C9F-472D-9199-7CE8D053FA05}">
      <dgm:prSet/>
      <dgm:spPr/>
      <dgm:t>
        <a:bodyPr/>
        <a:lstStyle/>
        <a:p>
          <a:endParaRPr lang="en-US"/>
        </a:p>
      </dgm:t>
    </dgm:pt>
    <dgm:pt modelId="{DC913837-7DE4-4F3E-98E8-ED66A45F1845}">
      <dgm:prSet phldrT="[Text]"/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[ 4 ]</a:t>
          </a:r>
          <a:endParaRPr lang="en-US" dirty="0">
            <a:solidFill>
              <a:schemeClr val="tx1"/>
            </a:solidFill>
          </a:endParaRPr>
        </a:p>
      </dgm:t>
    </dgm:pt>
    <dgm:pt modelId="{FEEED5DE-75B9-419B-AFD2-235765983DA1}" type="parTrans" cxnId="{7CF90977-707A-4E5A-8686-A56E294CB542}">
      <dgm:prSet/>
      <dgm:spPr/>
      <dgm:t>
        <a:bodyPr/>
        <a:lstStyle/>
        <a:p>
          <a:endParaRPr lang="en-US"/>
        </a:p>
      </dgm:t>
    </dgm:pt>
    <dgm:pt modelId="{AA50A3A9-9E57-4EA9-A456-061A10FADF45}" type="sibTrans" cxnId="{7CF90977-707A-4E5A-8686-A56E294CB542}">
      <dgm:prSet/>
      <dgm:spPr/>
      <dgm:t>
        <a:bodyPr/>
        <a:lstStyle/>
        <a:p>
          <a:endParaRPr lang="en-US"/>
        </a:p>
      </dgm:t>
    </dgm:pt>
    <dgm:pt modelId="{7DDCAFA8-C348-4566-93CD-9130862FE426}" type="pres">
      <dgm:prSet presAssocID="{4DFF003E-0379-4EB8-BC6A-36225B90DA1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E25CF1-8091-477C-8416-A2EC0AE1BB52}" type="pres">
      <dgm:prSet presAssocID="{571B9C9A-D3A3-4C4A-A791-9FD77109A18A}" presName="composite" presStyleCnt="0"/>
      <dgm:spPr/>
    </dgm:pt>
    <dgm:pt modelId="{7037CF90-27F5-4068-88A8-1AB578045EEB}" type="pres">
      <dgm:prSet presAssocID="{571B9C9A-D3A3-4C4A-A791-9FD77109A18A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0CEFC7-DFFB-4D79-B012-8AA68790084D}" type="pres">
      <dgm:prSet presAssocID="{571B9C9A-D3A3-4C4A-A791-9FD77109A18A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ACDAF7-4068-4AD4-AAF6-20A6BF02681B}" type="pres">
      <dgm:prSet presAssocID="{7DC3B736-DBBD-40EA-91E6-5E93EA74CF06}" presName="sp" presStyleCnt="0"/>
      <dgm:spPr/>
    </dgm:pt>
    <dgm:pt modelId="{DD9D670F-1396-41DB-B0F5-41C918D1CAA8}" type="pres">
      <dgm:prSet presAssocID="{F2028769-DAE6-4A1C-94B7-B915B1B19441}" presName="composite" presStyleCnt="0"/>
      <dgm:spPr/>
    </dgm:pt>
    <dgm:pt modelId="{1A8BB80A-D1DD-49AE-A00C-8F47DF5724E2}" type="pres">
      <dgm:prSet presAssocID="{F2028769-DAE6-4A1C-94B7-B915B1B19441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ACA6FD-0601-474A-99BA-497D9BCFD828}" type="pres">
      <dgm:prSet presAssocID="{F2028769-DAE6-4A1C-94B7-B915B1B19441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F2517B-D408-4899-BF26-E1E593385D91}" type="pres">
      <dgm:prSet presAssocID="{EC6CC4A1-E919-4AC8-9ED9-A67372615ADD}" presName="sp" presStyleCnt="0"/>
      <dgm:spPr/>
    </dgm:pt>
    <dgm:pt modelId="{BD40EEBD-A335-47C5-AD28-2A872B249DCE}" type="pres">
      <dgm:prSet presAssocID="{60F25B5C-6508-4BA3-B2DA-3FD18F415323}" presName="composite" presStyleCnt="0"/>
      <dgm:spPr/>
    </dgm:pt>
    <dgm:pt modelId="{6E0123B4-0250-425C-B639-95C0A623A2B8}" type="pres">
      <dgm:prSet presAssocID="{60F25B5C-6508-4BA3-B2DA-3FD18F415323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654746-BB6D-41D4-B962-E983FDA1462F}" type="pres">
      <dgm:prSet presAssocID="{60F25B5C-6508-4BA3-B2DA-3FD18F415323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F9163C-EF26-4F51-9272-E05F51BACD2C}" type="pres">
      <dgm:prSet presAssocID="{8694AD25-0D47-4C0F-831B-1DE454056009}" presName="sp" presStyleCnt="0"/>
      <dgm:spPr/>
    </dgm:pt>
    <dgm:pt modelId="{073480B4-E6C9-4C3F-ABB8-FF760C2FF351}" type="pres">
      <dgm:prSet presAssocID="{DC913837-7DE4-4F3E-98E8-ED66A45F1845}" presName="composite" presStyleCnt="0"/>
      <dgm:spPr/>
    </dgm:pt>
    <dgm:pt modelId="{A9E26A91-DF54-4F19-8C59-D0DE451489CD}" type="pres">
      <dgm:prSet presAssocID="{DC913837-7DE4-4F3E-98E8-ED66A45F1845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26D022-364E-4C1A-B854-520EF22B46CA}" type="pres">
      <dgm:prSet presAssocID="{DC913837-7DE4-4F3E-98E8-ED66A45F1845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7A84CD-3916-499D-BA1E-45D3ED2C82F7}" type="presOf" srcId="{60F25B5C-6508-4BA3-B2DA-3FD18F415323}" destId="{6E0123B4-0250-425C-B639-95C0A623A2B8}" srcOrd="0" destOrd="0" presId="urn:microsoft.com/office/officeart/2005/8/layout/chevron2"/>
    <dgm:cxn modelId="{9ABDC96C-25BD-4BB7-AB8F-4636605C7A96}" type="presOf" srcId="{4DFF003E-0379-4EB8-BC6A-36225B90DA1B}" destId="{7DDCAFA8-C348-4566-93CD-9130862FE426}" srcOrd="0" destOrd="0" presId="urn:microsoft.com/office/officeart/2005/8/layout/chevron2"/>
    <dgm:cxn modelId="{EE0443B5-B46D-4103-899C-4A357317936B}" type="presOf" srcId="{DCA3FD44-F18C-4685-A216-03426F2DC0AE}" destId="{3E0CEFC7-DFFB-4D79-B012-8AA68790084D}" srcOrd="0" destOrd="0" presId="urn:microsoft.com/office/officeart/2005/8/layout/chevron2"/>
    <dgm:cxn modelId="{2029D001-9D4D-4EE5-BD1F-70B559C361E2}" srcId="{4DFF003E-0379-4EB8-BC6A-36225B90DA1B}" destId="{F2028769-DAE6-4A1C-94B7-B915B1B19441}" srcOrd="1" destOrd="0" parTransId="{C1234239-961A-4A69-A456-96D842677DA9}" sibTransId="{EC6CC4A1-E919-4AC8-9ED9-A67372615ADD}"/>
    <dgm:cxn modelId="{202B217B-0463-483F-8B31-3FCEFE169E78}" type="presOf" srcId="{DC913837-7DE4-4F3E-98E8-ED66A45F1845}" destId="{A9E26A91-DF54-4F19-8C59-D0DE451489CD}" srcOrd="0" destOrd="0" presId="urn:microsoft.com/office/officeart/2005/8/layout/chevron2"/>
    <dgm:cxn modelId="{21B846C9-BDE1-4249-B8C1-19DFFFAAE7B9}" type="presOf" srcId="{1FBA5D93-871D-417A-96A3-22C6B5B02C18}" destId="{28ACA6FD-0601-474A-99BA-497D9BCFD828}" srcOrd="0" destOrd="0" presId="urn:microsoft.com/office/officeart/2005/8/layout/chevron2"/>
    <dgm:cxn modelId="{21B2DA88-75E4-47CA-BE96-94712D4F70E5}" type="presOf" srcId="{571B9C9A-D3A3-4C4A-A791-9FD77109A18A}" destId="{7037CF90-27F5-4068-88A8-1AB578045EEB}" srcOrd="0" destOrd="0" presId="urn:microsoft.com/office/officeart/2005/8/layout/chevron2"/>
    <dgm:cxn modelId="{7CF90977-707A-4E5A-8686-A56E294CB542}" srcId="{4DFF003E-0379-4EB8-BC6A-36225B90DA1B}" destId="{DC913837-7DE4-4F3E-98E8-ED66A45F1845}" srcOrd="3" destOrd="0" parTransId="{FEEED5DE-75B9-419B-AFD2-235765983DA1}" sibTransId="{AA50A3A9-9E57-4EA9-A456-061A10FADF45}"/>
    <dgm:cxn modelId="{BC182120-83CF-41A2-A927-B43020615CF4}" srcId="{4DFF003E-0379-4EB8-BC6A-36225B90DA1B}" destId="{571B9C9A-D3A3-4C4A-A791-9FD77109A18A}" srcOrd="0" destOrd="0" parTransId="{84DF69BD-2E08-48DF-9572-96C0A76A3A3E}" sibTransId="{7DC3B736-DBBD-40EA-91E6-5E93EA74CF06}"/>
    <dgm:cxn modelId="{C57D044C-5DDB-424A-9645-51A3143905BC}" srcId="{571B9C9A-D3A3-4C4A-A791-9FD77109A18A}" destId="{DCA3FD44-F18C-4685-A216-03426F2DC0AE}" srcOrd="0" destOrd="0" parTransId="{0B2F2F45-16B9-4664-8DE2-5E87E6CB461F}" sibTransId="{4E2CF174-BB97-4AB0-95EC-C1D949F1AFDB}"/>
    <dgm:cxn modelId="{4D55E09D-EF93-404E-9A24-3BE4638B6766}" srcId="{4DFF003E-0379-4EB8-BC6A-36225B90DA1B}" destId="{60F25B5C-6508-4BA3-B2DA-3FD18F415323}" srcOrd="2" destOrd="0" parTransId="{5F0AE38F-E2ED-4EDA-926B-9BD8216DA02E}" sibTransId="{8694AD25-0D47-4C0F-831B-1DE454056009}"/>
    <dgm:cxn modelId="{E6C665FE-FE49-48C6-BAAE-05E9354E8F0C}" type="presOf" srcId="{0985DA2C-C028-407F-B2E7-314C152D636E}" destId="{E7654746-BB6D-41D4-B962-E983FDA1462F}" srcOrd="0" destOrd="0" presId="urn:microsoft.com/office/officeart/2005/8/layout/chevron2"/>
    <dgm:cxn modelId="{2906E2C0-5C5E-497B-811D-A219FD75C9CF}" type="presOf" srcId="{F2028769-DAE6-4A1C-94B7-B915B1B19441}" destId="{1A8BB80A-D1DD-49AE-A00C-8F47DF5724E2}" srcOrd="0" destOrd="0" presId="urn:microsoft.com/office/officeart/2005/8/layout/chevron2"/>
    <dgm:cxn modelId="{64187D85-57B3-420E-9FDF-307167DA6503}" srcId="{60F25B5C-6508-4BA3-B2DA-3FD18F415323}" destId="{0985DA2C-C028-407F-B2E7-314C152D636E}" srcOrd="0" destOrd="0" parTransId="{43C49FA3-CAD3-4B6C-980F-2F54ED072C71}" sibTransId="{F6044AA0-A08F-4F4C-B9A8-9B6DCAFAC059}"/>
    <dgm:cxn modelId="{29A5E54F-7C9F-472D-9199-7CE8D053FA05}" srcId="{DC913837-7DE4-4F3E-98E8-ED66A45F1845}" destId="{3E8CDC79-6304-435D-A46E-0F6B6A9FE492}" srcOrd="0" destOrd="0" parTransId="{41809411-014F-4B1C-B2B0-EF4608A00E30}" sibTransId="{226473CB-C28F-4D42-B408-B861666D468E}"/>
    <dgm:cxn modelId="{3D8A94E7-69BD-4DDC-AF7C-A96352565D28}" srcId="{F2028769-DAE6-4A1C-94B7-B915B1B19441}" destId="{1FBA5D93-871D-417A-96A3-22C6B5B02C18}" srcOrd="0" destOrd="0" parTransId="{30540F75-B7DD-4ECF-90A2-DA2D6A083DBE}" sibTransId="{DF6A286E-3A16-4647-8E6D-E78C7207B3A7}"/>
    <dgm:cxn modelId="{FD1E8FA8-6BFD-4980-BE86-F194441906FF}" type="presOf" srcId="{3E8CDC79-6304-435D-A46E-0F6B6A9FE492}" destId="{5026D022-364E-4C1A-B854-520EF22B46CA}" srcOrd="0" destOrd="0" presId="urn:microsoft.com/office/officeart/2005/8/layout/chevron2"/>
    <dgm:cxn modelId="{18BC8C0D-9A22-49C3-8189-3DBD8644CAED}" type="presParOf" srcId="{7DDCAFA8-C348-4566-93CD-9130862FE426}" destId="{FCE25CF1-8091-477C-8416-A2EC0AE1BB52}" srcOrd="0" destOrd="0" presId="urn:microsoft.com/office/officeart/2005/8/layout/chevron2"/>
    <dgm:cxn modelId="{81DE3842-12FD-46D9-AAB6-683E5EFF8689}" type="presParOf" srcId="{FCE25CF1-8091-477C-8416-A2EC0AE1BB52}" destId="{7037CF90-27F5-4068-88A8-1AB578045EEB}" srcOrd="0" destOrd="0" presId="urn:microsoft.com/office/officeart/2005/8/layout/chevron2"/>
    <dgm:cxn modelId="{35744869-222A-4F51-9FBC-A29C6E841A4D}" type="presParOf" srcId="{FCE25CF1-8091-477C-8416-A2EC0AE1BB52}" destId="{3E0CEFC7-DFFB-4D79-B012-8AA68790084D}" srcOrd="1" destOrd="0" presId="urn:microsoft.com/office/officeart/2005/8/layout/chevron2"/>
    <dgm:cxn modelId="{C0184CBE-7685-47A5-9020-755AE2EA1A92}" type="presParOf" srcId="{7DDCAFA8-C348-4566-93CD-9130862FE426}" destId="{05ACDAF7-4068-4AD4-AAF6-20A6BF02681B}" srcOrd="1" destOrd="0" presId="urn:microsoft.com/office/officeart/2005/8/layout/chevron2"/>
    <dgm:cxn modelId="{784B5152-A65F-4386-BDB5-C6B7BB3F1FAA}" type="presParOf" srcId="{7DDCAFA8-C348-4566-93CD-9130862FE426}" destId="{DD9D670F-1396-41DB-B0F5-41C918D1CAA8}" srcOrd="2" destOrd="0" presId="urn:microsoft.com/office/officeart/2005/8/layout/chevron2"/>
    <dgm:cxn modelId="{9DBC71A9-775B-4F52-9F63-648689EEC22A}" type="presParOf" srcId="{DD9D670F-1396-41DB-B0F5-41C918D1CAA8}" destId="{1A8BB80A-D1DD-49AE-A00C-8F47DF5724E2}" srcOrd="0" destOrd="0" presId="urn:microsoft.com/office/officeart/2005/8/layout/chevron2"/>
    <dgm:cxn modelId="{18C665E9-9662-401E-BADB-D3E1FB87DA29}" type="presParOf" srcId="{DD9D670F-1396-41DB-B0F5-41C918D1CAA8}" destId="{28ACA6FD-0601-474A-99BA-497D9BCFD828}" srcOrd="1" destOrd="0" presId="urn:microsoft.com/office/officeart/2005/8/layout/chevron2"/>
    <dgm:cxn modelId="{274F13FC-A218-4533-B3C3-E269604B4B19}" type="presParOf" srcId="{7DDCAFA8-C348-4566-93CD-9130862FE426}" destId="{8AF2517B-D408-4899-BF26-E1E593385D91}" srcOrd="3" destOrd="0" presId="urn:microsoft.com/office/officeart/2005/8/layout/chevron2"/>
    <dgm:cxn modelId="{39F2C419-9FDB-4668-AE8A-3CE88D541FCA}" type="presParOf" srcId="{7DDCAFA8-C348-4566-93CD-9130862FE426}" destId="{BD40EEBD-A335-47C5-AD28-2A872B249DCE}" srcOrd="4" destOrd="0" presId="urn:microsoft.com/office/officeart/2005/8/layout/chevron2"/>
    <dgm:cxn modelId="{02A5D844-E569-4E3A-8114-9EE040FA0672}" type="presParOf" srcId="{BD40EEBD-A335-47C5-AD28-2A872B249DCE}" destId="{6E0123B4-0250-425C-B639-95C0A623A2B8}" srcOrd="0" destOrd="0" presId="urn:microsoft.com/office/officeart/2005/8/layout/chevron2"/>
    <dgm:cxn modelId="{7DEC2CEE-8853-413D-BDB6-E9FC0F801CB7}" type="presParOf" srcId="{BD40EEBD-A335-47C5-AD28-2A872B249DCE}" destId="{E7654746-BB6D-41D4-B962-E983FDA1462F}" srcOrd="1" destOrd="0" presId="urn:microsoft.com/office/officeart/2005/8/layout/chevron2"/>
    <dgm:cxn modelId="{95774C70-06E0-4CBD-9E4E-B4FBEB0542BE}" type="presParOf" srcId="{7DDCAFA8-C348-4566-93CD-9130862FE426}" destId="{E7F9163C-EF26-4F51-9272-E05F51BACD2C}" srcOrd="5" destOrd="0" presId="urn:microsoft.com/office/officeart/2005/8/layout/chevron2"/>
    <dgm:cxn modelId="{9CCCB2C4-11FF-465E-A7E0-358CE37FBFA2}" type="presParOf" srcId="{7DDCAFA8-C348-4566-93CD-9130862FE426}" destId="{073480B4-E6C9-4C3F-ABB8-FF760C2FF351}" srcOrd="6" destOrd="0" presId="urn:microsoft.com/office/officeart/2005/8/layout/chevron2"/>
    <dgm:cxn modelId="{BBB241BA-2612-42C6-B545-5FE7BB6D7ADE}" type="presParOf" srcId="{073480B4-E6C9-4C3F-ABB8-FF760C2FF351}" destId="{A9E26A91-DF54-4F19-8C59-D0DE451489CD}" srcOrd="0" destOrd="0" presId="urn:microsoft.com/office/officeart/2005/8/layout/chevron2"/>
    <dgm:cxn modelId="{87BF94B4-753D-41D3-A80E-FAF7251798C6}" type="presParOf" srcId="{073480B4-E6C9-4C3F-ABB8-FF760C2FF351}" destId="{5026D022-364E-4C1A-B854-520EF22B46C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93A781-3983-4CEB-A6E5-2AEC1F42A2F4}">
      <dsp:nvSpPr>
        <dsp:cNvPr id="0" name=""/>
        <dsp:cNvSpPr/>
      </dsp:nvSpPr>
      <dsp:spPr>
        <a:xfrm rot="16200000">
          <a:off x="-1130309" y="1132659"/>
          <a:ext cx="4572000" cy="2306680"/>
        </a:xfrm>
        <a:prstGeom prst="flowChartManualOperation">
          <a:avLst/>
        </a:prstGeom>
        <a:solidFill>
          <a:schemeClr val="accent1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4072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>
              <a:solidFill>
                <a:schemeClr val="tx1"/>
              </a:solidFill>
            </a:rPr>
            <a:t>Pendahuluan</a:t>
          </a:r>
          <a:endParaRPr lang="en-US" sz="2200" b="1" kern="1200" dirty="0">
            <a:solidFill>
              <a:schemeClr val="tx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/>
            <a:t>Latar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Belakang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/>
            <a:t>Perumusan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Masalah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/>
            <a:t>Tujuan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/>
            <a:t>Ruang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Lingkup</a:t>
          </a:r>
          <a:endParaRPr lang="en-US" sz="1700" kern="1200" dirty="0"/>
        </a:p>
      </dsp:txBody>
      <dsp:txXfrm rot="5400000">
        <a:off x="2351" y="914399"/>
        <a:ext cx="2306680" cy="2743200"/>
      </dsp:txXfrm>
    </dsp:sp>
    <dsp:sp modelId="{9984C8A2-B122-4FA9-94C4-55A28985DAF9}">
      <dsp:nvSpPr>
        <dsp:cNvPr id="0" name=""/>
        <dsp:cNvSpPr/>
      </dsp:nvSpPr>
      <dsp:spPr>
        <a:xfrm rot="16200000">
          <a:off x="1349371" y="1132659"/>
          <a:ext cx="4572000" cy="2306680"/>
        </a:xfrm>
        <a:prstGeom prst="flowChartManualOperation">
          <a:avLst/>
        </a:prstGeom>
        <a:solidFill>
          <a:schemeClr val="accent2">
            <a:lumMod val="7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4072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err="1" smtClean="0">
              <a:solidFill>
                <a:schemeClr val="tx1"/>
              </a:solidFill>
            </a:rPr>
            <a:t>Metode</a:t>
          </a:r>
          <a:r>
            <a:rPr lang="en-US" sz="2200" b="1" kern="1200" dirty="0" smtClean="0">
              <a:solidFill>
                <a:schemeClr val="tx1"/>
              </a:solidFill>
            </a:rPr>
            <a:t> </a:t>
          </a:r>
          <a:r>
            <a:rPr lang="en-US" sz="2200" b="1" kern="1200" dirty="0" err="1" smtClean="0">
              <a:solidFill>
                <a:schemeClr val="tx1"/>
              </a:solidFill>
            </a:rPr>
            <a:t>Penelitian</a:t>
          </a:r>
          <a:endParaRPr lang="en-US" sz="2200" b="1" kern="1200" dirty="0">
            <a:solidFill>
              <a:schemeClr val="tx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>
              <a:solidFill>
                <a:schemeClr val="bg1"/>
              </a:solidFill>
            </a:rPr>
            <a:t>Tahapan</a:t>
          </a:r>
          <a:r>
            <a:rPr lang="en-US" sz="1700" kern="1200" dirty="0" smtClean="0">
              <a:solidFill>
                <a:schemeClr val="bg1"/>
              </a:solidFill>
            </a:rPr>
            <a:t> </a:t>
          </a:r>
          <a:r>
            <a:rPr lang="en-US" sz="1700" kern="1200" dirty="0" err="1" smtClean="0">
              <a:solidFill>
                <a:schemeClr val="bg1"/>
              </a:solidFill>
            </a:rPr>
            <a:t>Penelitian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>
              <a:solidFill>
                <a:schemeClr val="bg1"/>
              </a:solidFill>
            </a:rPr>
            <a:t>Ekstraksi</a:t>
          </a:r>
          <a:r>
            <a:rPr lang="en-US" sz="1700" kern="1200" dirty="0" smtClean="0">
              <a:solidFill>
                <a:schemeClr val="bg1"/>
              </a:solidFill>
            </a:rPr>
            <a:t> </a:t>
          </a:r>
          <a:r>
            <a:rPr lang="en-US" sz="1700" kern="1200" dirty="0" err="1" smtClean="0">
              <a:solidFill>
                <a:schemeClr val="bg1"/>
              </a:solidFill>
            </a:rPr>
            <a:t>Fitur</a:t>
          </a:r>
          <a:endParaRPr lang="en-US" sz="1700" kern="1200" dirty="0">
            <a:solidFill>
              <a:schemeClr val="bg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>
              <a:solidFill>
                <a:schemeClr val="bg1"/>
              </a:solidFill>
            </a:rPr>
            <a:t>Pengukuran</a:t>
          </a:r>
          <a:r>
            <a:rPr lang="en-US" sz="1700" kern="1200" dirty="0" smtClean="0">
              <a:solidFill>
                <a:schemeClr val="bg1"/>
              </a:solidFill>
            </a:rPr>
            <a:t> </a:t>
          </a:r>
          <a:r>
            <a:rPr lang="en-US" sz="1700" kern="1200" dirty="0" err="1" smtClean="0">
              <a:solidFill>
                <a:schemeClr val="bg1"/>
              </a:solidFill>
            </a:rPr>
            <a:t>Kerapatan</a:t>
          </a:r>
          <a:r>
            <a:rPr lang="en-US" sz="1700" kern="1200" dirty="0" smtClean="0">
              <a:solidFill>
                <a:schemeClr val="bg1"/>
              </a:solidFill>
            </a:rPr>
            <a:t> </a:t>
          </a:r>
          <a:r>
            <a:rPr lang="en-US" sz="1700" kern="1200" dirty="0" err="1" smtClean="0">
              <a:solidFill>
                <a:schemeClr val="bg1"/>
              </a:solidFill>
            </a:rPr>
            <a:t>Venasi</a:t>
          </a:r>
          <a:endParaRPr lang="en-US" sz="1700" kern="1200" dirty="0">
            <a:solidFill>
              <a:schemeClr val="bg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>
              <a:solidFill>
                <a:schemeClr val="bg1"/>
              </a:solidFill>
            </a:rPr>
            <a:t>Seleksi</a:t>
          </a:r>
          <a:r>
            <a:rPr lang="en-US" sz="1700" kern="1200" dirty="0" smtClean="0">
              <a:solidFill>
                <a:schemeClr val="bg1"/>
              </a:solidFill>
            </a:rPr>
            <a:t> </a:t>
          </a:r>
          <a:r>
            <a:rPr lang="en-US" sz="1700" kern="1200" dirty="0" err="1" smtClean="0">
              <a:solidFill>
                <a:schemeClr val="bg1"/>
              </a:solidFill>
            </a:rPr>
            <a:t>Fitur</a:t>
          </a:r>
          <a:endParaRPr lang="en-US" sz="1700" kern="1200" dirty="0">
            <a:solidFill>
              <a:schemeClr val="bg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>
              <a:solidFill>
                <a:schemeClr val="bg1"/>
              </a:solidFill>
            </a:rPr>
            <a:t>Klasifikasi</a:t>
          </a:r>
          <a:endParaRPr lang="en-US" sz="1700" kern="1200" dirty="0">
            <a:solidFill>
              <a:schemeClr val="bg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700" kern="1200" dirty="0">
            <a:solidFill>
              <a:schemeClr val="bg1"/>
            </a:solidFill>
          </a:endParaRPr>
        </a:p>
      </dsp:txBody>
      <dsp:txXfrm rot="5400000">
        <a:off x="2482031" y="914399"/>
        <a:ext cx="2306680" cy="2743200"/>
      </dsp:txXfrm>
    </dsp:sp>
    <dsp:sp modelId="{3270597A-3DEB-46E5-A94E-E2D4DC533ACF}">
      <dsp:nvSpPr>
        <dsp:cNvPr id="0" name=""/>
        <dsp:cNvSpPr/>
      </dsp:nvSpPr>
      <dsp:spPr>
        <a:xfrm rot="16200000">
          <a:off x="3829053" y="1132659"/>
          <a:ext cx="4572000" cy="2306680"/>
        </a:xfrm>
        <a:prstGeom prst="flowChartManualOperation">
          <a:avLst/>
        </a:prstGeom>
        <a:solidFill>
          <a:srgbClr val="6BC838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4072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err="1" smtClean="0">
              <a:solidFill>
                <a:schemeClr val="tx1"/>
              </a:solidFill>
            </a:rPr>
            <a:t>Daftar</a:t>
          </a:r>
          <a:r>
            <a:rPr lang="en-US" sz="2200" b="1" kern="1200" dirty="0" smtClean="0">
              <a:solidFill>
                <a:schemeClr val="tx1"/>
              </a:solidFill>
            </a:rPr>
            <a:t> </a:t>
          </a:r>
          <a:r>
            <a:rPr lang="en-US" sz="2200" b="1" kern="1200" dirty="0" err="1" smtClean="0">
              <a:solidFill>
                <a:schemeClr val="tx1"/>
              </a:solidFill>
            </a:rPr>
            <a:t>Pustaka</a:t>
          </a:r>
          <a:endParaRPr lang="en-US" sz="2200" b="1" kern="1200" dirty="0">
            <a:solidFill>
              <a:schemeClr val="tx1"/>
            </a:solidFill>
          </a:endParaRPr>
        </a:p>
      </dsp:txBody>
      <dsp:txXfrm rot="5400000">
        <a:off x="4961713" y="914399"/>
        <a:ext cx="2306680" cy="2743200"/>
      </dsp:txXfrm>
    </dsp:sp>
    <dsp:sp modelId="{A89688A9-42D2-486C-9A6B-38EC77785D06}">
      <dsp:nvSpPr>
        <dsp:cNvPr id="0" name=""/>
        <dsp:cNvSpPr/>
      </dsp:nvSpPr>
      <dsp:spPr>
        <a:xfrm rot="16200000">
          <a:off x="6308734" y="1132659"/>
          <a:ext cx="4572000" cy="2306680"/>
        </a:xfrm>
        <a:prstGeom prst="flowChartManualOperation">
          <a:avLst/>
        </a:prstGeom>
        <a:solidFill>
          <a:srgbClr val="FFC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4072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err="1" smtClean="0">
              <a:solidFill>
                <a:schemeClr val="tx1"/>
              </a:solidFill>
            </a:rPr>
            <a:t>Jadwal</a:t>
          </a:r>
          <a:r>
            <a:rPr lang="en-US" sz="2200" b="1" kern="1200" dirty="0" smtClean="0">
              <a:solidFill>
                <a:schemeClr val="tx1"/>
              </a:solidFill>
            </a:rPr>
            <a:t> </a:t>
          </a:r>
          <a:r>
            <a:rPr lang="en-US" sz="2200" b="1" kern="1200" dirty="0" err="1" smtClean="0">
              <a:solidFill>
                <a:schemeClr val="tx1"/>
              </a:solidFill>
            </a:rPr>
            <a:t>Penelitian</a:t>
          </a:r>
          <a:endParaRPr lang="en-US" sz="2200" b="1" kern="1200" dirty="0">
            <a:solidFill>
              <a:schemeClr val="tx1"/>
            </a:solidFill>
          </a:endParaRPr>
        </a:p>
      </dsp:txBody>
      <dsp:txXfrm rot="5400000">
        <a:off x="7441394" y="914399"/>
        <a:ext cx="2306680" cy="27432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37CF90-27F5-4068-88A8-1AB578045EEB}">
      <dsp:nvSpPr>
        <dsp:cNvPr id="0" name=""/>
        <dsp:cNvSpPr/>
      </dsp:nvSpPr>
      <dsp:spPr>
        <a:xfrm rot="5400000">
          <a:off x="-187858" y="189185"/>
          <a:ext cx="1252388" cy="8766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chemeClr val="tx1"/>
              </a:solidFill>
            </a:rPr>
            <a:t>[ 1 ]</a:t>
          </a:r>
          <a:endParaRPr lang="en-US" sz="2400" b="0" kern="1200" dirty="0">
            <a:solidFill>
              <a:schemeClr val="tx1"/>
            </a:solidFill>
          </a:endParaRPr>
        </a:p>
      </dsp:txBody>
      <dsp:txXfrm rot="-5400000">
        <a:off x="0" y="439663"/>
        <a:ext cx="876672" cy="375716"/>
      </dsp:txXfrm>
    </dsp:sp>
    <dsp:sp modelId="{3E0CEFC7-DFFB-4D79-B012-8AA68790084D}">
      <dsp:nvSpPr>
        <dsp:cNvPr id="0" name=""/>
        <dsp:cNvSpPr/>
      </dsp:nvSpPr>
      <dsp:spPr>
        <a:xfrm rot="5400000">
          <a:off x="4906680" y="-4028681"/>
          <a:ext cx="814052" cy="88740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err="1" smtClean="0"/>
            <a:t>Rahmadhani</a:t>
          </a:r>
          <a:r>
            <a:rPr lang="en-US" sz="1700" b="1" kern="1200" dirty="0" smtClean="0"/>
            <a:t> </a:t>
          </a:r>
          <a:r>
            <a:rPr lang="en-US" sz="1700" b="1" kern="1200" dirty="0" err="1" smtClean="0"/>
            <a:t>dan</a:t>
          </a:r>
          <a:r>
            <a:rPr lang="en-US" sz="1700" b="1" kern="1200" dirty="0" smtClean="0"/>
            <a:t> </a:t>
          </a:r>
          <a:r>
            <a:rPr lang="en-US" sz="1700" b="1" kern="1200" dirty="0" err="1" smtClean="0"/>
            <a:t>Herdiyeni</a:t>
          </a:r>
          <a:r>
            <a:rPr lang="en-US" sz="1700" b="1" kern="1200" dirty="0" smtClean="0"/>
            <a:t> (2010)</a:t>
          </a:r>
          <a:br>
            <a:rPr lang="en-US" sz="1700" b="1" kern="1200" dirty="0" smtClean="0"/>
          </a:br>
          <a:r>
            <a:rPr lang="en-US" sz="1700" i="1" kern="1200" dirty="0" smtClean="0"/>
            <a:t>Shape and </a:t>
          </a:r>
          <a:r>
            <a:rPr lang="en-US" sz="1700" b="1" i="1" kern="1200" dirty="0" smtClean="0">
              <a:solidFill>
                <a:srgbClr val="00B0F0"/>
              </a:solidFill>
            </a:rPr>
            <a:t>vein extraction</a:t>
          </a:r>
          <a:r>
            <a:rPr lang="en-US" sz="1700" i="1" kern="1200" dirty="0" smtClean="0"/>
            <a:t> on plant leaf images using </a:t>
          </a:r>
          <a:r>
            <a:rPr lang="en-US" sz="1700" i="1" kern="1200" dirty="0" err="1" smtClean="0"/>
            <a:t>fourier</a:t>
          </a:r>
          <a:r>
            <a:rPr lang="en-US" sz="1700" i="1" kern="1200" dirty="0" smtClean="0"/>
            <a:t> and b-spline modeling</a:t>
          </a:r>
          <a:endParaRPr lang="en-US" sz="1700" kern="1200" dirty="0"/>
        </a:p>
      </dsp:txBody>
      <dsp:txXfrm rot="-5400000">
        <a:off x="876672" y="41066"/>
        <a:ext cx="8834330" cy="734574"/>
      </dsp:txXfrm>
    </dsp:sp>
    <dsp:sp modelId="{1A8BB80A-D1DD-49AE-A00C-8F47DF5724E2}">
      <dsp:nvSpPr>
        <dsp:cNvPr id="0" name=""/>
        <dsp:cNvSpPr/>
      </dsp:nvSpPr>
      <dsp:spPr>
        <a:xfrm rot="5400000">
          <a:off x="-187858" y="1294837"/>
          <a:ext cx="1252388" cy="876672"/>
        </a:xfrm>
        <a:prstGeom prst="chevron">
          <a:avLst/>
        </a:prstGeom>
        <a:solidFill>
          <a:schemeClr val="accent2">
            <a:lumMod val="75000"/>
          </a:schemeClr>
        </a:solidFill>
        <a:ln w="10795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[ 2 ]</a:t>
          </a:r>
          <a:endParaRPr lang="en-US" sz="2400" kern="1200" dirty="0">
            <a:solidFill>
              <a:schemeClr val="tx1"/>
            </a:solidFill>
          </a:endParaRPr>
        </a:p>
      </dsp:txBody>
      <dsp:txXfrm rot="-5400000">
        <a:off x="0" y="1545315"/>
        <a:ext cx="876672" cy="375716"/>
      </dsp:txXfrm>
    </dsp:sp>
    <dsp:sp modelId="{28ACA6FD-0601-474A-99BA-497D9BCFD828}">
      <dsp:nvSpPr>
        <dsp:cNvPr id="0" name=""/>
        <dsp:cNvSpPr/>
      </dsp:nvSpPr>
      <dsp:spPr>
        <a:xfrm rot="5400000">
          <a:off x="4906680" y="-2923029"/>
          <a:ext cx="814052" cy="88740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err="1" smtClean="0"/>
            <a:t>Salima</a:t>
          </a:r>
          <a:r>
            <a:rPr lang="en-US" sz="1700" b="1" kern="1200" dirty="0" smtClean="0"/>
            <a:t> </a:t>
          </a:r>
          <a:r>
            <a:rPr lang="en-US" sz="1700" b="1" i="1" kern="1200" dirty="0" smtClean="0"/>
            <a:t>et al</a:t>
          </a:r>
          <a:r>
            <a:rPr lang="en-US" sz="1700" b="1" kern="1200" dirty="0" smtClean="0"/>
            <a:t>. (2015)</a:t>
          </a:r>
          <a:br>
            <a:rPr lang="en-US" sz="1700" b="1" kern="1200" dirty="0" smtClean="0"/>
          </a:br>
          <a:r>
            <a:rPr lang="en-US" sz="1700" i="1" kern="1200" dirty="0" smtClean="0"/>
            <a:t>Leaf </a:t>
          </a:r>
          <a:r>
            <a:rPr lang="en-US" sz="1700" b="1" i="1" kern="1200" dirty="0" smtClean="0">
              <a:solidFill>
                <a:srgbClr val="00B0F0"/>
              </a:solidFill>
            </a:rPr>
            <a:t>vein segmentation</a:t>
          </a:r>
          <a:r>
            <a:rPr lang="en-US" sz="1700" i="1" kern="1200" dirty="0" smtClean="0"/>
            <a:t> of medicinal plant using hessian matrix</a:t>
          </a:r>
          <a:endParaRPr lang="en-US" sz="1700" kern="1200" dirty="0"/>
        </a:p>
      </dsp:txBody>
      <dsp:txXfrm rot="-5400000">
        <a:off x="876672" y="1146718"/>
        <a:ext cx="8834330" cy="734574"/>
      </dsp:txXfrm>
    </dsp:sp>
    <dsp:sp modelId="{6E0123B4-0250-425C-B639-95C0A623A2B8}">
      <dsp:nvSpPr>
        <dsp:cNvPr id="0" name=""/>
        <dsp:cNvSpPr/>
      </dsp:nvSpPr>
      <dsp:spPr>
        <a:xfrm rot="5400000">
          <a:off x="-187858" y="2400490"/>
          <a:ext cx="1252388" cy="876672"/>
        </a:xfrm>
        <a:prstGeom prst="chevron">
          <a:avLst/>
        </a:prstGeom>
        <a:solidFill>
          <a:srgbClr val="6BC838"/>
        </a:solidFill>
        <a:ln w="10795" cap="flat" cmpd="sng" algn="ctr">
          <a:solidFill>
            <a:srgbClr val="6BC838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[ 3 ]</a:t>
          </a:r>
          <a:endParaRPr lang="en-US" sz="2400" kern="1200" dirty="0">
            <a:solidFill>
              <a:schemeClr val="tx1"/>
            </a:solidFill>
          </a:endParaRPr>
        </a:p>
      </dsp:txBody>
      <dsp:txXfrm rot="-5400000">
        <a:off x="0" y="2650968"/>
        <a:ext cx="876672" cy="375716"/>
      </dsp:txXfrm>
    </dsp:sp>
    <dsp:sp modelId="{E7654746-BB6D-41D4-B962-E983FDA1462F}">
      <dsp:nvSpPr>
        <dsp:cNvPr id="0" name=""/>
        <dsp:cNvSpPr/>
      </dsp:nvSpPr>
      <dsp:spPr>
        <a:xfrm rot="5400000">
          <a:off x="4906680" y="-1817376"/>
          <a:ext cx="814052" cy="88740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rgbClr val="6BC838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err="1" smtClean="0"/>
            <a:t>Prastya</a:t>
          </a:r>
          <a:r>
            <a:rPr lang="en-US" sz="1700" b="1" kern="1200" dirty="0" smtClean="0"/>
            <a:t> (2016)</a:t>
          </a:r>
          <a:br>
            <a:rPr lang="en-US" sz="1700" b="1" kern="1200" dirty="0" smtClean="0"/>
          </a:br>
          <a:r>
            <a:rPr lang="en-US" sz="1700" b="1" i="1" kern="1200" dirty="0" err="1" smtClean="0">
              <a:solidFill>
                <a:srgbClr val="00B0F0"/>
              </a:solidFill>
            </a:rPr>
            <a:t>Ekstraksi</a:t>
          </a:r>
          <a:r>
            <a:rPr lang="en-US" sz="1700" b="1" i="1" kern="1200" dirty="0" smtClean="0">
              <a:solidFill>
                <a:srgbClr val="00B0F0"/>
              </a:solidFill>
            </a:rPr>
            <a:t> </a:t>
          </a:r>
          <a:r>
            <a:rPr lang="en-US" sz="1700" b="1" i="1" kern="1200" dirty="0" err="1" smtClean="0">
              <a:solidFill>
                <a:srgbClr val="00B0F0"/>
              </a:solidFill>
            </a:rPr>
            <a:t>fitur</a:t>
          </a:r>
          <a:r>
            <a:rPr lang="en-US" sz="1700" b="1" i="1" kern="1200" dirty="0" smtClean="0">
              <a:solidFill>
                <a:srgbClr val="00B0F0"/>
              </a:solidFill>
            </a:rPr>
            <a:t> </a:t>
          </a:r>
          <a:r>
            <a:rPr lang="en-US" sz="1700" b="1" i="1" kern="1200" dirty="0" err="1" smtClean="0">
              <a:solidFill>
                <a:srgbClr val="00B0F0"/>
              </a:solidFill>
            </a:rPr>
            <a:t>venasi</a:t>
          </a:r>
          <a:r>
            <a:rPr lang="en-US" sz="1700" i="1" kern="1200" dirty="0" smtClean="0"/>
            <a:t> </a:t>
          </a:r>
          <a:r>
            <a:rPr lang="en-US" sz="1700" i="1" kern="1200" dirty="0" err="1" smtClean="0"/>
            <a:t>daun</a:t>
          </a:r>
          <a:r>
            <a:rPr lang="en-US" sz="1700" i="1" kern="1200" dirty="0" smtClean="0"/>
            <a:t> </a:t>
          </a:r>
          <a:r>
            <a:rPr lang="en-US" sz="1700" i="1" kern="1200" dirty="0" err="1" smtClean="0"/>
            <a:t>tumbuhan</a:t>
          </a:r>
          <a:r>
            <a:rPr lang="en-US" sz="1700" i="1" kern="1200" dirty="0" smtClean="0"/>
            <a:t> </a:t>
          </a:r>
          <a:r>
            <a:rPr lang="en-US" sz="1700" i="1" kern="1200" dirty="0" err="1" smtClean="0"/>
            <a:t>obat</a:t>
          </a:r>
          <a:r>
            <a:rPr lang="en-US" sz="1700" i="1" kern="1200" dirty="0" smtClean="0"/>
            <a:t> </a:t>
          </a:r>
          <a:r>
            <a:rPr lang="en-US" sz="1700" i="1" kern="1200" err="1" smtClean="0"/>
            <a:t>berbasis</a:t>
          </a:r>
          <a:r>
            <a:rPr lang="en-US" sz="1700" i="1" kern="1200" smtClean="0"/>
            <a:t> </a:t>
          </a:r>
          <a:r>
            <a:rPr lang="en-US" sz="1700" i="1" kern="1200" smtClean="0"/>
            <a:t>geometri</a:t>
          </a:r>
          <a:endParaRPr lang="en-US" sz="1700" kern="1200" dirty="0"/>
        </a:p>
      </dsp:txBody>
      <dsp:txXfrm rot="-5400000">
        <a:off x="876672" y="2252371"/>
        <a:ext cx="8834330" cy="734574"/>
      </dsp:txXfrm>
    </dsp:sp>
    <dsp:sp modelId="{A9E26A91-DF54-4F19-8C59-D0DE451489CD}">
      <dsp:nvSpPr>
        <dsp:cNvPr id="0" name=""/>
        <dsp:cNvSpPr/>
      </dsp:nvSpPr>
      <dsp:spPr>
        <a:xfrm rot="5400000">
          <a:off x="-187858" y="3506142"/>
          <a:ext cx="1252388" cy="876672"/>
        </a:xfrm>
        <a:prstGeom prst="chevron">
          <a:avLst/>
        </a:prstGeom>
        <a:solidFill>
          <a:srgbClr val="FFC000"/>
        </a:solidFill>
        <a:ln w="10795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[ 4 ]</a:t>
          </a:r>
          <a:endParaRPr lang="en-US" sz="2400" kern="1200" dirty="0">
            <a:solidFill>
              <a:schemeClr val="tx1"/>
            </a:solidFill>
          </a:endParaRPr>
        </a:p>
      </dsp:txBody>
      <dsp:txXfrm rot="-5400000">
        <a:off x="0" y="3756620"/>
        <a:ext cx="876672" cy="375716"/>
      </dsp:txXfrm>
    </dsp:sp>
    <dsp:sp modelId="{5026D022-364E-4C1A-B854-520EF22B46CA}">
      <dsp:nvSpPr>
        <dsp:cNvPr id="0" name=""/>
        <dsp:cNvSpPr/>
      </dsp:nvSpPr>
      <dsp:spPr>
        <a:xfrm rot="5400000">
          <a:off x="4906680" y="-711724"/>
          <a:ext cx="814052" cy="88740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err="1" smtClean="0"/>
            <a:t>Plotze</a:t>
          </a:r>
          <a:r>
            <a:rPr lang="en-US" sz="1700" b="1" kern="1200" dirty="0" smtClean="0"/>
            <a:t> </a:t>
          </a:r>
          <a:r>
            <a:rPr lang="en-US" sz="1700" b="1" kern="1200" dirty="0" err="1" smtClean="0"/>
            <a:t>dan</a:t>
          </a:r>
          <a:r>
            <a:rPr lang="en-US" sz="1700" b="1" kern="1200" dirty="0" smtClean="0"/>
            <a:t> Bruno (2009)</a:t>
          </a:r>
          <a:br>
            <a:rPr lang="en-US" sz="1700" b="1" kern="1200" dirty="0" smtClean="0"/>
          </a:br>
          <a:r>
            <a:rPr lang="en-US" sz="1700" i="1" kern="1200" dirty="0" smtClean="0"/>
            <a:t>Automatic leaf structure biometry: computer vision techniques and their applications in </a:t>
          </a:r>
          <a:r>
            <a:rPr lang="en-US" sz="1700" i="1" kern="1200" smtClean="0"/>
            <a:t>plant </a:t>
          </a:r>
          <a:r>
            <a:rPr lang="en-US" sz="1700" i="1" kern="1200" smtClean="0"/>
            <a:t>taxonomy</a:t>
          </a:r>
          <a:endParaRPr lang="en-US" sz="1700" kern="1200" dirty="0"/>
        </a:p>
      </dsp:txBody>
      <dsp:txXfrm rot="-5400000">
        <a:off x="876672" y="3358023"/>
        <a:ext cx="8834330" cy="734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2/16/2017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2/16/2017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378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 angle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pengukuran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beda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sudut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antar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segmen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95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Nilai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rasio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panjang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diukur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membandingkan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nilai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perimeter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nilai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maksimum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perimeter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seluruh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segmen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menggunakan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persamaan</a:t>
            </a:r>
            <a:endParaRPr lang="en-US" sz="16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 </a:t>
            </a:r>
            <a:r>
              <a:rPr lang="en-US" sz="16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US" sz="16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panjang</a:t>
            </a:r>
            <a:r>
              <a:rPr lang="en-US" sz="16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perimeter (</a:t>
            </a:r>
            <a:r>
              <a:rPr lang="en-US" sz="16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panjang</a:t>
            </a:r>
            <a:r>
              <a:rPr lang="en-US" sz="16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garis</a:t>
            </a:r>
            <a:r>
              <a:rPr lang="en-US" sz="16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6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terbentuk</a:t>
            </a:r>
            <a:r>
              <a:rPr lang="en-US" sz="16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antar</a:t>
            </a:r>
            <a:r>
              <a:rPr lang="en-US" sz="16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dua</a:t>
            </a:r>
            <a:r>
              <a:rPr lang="en-US" sz="16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titik-banyak</a:t>
            </a:r>
            <a:r>
              <a:rPr lang="en-US" sz="16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piksel</a:t>
            </a:r>
            <a:r>
              <a:rPr lang="en-US" sz="16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en-US" sz="16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6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 = </a:t>
            </a:r>
            <a:r>
              <a:rPr lang="en-US" sz="16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jarak</a:t>
            </a:r>
            <a:r>
              <a:rPr lang="en-US" sz="16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antar</a:t>
            </a:r>
            <a:r>
              <a:rPr lang="en-US" sz="16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titik</a:t>
            </a:r>
            <a:endParaRPr lang="en-US" sz="16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49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 Projection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pengukuran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panjang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proyeksi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antar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segmen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berimpitan</a:t>
            </a:r>
            <a:r>
              <a:rPr lang="en-US" sz="16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6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72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55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593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Setiap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tipe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venasi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daun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memiliki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tingkat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kerapatan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berbeda-beda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Oleh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karena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itu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data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kerapatan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venasi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daun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dianalisis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terhadap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tipe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venasinya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membandingkan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hasil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pengukuran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tingkat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kerapatan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setiap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tipe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venasi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daun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Selanjutnya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juga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dianalisis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hubungan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antara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pola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kerapatan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venasi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daun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habitat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tempat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tumbuh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tanaman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Evaluasi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dilakukan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terhadap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yang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dirancang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mengukur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seberapa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baik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mampu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memprediksi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daun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berdasarkan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tipe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venasinya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pelatihan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menggunakan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SVM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tidak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terdapat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mekanisme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mengetahui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atribut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penting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kurang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penting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Melalui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pemilihan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atribut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penting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SVM,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tingkat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efisiensi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teknik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klasifikasi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meningkat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Karena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atribut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kurang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penting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umumnya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tidak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mempengaruhi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efektifitas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teknik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klasifikasi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343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Proses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pelatihan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pengujian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dilakukan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sebanyak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 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kali.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772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Berguna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untuk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menghindari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ciri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yang </a:t>
                </a:r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nilainya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saling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mendominasi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nilai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pada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ciri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yang lain.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lang="en-US" sz="16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16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adalah</a:t>
                </a:r>
                <a:r>
                  <a:rPr lang="en-US" sz="16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vektor</a:t>
                </a:r>
                <a:r>
                  <a:rPr lang="en-US" sz="16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satuan</a:t>
                </a:r>
                <a:r>
                  <a:rPr lang="en-US" sz="16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dari</a:t>
                </a:r>
                <a:r>
                  <a:rPr lang="en-US" sz="16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vektor</a:t>
                </a:r>
                <a:r>
                  <a:rPr lang="en-US" sz="16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𝑣</m:t>
                    </m:r>
                  </m:oMath>
                </a14:m>
                <a:r>
                  <a:rPr lang="en-US" sz="16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dan</a:t>
                </a:r>
                <a:r>
                  <a:rPr lang="en-US" sz="16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16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16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16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adalah</a:t>
                </a:r>
                <a:r>
                  <a:rPr lang="en-US" sz="16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norma</a:t>
                </a:r>
                <a:r>
                  <a:rPr lang="en-US" sz="16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</a:t>
                </a:r>
                <a:r>
                  <a:rPr lang="en-US" sz="16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panjang</a:t>
                </a:r>
                <a:r>
                  <a:rPr lang="en-US" sz="16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vektor</a:t>
                </a:r>
                <a:r>
                  <a:rPr lang="en-US" sz="16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𝑣</m:t>
                    </m:r>
                  </m:oMath>
                </a14:m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6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lang="en-US" sz="16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merupakan</a:t>
                </a:r>
                <a:r>
                  <a:rPr lang="en-US" sz="16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vektor</a:t>
                </a:r>
                <a:r>
                  <a:rPr lang="en-US" sz="16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yang </a:t>
                </a:r>
                <a:r>
                  <a:rPr lang="en-US" sz="16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akan</a:t>
                </a:r>
                <a:r>
                  <a:rPr lang="en-US" sz="16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dinormalkan</a:t>
                </a:r>
                <a:r>
                  <a:rPr lang="en-US" sz="16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6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lang="en-US" sz="16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sz="16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merupakan</a:t>
                </a:r>
                <a:r>
                  <a:rPr lang="en-US" sz="16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vektor</a:t>
                </a:r>
                <a:r>
                  <a:rPr lang="en-US" sz="16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dengan</a:t>
                </a:r>
                <a:r>
                  <a:rPr lang="en-US" sz="16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nilai</a:t>
                </a:r>
                <a:r>
                  <a:rPr lang="en-US" sz="16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minimum </a:t>
                </a:r>
                <a:r>
                  <a:rPr lang="en-US" sz="16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dan</a:t>
                </a:r>
                <a:r>
                  <a:rPr lang="en-US" sz="16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6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lang="en-US" sz="16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16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merupakan</a:t>
                </a:r>
                <a:r>
                  <a:rPr lang="en-US" sz="16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vektor</a:t>
                </a:r>
                <a:r>
                  <a:rPr lang="en-US" sz="16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dengan</a:t>
                </a:r>
                <a:r>
                  <a:rPr lang="en-US" sz="16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nilai</a:t>
                </a:r>
                <a:r>
                  <a:rPr lang="en-US" sz="16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maksimum</a:t>
                </a:r>
                <a:r>
                  <a:rPr lang="en-US" sz="16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Berguna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untuk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menghindari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ciri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yang </a:t>
                </a:r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nilainya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saling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mendominasi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nilai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pada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ciri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yang lain.</a:t>
                </a:r>
              </a:p>
              <a:p>
                <a:r>
                  <a:rPr lang="en-US" sz="16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𝑣</a:t>
                </a:r>
                <a:r>
                  <a:rPr lang="en-US" sz="1600" i="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̂</a:t>
                </a:r>
                <a:r>
                  <a:rPr lang="en-US" sz="16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adalah</a:t>
                </a:r>
                <a:r>
                  <a:rPr lang="en-US" sz="16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vektor</a:t>
                </a:r>
                <a:r>
                  <a:rPr lang="en-US" sz="16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satuan</a:t>
                </a:r>
                <a:r>
                  <a:rPr lang="en-US" sz="16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dari</a:t>
                </a:r>
                <a:r>
                  <a:rPr lang="en-US" sz="16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vektor</a:t>
                </a:r>
                <a:r>
                  <a:rPr lang="en-US" sz="16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𝑣</a:t>
                </a:r>
                <a:r>
                  <a:rPr lang="en-US" sz="16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dan</a:t>
                </a:r>
                <a:r>
                  <a:rPr lang="en-US" sz="16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‖𝑣‖</a:t>
                </a:r>
                <a:r>
                  <a:rPr lang="en-US" sz="16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adalah</a:t>
                </a:r>
                <a:r>
                  <a:rPr lang="en-US" sz="16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norma</a:t>
                </a:r>
                <a:r>
                  <a:rPr lang="en-US" sz="16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</a:t>
                </a:r>
                <a:r>
                  <a:rPr lang="en-US" sz="16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panjang</a:t>
                </a:r>
                <a:r>
                  <a:rPr lang="en-US" sz="16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vektor</a:t>
                </a:r>
                <a:r>
                  <a:rPr lang="en-US" sz="16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𝑣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).</a:t>
                </a:r>
              </a:p>
              <a:p>
                <a:r>
                  <a:rPr lang="en-US" sz="16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𝑣</a:t>
                </a:r>
                <a:r>
                  <a:rPr lang="en-US" sz="1600" i="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6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𝑖</a:t>
                </a:r>
                <a:r>
                  <a:rPr lang="en-US" sz="16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merupakan</a:t>
                </a:r>
                <a:r>
                  <a:rPr lang="en-US" sz="16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vektor</a:t>
                </a:r>
                <a:r>
                  <a:rPr lang="en-US" sz="16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yang </a:t>
                </a:r>
                <a:r>
                  <a:rPr lang="en-US" sz="16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akan</a:t>
                </a:r>
                <a:r>
                  <a:rPr lang="en-US" sz="16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dinormalkan</a:t>
                </a:r>
                <a:r>
                  <a:rPr lang="en-US" sz="16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en-US" sz="16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𝑣_𝑚𝑖𝑛</a:t>
                </a:r>
                <a:r>
                  <a:rPr lang="en-US" sz="16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merupakan</a:t>
                </a:r>
                <a:r>
                  <a:rPr lang="en-US" sz="16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vektor</a:t>
                </a:r>
                <a:r>
                  <a:rPr lang="en-US" sz="16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dengan</a:t>
                </a:r>
                <a:r>
                  <a:rPr lang="en-US" sz="16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nilai</a:t>
                </a:r>
                <a:r>
                  <a:rPr lang="en-US" sz="16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minimum </a:t>
                </a:r>
                <a:r>
                  <a:rPr lang="en-US" sz="16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dan</a:t>
                </a:r>
                <a:r>
                  <a:rPr lang="en-US" sz="16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𝑣_𝑚𝑎𝑥</a:t>
                </a:r>
                <a:r>
                  <a:rPr lang="en-US" sz="16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merupakan</a:t>
                </a:r>
                <a:r>
                  <a:rPr lang="en-US" sz="16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vektor</a:t>
                </a:r>
                <a:r>
                  <a:rPr lang="en-US" sz="16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dengan</a:t>
                </a:r>
                <a:r>
                  <a:rPr lang="en-US" sz="16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nilai</a:t>
                </a:r>
                <a:r>
                  <a:rPr lang="en-US" sz="16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maksimum</a:t>
                </a:r>
                <a:r>
                  <a:rPr lang="en-US" sz="16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873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6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Kernel Gaussian RBF 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sym typeface="Wingdings" panose="05000000000000000000" pitchFamily="2" charset="2"/>
                  </a:rPr>
                  <a:t>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parameter 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 (</a:t>
                </a:r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besarnya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penalti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 </a:t>
                </a:r>
                <a:r>
                  <a:rPr lang="en-US" sz="16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dan</a:t>
                </a:r>
                <a:r>
                  <a:rPr lang="en-US" sz="16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𝛾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en-US" dirty="0" err="1" smtClean="0"/>
                  <a:t>gama-</a:t>
                </a:r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pengontrol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lebar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varian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fungsi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Gaussian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Parameter </a:t>
                </a:r>
                <a:r>
                  <a:rPr lang="en-US" dirty="0" err="1" smtClean="0"/>
                  <a:t>terbaik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Wingdings" panose="05000000000000000000" pitchFamily="2" charset="2"/>
                  </a:rPr>
                  <a:t>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kombinasi</a:t>
                </a:r>
                <a:r>
                  <a:rPr lang="en-US" dirty="0" smtClean="0">
                    <a:sym typeface="Wingdings" panose="05000000000000000000" pitchFamily="2" charset="2"/>
                  </a:rPr>
                  <a:t> C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dan</a:t>
                </a:r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𝛾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 err="1" smtClean="0"/>
                  <a:t>pada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setiap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kombinasi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diterapkan</a:t>
                </a:r>
                <a:r>
                  <a:rPr lang="en-US" dirty="0" smtClean="0"/>
                  <a:t> 4-fold cross validation.</a:t>
                </a:r>
              </a:p>
              <a:p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Di </a:t>
                </a:r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dalam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metode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4-</a:t>
                </a:r>
                <a:r>
                  <a:rPr lang="en-US" sz="16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Fold Cross Validation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dilakukan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proses </a:t>
                </a:r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pelatihan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dan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proses </a:t>
                </a:r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pengujian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pada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setiap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fold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untuk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membangun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model </a:t>
                </a:r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klasifikasi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SVM </a:t>
                </a:r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dan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menghitung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tingkat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akurasi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model.</a:t>
                </a:r>
              </a:p>
              <a:p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Pemilihan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model </a:t>
                </a:r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terbaik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yaitu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dengan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melihat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akurasi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setiap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model yang </a:t>
                </a:r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dihasilkan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Model </a:t>
                </a:r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klasifikasi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yang </a:t>
                </a:r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memiliki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akurasi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tertinggi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sebaiknya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tidak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dipilih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untuk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mencegah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i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overfitting</a:t>
                </a:r>
                <a:r>
                  <a:rPr lang="en-US" sz="160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6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Kernel Gaussian RBF 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sym typeface="Wingdings" panose="05000000000000000000" pitchFamily="2" charset="2"/>
                  </a:rPr>
                  <a:t>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parameter 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 (</a:t>
                </a:r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besarnya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penalti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 </a:t>
                </a:r>
                <a:r>
                  <a:rPr lang="en-US" sz="16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dan</a:t>
                </a:r>
                <a:r>
                  <a:rPr lang="en-US" sz="16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𝛾</a:t>
                </a:r>
                <a:r>
                  <a:rPr lang="en-US" dirty="0" smtClean="0"/>
                  <a:t> (</a:t>
                </a:r>
                <a:r>
                  <a:rPr lang="en-US" dirty="0" err="1" smtClean="0"/>
                  <a:t>gama-</a:t>
                </a:r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pengontrol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lebar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varian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fungsi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Gaussian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Parameter </a:t>
                </a:r>
                <a:r>
                  <a:rPr lang="en-US" dirty="0" err="1" smtClean="0"/>
                  <a:t>terbaik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Wingdings" panose="05000000000000000000" pitchFamily="2" charset="2"/>
                  </a:rPr>
                  <a:t>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kombinasi</a:t>
                </a:r>
                <a:r>
                  <a:rPr lang="en-US" dirty="0" smtClean="0">
                    <a:sym typeface="Wingdings" panose="05000000000000000000" pitchFamily="2" charset="2"/>
                  </a:rPr>
                  <a:t> C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dan</a:t>
                </a:r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  <a:r>
                  <a:rPr lang="en-US" sz="1600" i="0" kern="120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𝛾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pada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setiap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kombinasi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diterapkan</a:t>
                </a:r>
                <a:r>
                  <a:rPr lang="en-US" dirty="0" smtClean="0"/>
                  <a:t> 4-fold cross validation.</a:t>
                </a:r>
              </a:p>
              <a:p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Di </a:t>
                </a:r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dalam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metode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4-</a:t>
                </a:r>
                <a:r>
                  <a:rPr lang="en-US" sz="16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Fold Cross Validation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dilakukan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proses </a:t>
                </a:r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pelatihan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dan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proses </a:t>
                </a:r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pengujian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pada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setiap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fold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untuk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membangun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model </a:t>
                </a:r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klasifikasi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SVM </a:t>
                </a:r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dan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menghitung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tingkat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akurasi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model.</a:t>
                </a:r>
              </a:p>
              <a:p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Pemilihan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model </a:t>
                </a:r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terbaik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yaitu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dengan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melihat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akurasi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setiap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model yang </a:t>
                </a:r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dihasilkan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Model </a:t>
                </a:r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klasifikasi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yang </a:t>
                </a:r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memiliki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akurasi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tertinggi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sebaiknya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tidak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dipilih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untuk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mencegah</a:t>
                </a:r>
                <a:r>
                  <a:rPr lang="en-US" sz="16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600" i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overfitting</a:t>
                </a:r>
                <a:r>
                  <a:rPr lang="en-US" sz="160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en-US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14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22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Venasi</a:t>
            </a:r>
            <a:r>
              <a:rPr lang="en-US" sz="16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memiliki</a:t>
            </a:r>
            <a:r>
              <a:rPr lang="en-US" sz="16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keragaman</a:t>
            </a:r>
            <a:r>
              <a:rPr lang="en-US" sz="16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6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unik</a:t>
            </a:r>
            <a:r>
              <a:rPr lang="en-US" sz="16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6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dpt</a:t>
            </a:r>
            <a:r>
              <a:rPr lang="en-US" sz="16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menggambarkan</a:t>
            </a:r>
            <a:r>
              <a:rPr lang="en-US" sz="16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karakteristik</a:t>
            </a:r>
            <a:r>
              <a:rPr lang="en-US" sz="16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tanaman</a:t>
            </a:r>
            <a:r>
              <a:rPr lang="en-US" sz="16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</a:t>
            </a:r>
            <a:r>
              <a:rPr lang="en-US" sz="16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lebih</a:t>
            </a:r>
            <a:r>
              <a:rPr lang="en-US" sz="16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rinci</a:t>
            </a:r>
            <a:endParaRPr lang="en-US" sz="16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Berkaitan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pertumbuhan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tanaman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venasi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daun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memiliki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peran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sangat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penting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Pertumbuhan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tanaman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mengalami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pelepasan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air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saat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transpirasi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Transpirasi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sendiri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membutuhkan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water supply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disediakan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oleh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venasi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daun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Jika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kecepatan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pertumbuhan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kecepatan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pelepasan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air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tanaman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bergantung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lingkungan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maka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hanya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…next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8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smtClean="0"/>
              <a:t>habitat mesic: </a:t>
            </a:r>
            <a:r>
              <a:rPr lang="en-US" sz="1600" dirty="0" err="1" smtClean="0"/>
              <a:t>jenis</a:t>
            </a:r>
            <a:r>
              <a:rPr lang="en-US" sz="1600" dirty="0" smtClean="0"/>
              <a:t> habitat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tingkat</a:t>
            </a:r>
            <a:r>
              <a:rPr lang="en-US" sz="1600" dirty="0" smtClean="0"/>
              <a:t> </a:t>
            </a:r>
            <a:r>
              <a:rPr lang="en-US" sz="1600" dirty="0" err="1" smtClean="0"/>
              <a:t>kelembaban</a:t>
            </a:r>
            <a:r>
              <a:rPr lang="en-US" sz="1600" dirty="0" smtClean="0"/>
              <a:t> </a:t>
            </a:r>
            <a:r>
              <a:rPr lang="en-US" sz="1600" dirty="0" err="1" smtClean="0"/>
              <a:t>atau</a:t>
            </a:r>
            <a:r>
              <a:rPr lang="en-US" sz="1600" dirty="0" smtClean="0"/>
              <a:t> air yang </a:t>
            </a:r>
            <a:r>
              <a:rPr lang="en-US" sz="1600" dirty="0" err="1" smtClean="0"/>
              <a:t>cukup</a:t>
            </a:r>
            <a:endParaRPr lang="en-US" sz="1600" dirty="0" smtClean="0"/>
          </a:p>
          <a:p>
            <a:r>
              <a:rPr lang="en-US" sz="1600" dirty="0" err="1" smtClean="0"/>
              <a:t>Untuk</a:t>
            </a:r>
            <a:r>
              <a:rPr lang="en-US" sz="1600" baseline="0" dirty="0" smtClean="0"/>
              <a:t> </a:t>
            </a:r>
            <a:r>
              <a:rPr lang="en-US" sz="1600" baseline="0" dirty="0" err="1" smtClean="0"/>
              <a:t>mendapatkan</a:t>
            </a:r>
            <a:r>
              <a:rPr lang="en-US" sz="1600" baseline="0" dirty="0" smtClean="0"/>
              <a:t> </a:t>
            </a:r>
            <a:r>
              <a:rPr lang="en-US" sz="1600" baseline="0" dirty="0" err="1" smtClean="0"/>
              <a:t>tingkat</a:t>
            </a:r>
            <a:r>
              <a:rPr lang="en-US" sz="1600" baseline="0" dirty="0" smtClean="0"/>
              <a:t> </a:t>
            </a:r>
            <a:r>
              <a:rPr lang="en-US" sz="1600" baseline="0" dirty="0" err="1" smtClean="0"/>
              <a:t>kerapatan</a:t>
            </a:r>
            <a:r>
              <a:rPr lang="en-US" sz="1600" baseline="0" dirty="0" smtClean="0"/>
              <a:t> </a:t>
            </a:r>
            <a:r>
              <a:rPr lang="en-US" sz="1600" baseline="0" dirty="0" err="1" smtClean="0"/>
              <a:t>venasi</a:t>
            </a:r>
            <a:r>
              <a:rPr lang="en-US" sz="1600" baseline="0" dirty="0" smtClean="0"/>
              <a:t> </a:t>
            </a:r>
            <a:r>
              <a:rPr lang="en-US" sz="1600" baseline="0" dirty="0" err="1" smtClean="0"/>
              <a:t>daun</a:t>
            </a:r>
            <a:r>
              <a:rPr lang="en-US" sz="1600" baseline="0" dirty="0" smtClean="0"/>
              <a:t>, </a:t>
            </a:r>
            <a:r>
              <a:rPr lang="en-US" sz="1600" baseline="0" dirty="0" err="1" smtClean="0"/>
              <a:t>perlu</a:t>
            </a:r>
            <a:r>
              <a:rPr lang="en-US" sz="1600" baseline="0" dirty="0" smtClean="0"/>
              <a:t> </a:t>
            </a:r>
            <a:r>
              <a:rPr lang="en-US" sz="1600" baseline="0" dirty="0" err="1" smtClean="0"/>
              <a:t>dilakukan</a:t>
            </a:r>
            <a:r>
              <a:rPr lang="en-US" sz="1600" baseline="0" dirty="0" smtClean="0"/>
              <a:t> </a:t>
            </a:r>
            <a:r>
              <a:rPr lang="en-US" sz="1600" baseline="0" dirty="0" err="1" smtClean="0"/>
              <a:t>ekstransi</a:t>
            </a:r>
            <a:r>
              <a:rPr lang="en-US" sz="1600" baseline="0" dirty="0" smtClean="0"/>
              <a:t> </a:t>
            </a:r>
            <a:r>
              <a:rPr lang="en-US" sz="1600" baseline="0" dirty="0" err="1" smtClean="0"/>
              <a:t>fitur</a:t>
            </a:r>
            <a:r>
              <a:rPr lang="en-US" sz="1600" baseline="0" dirty="0" smtClean="0"/>
              <a:t> </a:t>
            </a:r>
            <a:r>
              <a:rPr lang="en-US" sz="1600" baseline="0" dirty="0" err="1" smtClean="0"/>
              <a:t>venasi</a:t>
            </a:r>
            <a:r>
              <a:rPr lang="en-US" sz="1600" baseline="0" dirty="0" smtClean="0"/>
              <a:t> </a:t>
            </a:r>
            <a:r>
              <a:rPr lang="en-US" sz="1600" baseline="0" dirty="0" err="1" smtClean="0"/>
              <a:t>daun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75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[1] </a:t>
            </a:r>
            <a:r>
              <a:rPr lang="en-GB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segmentasi</a:t>
            </a:r>
            <a:r>
              <a:rPr lang="en-GB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GB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dihasilkan</a:t>
            </a:r>
            <a:r>
              <a:rPr lang="en-GB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hanya</a:t>
            </a:r>
            <a:r>
              <a:rPr lang="en-GB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sampai</a:t>
            </a:r>
            <a:r>
              <a:rPr lang="en-GB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venasi</a:t>
            </a:r>
            <a:r>
              <a:rPr lang="en-GB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sekunder</a:t>
            </a:r>
            <a:r>
              <a:rPr lang="en-GB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GB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masih</a:t>
            </a:r>
            <a:r>
              <a:rPr lang="en-GB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banyak</a:t>
            </a:r>
            <a:r>
              <a:rPr lang="en-GB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bagian</a:t>
            </a:r>
            <a:r>
              <a:rPr lang="en-GB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GB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venasi</a:t>
            </a:r>
            <a:r>
              <a:rPr lang="en-GB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GB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tidak</a:t>
            </a:r>
            <a:r>
              <a:rPr lang="en-GB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tersegmentasi</a:t>
            </a:r>
            <a:endParaRPr lang="en-GB" sz="16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segmentasi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sampai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venasi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tersier</a:t>
            </a:r>
            <a:endParaRPr lang="en-US" sz="16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[3]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perhitungan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nilai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straightness, diff angle, length ratio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6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scale projection</a:t>
            </a:r>
          </a:p>
          <a:p>
            <a:r>
              <a:rPr lang="en-US" sz="16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[4] </a:t>
            </a:r>
            <a:r>
              <a:rPr lang="en-US" sz="16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distances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6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length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angle</a:t>
            </a:r>
            <a:r>
              <a:rPr lang="en-US" sz="16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perhitungan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average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6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 deviation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variance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akurasi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tinggi</a:t>
            </a:r>
            <a:endParaRPr lang="en-US" sz="16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Oleh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karena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itu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penelitian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dilakukan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pengukuran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kerapatan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venasi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daun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menggunakan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fitur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biometrik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tanaman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67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Botanikus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ahli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tumbuh-tumbuhan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87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id-ID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penunjang yang digunakan berupa </a:t>
            </a:r>
            <a:r>
              <a:rPr lang="id-ID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</a:t>
            </a:r>
            <a:r>
              <a:rPr lang="id-ID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d-ID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citra</a:t>
            </a:r>
            <a:r>
              <a:rPr lang="id-ID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daun yang diambil dari Hutan Halimun Salak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d-ID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telah dikumpulkan di </a:t>
            </a:r>
            <a:r>
              <a:rPr lang="id-ID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Laboraturium</a:t>
            </a:r>
            <a:r>
              <a:rPr lang="id-ID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d-ID" sz="16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Computational</a:t>
            </a:r>
            <a:r>
              <a:rPr lang="id-ID" sz="16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d-ID" sz="16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Intelligent</a:t>
            </a:r>
            <a:r>
              <a:rPr lang="id-ID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Departemen Ilmu Komputer IPB.</a:t>
            </a:r>
            <a:endParaRPr lang="en-US" sz="16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Tipe</a:t>
            </a:r>
            <a:r>
              <a:rPr lang="id-ID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d-ID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venasi</a:t>
            </a:r>
            <a:r>
              <a:rPr lang="id-ID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daun dikelompokkan menjadi 5 tipe, yaitu </a:t>
            </a:r>
            <a:r>
              <a:rPr lang="en-GB" sz="16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Acrodromous</a:t>
            </a:r>
            <a:r>
              <a:rPr lang="en-GB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6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Actinodromous</a:t>
            </a:r>
            <a:r>
              <a:rPr lang="en-GB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6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Campylodromous</a:t>
            </a:r>
            <a:r>
              <a:rPr lang="en-GB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6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Parallelodromous</a:t>
            </a:r>
            <a:r>
              <a:rPr lang="en-GB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GB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6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Pinnate</a:t>
            </a:r>
            <a:r>
              <a:rPr lang="en-GB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6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Fitur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venasi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digunakan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straightness, different angle, length ratio,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 projection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Prastya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2016)</a:t>
            </a:r>
            <a:r>
              <a:rPr lang="en-US" sz="16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total skeleton length, projected leaf area, number of branching points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of ending points 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Bühler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 al.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2015).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14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42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Straightness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pengukuran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nilai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kelurusan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suatu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segmen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6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6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 </a:t>
            </a:r>
            <a:r>
              <a:rPr lang="en-US" sz="16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US" sz="16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panjang</a:t>
            </a:r>
            <a:r>
              <a:rPr lang="en-US" sz="16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perimeter (</a:t>
            </a:r>
            <a:r>
              <a:rPr lang="en-US" sz="16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panjang</a:t>
            </a:r>
            <a:r>
              <a:rPr lang="en-US" sz="16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garis</a:t>
            </a:r>
            <a:r>
              <a:rPr lang="en-US" sz="16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6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terbentuk</a:t>
            </a:r>
            <a:r>
              <a:rPr lang="en-US" sz="16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antar</a:t>
            </a:r>
            <a:r>
              <a:rPr lang="en-US" sz="16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dua</a:t>
            </a:r>
            <a:r>
              <a:rPr lang="en-US" sz="16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titik-banyak</a:t>
            </a:r>
            <a:r>
              <a:rPr lang="en-US" sz="16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piksel</a:t>
            </a:r>
            <a:r>
              <a:rPr lang="en-US" sz="16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en-US" sz="16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6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 = </a:t>
            </a:r>
            <a:r>
              <a:rPr lang="en-US" sz="16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jarak</a:t>
            </a:r>
            <a:r>
              <a:rPr lang="en-US" sz="16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antar</a:t>
            </a:r>
            <a:r>
              <a:rPr lang="en-US" sz="16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titik</a:t>
            </a:r>
            <a:endParaRPr lang="en-US" sz="16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6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xs</a:t>
            </a:r>
            <a:r>
              <a:rPr lang="en-US" sz="16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6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absis</a:t>
            </a:r>
            <a:r>
              <a:rPr lang="en-US" sz="16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6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piksel</a:t>
            </a:r>
            <a:r>
              <a:rPr lang="en-US" sz="16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awal</a:t>
            </a:r>
            <a:r>
              <a:rPr lang="en-US" sz="16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6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6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ys</a:t>
            </a:r>
            <a:r>
              <a:rPr lang="en-US" sz="16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6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ordinat</a:t>
            </a:r>
            <a:r>
              <a:rPr lang="en-US" sz="16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6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piksel</a:t>
            </a:r>
            <a:r>
              <a:rPr lang="en-US" sz="16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awal</a:t>
            </a:r>
            <a:r>
              <a:rPr lang="en-US" sz="16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6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6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6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6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absis</a:t>
            </a:r>
            <a:r>
              <a:rPr lang="en-US" sz="16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6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piksel</a:t>
            </a:r>
            <a:r>
              <a:rPr lang="en-US" sz="16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akhir</a:t>
            </a:r>
            <a:r>
              <a:rPr lang="en-US" sz="16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6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6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 = </a:t>
            </a:r>
            <a:r>
              <a:rPr lang="en-US" sz="16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ordinat</a:t>
            </a:r>
            <a:r>
              <a:rPr lang="en-US" sz="16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6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piksel</a:t>
            </a:r>
            <a:r>
              <a:rPr lang="en-US" sz="16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akhir</a:t>
            </a:r>
            <a:endParaRPr lang="en-US" sz="16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44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C92A0-0D06-4BCA-A087-B8AA736C075A}" type="datetime1">
              <a:rPr lang="en-US" smtClean="0"/>
              <a:t>2/16/2017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34C99D79-8A4B-4031-B1E0-AF26F8EDF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8715E-8EA0-4E1C-833C-7D7E7FA6CA07}" type="datetime1">
              <a:rPr lang="en-US" smtClean="0"/>
              <a:t>2/16/2017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B8CFD-85C1-4319-9D75-A58065772B2E}" type="datetime1">
              <a:rPr lang="en-US" smtClean="0"/>
              <a:t>2/16/2017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D99B-925E-41D9-9CB0-A580F8AFFE83}" type="datetime1">
              <a:rPr lang="en-US" smtClean="0"/>
              <a:t>2/16/2017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Round Same Side Corner Rectangle 6"/>
          <p:cNvSpPr/>
          <p:nvPr userDrawn="1"/>
        </p:nvSpPr>
        <p:spPr>
          <a:xfrm rot="16200000">
            <a:off x="11372789" y="5980258"/>
            <a:ext cx="514764" cy="1117309"/>
          </a:xfrm>
          <a:prstGeom prst="round2SameRect">
            <a:avLst>
              <a:gd name="adj1" fmla="val 14258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34C99D79-8A4B-4031-B1E0-AF26F8EDF2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 userDrawn="1"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1C50-00FB-422B-8666-78852CAAF632}" type="datetime1">
              <a:rPr lang="en-US" smtClean="0"/>
              <a:t>2/16/2017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4" name="Round Same Side Corner Rectangle 13"/>
          <p:cNvSpPr/>
          <p:nvPr userDrawn="1"/>
        </p:nvSpPr>
        <p:spPr>
          <a:xfrm rot="16200000">
            <a:off x="11372789" y="5980258"/>
            <a:ext cx="514764" cy="1117309"/>
          </a:xfrm>
          <a:prstGeom prst="round2SameRect">
            <a:avLst>
              <a:gd name="adj1" fmla="val 14258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34C99D79-8A4B-4031-B1E0-AF26F8EDF2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B8B5-2341-4DAD-9812-E46E388276AF}" type="datetime1">
              <a:rPr lang="en-US" smtClean="0"/>
              <a:t>2/16/2017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Round Same Side Corner Rectangle 7"/>
          <p:cNvSpPr/>
          <p:nvPr userDrawn="1"/>
        </p:nvSpPr>
        <p:spPr>
          <a:xfrm rot="16200000">
            <a:off x="11372789" y="5980258"/>
            <a:ext cx="514764" cy="1117309"/>
          </a:xfrm>
          <a:prstGeom prst="round2SameRect">
            <a:avLst>
              <a:gd name="adj1" fmla="val 14258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34C99D79-8A4B-4031-B1E0-AF26F8EDF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2" y="1596571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96571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9FF3-5344-45FF-B534-0B5104EF7667}" type="datetime1">
              <a:rPr lang="en-US" smtClean="0"/>
              <a:t>2/16/2017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0" name="Round Same Side Corner Rectangle 9"/>
          <p:cNvSpPr/>
          <p:nvPr userDrawn="1"/>
        </p:nvSpPr>
        <p:spPr>
          <a:xfrm rot="16200000">
            <a:off x="11372789" y="5980258"/>
            <a:ext cx="514764" cy="1117309"/>
          </a:xfrm>
          <a:prstGeom prst="round2SameRect">
            <a:avLst>
              <a:gd name="adj1" fmla="val 14258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34C99D79-8A4B-4031-B1E0-AF26F8EDF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24A1-4E83-4F33-B0F1-36DF95FC5CF5}" type="datetime1">
              <a:rPr lang="en-US" smtClean="0"/>
              <a:t>2/16/2017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Round Same Side Corner Rectangle 5"/>
          <p:cNvSpPr/>
          <p:nvPr userDrawn="1"/>
        </p:nvSpPr>
        <p:spPr>
          <a:xfrm rot="16200000">
            <a:off x="11372789" y="5980258"/>
            <a:ext cx="514764" cy="1117309"/>
          </a:xfrm>
          <a:prstGeom prst="round2SameRect">
            <a:avLst>
              <a:gd name="adj1" fmla="val 14258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34C99D79-8A4B-4031-B1E0-AF26F8EDF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E9676-2E8C-4785-BA07-638456B1CD04}" type="datetime1">
              <a:rPr lang="en-US" smtClean="0"/>
              <a:t>2/16/2017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1" name="Round Same Side Corner Rectangle 10"/>
          <p:cNvSpPr/>
          <p:nvPr userDrawn="1"/>
        </p:nvSpPr>
        <p:spPr>
          <a:xfrm rot="16200000">
            <a:off x="11372789" y="5980258"/>
            <a:ext cx="514764" cy="1117309"/>
          </a:xfrm>
          <a:prstGeom prst="round2SameRect">
            <a:avLst>
              <a:gd name="adj1" fmla="val 14258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34C99D79-8A4B-4031-B1E0-AF26F8EDF2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0BC0-56D5-4810-8BDD-A9D3C951473E}" type="datetime1">
              <a:rPr lang="en-US" smtClean="0"/>
              <a:t>2/16/2017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Round Same Side Corner Rectangle 7"/>
          <p:cNvSpPr/>
          <p:nvPr userDrawn="1"/>
        </p:nvSpPr>
        <p:spPr>
          <a:xfrm rot="16200000">
            <a:off x="11372789" y="5980258"/>
            <a:ext cx="514764" cy="1117309"/>
          </a:xfrm>
          <a:prstGeom prst="round2SameRect">
            <a:avLst>
              <a:gd name="adj1" fmla="val 14258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34C99D79-8A4B-4031-B1E0-AF26F8EDF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89357-2EB3-41EA-94E4-F5F98B742DB0}" type="datetime1">
              <a:rPr lang="en-US" smtClean="0"/>
              <a:t>2/16/2017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Round Same Side Corner Rectangle 7"/>
          <p:cNvSpPr/>
          <p:nvPr userDrawn="1"/>
        </p:nvSpPr>
        <p:spPr>
          <a:xfrm rot="16200000">
            <a:off x="11372789" y="5980258"/>
            <a:ext cx="514764" cy="1117309"/>
          </a:xfrm>
          <a:prstGeom prst="round2SameRect">
            <a:avLst>
              <a:gd name="adj1" fmla="val 14258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34C99D79-8A4B-4031-B1E0-AF26F8EDF2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F1E321D-80A9-4AD7-9F02-7B175A065B0A}" type="datetime1">
              <a:rPr lang="en-US" smtClean="0"/>
              <a:t>2/16/2017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2.emf"/><Relationship Id="rId4" Type="http://schemas.openxmlformats.org/officeDocument/2006/relationships/package" Target="../embeddings/Microsoft_Visio_Drawing2.vsdx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0.png"/><Relationship Id="rId4" Type="http://schemas.openxmlformats.org/officeDocument/2006/relationships/image" Target="../media/image36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jpg"/><Relationship Id="rId5" Type="http://schemas.openxmlformats.org/officeDocument/2006/relationships/image" Target="../media/image14.jpeg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838200"/>
            <a:ext cx="9447688" cy="1352996"/>
          </a:xfrm>
        </p:spPr>
        <p:txBody>
          <a:bodyPr/>
          <a:lstStyle/>
          <a:p>
            <a:r>
              <a:rPr lang="en-US" sz="4400" b="1" dirty="0" err="1" smtClean="0"/>
              <a:t>Analisis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Biometrik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Kerapatan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Venasi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Daun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Berbasis</a:t>
            </a:r>
            <a:r>
              <a:rPr lang="en-US" sz="4400" b="1" dirty="0" smtClean="0"/>
              <a:t> Citra Digital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191196"/>
            <a:ext cx="9447688" cy="276180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Agus Ambarwari – G651150341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  <a:tabLst>
                <a:tab pos="1546225" algn="l"/>
              </a:tabLst>
            </a:pPr>
            <a:r>
              <a:rPr lang="en-US" dirty="0" err="1" smtClean="0"/>
              <a:t>Pemb</a:t>
            </a:r>
            <a:r>
              <a:rPr lang="en-US" dirty="0" smtClean="0"/>
              <a:t>. 1	: Dr. </a:t>
            </a:r>
            <a:r>
              <a:rPr lang="en-US" dirty="0" err="1" smtClean="0"/>
              <a:t>Yeni</a:t>
            </a:r>
            <a:r>
              <a:rPr lang="en-US" dirty="0" smtClean="0"/>
              <a:t> </a:t>
            </a:r>
            <a:r>
              <a:rPr lang="en-US" dirty="0" err="1" smtClean="0"/>
              <a:t>Herdiyeni</a:t>
            </a:r>
            <a:r>
              <a:rPr lang="en-US" dirty="0" smtClean="0"/>
              <a:t>, </a:t>
            </a:r>
            <a:r>
              <a:rPr lang="en-US" dirty="0" err="1" smtClean="0"/>
              <a:t>S.Si</a:t>
            </a:r>
            <a:r>
              <a:rPr lang="en-US" dirty="0" smtClean="0"/>
              <a:t>, </a:t>
            </a:r>
            <a:r>
              <a:rPr lang="en-US" dirty="0" err="1" smtClean="0"/>
              <a:t>M.Kom</a:t>
            </a:r>
            <a:endParaRPr lang="en-US" dirty="0" smtClean="0"/>
          </a:p>
          <a:p>
            <a:pPr>
              <a:spcBef>
                <a:spcPts val="0"/>
              </a:spcBef>
              <a:tabLst>
                <a:tab pos="1546225" algn="l"/>
              </a:tabLst>
            </a:pPr>
            <a:r>
              <a:rPr lang="en-US" dirty="0" err="1" smtClean="0"/>
              <a:t>Pemb</a:t>
            </a:r>
            <a:r>
              <a:rPr lang="en-US" dirty="0" smtClean="0"/>
              <a:t>. 2	: </a:t>
            </a:r>
            <a:r>
              <a:rPr lang="en-US" dirty="0" err="1" smtClean="0"/>
              <a:t>Irman</a:t>
            </a:r>
            <a:r>
              <a:rPr lang="en-US" dirty="0" smtClean="0"/>
              <a:t> </a:t>
            </a:r>
            <a:r>
              <a:rPr lang="en-US" dirty="0" err="1" smtClean="0"/>
              <a:t>Hermadi</a:t>
            </a:r>
            <a:r>
              <a:rPr lang="en-US" dirty="0" smtClean="0"/>
              <a:t>, </a:t>
            </a:r>
            <a:r>
              <a:rPr lang="en-US" dirty="0" err="1" smtClean="0"/>
              <a:t>S.Kom</a:t>
            </a:r>
            <a:r>
              <a:rPr lang="en-US" dirty="0" smtClean="0"/>
              <a:t>, M.S, </a:t>
            </a:r>
            <a:r>
              <a:rPr lang="en-US" dirty="0" err="1" smtClean="0"/>
              <a:t>Ph.D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24" y="4990742"/>
            <a:ext cx="914400" cy="9144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828324" y="4953000"/>
            <a:ext cx="9295288" cy="989885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err="1" smtClean="0"/>
              <a:t>Departemen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Ilmu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Komputer</a:t>
            </a:r>
            <a:endParaRPr lang="en-US" sz="3000" b="1" dirty="0" smtClean="0"/>
          </a:p>
          <a:p>
            <a:r>
              <a:rPr lang="en-US" sz="3000" b="1" dirty="0" err="1" smtClean="0"/>
              <a:t>Fakultas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Matematika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dan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Ilmu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Pengetahuan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Alam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Manfaat</a:t>
            </a:r>
            <a:r>
              <a:rPr lang="en-US" b="1" dirty="0" smtClean="0"/>
              <a:t> </a:t>
            </a:r>
            <a:r>
              <a:rPr lang="en-US" b="1" dirty="0" err="1" smtClean="0"/>
              <a:t>Penelitian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2362200"/>
            <a:ext cx="9751060" cy="3810000"/>
          </a:xfrm>
        </p:spPr>
        <p:txBody>
          <a:bodyPr/>
          <a:lstStyle/>
          <a:p>
            <a:pPr marL="514350" lvl="0" indent="-514350">
              <a:buAutoNum type="arabicPeriod"/>
            </a:pPr>
            <a:r>
              <a:rPr lang="en-GB" dirty="0" err="1" smtClean="0"/>
              <a:t>Membantu</a:t>
            </a:r>
            <a:r>
              <a:rPr lang="en-GB" dirty="0" smtClean="0"/>
              <a:t> </a:t>
            </a:r>
            <a:r>
              <a:rPr lang="en-GB" dirty="0" err="1" smtClean="0"/>
              <a:t>botanikus</a:t>
            </a:r>
            <a:r>
              <a:rPr lang="en-GB" dirty="0" smtClean="0"/>
              <a:t> </a:t>
            </a: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mengidentifikasi</a:t>
            </a:r>
            <a:r>
              <a:rPr lang="en-GB" dirty="0" smtClean="0"/>
              <a:t> </a:t>
            </a:r>
            <a:r>
              <a:rPr lang="en-GB" dirty="0" err="1" smtClean="0"/>
              <a:t>tanaman</a:t>
            </a:r>
            <a:endParaRPr lang="en-GB" dirty="0"/>
          </a:p>
          <a:p>
            <a:pPr marL="514350" lvl="0" indent="-514350">
              <a:buAutoNum type="arabicPeriod"/>
            </a:pPr>
            <a:r>
              <a:rPr lang="en-GB" dirty="0" err="1" smtClean="0"/>
              <a:t>Memprediksi</a:t>
            </a:r>
            <a:r>
              <a:rPr lang="en-GB" dirty="0" smtClean="0"/>
              <a:t> </a:t>
            </a:r>
            <a:r>
              <a:rPr lang="en-GB" dirty="0" err="1"/>
              <a:t>iklim</a:t>
            </a:r>
            <a:r>
              <a:rPr lang="en-GB" dirty="0"/>
              <a:t> </a:t>
            </a:r>
            <a:r>
              <a:rPr lang="en-GB" dirty="0" err="1"/>
              <a:t>serta</a:t>
            </a:r>
            <a:r>
              <a:rPr lang="en-GB" dirty="0"/>
              <a:t> </a:t>
            </a:r>
            <a:r>
              <a:rPr lang="en-GB" dirty="0" err="1"/>
              <a:t>lingkungan</a:t>
            </a:r>
            <a:r>
              <a:rPr lang="en-GB" dirty="0"/>
              <a:t> </a:t>
            </a:r>
            <a:r>
              <a:rPr lang="en-GB" dirty="0" err="1"/>
              <a:t>tempat</a:t>
            </a:r>
            <a:r>
              <a:rPr lang="en-GB" dirty="0"/>
              <a:t> </a:t>
            </a:r>
            <a:r>
              <a:rPr lang="en-GB" dirty="0" err="1"/>
              <a:t>tumbuhnya</a:t>
            </a:r>
            <a:r>
              <a:rPr lang="en-GB" dirty="0"/>
              <a:t> </a:t>
            </a:r>
            <a:r>
              <a:rPr lang="en-GB" dirty="0" err="1"/>
              <a:t>suatu</a:t>
            </a:r>
            <a:r>
              <a:rPr lang="en-GB" dirty="0"/>
              <a:t> </a:t>
            </a:r>
            <a:r>
              <a:rPr lang="en-GB" dirty="0" err="1" smtClean="0"/>
              <a:t>tanaman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6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Ruang</a:t>
            </a:r>
            <a:r>
              <a:rPr lang="en-US" b="1" dirty="0" smtClean="0"/>
              <a:t> </a:t>
            </a:r>
            <a:r>
              <a:rPr lang="en-US" b="1" dirty="0" err="1" smtClean="0"/>
              <a:t>Lingkup</a:t>
            </a:r>
            <a:r>
              <a:rPr lang="en-US" b="1" dirty="0" smtClean="0"/>
              <a:t> </a:t>
            </a:r>
            <a:r>
              <a:rPr lang="en-US" b="1" dirty="0" err="1" smtClean="0"/>
              <a:t>Penelitian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981200"/>
            <a:ext cx="9751060" cy="4191000"/>
          </a:xfrm>
        </p:spPr>
        <p:txBody>
          <a:bodyPr/>
          <a:lstStyle/>
          <a:p>
            <a:pPr marL="342900" lvl="0" indent="-342900">
              <a:buFont typeface="+mj-lt"/>
              <a:buAutoNum type="arabicPeriod"/>
            </a:pPr>
            <a:r>
              <a:rPr lang="en-US" dirty="0"/>
              <a:t>Data </a:t>
            </a:r>
            <a:r>
              <a:rPr lang="en-US" dirty="0" err="1" smtClean="0"/>
              <a:t>citra</a:t>
            </a:r>
            <a:r>
              <a:rPr lang="en-US" dirty="0" smtClean="0"/>
              <a:t> </a:t>
            </a:r>
            <a:r>
              <a:rPr lang="en-US" dirty="0" err="1" smtClean="0"/>
              <a:t>daun</a:t>
            </a:r>
            <a:r>
              <a:rPr lang="en-US" dirty="0" smtClean="0"/>
              <a:t> </a:t>
            </a:r>
            <a:r>
              <a:rPr lang="en-US" dirty="0" err="1" smtClean="0"/>
              <a:t>diambil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Hutan</a:t>
            </a:r>
            <a:r>
              <a:rPr lang="en-US" dirty="0"/>
              <a:t> </a:t>
            </a:r>
            <a:r>
              <a:rPr lang="en-US" dirty="0" err="1"/>
              <a:t>Halimun</a:t>
            </a:r>
            <a:r>
              <a:rPr lang="en-US" dirty="0"/>
              <a:t> </a:t>
            </a:r>
            <a:r>
              <a:rPr lang="en-US" dirty="0" err="1"/>
              <a:t>Salak</a:t>
            </a:r>
            <a:r>
              <a:rPr lang="en-US" dirty="0"/>
              <a:t>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venasi</a:t>
            </a:r>
            <a:r>
              <a:rPr lang="en-US" dirty="0"/>
              <a:t> </a:t>
            </a:r>
            <a:r>
              <a:rPr lang="en-US" dirty="0" err="1"/>
              <a:t>daun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sebanyak</a:t>
            </a:r>
            <a:r>
              <a:rPr lang="en-US" dirty="0" smtClean="0"/>
              <a:t> </a:t>
            </a:r>
            <a:r>
              <a:rPr lang="en-US" dirty="0"/>
              <a:t>5 </a:t>
            </a:r>
            <a:r>
              <a:rPr lang="en-US" dirty="0" err="1"/>
              <a:t>tipe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GB" i="1" dirty="0" err="1"/>
              <a:t>Acrodromous</a:t>
            </a:r>
            <a:r>
              <a:rPr lang="en-GB" dirty="0"/>
              <a:t>, </a:t>
            </a:r>
            <a:r>
              <a:rPr lang="en-GB" i="1" dirty="0" err="1"/>
              <a:t>Actinodromous</a:t>
            </a:r>
            <a:r>
              <a:rPr lang="en-GB" dirty="0"/>
              <a:t>, </a:t>
            </a:r>
            <a:r>
              <a:rPr lang="en-GB" i="1" dirty="0" err="1"/>
              <a:t>Campylodromous</a:t>
            </a:r>
            <a:r>
              <a:rPr lang="en-GB" dirty="0"/>
              <a:t>, </a:t>
            </a:r>
            <a:r>
              <a:rPr lang="en-GB" i="1" dirty="0" err="1"/>
              <a:t>Parallelodromous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i="1" dirty="0"/>
              <a:t>Pinnate</a:t>
            </a:r>
            <a:r>
              <a:rPr lang="en-GB" dirty="0"/>
              <a:t>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venasi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i="1" dirty="0"/>
              <a:t>straightness, different angle, length ratio,</a:t>
            </a:r>
            <a:r>
              <a:rPr lang="en-US" dirty="0"/>
              <a:t> </a:t>
            </a:r>
            <a:r>
              <a:rPr lang="en-US" i="1" dirty="0"/>
              <a:t>scale projection</a:t>
            </a:r>
            <a:r>
              <a:rPr lang="en-US" dirty="0"/>
              <a:t> (</a:t>
            </a:r>
            <a:r>
              <a:rPr lang="en-US" dirty="0" err="1"/>
              <a:t>Prastya</a:t>
            </a:r>
            <a:r>
              <a:rPr lang="en-US" dirty="0"/>
              <a:t> 2016)</a:t>
            </a:r>
            <a:r>
              <a:rPr lang="en-US" i="1" dirty="0"/>
              <a:t>, total skeleton length, projected leaf area, number of branching points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number of ending points </a:t>
            </a:r>
            <a:r>
              <a:rPr lang="en-US" dirty="0"/>
              <a:t>(</a:t>
            </a:r>
            <a:r>
              <a:rPr lang="en-US" dirty="0" err="1"/>
              <a:t>Bühler</a:t>
            </a:r>
            <a:r>
              <a:rPr lang="en-US" dirty="0"/>
              <a:t> </a:t>
            </a:r>
            <a:r>
              <a:rPr lang="en-US" i="1" dirty="0"/>
              <a:t>et al.</a:t>
            </a:r>
            <a:r>
              <a:rPr lang="en-US" dirty="0"/>
              <a:t> 2015)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0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Metode</a:t>
            </a:r>
            <a:r>
              <a:rPr lang="en-US" b="1" dirty="0" smtClean="0"/>
              <a:t> </a:t>
            </a:r>
            <a:r>
              <a:rPr lang="en-US" b="1" dirty="0" err="1" smtClean="0"/>
              <a:t>Penelitian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466011" y="2824160"/>
            <a:ext cx="3048001" cy="5143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Tahapan</a:t>
            </a:r>
            <a:r>
              <a:rPr lang="en-US" b="1" dirty="0"/>
              <a:t> </a:t>
            </a:r>
            <a:r>
              <a:rPr lang="en-US" b="1" dirty="0" err="1" smtClean="0"/>
              <a:t>Penelitian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9384262"/>
              </p:ext>
            </p:extLst>
          </p:nvPr>
        </p:nvGraphicFramePr>
        <p:xfrm>
          <a:off x="3773655" y="380999"/>
          <a:ext cx="7299869" cy="6057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" name="Visio" r:id="rId3" imgW="6972545" imgH="5772665" progId="Visio.Drawing.15">
                  <p:embed/>
                </p:oleObj>
              </mc:Choice>
              <mc:Fallback>
                <p:oleObj name="Visio" r:id="rId3" imgW="6972545" imgH="5772665" progId="Visio.Drawing.15">
                  <p:embed/>
                  <p:pic>
                    <p:nvPicPr>
                      <p:cNvPr id="0" name="Object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3655" y="380999"/>
                        <a:ext cx="7299869" cy="60570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1065213" y="2438400"/>
            <a:ext cx="23356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accent3"/>
                </a:solidFill>
              </a:rPr>
              <a:t>Ekstraksi</a:t>
            </a:r>
            <a:r>
              <a:rPr lang="en-US" b="1" dirty="0">
                <a:solidFill>
                  <a:schemeClr val="accent3"/>
                </a:solidFill>
              </a:rPr>
              <a:t> </a:t>
            </a:r>
            <a:r>
              <a:rPr lang="en-US" b="1" dirty="0" err="1">
                <a:solidFill>
                  <a:schemeClr val="accent3"/>
                </a:solidFill>
              </a:rPr>
              <a:t>Fitur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5212" y="3443288"/>
            <a:ext cx="216886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chemeClr val="accent3"/>
                </a:solidFill>
              </a:rPr>
              <a:t>Pengukuran</a:t>
            </a:r>
            <a:endParaRPr lang="en-US" b="1" dirty="0" smtClean="0">
              <a:solidFill>
                <a:schemeClr val="accent3"/>
              </a:solidFill>
            </a:endParaRPr>
          </a:p>
          <a:p>
            <a:r>
              <a:rPr lang="en-US" sz="1800" b="1" dirty="0" smtClean="0">
                <a:solidFill>
                  <a:schemeClr val="accent3"/>
                </a:solidFill>
              </a:rPr>
              <a:t>(</a:t>
            </a:r>
            <a:r>
              <a:rPr lang="en-US" sz="1800" b="1" i="1" dirty="0" err="1" smtClean="0">
                <a:solidFill>
                  <a:schemeClr val="accent3"/>
                </a:solidFill>
              </a:rPr>
              <a:t>Avg</a:t>
            </a:r>
            <a:r>
              <a:rPr lang="en-US" sz="1800" b="1" i="1" dirty="0" smtClean="0">
                <a:solidFill>
                  <a:schemeClr val="accent3"/>
                </a:solidFill>
              </a:rPr>
              <a:t>, </a:t>
            </a:r>
            <a:r>
              <a:rPr lang="en-US" sz="1800" b="1" i="1" dirty="0" err="1" smtClean="0">
                <a:solidFill>
                  <a:schemeClr val="accent3"/>
                </a:solidFill>
              </a:rPr>
              <a:t>Var</a:t>
            </a:r>
            <a:r>
              <a:rPr lang="en-US" sz="1800" b="1" i="1" dirty="0" smtClean="0">
                <a:solidFill>
                  <a:schemeClr val="accent3"/>
                </a:solidFill>
              </a:rPr>
              <a:t>, </a:t>
            </a:r>
            <a:r>
              <a:rPr lang="en-US" sz="1800" b="1" i="1" dirty="0" err="1" smtClean="0">
                <a:solidFill>
                  <a:schemeClr val="accent3"/>
                </a:solidFill>
              </a:rPr>
              <a:t>Std.Dev</a:t>
            </a:r>
            <a:r>
              <a:rPr lang="en-US" sz="1800" b="1" dirty="0" smtClean="0">
                <a:solidFill>
                  <a:schemeClr val="accent3"/>
                </a:solidFill>
              </a:rPr>
              <a:t>)</a:t>
            </a:r>
            <a:endParaRPr lang="en-US" sz="1800" b="1" dirty="0">
              <a:solidFill>
                <a:schemeClr val="accent3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60099" y="1481434"/>
            <a:ext cx="2709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chemeClr val="accent3"/>
                </a:solidFill>
              </a:rPr>
              <a:t>Kerapatan</a:t>
            </a:r>
            <a:r>
              <a:rPr lang="en-US" b="1" dirty="0" smtClean="0">
                <a:solidFill>
                  <a:schemeClr val="accent3"/>
                </a:solidFill>
              </a:rPr>
              <a:t> </a:t>
            </a:r>
            <a:r>
              <a:rPr lang="en-US" b="1" dirty="0" err="1" smtClean="0">
                <a:solidFill>
                  <a:schemeClr val="accent3"/>
                </a:solidFill>
              </a:rPr>
              <a:t>Venasi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1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Tahapan</a:t>
            </a:r>
            <a:r>
              <a:rPr lang="en-US" b="1" dirty="0" smtClean="0"/>
              <a:t> </a:t>
            </a:r>
            <a:r>
              <a:rPr lang="en-US" b="1" dirty="0" err="1" smtClean="0"/>
              <a:t>Penelitian</a:t>
            </a:r>
            <a:r>
              <a:rPr lang="en-US" b="1" dirty="0" smtClean="0"/>
              <a:t> [1]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9" t="908" r="7239" b="5675"/>
          <a:stretch/>
        </p:blipFill>
        <p:spPr>
          <a:xfrm>
            <a:off x="1917636" y="1676400"/>
            <a:ext cx="1355271" cy="3200400"/>
          </a:xfrm>
          <a:prstGeom prst="rect">
            <a:avLst/>
          </a:prstGeom>
        </p:spPr>
      </p:pic>
      <p:pic>
        <p:nvPicPr>
          <p:cNvPr id="7" name="Picture 2" descr="http://localhost/vein_ext/program/oinv3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0"/>
          <a:stretch/>
        </p:blipFill>
        <p:spPr bwMode="auto">
          <a:xfrm>
            <a:off x="3874987" y="1676400"/>
            <a:ext cx="1459703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33"/>
          <a:stretch/>
        </p:blipFill>
        <p:spPr>
          <a:xfrm>
            <a:off x="5942012" y="1676400"/>
            <a:ext cx="1470425" cy="3200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90664" y="4876800"/>
            <a:ext cx="1809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Data </a:t>
            </a:r>
            <a:r>
              <a:rPr lang="en-US" sz="2000" b="1" dirty="0" err="1" smtClean="0"/>
              <a:t>citra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daun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00191" y="4876800"/>
            <a:ext cx="1409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 smtClean="0"/>
              <a:t>Segmentasi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935550" y="4876800"/>
            <a:ext cx="1483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 smtClean="0"/>
              <a:t>Deteksi</a:t>
            </a:r>
            <a:r>
              <a:rPr lang="en-US" sz="2000" b="1" dirty="0" smtClean="0"/>
              <a:t> vein</a:t>
            </a:r>
            <a:endParaRPr lang="en-US" sz="2000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6089209" y="5276910"/>
            <a:ext cx="1176029" cy="615554"/>
            <a:chOff x="7391713" y="2384865"/>
            <a:chExt cx="1176029" cy="615554"/>
          </a:xfrm>
        </p:grpSpPr>
        <p:sp>
          <p:nvSpPr>
            <p:cNvPr id="13" name="Oval 12"/>
            <p:cNvSpPr/>
            <p:nvPr/>
          </p:nvSpPr>
          <p:spPr>
            <a:xfrm>
              <a:off x="7391713" y="2493034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37433" y="2384865"/>
              <a:ext cx="9011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End-point</a:t>
              </a:r>
              <a:endParaRPr lang="en-US" sz="1400" i="1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7391713" y="2800811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437433" y="2692642"/>
              <a:ext cx="1130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Branch-point</a:t>
              </a:r>
              <a:endParaRPr lang="en-US" sz="1400" i="1" dirty="0"/>
            </a:p>
          </p:txBody>
        </p:sp>
      </p:grpSp>
      <p:sp>
        <p:nvSpPr>
          <p:cNvPr id="17" name="Right Arrow 16"/>
          <p:cNvSpPr/>
          <p:nvPr/>
        </p:nvSpPr>
        <p:spPr>
          <a:xfrm>
            <a:off x="3353631" y="3276600"/>
            <a:ext cx="436495" cy="354842"/>
          </a:xfrm>
          <a:prstGeom prst="rightArrow">
            <a:avLst/>
          </a:prstGeom>
          <a:solidFill>
            <a:srgbClr val="0070C0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5415664" y="3276600"/>
            <a:ext cx="438912" cy="354842"/>
          </a:xfrm>
          <a:prstGeom prst="rightArrow">
            <a:avLst/>
          </a:prstGeom>
          <a:solidFill>
            <a:srgbClr val="0070C0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048335" y="1919288"/>
            <a:ext cx="2389477" cy="3048001"/>
            <a:chOff x="8019759" y="1912968"/>
            <a:chExt cx="2637924" cy="2845559"/>
          </a:xfrm>
        </p:grpSpPr>
        <p:sp>
          <p:nvSpPr>
            <p:cNvPr id="23" name="Content Placeholder 2"/>
            <p:cNvSpPr txBox="1">
              <a:spLocks/>
            </p:cNvSpPr>
            <p:nvPr/>
          </p:nvSpPr>
          <p:spPr>
            <a:xfrm>
              <a:off x="8239629" y="1912968"/>
              <a:ext cx="2418054" cy="2609013"/>
            </a:xfrm>
            <a:prstGeom prst="flowChartDocumen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vert="horz" lIns="121899" tIns="60949" rIns="121899" bIns="60949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90000"/>
                </a:lnSpc>
                <a:spcBef>
                  <a:spcPts val="1800"/>
                </a:spcBef>
                <a:buClr>
                  <a:schemeClr val="accent1"/>
                </a:buClr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55772" indent="-304747" algn="l" defTabSz="1218987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accent1"/>
                </a:buClr>
                <a:buFont typeface="Arial" pitchFamily="34" charset="0"/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06797" indent="-304747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57822" indent="-304747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08847" indent="-304747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59872" indent="-304747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10897" indent="-304747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61922" indent="-304747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12947" indent="-304747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600"/>
                </a:spcBef>
                <a:buNone/>
              </a:pPr>
              <a:endParaRPr lang="en-US" sz="1600" i="1" dirty="0"/>
            </a:p>
          </p:txBody>
        </p:sp>
        <p:sp>
          <p:nvSpPr>
            <p:cNvPr id="22" name="Content Placeholder 2"/>
            <p:cNvSpPr txBox="1">
              <a:spLocks/>
            </p:cNvSpPr>
            <p:nvPr/>
          </p:nvSpPr>
          <p:spPr>
            <a:xfrm>
              <a:off x="8113459" y="2031241"/>
              <a:ext cx="2418054" cy="2609013"/>
            </a:xfrm>
            <a:prstGeom prst="flowChartDocumen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vert="horz" lIns="121899" tIns="60949" rIns="121899" bIns="60949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90000"/>
                </a:lnSpc>
                <a:spcBef>
                  <a:spcPts val="1800"/>
                </a:spcBef>
                <a:buClr>
                  <a:schemeClr val="accent1"/>
                </a:buClr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55772" indent="-304747" algn="l" defTabSz="1218987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accent1"/>
                </a:buClr>
                <a:buFont typeface="Arial" pitchFamily="34" charset="0"/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06797" indent="-304747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57822" indent="-304747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08847" indent="-304747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59872" indent="-304747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10897" indent="-304747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61922" indent="-304747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12947" indent="-304747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600"/>
                </a:spcBef>
                <a:buNone/>
              </a:pPr>
              <a:endParaRPr lang="en-US" sz="1600" i="1" dirty="0"/>
            </a:p>
          </p:txBody>
        </p:sp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8019759" y="2149514"/>
              <a:ext cx="2418054" cy="2609013"/>
            </a:xfrm>
            <a:prstGeom prst="flowChartDocumen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vert="horz" lIns="121899" tIns="60949" rIns="121899" bIns="60949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90000"/>
                </a:lnSpc>
                <a:spcBef>
                  <a:spcPts val="1800"/>
                </a:spcBef>
                <a:buClr>
                  <a:schemeClr val="accent1"/>
                </a:buClr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55772" indent="-304747" algn="l" defTabSz="1218987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accent1"/>
                </a:buClr>
                <a:buFont typeface="Arial" pitchFamily="34" charset="0"/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06797" indent="-304747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57822" indent="-304747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08847" indent="-304747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59872" indent="-304747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10897" indent="-304747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61922" indent="-304747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12947" indent="-304747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en-US" sz="1600" i="1" dirty="0" smtClean="0"/>
                <a:t>Straightness</a:t>
              </a:r>
            </a:p>
            <a:p>
              <a:pPr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en-US" sz="1600" i="1" dirty="0" smtClean="0"/>
                <a:t>Diff. Angle</a:t>
              </a:r>
            </a:p>
            <a:p>
              <a:pPr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en-US" sz="1600" i="1" dirty="0" smtClean="0"/>
                <a:t>Length Ratio</a:t>
              </a:r>
            </a:p>
            <a:p>
              <a:pPr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en-US" sz="1600" i="1" dirty="0" smtClean="0"/>
                <a:t>Scale Projection</a:t>
              </a:r>
            </a:p>
            <a:p>
              <a:pPr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en-US" sz="1600" i="1" dirty="0" smtClean="0"/>
                <a:t>Skeleton length</a:t>
              </a:r>
            </a:p>
            <a:p>
              <a:pPr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en-US" sz="1600" i="1" dirty="0" smtClean="0"/>
                <a:t>Projected leaf area</a:t>
              </a:r>
            </a:p>
            <a:p>
              <a:pPr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en-US" sz="1600" i="1" dirty="0" smtClean="0"/>
                <a:t>Branching points</a:t>
              </a:r>
            </a:p>
            <a:p>
              <a:pPr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en-US" sz="1600" i="1" dirty="0" smtClean="0"/>
                <a:t>Ending points</a:t>
              </a:r>
            </a:p>
          </p:txBody>
        </p:sp>
      </p:grpSp>
      <p:sp>
        <p:nvSpPr>
          <p:cNvPr id="20" name="Right Arrow 19"/>
          <p:cNvSpPr/>
          <p:nvPr/>
        </p:nvSpPr>
        <p:spPr>
          <a:xfrm>
            <a:off x="7487147" y="3276600"/>
            <a:ext cx="438912" cy="354842"/>
          </a:xfrm>
          <a:prstGeom prst="rightArrow">
            <a:avLst/>
          </a:prstGeom>
          <a:solidFill>
            <a:srgbClr val="0070C0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239629" y="4876800"/>
            <a:ext cx="1677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 smtClean="0"/>
              <a:t>Ekstraksi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Fitur</a:t>
            </a: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7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7" grpId="0" animBg="1"/>
      <p:bldP spid="18" grpId="0" animBg="1"/>
      <p:bldP spid="20" grpId="0" animBg="1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Tahapan</a:t>
            </a:r>
            <a:r>
              <a:rPr lang="en-US" b="1" dirty="0"/>
              <a:t> </a:t>
            </a:r>
            <a:r>
              <a:rPr lang="en-US" b="1" dirty="0" err="1"/>
              <a:t>Penelitian</a:t>
            </a:r>
            <a:r>
              <a:rPr lang="en-US" b="1" dirty="0"/>
              <a:t> </a:t>
            </a:r>
            <a:r>
              <a:rPr lang="en-US" b="1" dirty="0" smtClean="0"/>
              <a:t>[2]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i="1" dirty="0" smtClean="0">
                <a:solidFill>
                  <a:schemeClr val="accent1"/>
                </a:solidFill>
              </a:rPr>
              <a:t>Straightness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762" y="2143125"/>
            <a:ext cx="4591050" cy="3648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7542212" y="2820577"/>
                <a:ext cx="2343847" cy="8930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straightness</m:t>
                      </m:r>
                      <m:r>
                        <m:rPr>
                          <m:nor/>
                        </m:rPr>
                        <a:rPr lang="en-US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212" y="2820577"/>
                <a:ext cx="2343847" cy="89300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>
            <a:off x="7542212" y="4066461"/>
            <a:ext cx="36017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li =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smtClean="0"/>
              <a:t>perimeter</a:t>
            </a:r>
          </a:p>
          <a:p>
            <a:r>
              <a:rPr lang="en-US" dirty="0" smtClean="0"/>
              <a:t>di </a:t>
            </a:r>
            <a:r>
              <a:rPr lang="en-US" dirty="0"/>
              <a:t>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2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Tahapan</a:t>
            </a:r>
            <a:r>
              <a:rPr lang="en-US" b="1" dirty="0"/>
              <a:t> </a:t>
            </a:r>
            <a:r>
              <a:rPr lang="en-US" b="1" dirty="0" err="1"/>
              <a:t>Penelitian</a:t>
            </a:r>
            <a:r>
              <a:rPr lang="en-US" b="1" dirty="0"/>
              <a:t> [2</a:t>
            </a:r>
            <a:r>
              <a:rPr lang="en-US" b="1" dirty="0" smtClean="0"/>
              <a:t>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i="1" dirty="0">
                <a:solidFill>
                  <a:schemeClr val="accent1"/>
                </a:solidFill>
              </a:rPr>
              <a:t>Different </a:t>
            </a:r>
            <a:r>
              <a:rPr lang="en-US" b="1" i="1" dirty="0" smtClean="0">
                <a:solidFill>
                  <a:schemeClr val="accent1"/>
                </a:solidFill>
              </a:rPr>
              <a:t>Angle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662" y="2047875"/>
            <a:ext cx="4629150" cy="37433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641896" y="4835343"/>
                <a:ext cx="2029851" cy="6423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δα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α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α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j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896" y="4835343"/>
                <a:ext cx="2029851" cy="64235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641896" y="1905000"/>
                <a:ext cx="4193136" cy="10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α</m:t>
                      </m:r>
                      <m:r>
                        <m:rPr>
                          <m:nor/>
                        </m:rPr>
                        <a:rPr lang="en-US" sz="20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US" sz="20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acos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20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US" sz="20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e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20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20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US" sz="20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s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en-US" sz="2000" i="0">
                                                  <a:latin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x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en-US" sz="2000" i="0">
                                                  <a:latin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e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nor/>
                                            </m:rPr>
                                            <a:rPr lang="en-US" sz="2000" i="0">
                                              <a:latin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 −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en-US" sz="2000" i="0">
                                                  <a:latin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x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en-US" sz="2000" i="0">
                                                  <a:latin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s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m:rPr>
                                          <m:nor/>
                                        </m:rPr>
                                        <a:rPr lang="en-US" sz="2000" i="0"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m:rPr>
                                      <m:nor/>
                                    </m:rPr>
                                    <a:rPr lang="en-US" sz="20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 + 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en-US" sz="2000" i="0">
                                                  <a:latin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y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en-US" sz="2000" i="0">
                                                  <a:latin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e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nor/>
                                            </m:rPr>
                                            <a:rPr lang="en-US" sz="2000" i="0">
                                              <a:latin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 −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en-US" sz="2000" i="0">
                                                  <a:latin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y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en-US" sz="2000" i="0">
                                                  <a:latin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s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m:rPr>
                                          <m:nor/>
                                        </m:rPr>
                                        <a:rPr lang="en-US" sz="2000" i="0"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896" y="1905000"/>
                <a:ext cx="4193136" cy="108318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641896" y="2992773"/>
                <a:ext cx="2192715" cy="7788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0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α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0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0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20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US" sz="20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20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  </m:t>
                              </m:r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nor/>
                                    </m:rPr>
                                    <a:rPr lang="en-US" sz="20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m:rPr>
                                      <m:nor/>
                                    </m:rPr>
                                    <a:rPr lang="en-US" sz="20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α</m:t>
                                  </m:r>
                                </m:e>
                              </m:func>
                              <m:r>
                                <m:rPr>
                                  <m:nor/>
                                </m:rPr>
                                <a:rPr lang="en-US" sz="20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&gt; 0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20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α</m:t>
                              </m:r>
                              <m:r>
                                <m:rPr>
                                  <m:nor/>
                                </m:rPr>
                                <a:rPr lang="en-US" sz="20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  </m:t>
                              </m:r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nor/>
                                    </m:rPr>
                                    <a:rPr lang="en-US" sz="20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m:rPr>
                                      <m:nor/>
                                    </m:rPr>
                                    <a:rPr lang="en-US" sz="20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α</m:t>
                                  </m:r>
                                </m:e>
                              </m:func>
                              <m:r>
                                <m:rPr>
                                  <m:nor/>
                                </m:rPr>
                                <a:rPr lang="en-US" sz="20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&lt; 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896" y="2992773"/>
                <a:ext cx="2192715" cy="77886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646595" y="3766795"/>
                <a:ext cx="3726789" cy="7788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0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α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0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0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sz="20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α</m:t>
                              </m:r>
                              <m:r>
                                <m:rPr>
                                  <m:nor/>
                                </m:rPr>
                                <a:rPr lang="en-US" sz="20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− 2</m:t>
                              </m:r>
                              <m:r>
                                <m:rPr>
                                  <m:nor/>
                                </m:rPr>
                                <a:rPr lang="en-US" sz="20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  <m:r>
                                <m:rPr>
                                  <m:nor/>
                                </m:rPr>
                                <a:rPr lang="en-US" sz="20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n-US" sz="20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α</m:t>
                              </m:r>
                              <m:r>
                                <m:rPr>
                                  <m:nor/>
                                </m:rPr>
                                <a:rPr lang="en-US" sz="20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&gt; 0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20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α</m:t>
                              </m:r>
                              <m:r>
                                <m:rPr>
                                  <m:nor/>
                                </m:rPr>
                                <a:rPr lang="en-US" sz="20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+ 2</m:t>
                              </m:r>
                              <m:r>
                                <m:rPr>
                                  <m:nor/>
                                </m:rPr>
                                <a:rPr lang="en-US" sz="20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  <m:r>
                                <m:rPr>
                                  <m:nor/>
                                </m:rPr>
                                <a:rPr lang="en-US" sz="20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  </m:t>
                              </m:r>
                              <m:r>
                                <m:rPr>
                                  <m:nor/>
                                </m:rPr>
                                <a:rPr lang="en-US" sz="20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α</m:t>
                              </m:r>
                              <m:r>
                                <m:rPr>
                                  <m:nor/>
                                </m:rPr>
                                <a:rPr lang="en-US" sz="20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&lt; 0</m:t>
                              </m:r>
                            </m:e>
                          </m:eqArr>
                        </m:e>
                      </m:d>
                      <m:r>
                        <m:rPr>
                          <m:nor/>
                        </m:rPr>
                        <a:rPr lang="en-US" sz="20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    ,0 &lt; </m:t>
                      </m:r>
                      <m:r>
                        <m:rPr>
                          <m:nor/>
                        </m:rPr>
                        <a:rPr lang="en-US" sz="20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α</m:t>
                      </m:r>
                      <m:r>
                        <m:rPr>
                          <m:nor/>
                        </m:rPr>
                        <a:rPr lang="en-US" sz="20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≤ 2</m:t>
                      </m:r>
                      <m:r>
                        <m:rPr>
                          <m:nor/>
                        </m:rPr>
                        <a:rPr lang="en-US" sz="20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π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6595" y="3766795"/>
                <a:ext cx="3726789" cy="77886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Tahapan</a:t>
            </a:r>
            <a:r>
              <a:rPr lang="en-US" b="1" dirty="0"/>
              <a:t> </a:t>
            </a:r>
            <a:r>
              <a:rPr lang="en-US" b="1" dirty="0" err="1"/>
              <a:t>Penelitian</a:t>
            </a:r>
            <a:r>
              <a:rPr lang="en-US" b="1" dirty="0"/>
              <a:t> </a:t>
            </a:r>
            <a:r>
              <a:rPr lang="en-US" b="1" dirty="0" smtClean="0"/>
              <a:t>[2]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i="1" dirty="0">
                <a:solidFill>
                  <a:schemeClr val="accent1"/>
                </a:solidFill>
              </a:rPr>
              <a:t>Length </a:t>
            </a:r>
            <a:r>
              <a:rPr lang="en-US" b="1" i="1" dirty="0" smtClean="0">
                <a:solidFill>
                  <a:schemeClr val="accent1"/>
                </a:solidFill>
              </a:rPr>
              <a:t>Ratio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100" y="838200"/>
            <a:ext cx="4563112" cy="46488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589212" y="2837378"/>
                <a:ext cx="1886157" cy="9551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sub>
                      </m:sSub>
                      <m:r>
                        <m:rPr>
                          <m:nor/>
                        </m:rPr>
                        <a:rPr lang="en-US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</m:sub>
                          </m:sSub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nor/>
                                </m:rPr>
                                <a:rPr lang="en-US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i="0"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l</m:t>
                                      </m:r>
                                    </m:e>
                                  </m:acc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212" y="2837378"/>
                <a:ext cx="1886157" cy="95513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7779700" y="2133600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l1</a:t>
            </a: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8998900" y="1465859"/>
            <a:ext cx="360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l2</a:t>
            </a:r>
            <a:endParaRPr lang="en-US" sz="1800" dirty="0"/>
          </a:p>
        </p:txBody>
      </p:sp>
      <p:sp>
        <p:nvSpPr>
          <p:cNvPr id="12" name="Rectangle 11"/>
          <p:cNvSpPr/>
          <p:nvPr/>
        </p:nvSpPr>
        <p:spPr>
          <a:xfrm>
            <a:off x="9913300" y="2500393"/>
            <a:ext cx="370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l4</a:t>
            </a:r>
            <a:endParaRPr lang="en-US" sz="1800" dirty="0"/>
          </a:p>
        </p:txBody>
      </p:sp>
      <p:sp>
        <p:nvSpPr>
          <p:cNvPr id="13" name="Rectangle 12"/>
          <p:cNvSpPr/>
          <p:nvPr/>
        </p:nvSpPr>
        <p:spPr>
          <a:xfrm>
            <a:off x="8568116" y="2486105"/>
            <a:ext cx="354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l3</a:t>
            </a:r>
            <a:endParaRPr lang="en-US" sz="1800" dirty="0"/>
          </a:p>
        </p:txBody>
      </p:sp>
      <p:sp>
        <p:nvSpPr>
          <p:cNvPr id="15" name="Rectangle 14"/>
          <p:cNvSpPr/>
          <p:nvPr/>
        </p:nvSpPr>
        <p:spPr>
          <a:xfrm>
            <a:off x="8661622" y="3306076"/>
            <a:ext cx="370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l5</a:t>
            </a:r>
            <a:endParaRPr lang="en-US" sz="1800" dirty="0"/>
          </a:p>
        </p:txBody>
      </p:sp>
      <p:sp>
        <p:nvSpPr>
          <p:cNvPr id="16" name="Rectangle 15"/>
          <p:cNvSpPr/>
          <p:nvPr/>
        </p:nvSpPr>
        <p:spPr>
          <a:xfrm>
            <a:off x="7559990" y="3719593"/>
            <a:ext cx="373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l6</a:t>
            </a:r>
            <a:endParaRPr lang="en-US" sz="1800" dirty="0"/>
          </a:p>
        </p:txBody>
      </p:sp>
      <p:sp>
        <p:nvSpPr>
          <p:cNvPr id="17" name="Rectangle 16"/>
          <p:cNvSpPr/>
          <p:nvPr/>
        </p:nvSpPr>
        <p:spPr>
          <a:xfrm>
            <a:off x="8578213" y="4328123"/>
            <a:ext cx="370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l7</a:t>
            </a:r>
            <a:endParaRPr lang="en-US" sz="1800" dirty="0"/>
          </a:p>
        </p:txBody>
      </p:sp>
      <p:sp>
        <p:nvSpPr>
          <p:cNvPr id="18" name="Rectangle 17"/>
          <p:cNvSpPr/>
          <p:nvPr/>
        </p:nvSpPr>
        <p:spPr>
          <a:xfrm>
            <a:off x="10139043" y="4328123"/>
            <a:ext cx="370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l8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7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Tahapan</a:t>
            </a:r>
            <a:r>
              <a:rPr lang="en-US" b="1" dirty="0"/>
              <a:t> </a:t>
            </a:r>
            <a:r>
              <a:rPr lang="en-US" b="1" dirty="0" err="1"/>
              <a:t>Penelitian</a:t>
            </a:r>
            <a:r>
              <a:rPr lang="en-US" b="1" dirty="0"/>
              <a:t> </a:t>
            </a:r>
            <a:r>
              <a:rPr lang="en-US" b="1" dirty="0" smtClean="0"/>
              <a:t>[2]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i="1" dirty="0">
                <a:solidFill>
                  <a:schemeClr val="accent1"/>
                </a:solidFill>
              </a:rPr>
              <a:t>Scale </a:t>
            </a:r>
            <a:r>
              <a:rPr lang="en-US" b="1" i="1" dirty="0" smtClean="0">
                <a:solidFill>
                  <a:schemeClr val="accent1"/>
                </a:solidFill>
              </a:rPr>
              <a:t>projection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378893" y="3360898"/>
                <a:ext cx="5582919" cy="12601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0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0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sz="20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sz="20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j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0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nor/>
                                    </m:rPr>
                                    <a:rPr lang="en-US" sz="20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US" sz="20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e</m:t>
                                  </m:r>
                                </m:sub>
                                <m:sup>
                                  <m:r>
                                    <m:rPr>
                                      <m:nor/>
                                    </m:rPr>
                                    <a:rPr lang="en-US" sz="20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i</m:t>
                                  </m:r>
                                </m:sup>
                              </m:sSubSup>
                              <m:r>
                                <m:rPr>
                                  <m:nor/>
                                </m:rPr>
                                <a:rPr lang="en-US" sz="20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− 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nor/>
                                    </m:rPr>
                                    <a:rPr lang="en-US" sz="20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US" sz="20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s</m:t>
                                  </m:r>
                                </m:sub>
                                <m:sup>
                                  <m:r>
                                    <m:rPr>
                                      <m:nor/>
                                    </m:rPr>
                                    <a:rPr lang="en-US" sz="20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i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nor/>
                                    </m:rPr>
                                    <a:rPr lang="en-US" sz="20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US" sz="20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e</m:t>
                                  </m:r>
                                </m:sub>
                                <m:sup>
                                  <m:r>
                                    <m:rPr>
                                      <m:nor/>
                                    </m:rPr>
                                    <a:rPr lang="en-US" sz="20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j</m:t>
                                  </m:r>
                                </m:sup>
                              </m:sSubSup>
                              <m:r>
                                <m:rPr>
                                  <m:nor/>
                                </m:rPr>
                                <a:rPr lang="en-US" sz="20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− 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nor/>
                                    </m:rPr>
                                    <a:rPr lang="en-US" sz="20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US" sz="20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s</m:t>
                                  </m:r>
                                </m:sub>
                                <m:sup>
                                  <m:r>
                                    <m:rPr>
                                      <m:nor/>
                                    </m:rPr>
                                    <a:rPr lang="en-US" sz="20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j</m:t>
                                  </m:r>
                                </m:sup>
                              </m:sSubSup>
                            </m:e>
                          </m:d>
                          <m:r>
                            <m:rPr>
                              <m:nor/>
                            </m:rPr>
                            <a:rPr lang="en-US" sz="20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+ 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nor/>
                                    </m:rPr>
                                    <a:rPr lang="en-US" sz="20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US" sz="20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e</m:t>
                                  </m:r>
                                </m:sub>
                                <m:sup>
                                  <m:r>
                                    <m:rPr>
                                      <m:nor/>
                                    </m:rPr>
                                    <a:rPr lang="en-US" sz="20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i</m:t>
                                  </m:r>
                                </m:sup>
                              </m:sSubSup>
                              <m:r>
                                <m:rPr>
                                  <m:nor/>
                                </m:rPr>
                                <a:rPr lang="en-US" sz="20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− 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nor/>
                                    </m:rPr>
                                    <a:rPr lang="en-US" sz="20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US" sz="20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s</m:t>
                                  </m:r>
                                </m:sub>
                                <m:sup>
                                  <m:r>
                                    <m:rPr>
                                      <m:nor/>
                                    </m:rPr>
                                    <a:rPr lang="en-US" sz="20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i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nor/>
                                    </m:rPr>
                                    <a:rPr lang="en-US" sz="20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US" sz="20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e</m:t>
                                  </m:r>
                                </m:sub>
                                <m:sup>
                                  <m:r>
                                    <m:rPr>
                                      <m:nor/>
                                    </m:rPr>
                                    <a:rPr lang="en-US" sz="20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j</m:t>
                                  </m:r>
                                </m:sup>
                              </m:sSubSup>
                              <m:r>
                                <m:rPr>
                                  <m:nor/>
                                </m:rPr>
                                <a:rPr lang="en-US" sz="20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− 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nor/>
                                    </m:rPr>
                                    <a:rPr lang="en-US" sz="20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US" sz="20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s</m:t>
                                  </m:r>
                                </m:sub>
                                <m:sup>
                                  <m:r>
                                    <m:rPr>
                                      <m:nor/>
                                    </m:rPr>
                                    <a:rPr lang="en-US" sz="20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j</m:t>
                                  </m:r>
                                </m:sup>
                              </m:sSubSup>
                            </m:e>
                          </m:d>
                          <m:r>
                            <m:rPr>
                              <m:nor/>
                            </m:rPr>
                            <a:rPr lang="en-US" sz="20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nor/>
                                        </m:rPr>
                                        <a:rPr lang="en-US" sz="2000" i="0"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max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en-US" sz="2000" i="0">
                                                  <a:latin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d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en-US" sz="2000" i="0">
                                                  <a:latin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i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nor/>
                                            </m:rPr>
                                            <a:rPr lang="en-US" sz="2000" i="0">
                                              <a:latin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en-US" sz="2000" i="0">
                                                  <a:latin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d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en-US" sz="2000" i="0">
                                                  <a:latin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j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m:rPr>
                                  <m:nor/>
                                </m:rPr>
                                <a:rPr lang="en-US" sz="20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893" y="3360898"/>
                <a:ext cx="5582919" cy="12601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3363" y="2114550"/>
            <a:ext cx="4591050" cy="3752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7962874" y="2114550"/>
                <a:ext cx="2414955" cy="8551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0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0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sz="20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sz="20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j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0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en-US" sz="20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en-US" sz="20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en-US" sz="20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j</m:t>
                              </m:r>
                            </m:e>
                          </m:acc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sz="20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max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sz="2000" i="0"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i</m:t>
                                      </m:r>
                                    </m:e>
                                  </m:d>
                                  <m:r>
                                    <m:rPr>
                                      <m:nor/>
                                    </m:rPr>
                                    <a:rPr lang="en-US" sz="20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sz="2000" i="0"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j</m:t>
                                      </m:r>
                                    </m:e>
                                  </m:d>
                                  <m:r>
                                    <m:rPr>
                                      <m:nor/>
                                    </m:rPr>
                                    <a:rPr lang="en-US" sz="20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m:rPr>
                                  <m:nor/>
                                </m:rPr>
                                <a:rPr lang="en-US" sz="20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2874" y="2114550"/>
                <a:ext cx="2414955" cy="85517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18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827212" y="2514600"/>
            <a:ext cx="1752600" cy="455122"/>
          </a:xfrm>
          <a:prstGeom prst="line">
            <a:avLst/>
          </a:prstGeom>
          <a:ln w="127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463190" y="2383358"/>
                <a:ext cx="480644" cy="3598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j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190" y="2383358"/>
                <a:ext cx="480644" cy="359842"/>
              </a:xfrm>
              <a:prstGeom prst="rect">
                <a:avLst/>
              </a:prstGeom>
              <a:blipFill rotWithShape="0">
                <a:blip r:embed="rId6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040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439882"/>
            <a:ext cx="9751060" cy="1177636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Pengukuran</a:t>
            </a:r>
            <a:r>
              <a:rPr lang="en-US" b="1" dirty="0" smtClean="0"/>
              <a:t> </a:t>
            </a:r>
            <a:r>
              <a:rPr lang="en-US" b="1" dirty="0" err="1" smtClean="0"/>
              <a:t>Kerapatan</a:t>
            </a:r>
            <a:r>
              <a:rPr lang="en-US" b="1" dirty="0" smtClean="0"/>
              <a:t> </a:t>
            </a:r>
            <a:r>
              <a:rPr lang="en-US" b="1" dirty="0" err="1" smtClean="0"/>
              <a:t>Venasi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2800" dirty="0" smtClean="0"/>
              <a:t>(</a:t>
            </a:r>
            <a:r>
              <a:rPr lang="en-US" sz="2800" dirty="0" err="1" smtClean="0"/>
              <a:t>Bühler</a:t>
            </a:r>
            <a:r>
              <a:rPr lang="en-US" sz="2800" dirty="0" smtClean="0"/>
              <a:t> </a:t>
            </a:r>
            <a:r>
              <a:rPr lang="en-US" sz="2800" i="1" dirty="0"/>
              <a:t>et al.</a:t>
            </a:r>
            <a:r>
              <a:rPr lang="en-US" sz="2800" dirty="0"/>
              <a:t> 2015)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2057400"/>
            <a:ext cx="4265929" cy="3715704"/>
          </a:xfrm>
        </p:spPr>
        <p:txBody>
          <a:bodyPr>
            <a:normAutofit/>
          </a:bodyPr>
          <a:lstStyle/>
          <a:p>
            <a:pPr marL="341313" indent="-341313">
              <a:buFont typeface="Wingdings" panose="05000000000000000000" pitchFamily="2" charset="2"/>
              <a:buChar char="§"/>
            </a:pPr>
            <a:r>
              <a:rPr lang="en-US" sz="2600" b="1" i="1" dirty="0">
                <a:solidFill>
                  <a:schemeClr val="accent1"/>
                </a:solidFill>
              </a:rPr>
              <a:t>Leaf Vein </a:t>
            </a:r>
            <a:r>
              <a:rPr lang="en-US" sz="2600" b="1" i="1" dirty="0" smtClean="0">
                <a:solidFill>
                  <a:schemeClr val="accent1"/>
                </a:solidFill>
              </a:rPr>
              <a:t>Density</a:t>
            </a:r>
          </a:p>
          <a:p>
            <a:pPr marL="341313" indent="-341313">
              <a:buFont typeface="Wingdings" panose="05000000000000000000" pitchFamily="2" charset="2"/>
              <a:buChar char="§"/>
            </a:pPr>
            <a:endParaRPr lang="en-US" sz="2600" b="1" i="1" dirty="0" smtClean="0"/>
          </a:p>
          <a:p>
            <a:pPr marL="341313" indent="-341313">
              <a:buFont typeface="Wingdings" panose="05000000000000000000" pitchFamily="2" charset="2"/>
              <a:buChar char="§"/>
            </a:pPr>
            <a:r>
              <a:rPr lang="en-US" sz="2600" b="1" i="1" dirty="0" smtClean="0">
                <a:solidFill>
                  <a:schemeClr val="accent1"/>
                </a:solidFill>
              </a:rPr>
              <a:t>Branch-point Density</a:t>
            </a:r>
          </a:p>
          <a:p>
            <a:pPr marL="341313" indent="-341313">
              <a:buFont typeface="Wingdings" panose="05000000000000000000" pitchFamily="2" charset="2"/>
              <a:buChar char="§"/>
            </a:pPr>
            <a:endParaRPr lang="en-US" sz="2600" b="1" i="1" dirty="0" smtClean="0">
              <a:solidFill>
                <a:schemeClr val="accent1"/>
              </a:solidFill>
            </a:endParaRPr>
          </a:p>
          <a:p>
            <a:pPr marL="341313" indent="-341313">
              <a:buFont typeface="Wingdings" panose="05000000000000000000" pitchFamily="2" charset="2"/>
              <a:buChar char="§"/>
            </a:pPr>
            <a:r>
              <a:rPr lang="en-US" sz="2600" b="1" i="1" dirty="0">
                <a:solidFill>
                  <a:schemeClr val="accent1"/>
                </a:solidFill>
              </a:rPr>
              <a:t>End-point Density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439145" y="2489832"/>
                <a:ext cx="1220975" cy="7813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145" y="2489832"/>
                <a:ext cx="1220975" cy="78136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439145" y="3671248"/>
                <a:ext cx="1689822" cy="7813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𝐵𝑃</m:t>
                          </m:r>
                        </m:sub>
                      </m:sSub>
                      <m:r>
                        <a:rPr lang="en-US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𝐵𝑃</m:t>
                              </m:r>
                            </m:sub>
                          </m:sSub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145" y="3671248"/>
                <a:ext cx="1689822" cy="78136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439145" y="4852664"/>
                <a:ext cx="1673792" cy="7813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𝐸𝑃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𝐸𝑃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145" y="4852664"/>
                <a:ext cx="1673792" cy="78136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l="2073" t="1778" r="2514" b="444"/>
          <a:stretch/>
        </p:blipFill>
        <p:spPr>
          <a:xfrm>
            <a:off x="6026004" y="1524000"/>
            <a:ext cx="4716609" cy="399097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Outline</a:t>
            </a:r>
            <a:endParaRPr lang="en-US" sz="4400" b="1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0965077"/>
              </p:ext>
            </p:extLst>
          </p:nvPr>
        </p:nvGraphicFramePr>
        <p:xfrm>
          <a:off x="1219200" y="1600200"/>
          <a:ext cx="9750425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F93A781-3983-4CEB-A6E5-2AEC1F42A2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8F93A781-3983-4CEB-A6E5-2AEC1F42A2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984C8A2-B122-4FA9-94C4-55A28985DA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9984C8A2-B122-4FA9-94C4-55A28985DA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270597A-3DEB-46E5-A94E-E2D4DC533A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graphicEl>
                                              <a:dgm id="{3270597A-3DEB-46E5-A94E-E2D4DC533A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89688A9-42D2-486C-9A6B-38EC77785D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graphicEl>
                                              <a:dgm id="{A89688A9-42D2-486C-9A6B-38EC77785D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Tahapan</a:t>
            </a:r>
            <a:r>
              <a:rPr lang="en-US" b="1" dirty="0"/>
              <a:t> </a:t>
            </a:r>
            <a:r>
              <a:rPr lang="en-US" b="1" dirty="0" err="1"/>
              <a:t>Penelitian</a:t>
            </a:r>
            <a:r>
              <a:rPr lang="en-US" b="1" dirty="0"/>
              <a:t> </a:t>
            </a:r>
            <a:r>
              <a:rPr lang="en-US" b="1" dirty="0" smtClean="0"/>
              <a:t>[3]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3503612" y="2933487"/>
            <a:ext cx="436495" cy="354842"/>
          </a:xfrm>
          <a:prstGeom prst="rightArrow">
            <a:avLst/>
          </a:prstGeom>
          <a:solidFill>
            <a:srgbClr val="0070C0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071581" y="2514600"/>
            <a:ext cx="2838517" cy="1189009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772" indent="-304747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67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8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88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987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i="1" dirty="0" smtClean="0"/>
              <a:t>Average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i="1" dirty="0" smtClean="0"/>
              <a:t>Variance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i="1" dirty="0"/>
              <a:t>Standard </a:t>
            </a:r>
            <a:r>
              <a:rPr lang="en-US" sz="2000" i="1" dirty="0" smtClean="0"/>
              <a:t>Deviation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57751" y="4855113"/>
            <a:ext cx="1677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 smtClean="0"/>
              <a:t>Ekstraksi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Fitur</a:t>
            </a:r>
            <a:endParaRPr lang="en-US" sz="2000" b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735808" y="2015763"/>
            <a:ext cx="2637924" cy="2845559"/>
            <a:chOff x="8019759" y="1912968"/>
            <a:chExt cx="2637924" cy="2845559"/>
          </a:xfrm>
        </p:grpSpPr>
        <p:sp>
          <p:nvSpPr>
            <p:cNvPr id="33" name="Content Placeholder 2"/>
            <p:cNvSpPr txBox="1">
              <a:spLocks/>
            </p:cNvSpPr>
            <p:nvPr/>
          </p:nvSpPr>
          <p:spPr>
            <a:xfrm>
              <a:off x="8239629" y="1912968"/>
              <a:ext cx="2418054" cy="2609013"/>
            </a:xfrm>
            <a:prstGeom prst="flowChartDocumen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vert="horz" lIns="121899" tIns="60949" rIns="121899" bIns="60949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90000"/>
                </a:lnSpc>
                <a:spcBef>
                  <a:spcPts val="1800"/>
                </a:spcBef>
                <a:buClr>
                  <a:schemeClr val="accent1"/>
                </a:buClr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55772" indent="-304747" algn="l" defTabSz="1218987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accent1"/>
                </a:buClr>
                <a:buFont typeface="Arial" pitchFamily="34" charset="0"/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06797" indent="-304747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57822" indent="-304747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08847" indent="-304747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59872" indent="-304747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10897" indent="-304747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61922" indent="-304747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12947" indent="-304747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600"/>
                </a:spcBef>
                <a:buNone/>
              </a:pPr>
              <a:endParaRPr lang="en-US" sz="1600" i="1" dirty="0"/>
            </a:p>
          </p:txBody>
        </p:sp>
        <p:sp>
          <p:nvSpPr>
            <p:cNvPr id="34" name="Content Placeholder 2"/>
            <p:cNvSpPr txBox="1">
              <a:spLocks/>
            </p:cNvSpPr>
            <p:nvPr/>
          </p:nvSpPr>
          <p:spPr>
            <a:xfrm>
              <a:off x="8113459" y="2031241"/>
              <a:ext cx="2418054" cy="2609013"/>
            </a:xfrm>
            <a:prstGeom prst="flowChartDocumen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vert="horz" lIns="121899" tIns="60949" rIns="121899" bIns="60949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90000"/>
                </a:lnSpc>
                <a:spcBef>
                  <a:spcPts val="1800"/>
                </a:spcBef>
                <a:buClr>
                  <a:schemeClr val="accent1"/>
                </a:buClr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55772" indent="-304747" algn="l" defTabSz="1218987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accent1"/>
                </a:buClr>
                <a:buFont typeface="Arial" pitchFamily="34" charset="0"/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06797" indent="-304747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57822" indent="-304747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08847" indent="-304747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59872" indent="-304747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10897" indent="-304747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61922" indent="-304747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12947" indent="-304747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600"/>
                </a:spcBef>
                <a:buNone/>
              </a:pPr>
              <a:endParaRPr lang="en-US" sz="1600" i="1" dirty="0"/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8019759" y="2149514"/>
              <a:ext cx="2418054" cy="2609013"/>
            </a:xfrm>
            <a:prstGeom prst="flowChartDocumen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vert="horz" lIns="121899" tIns="60949" rIns="121899" bIns="60949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90000"/>
                </a:lnSpc>
                <a:spcBef>
                  <a:spcPts val="1800"/>
                </a:spcBef>
                <a:buClr>
                  <a:schemeClr val="accent1"/>
                </a:buClr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55772" indent="-304747" algn="l" defTabSz="1218987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accent1"/>
                </a:buClr>
                <a:buFont typeface="Arial" pitchFamily="34" charset="0"/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06797" indent="-304747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57822" indent="-304747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08847" indent="-304747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59872" indent="-304747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10897" indent="-304747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61922" indent="-304747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12947" indent="-304747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en-US" sz="1600" i="1" dirty="0" smtClean="0"/>
                <a:t>Straightness</a:t>
              </a:r>
            </a:p>
            <a:p>
              <a:pPr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en-US" sz="1600" i="1" dirty="0" smtClean="0"/>
                <a:t>Diff. Angle</a:t>
              </a:r>
            </a:p>
            <a:p>
              <a:pPr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en-US" sz="1600" i="1" dirty="0" smtClean="0"/>
                <a:t>Length Ratio</a:t>
              </a:r>
            </a:p>
            <a:p>
              <a:pPr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en-US" sz="1600" i="1" dirty="0" smtClean="0"/>
                <a:t>Scale Projection</a:t>
              </a:r>
            </a:p>
            <a:p>
              <a:pPr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en-US" sz="1600" i="1" dirty="0" smtClean="0"/>
                <a:t>Leaf Vein Density</a:t>
              </a:r>
            </a:p>
            <a:p>
              <a:pPr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en-US" sz="1600" i="1" dirty="0" smtClean="0"/>
                <a:t>Branch-point Density</a:t>
              </a:r>
            </a:p>
            <a:p>
              <a:pPr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en-US" sz="1600" i="1" dirty="0" smtClean="0"/>
                <a:t>End-point Density</a:t>
              </a:r>
              <a:endParaRPr lang="en-US" sz="1600" i="1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4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381000"/>
            <a:ext cx="9751060" cy="1295400"/>
          </a:xfrm>
        </p:spPr>
        <p:txBody>
          <a:bodyPr>
            <a:normAutofit/>
          </a:bodyPr>
          <a:lstStyle/>
          <a:p>
            <a:r>
              <a:rPr lang="en-US" b="1" dirty="0" err="1"/>
              <a:t>Pengukuran</a:t>
            </a:r>
            <a:r>
              <a:rPr lang="en-US" b="1" dirty="0"/>
              <a:t> </a:t>
            </a:r>
            <a:r>
              <a:rPr lang="en-US" b="1" i="1" dirty="0" smtClean="0"/>
              <a:t>Average, Variance</a:t>
            </a:r>
            <a:r>
              <a:rPr lang="en-US" b="1" dirty="0" smtClean="0"/>
              <a:t> &amp; </a:t>
            </a:r>
            <a:r>
              <a:rPr lang="en-US" b="1" i="1" dirty="0" smtClean="0"/>
              <a:t>Standard Deviation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98" y="2421567"/>
            <a:ext cx="3464718" cy="2743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257" y="2278694"/>
            <a:ext cx="3724603" cy="22859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959257" y="4583668"/>
            <a:ext cx="1978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Average = 1.202156</a:t>
            </a:r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7959257" y="4888467"/>
            <a:ext cx="2338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Variance = 0.07421652</a:t>
            </a:r>
            <a:endParaRPr 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7959257" y="5193267"/>
            <a:ext cx="2196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Std. Dev = 0.2724271</a:t>
            </a:r>
            <a:endParaRPr lang="en-US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8448" y="2278694"/>
            <a:ext cx="3724603" cy="2286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108448" y="4583669"/>
            <a:ext cx="1977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Average = </a:t>
            </a:r>
            <a:r>
              <a:rPr lang="en-US" sz="1800" dirty="0"/>
              <a:t>1.239182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08448" y="4888468"/>
            <a:ext cx="2140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Variance </a:t>
            </a:r>
            <a:r>
              <a:rPr lang="en-US" sz="1800" dirty="0"/>
              <a:t>= </a:t>
            </a:r>
            <a:r>
              <a:rPr lang="en-US" sz="1800" dirty="0" smtClean="0"/>
              <a:t>0.1217651</a:t>
            </a:r>
            <a:endParaRPr lang="en-US" sz="1800" dirty="0"/>
          </a:p>
        </p:txBody>
      </p:sp>
      <p:sp>
        <p:nvSpPr>
          <p:cNvPr id="14" name="Rectangle 13"/>
          <p:cNvSpPr/>
          <p:nvPr/>
        </p:nvSpPr>
        <p:spPr>
          <a:xfrm>
            <a:off x="4108448" y="5193268"/>
            <a:ext cx="2293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Std. Dev </a:t>
            </a:r>
            <a:r>
              <a:rPr lang="en-US" sz="1800" dirty="0"/>
              <a:t>= </a:t>
            </a:r>
            <a:r>
              <a:rPr lang="en-US" sz="1800" dirty="0" smtClean="0"/>
              <a:t>0.3489486</a:t>
            </a:r>
            <a:endParaRPr lang="en-US" sz="1800" dirty="0"/>
          </a:p>
        </p:txBody>
      </p:sp>
      <p:sp>
        <p:nvSpPr>
          <p:cNvPr id="21" name="Rectangle 20"/>
          <p:cNvSpPr/>
          <p:nvPr/>
        </p:nvSpPr>
        <p:spPr>
          <a:xfrm>
            <a:off x="4687032" y="1905000"/>
            <a:ext cx="256743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dirty="0" err="1"/>
              <a:t>Blumea</a:t>
            </a:r>
            <a:r>
              <a:rPr lang="en-US" sz="2200" dirty="0"/>
              <a:t> </a:t>
            </a:r>
            <a:r>
              <a:rPr lang="en-US" sz="2200" dirty="0" err="1"/>
              <a:t>balsamifera</a:t>
            </a:r>
            <a:endParaRPr lang="en-US" sz="2200" dirty="0"/>
          </a:p>
        </p:txBody>
      </p:sp>
      <p:sp>
        <p:nvSpPr>
          <p:cNvPr id="22" name="Rectangle 21"/>
          <p:cNvSpPr/>
          <p:nvPr/>
        </p:nvSpPr>
        <p:spPr>
          <a:xfrm>
            <a:off x="8425502" y="1905000"/>
            <a:ext cx="279211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dirty="0"/>
              <a:t>Ageratum </a:t>
            </a:r>
            <a:r>
              <a:rPr lang="en-US" sz="2200" dirty="0" err="1"/>
              <a:t>conyzoides</a:t>
            </a:r>
            <a:endParaRPr lang="en-US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7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Tahapan</a:t>
            </a:r>
            <a:r>
              <a:rPr lang="en-US" b="1" dirty="0"/>
              <a:t> </a:t>
            </a:r>
            <a:r>
              <a:rPr lang="en-US" b="1" dirty="0" err="1"/>
              <a:t>Penelitian</a:t>
            </a:r>
            <a:r>
              <a:rPr lang="en-US" b="1" dirty="0"/>
              <a:t> </a:t>
            </a:r>
            <a:r>
              <a:rPr lang="en-US" b="1" dirty="0" smtClean="0"/>
              <a:t>[3]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3503612" y="2933487"/>
            <a:ext cx="436495" cy="354842"/>
          </a:xfrm>
          <a:prstGeom prst="rightArrow">
            <a:avLst/>
          </a:prstGeom>
          <a:solidFill>
            <a:srgbClr val="0070C0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071581" y="2514600"/>
            <a:ext cx="2838517" cy="1189009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772" indent="-304747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67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8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88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987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i="1" dirty="0" smtClean="0"/>
              <a:t>Average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i="1" dirty="0" smtClean="0"/>
              <a:t>Variance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i="1" dirty="0"/>
              <a:t>Standard </a:t>
            </a:r>
            <a:r>
              <a:rPr lang="en-US" sz="2000" i="1" dirty="0" smtClean="0"/>
              <a:t>Deviation</a:t>
            </a:r>
          </a:p>
        </p:txBody>
      </p:sp>
      <p:sp>
        <p:nvSpPr>
          <p:cNvPr id="8" name="Right Arrow 7"/>
          <p:cNvSpPr/>
          <p:nvPr/>
        </p:nvSpPr>
        <p:spPr>
          <a:xfrm>
            <a:off x="7041574" y="2933487"/>
            <a:ext cx="436495" cy="354842"/>
          </a:xfrm>
          <a:prstGeom prst="rightArrow">
            <a:avLst/>
          </a:prstGeom>
          <a:solidFill>
            <a:srgbClr val="0070C0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616614" y="4237951"/>
            <a:ext cx="2190831" cy="459945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772" indent="-304747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67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8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88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987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sz="2400" b="1" dirty="0" err="1" smtClean="0"/>
              <a:t>Klasifikasi</a:t>
            </a:r>
            <a:endParaRPr lang="en-US" sz="2400" b="1" i="1" dirty="0" smtClean="0"/>
          </a:p>
        </p:txBody>
      </p:sp>
      <p:sp>
        <p:nvSpPr>
          <p:cNvPr id="14" name="U-Turn Arrow 13"/>
          <p:cNvSpPr/>
          <p:nvPr/>
        </p:nvSpPr>
        <p:spPr>
          <a:xfrm rot="5400000">
            <a:off x="9734957" y="3170828"/>
            <a:ext cx="1676400" cy="1337490"/>
          </a:xfrm>
          <a:prstGeom prst="uturnArrow">
            <a:avLst>
              <a:gd name="adj1" fmla="val 14735"/>
              <a:gd name="adj2" fmla="val 15306"/>
              <a:gd name="adj3" fmla="val 19898"/>
              <a:gd name="adj4" fmla="val 36351"/>
              <a:gd name="adj5" fmla="val 98632"/>
            </a:avLst>
          </a:prstGeom>
          <a:solidFill>
            <a:srgbClr val="0070C0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616615" y="2879129"/>
            <a:ext cx="2190830" cy="459945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772" indent="-304747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67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8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88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987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sz="2400" b="1" dirty="0" err="1" smtClean="0"/>
              <a:t>Seleksi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Fitur</a:t>
            </a:r>
            <a:endParaRPr lang="en-US" sz="2400" b="1" dirty="0" smtClean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724673" y="4251277"/>
            <a:ext cx="2190830" cy="459945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772" indent="-304747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67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8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88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987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sz="2400" b="1" dirty="0" err="1" smtClean="0"/>
              <a:t>Analisis</a:t>
            </a:r>
            <a:endParaRPr lang="en-US" sz="2400" b="1" dirty="0" smtClean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724673" y="5334153"/>
            <a:ext cx="2190830" cy="459945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772" indent="-304747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67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8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88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987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sz="2400" b="1" dirty="0" err="1" smtClean="0"/>
              <a:t>Evaluasi</a:t>
            </a:r>
            <a:endParaRPr lang="en-US" sz="2400" b="1" dirty="0" smtClean="0"/>
          </a:p>
        </p:txBody>
      </p:sp>
      <p:sp>
        <p:nvSpPr>
          <p:cNvPr id="18" name="Right Arrow 17"/>
          <p:cNvSpPr/>
          <p:nvPr/>
        </p:nvSpPr>
        <p:spPr>
          <a:xfrm flipH="1">
            <a:off x="7029517" y="4298733"/>
            <a:ext cx="436495" cy="354842"/>
          </a:xfrm>
          <a:prstGeom prst="rightArrow">
            <a:avLst/>
          </a:prstGeom>
          <a:solidFill>
            <a:srgbClr val="0070C0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6200000" flipH="1">
            <a:off x="5601841" y="4845267"/>
            <a:ext cx="436495" cy="354842"/>
          </a:xfrm>
          <a:prstGeom prst="rightArrow">
            <a:avLst/>
          </a:prstGeom>
          <a:solidFill>
            <a:srgbClr val="0070C0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ular Callout 2"/>
          <p:cNvSpPr/>
          <p:nvPr/>
        </p:nvSpPr>
        <p:spPr>
          <a:xfrm>
            <a:off x="7770812" y="1927347"/>
            <a:ext cx="3399099" cy="711077"/>
          </a:xfrm>
          <a:prstGeom prst="wedgeRoundRectCallout">
            <a:avLst>
              <a:gd name="adj1" fmla="val -21674"/>
              <a:gd name="adj2" fmla="val 77596"/>
              <a:gd name="adj3" fmla="val 1666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</a:rPr>
              <a:t>Correlation based Feature Selection</a:t>
            </a:r>
            <a:r>
              <a:rPr lang="en-US" sz="2000" b="1" dirty="0">
                <a:solidFill>
                  <a:schemeClr val="tx1"/>
                </a:solidFill>
              </a:rPr>
              <a:t> (CFS)</a:t>
            </a:r>
            <a:endParaRPr lang="en-US" sz="2000" b="1" dirty="0"/>
          </a:p>
        </p:txBody>
      </p:sp>
      <p:sp>
        <p:nvSpPr>
          <p:cNvPr id="25" name="Rounded Rectangular Callout 24"/>
          <p:cNvSpPr/>
          <p:nvPr/>
        </p:nvSpPr>
        <p:spPr>
          <a:xfrm>
            <a:off x="8146577" y="4927723"/>
            <a:ext cx="2321631" cy="711077"/>
          </a:xfrm>
          <a:prstGeom prst="wedgeRoundRectCallout">
            <a:avLst>
              <a:gd name="adj1" fmla="val -20833"/>
              <a:gd name="adj2" fmla="val -74873"/>
              <a:gd name="adj3" fmla="val 1666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tx1"/>
                </a:solidFill>
              </a:rPr>
              <a:t>Support Vector Machine </a:t>
            </a:r>
            <a:r>
              <a:rPr lang="en-US" sz="2000" b="1" dirty="0" smtClean="0">
                <a:solidFill>
                  <a:schemeClr val="tx1"/>
                </a:solidFill>
              </a:rPr>
              <a:t>(SVM)</a:t>
            </a:r>
            <a:endParaRPr lang="en-US" sz="2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457751" y="4855113"/>
            <a:ext cx="1677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 smtClean="0"/>
              <a:t>Ekstraksi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Fitur</a:t>
            </a:r>
            <a:endParaRPr lang="en-US" sz="2000" b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735808" y="2015763"/>
            <a:ext cx="2637924" cy="2845559"/>
            <a:chOff x="8019759" y="1912968"/>
            <a:chExt cx="2637924" cy="2845559"/>
          </a:xfrm>
        </p:grpSpPr>
        <p:sp>
          <p:nvSpPr>
            <p:cNvPr id="33" name="Content Placeholder 2"/>
            <p:cNvSpPr txBox="1">
              <a:spLocks/>
            </p:cNvSpPr>
            <p:nvPr/>
          </p:nvSpPr>
          <p:spPr>
            <a:xfrm>
              <a:off x="8239629" y="1912968"/>
              <a:ext cx="2418054" cy="2609013"/>
            </a:xfrm>
            <a:prstGeom prst="flowChartDocumen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vert="horz" lIns="121899" tIns="60949" rIns="121899" bIns="60949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90000"/>
                </a:lnSpc>
                <a:spcBef>
                  <a:spcPts val="1800"/>
                </a:spcBef>
                <a:buClr>
                  <a:schemeClr val="accent1"/>
                </a:buClr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55772" indent="-304747" algn="l" defTabSz="1218987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accent1"/>
                </a:buClr>
                <a:buFont typeface="Arial" pitchFamily="34" charset="0"/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06797" indent="-304747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57822" indent="-304747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08847" indent="-304747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59872" indent="-304747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10897" indent="-304747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61922" indent="-304747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12947" indent="-304747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600"/>
                </a:spcBef>
                <a:buNone/>
              </a:pPr>
              <a:endParaRPr lang="en-US" sz="1600" i="1" dirty="0"/>
            </a:p>
          </p:txBody>
        </p:sp>
        <p:sp>
          <p:nvSpPr>
            <p:cNvPr id="34" name="Content Placeholder 2"/>
            <p:cNvSpPr txBox="1">
              <a:spLocks/>
            </p:cNvSpPr>
            <p:nvPr/>
          </p:nvSpPr>
          <p:spPr>
            <a:xfrm>
              <a:off x="8113459" y="2031241"/>
              <a:ext cx="2418054" cy="2609013"/>
            </a:xfrm>
            <a:prstGeom prst="flowChartDocumen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vert="horz" lIns="121899" tIns="60949" rIns="121899" bIns="60949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90000"/>
                </a:lnSpc>
                <a:spcBef>
                  <a:spcPts val="1800"/>
                </a:spcBef>
                <a:buClr>
                  <a:schemeClr val="accent1"/>
                </a:buClr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55772" indent="-304747" algn="l" defTabSz="1218987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accent1"/>
                </a:buClr>
                <a:buFont typeface="Arial" pitchFamily="34" charset="0"/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06797" indent="-304747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57822" indent="-304747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08847" indent="-304747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59872" indent="-304747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10897" indent="-304747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61922" indent="-304747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12947" indent="-304747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600"/>
                </a:spcBef>
                <a:buNone/>
              </a:pPr>
              <a:endParaRPr lang="en-US" sz="1600" i="1" dirty="0"/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8019759" y="2149514"/>
              <a:ext cx="2418054" cy="2609013"/>
            </a:xfrm>
            <a:prstGeom prst="flowChartDocumen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vert="horz" lIns="121899" tIns="60949" rIns="121899" bIns="60949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90000"/>
                </a:lnSpc>
                <a:spcBef>
                  <a:spcPts val="1800"/>
                </a:spcBef>
                <a:buClr>
                  <a:schemeClr val="accent1"/>
                </a:buClr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55772" indent="-304747" algn="l" defTabSz="1218987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accent1"/>
                </a:buClr>
                <a:buFont typeface="Arial" pitchFamily="34" charset="0"/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06797" indent="-304747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57822" indent="-304747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08847" indent="-304747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59872" indent="-304747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10897" indent="-304747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61922" indent="-304747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12947" indent="-304747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en-US" sz="1600" i="1" dirty="0" smtClean="0"/>
                <a:t>Straightness</a:t>
              </a:r>
            </a:p>
            <a:p>
              <a:pPr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en-US" sz="1600" i="1" dirty="0" smtClean="0"/>
                <a:t>Diff. Angle</a:t>
              </a:r>
            </a:p>
            <a:p>
              <a:pPr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en-US" sz="1600" i="1" dirty="0" smtClean="0"/>
                <a:t>Length Ratio</a:t>
              </a:r>
            </a:p>
            <a:p>
              <a:pPr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en-US" sz="1600" i="1" dirty="0" smtClean="0"/>
                <a:t>Scale Projection</a:t>
              </a:r>
            </a:p>
            <a:p>
              <a:pPr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en-US" sz="1600" i="1" dirty="0" smtClean="0"/>
                <a:t>Leaf Vein Density</a:t>
              </a:r>
            </a:p>
            <a:p>
              <a:pPr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en-US" sz="1600" i="1" dirty="0" smtClean="0"/>
                <a:t>Branch-point Density</a:t>
              </a:r>
            </a:p>
            <a:p>
              <a:pPr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en-US" sz="1600" i="1" dirty="0" smtClean="0"/>
                <a:t>End-point Density</a:t>
              </a:r>
              <a:endParaRPr lang="en-US" sz="1600" i="1" dirty="0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1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3" grpId="0" animBg="1"/>
      <p:bldP spid="3" grpId="1" animBg="1"/>
      <p:bldP spid="25" grpId="0" animBg="1"/>
      <p:bldP spid="25" grpId="1" animBg="1"/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Jadwal</a:t>
            </a:r>
            <a:r>
              <a:rPr lang="en-US" b="1" dirty="0" smtClean="0"/>
              <a:t> </a:t>
            </a:r>
            <a:r>
              <a:rPr lang="en-US" b="1" dirty="0" err="1" smtClean="0"/>
              <a:t>Penelitian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8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Jadwal</a:t>
            </a:r>
            <a:r>
              <a:rPr lang="en-US" b="1" dirty="0" smtClean="0"/>
              <a:t> </a:t>
            </a:r>
            <a:r>
              <a:rPr lang="en-US" b="1" dirty="0" err="1" smtClean="0"/>
              <a:t>Penelitian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88" y="1600200"/>
            <a:ext cx="106870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17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Daftar</a:t>
            </a:r>
            <a:r>
              <a:rPr lang="en-US" b="1" dirty="0" smtClean="0"/>
              <a:t> </a:t>
            </a:r>
            <a:r>
              <a:rPr lang="en-US" b="1" dirty="0" err="1" smtClean="0"/>
              <a:t>Pustaka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2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Daftar</a:t>
            </a:r>
            <a:r>
              <a:rPr lang="en-US" b="1" dirty="0" smtClean="0"/>
              <a:t> </a:t>
            </a:r>
            <a:r>
              <a:rPr lang="en-US" b="1" dirty="0" err="1" smtClean="0"/>
              <a:t>Pustaka</a:t>
            </a:r>
            <a:r>
              <a:rPr lang="en-US" b="1" dirty="0" smtClean="0"/>
              <a:t> [1]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Blonder B, </a:t>
            </a:r>
            <a:r>
              <a:rPr lang="en-US" sz="2000" dirty="0" err="1"/>
              <a:t>Enquist</a:t>
            </a:r>
            <a:r>
              <a:rPr lang="en-US" sz="2000" dirty="0"/>
              <a:t> BJ. 2014. Inferring climate from angiosperm leaf venation networks. </a:t>
            </a:r>
            <a:r>
              <a:rPr lang="en-US" sz="2000" i="1" dirty="0"/>
              <a:t>New </a:t>
            </a:r>
            <a:r>
              <a:rPr lang="en-US" sz="2000" i="1" dirty="0" err="1"/>
              <a:t>Phytol</a:t>
            </a:r>
            <a:r>
              <a:rPr lang="en-US" sz="2000" dirty="0"/>
              <a:t>. 204(1):116-126. doi:10.1111/nph.12780</a:t>
            </a:r>
            <a:r>
              <a:rPr lang="en-US" sz="2000" dirty="0" smtClean="0"/>
              <a:t>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 err="1"/>
              <a:t>Bühler</a:t>
            </a:r>
            <a:r>
              <a:rPr lang="en-US" sz="2000" dirty="0"/>
              <a:t> J, </a:t>
            </a:r>
            <a:r>
              <a:rPr lang="en-US" sz="2000" dirty="0" err="1"/>
              <a:t>Rishmawi</a:t>
            </a:r>
            <a:r>
              <a:rPr lang="en-US" sz="2000" dirty="0"/>
              <a:t> L, </a:t>
            </a:r>
            <a:r>
              <a:rPr lang="en-US" sz="2000" dirty="0" err="1"/>
              <a:t>Pflugfelder</a:t>
            </a:r>
            <a:r>
              <a:rPr lang="en-US" sz="2000" dirty="0"/>
              <a:t> D, Huber G, </a:t>
            </a:r>
            <a:r>
              <a:rPr lang="en-US" sz="2000" dirty="0" err="1"/>
              <a:t>Scharr</a:t>
            </a:r>
            <a:r>
              <a:rPr lang="en-US" sz="2000" dirty="0"/>
              <a:t> H, </a:t>
            </a:r>
            <a:r>
              <a:rPr lang="en-US" sz="2000" dirty="0" err="1"/>
              <a:t>Hülskamp</a:t>
            </a:r>
            <a:r>
              <a:rPr lang="en-US" sz="2000" dirty="0"/>
              <a:t> M, </a:t>
            </a:r>
            <a:r>
              <a:rPr lang="en-US" sz="2000" dirty="0" err="1"/>
              <a:t>Koornneef</a:t>
            </a:r>
            <a:r>
              <a:rPr lang="en-US" sz="2000" dirty="0"/>
              <a:t> M, </a:t>
            </a:r>
            <a:r>
              <a:rPr lang="en-US" sz="2000" dirty="0" err="1"/>
              <a:t>Schurr</a:t>
            </a:r>
            <a:r>
              <a:rPr lang="en-US" sz="2000" dirty="0"/>
              <a:t> U, </a:t>
            </a:r>
            <a:r>
              <a:rPr lang="en-US" sz="2000" dirty="0" err="1"/>
              <a:t>Jahnke</a:t>
            </a:r>
            <a:r>
              <a:rPr lang="en-US" sz="2000" dirty="0"/>
              <a:t> S. 2015. </a:t>
            </a:r>
            <a:r>
              <a:rPr lang="en-US" sz="2000" dirty="0" err="1"/>
              <a:t>Phenovein</a:t>
            </a:r>
            <a:r>
              <a:rPr lang="en-US" sz="2000" dirty="0"/>
              <a:t> - A tool for leaf vein segmentation and analysis. Plant Physiology. 169:2359-2370. doi:10.1104/pp.15.00974</a:t>
            </a:r>
            <a:r>
              <a:rPr lang="en-US" sz="2000" dirty="0" smtClean="0"/>
              <a:t>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 err="1"/>
              <a:t>Douaihy</a:t>
            </a:r>
            <a:r>
              <a:rPr lang="en-US" sz="2000" dirty="0"/>
              <a:t> B, </a:t>
            </a:r>
            <a:r>
              <a:rPr lang="en-US" sz="2000" dirty="0" err="1"/>
              <a:t>Sobierajska</a:t>
            </a:r>
            <a:r>
              <a:rPr lang="en-US" sz="2000" dirty="0"/>
              <a:t> K, </a:t>
            </a:r>
            <a:r>
              <a:rPr lang="en-US" sz="2000" dirty="0" err="1"/>
              <a:t>Jasinska</a:t>
            </a:r>
            <a:r>
              <a:rPr lang="en-US" sz="2000" dirty="0"/>
              <a:t> AK, </a:t>
            </a:r>
            <a:r>
              <a:rPr lang="en-US" sz="2000" dirty="0" err="1"/>
              <a:t>Boratynska</a:t>
            </a:r>
            <a:r>
              <a:rPr lang="en-US" sz="2000" dirty="0"/>
              <a:t> K, Ok T, </a:t>
            </a:r>
            <a:r>
              <a:rPr lang="en-US" sz="2000" dirty="0" err="1"/>
              <a:t>Romo</a:t>
            </a:r>
            <a:r>
              <a:rPr lang="en-US" sz="2000" dirty="0"/>
              <a:t> A, </a:t>
            </a:r>
            <a:r>
              <a:rPr lang="en-US" sz="2000" dirty="0" err="1"/>
              <a:t>Machon</a:t>
            </a:r>
            <a:r>
              <a:rPr lang="en-US" sz="2000" dirty="0"/>
              <a:t> N, </a:t>
            </a:r>
            <a:r>
              <a:rPr lang="en-US" sz="2000" dirty="0" err="1"/>
              <a:t>Didukh</a:t>
            </a:r>
            <a:r>
              <a:rPr lang="en-US" sz="2000" dirty="0"/>
              <a:t> Y, </a:t>
            </a:r>
            <a:r>
              <a:rPr lang="en-US" sz="2000" dirty="0" err="1"/>
              <a:t>Dagher-Kharrat</a:t>
            </a:r>
            <a:r>
              <a:rPr lang="en-US" sz="2000" dirty="0"/>
              <a:t> MB, </a:t>
            </a:r>
            <a:r>
              <a:rPr lang="en-US" sz="2000" dirty="0" err="1"/>
              <a:t>Boratynski</a:t>
            </a:r>
            <a:r>
              <a:rPr lang="en-US" sz="2000" dirty="0"/>
              <a:t> A et al. 2012. Morphological versus molecular markers to describe variability in </a:t>
            </a:r>
            <a:r>
              <a:rPr lang="en-US" sz="2000" dirty="0" err="1"/>
              <a:t>juniperus</a:t>
            </a:r>
            <a:r>
              <a:rPr lang="en-US" sz="2000" dirty="0"/>
              <a:t> </a:t>
            </a:r>
            <a:r>
              <a:rPr lang="en-US" sz="2000" dirty="0" err="1"/>
              <a:t>excelsa</a:t>
            </a:r>
            <a:r>
              <a:rPr lang="en-US" sz="2000" dirty="0"/>
              <a:t> subsp. </a:t>
            </a:r>
            <a:r>
              <a:rPr lang="en-US" sz="2000" dirty="0" err="1"/>
              <a:t>excelsa</a:t>
            </a:r>
            <a:r>
              <a:rPr lang="en-US" sz="2000" dirty="0"/>
              <a:t> (</a:t>
            </a:r>
            <a:r>
              <a:rPr lang="en-US" sz="2000" dirty="0" err="1"/>
              <a:t>cupressaceae</a:t>
            </a:r>
            <a:r>
              <a:rPr lang="en-US" sz="2000" dirty="0"/>
              <a:t>). </a:t>
            </a:r>
            <a:r>
              <a:rPr lang="en-US" sz="2000" dirty="0" err="1"/>
              <a:t>AoB</a:t>
            </a:r>
            <a:r>
              <a:rPr lang="en-US" sz="2000" dirty="0"/>
              <a:t> Plants. 2012(0):pls013-pls013. doi:10.1093/</a:t>
            </a:r>
            <a:r>
              <a:rPr lang="en-US" sz="2000" dirty="0" err="1"/>
              <a:t>aobpla</a:t>
            </a:r>
            <a:r>
              <a:rPr lang="en-US" sz="2000" dirty="0"/>
              <a:t>/pls013</a:t>
            </a:r>
            <a:r>
              <a:rPr lang="en-US" sz="2000" dirty="0" smtClean="0"/>
              <a:t>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Fu H, Chi Z. 2006. Combined </a:t>
            </a:r>
            <a:r>
              <a:rPr lang="en-US" sz="2000" dirty="0" err="1"/>
              <a:t>thresholding</a:t>
            </a:r>
            <a:r>
              <a:rPr lang="en-US" sz="2000" dirty="0"/>
              <a:t> and neural network approach for vein pattern extraction from leaf images. IEE Proc.-Vis. Image Signal Process. 153(6):881-892. doi:10.1049/ip-vis:20060061</a:t>
            </a:r>
            <a:r>
              <a:rPr lang="en-US" sz="2000" dirty="0" smtClean="0"/>
              <a:t>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 err="1"/>
              <a:t>Plotze</a:t>
            </a:r>
            <a:r>
              <a:rPr lang="en-US" sz="2000" dirty="0"/>
              <a:t> RDO, Bruno OM. 2009. Automatic leaf structure biometry: computer vision techniques and their applications in plant taxonomy. </a:t>
            </a:r>
            <a:r>
              <a:rPr lang="en-US" sz="2000" i="1" dirty="0"/>
              <a:t>International Journal of Pattern Recognition and Artificial Intelligence</a:t>
            </a:r>
            <a:r>
              <a:rPr lang="en-US" sz="2000" dirty="0"/>
              <a:t>. 23(02):247-262. doi:10.1142/s0218001409007156.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8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Daftar</a:t>
            </a:r>
            <a:r>
              <a:rPr lang="en-US" b="1" dirty="0"/>
              <a:t> </a:t>
            </a:r>
            <a:r>
              <a:rPr lang="en-US" b="1" dirty="0" err="1" smtClean="0"/>
              <a:t>Pustaka</a:t>
            </a:r>
            <a:r>
              <a:rPr lang="en-US" b="1" dirty="0" smtClean="0"/>
              <a:t> [2]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 err="1" smtClean="0"/>
              <a:t>Prastya</a:t>
            </a:r>
            <a:r>
              <a:rPr lang="en-US" sz="2000" dirty="0" smtClean="0"/>
              <a:t> </a:t>
            </a:r>
            <a:r>
              <a:rPr lang="en-US" sz="2000" dirty="0"/>
              <a:t>DA. 2016. </a:t>
            </a:r>
            <a:r>
              <a:rPr lang="en-US" sz="2000" dirty="0" err="1"/>
              <a:t>Ekstraksi</a:t>
            </a:r>
            <a:r>
              <a:rPr lang="en-US" sz="2000" dirty="0"/>
              <a:t> </a:t>
            </a:r>
            <a:r>
              <a:rPr lang="en-US" sz="2000" dirty="0" err="1"/>
              <a:t>fitur</a:t>
            </a:r>
            <a:r>
              <a:rPr lang="en-US" sz="2000" dirty="0"/>
              <a:t> </a:t>
            </a:r>
            <a:r>
              <a:rPr lang="en-US" sz="2000" dirty="0" err="1"/>
              <a:t>venasi</a:t>
            </a:r>
            <a:r>
              <a:rPr lang="en-US" sz="2000" dirty="0"/>
              <a:t> </a:t>
            </a:r>
            <a:r>
              <a:rPr lang="en-US" sz="2000" dirty="0" err="1"/>
              <a:t>daun</a:t>
            </a:r>
            <a:r>
              <a:rPr lang="en-US" sz="2000" dirty="0"/>
              <a:t> </a:t>
            </a:r>
            <a:r>
              <a:rPr lang="en-US" sz="2000" dirty="0" err="1"/>
              <a:t>tumbuhan</a:t>
            </a:r>
            <a:r>
              <a:rPr lang="en-US" sz="2000" dirty="0"/>
              <a:t> </a:t>
            </a:r>
            <a:r>
              <a:rPr lang="en-US" sz="2000" dirty="0" err="1"/>
              <a:t>obat</a:t>
            </a:r>
            <a:r>
              <a:rPr lang="en-US" sz="2000" dirty="0"/>
              <a:t> </a:t>
            </a:r>
            <a:r>
              <a:rPr lang="en-US" sz="2000" dirty="0" err="1"/>
              <a:t>berbasis</a:t>
            </a:r>
            <a:r>
              <a:rPr lang="en-US" sz="2000" dirty="0"/>
              <a:t> </a:t>
            </a:r>
            <a:r>
              <a:rPr lang="en-US" sz="2000" dirty="0" err="1"/>
              <a:t>geometri</a:t>
            </a:r>
            <a:r>
              <a:rPr lang="en-US" sz="2000" dirty="0"/>
              <a:t> [</a:t>
            </a:r>
            <a:r>
              <a:rPr lang="en-US" sz="2000" dirty="0" err="1"/>
              <a:t>skripsi</a:t>
            </a:r>
            <a:r>
              <a:rPr lang="en-US" sz="2000" dirty="0"/>
              <a:t>]. Bogor (ID): FMIPA, </a:t>
            </a:r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Pertanian</a:t>
            </a:r>
            <a:r>
              <a:rPr lang="en-US" sz="2000" dirty="0"/>
              <a:t> Bogor.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 err="1"/>
              <a:t>Rahmadhani</a:t>
            </a:r>
            <a:r>
              <a:rPr lang="en-US" sz="2000" dirty="0"/>
              <a:t> M, </a:t>
            </a:r>
            <a:r>
              <a:rPr lang="en-US" sz="2000" dirty="0" err="1"/>
              <a:t>Herdiyeni</a:t>
            </a:r>
            <a:r>
              <a:rPr lang="en-US" sz="2000" dirty="0"/>
              <a:t> Y. 2010. Shape and vein extraction on plant leaf images using </a:t>
            </a:r>
            <a:r>
              <a:rPr lang="en-US" sz="2000" dirty="0" err="1"/>
              <a:t>fourier</a:t>
            </a:r>
            <a:r>
              <a:rPr lang="en-US" sz="2000" dirty="0"/>
              <a:t> and b-spline modeling. </a:t>
            </a:r>
            <a:r>
              <a:rPr lang="en-US" sz="2000" i="1" dirty="0"/>
              <a:t>AFITA International Conference, the Quality Information for Competitive Agricultural Based Production System and Commerce</a:t>
            </a:r>
            <a:r>
              <a:rPr lang="en-US" sz="2000" dirty="0"/>
              <a:t>. </a:t>
            </a:r>
            <a:r>
              <a:rPr lang="en-US" sz="2000" dirty="0" err="1"/>
              <a:t>hlm</a:t>
            </a:r>
            <a:r>
              <a:rPr lang="en-US" sz="2000" dirty="0"/>
              <a:t> 306-310</a:t>
            </a:r>
            <a:r>
              <a:rPr lang="en-US" sz="2000" dirty="0" smtClean="0"/>
              <a:t>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Raven PH, Evert RF, </a:t>
            </a:r>
            <a:r>
              <a:rPr lang="en-US" sz="2000" dirty="0" err="1"/>
              <a:t>Eichhorn</a:t>
            </a:r>
            <a:r>
              <a:rPr lang="en-US" sz="2000" dirty="0"/>
              <a:t> SE. 2005. Biology of Plants. Ed ke-7. New York (US): Freeman and Company. ISBN 0-7167-1007-2.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 err="1"/>
              <a:t>Salima</a:t>
            </a:r>
            <a:r>
              <a:rPr lang="en-US" sz="2000" dirty="0"/>
              <a:t> A, </a:t>
            </a:r>
            <a:r>
              <a:rPr lang="en-US" sz="2000" dirty="0" err="1"/>
              <a:t>Herdiyeni</a:t>
            </a:r>
            <a:r>
              <a:rPr lang="en-US" sz="2000" dirty="0"/>
              <a:t> Y, </a:t>
            </a:r>
            <a:r>
              <a:rPr lang="en-US" sz="2000" dirty="0" err="1"/>
              <a:t>Douady</a:t>
            </a:r>
            <a:r>
              <a:rPr lang="en-US" sz="2000" dirty="0"/>
              <a:t> S. 2015. Leaf vein segmentation of medicinal plant using hessian matrix. Di </a:t>
            </a:r>
            <a:r>
              <a:rPr lang="en-US" sz="2000" dirty="0" err="1"/>
              <a:t>dalam</a:t>
            </a:r>
            <a:r>
              <a:rPr lang="en-US" sz="2000" dirty="0"/>
              <a:t>: </a:t>
            </a:r>
            <a:r>
              <a:rPr lang="en-US" sz="2000" i="1" dirty="0"/>
              <a:t>2015 International Conference on Advanced Computer Science and Information Systems (ICACSIS)</a:t>
            </a:r>
            <a:r>
              <a:rPr lang="en-US" sz="2000" dirty="0"/>
              <a:t>; 10-11 Oct. 2015; Depok, Indonesia. Institute of Electrical &amp; Electronics Engineers (IEEE). </a:t>
            </a:r>
            <a:r>
              <a:rPr lang="en-US" sz="2000" dirty="0" err="1"/>
              <a:t>hlm</a:t>
            </a:r>
            <a:r>
              <a:rPr lang="en-US" sz="2000" dirty="0"/>
              <a:t> 275-279. </a:t>
            </a:r>
            <a:r>
              <a:rPr lang="en-US" sz="2000" dirty="0" smtClean="0"/>
              <a:t>doi:10.1109/ICACSIS.2015.7415152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4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Selesai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8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Bahan</a:t>
            </a:r>
            <a:r>
              <a:rPr lang="en-US" b="1" dirty="0" smtClean="0"/>
              <a:t> </a:t>
            </a:r>
            <a:r>
              <a:rPr lang="en-US" b="1" dirty="0" err="1" smtClean="0"/>
              <a:t>Diskusi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Yang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tersampaikan</a:t>
            </a:r>
            <a:r>
              <a:rPr lang="en-US" dirty="0" smtClean="0"/>
              <a:t>,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disini</a:t>
            </a:r>
            <a:r>
              <a:rPr lang="en-US" dirty="0" smtClean="0"/>
              <a:t>.!!!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Pendahuluan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5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533400"/>
            <a:ext cx="9751060" cy="1066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PERIMETER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err="1"/>
              <a:t>P</a:t>
            </a:r>
            <a:r>
              <a:rPr lang="en-US" sz="3100" dirty="0" err="1" smtClean="0"/>
              <a:t>anjang</a:t>
            </a:r>
            <a:r>
              <a:rPr lang="en-US" sz="3100" dirty="0" smtClean="0"/>
              <a:t> </a:t>
            </a:r>
            <a:r>
              <a:rPr lang="en-US" sz="3100" dirty="0" err="1"/>
              <a:t>garis</a:t>
            </a:r>
            <a:r>
              <a:rPr lang="en-US" sz="3100" dirty="0"/>
              <a:t> yang </a:t>
            </a:r>
            <a:r>
              <a:rPr lang="en-US" sz="3100" dirty="0" err="1"/>
              <a:t>terbentuk</a:t>
            </a:r>
            <a:r>
              <a:rPr lang="en-US" sz="3100" dirty="0"/>
              <a:t> </a:t>
            </a:r>
            <a:r>
              <a:rPr lang="en-US" sz="3100" dirty="0" err="1"/>
              <a:t>antar</a:t>
            </a:r>
            <a:r>
              <a:rPr lang="en-US" sz="3100" dirty="0"/>
              <a:t> </a:t>
            </a:r>
            <a:r>
              <a:rPr lang="en-US" sz="3100" dirty="0" err="1"/>
              <a:t>dua</a:t>
            </a:r>
            <a:r>
              <a:rPr lang="en-US" sz="3100" dirty="0"/>
              <a:t> </a:t>
            </a:r>
            <a:r>
              <a:rPr lang="en-US" sz="3100" dirty="0" err="1" smtClean="0"/>
              <a:t>titik</a:t>
            </a:r>
            <a:r>
              <a:rPr lang="en-US" sz="3100" dirty="0" smtClean="0"/>
              <a:t> (</a:t>
            </a:r>
            <a:r>
              <a:rPr lang="en-US" sz="3100" dirty="0" err="1" smtClean="0"/>
              <a:t>banyak</a:t>
            </a:r>
            <a:r>
              <a:rPr lang="en-US" sz="3100" dirty="0" smtClean="0"/>
              <a:t> </a:t>
            </a:r>
            <a:r>
              <a:rPr lang="en-US" sz="3100" dirty="0" err="1" smtClean="0"/>
              <a:t>piksel</a:t>
            </a:r>
            <a:r>
              <a:rPr lang="en-US" sz="3100" dirty="0" smtClean="0"/>
              <a:t>)</a:t>
            </a:r>
            <a:endParaRPr lang="en-US" dirty="0"/>
          </a:p>
        </p:txBody>
      </p:sp>
      <p:pic>
        <p:nvPicPr>
          <p:cNvPr id="34" name="Content Placeholder 3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5374" y="1600200"/>
            <a:ext cx="8258076" cy="4572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6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K-</a:t>
            </a:r>
            <a:r>
              <a:rPr lang="en-US" b="1" i="1" dirty="0" smtClean="0"/>
              <a:t>Fold Cross Validation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mengevaluasi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membagi</a:t>
            </a:r>
            <a:r>
              <a:rPr lang="en-US" dirty="0"/>
              <a:t> data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i="1" dirty="0"/>
              <a:t>k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i="1" dirty="0"/>
              <a:t>fold</a:t>
            </a:r>
            <a:r>
              <a:rPr lang="en-US" dirty="0"/>
              <a:t>, </a:t>
            </a:r>
            <a:r>
              <a:rPr lang="en-US" dirty="0" err="1"/>
              <a:t>sebanyak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-1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i="1" dirty="0"/>
              <a:t>fold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data </a:t>
            </a:r>
            <a:r>
              <a:rPr lang="en-US" dirty="0" err="1"/>
              <a:t>latih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1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i="1" dirty="0"/>
              <a:t>fold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data </a:t>
            </a:r>
            <a:r>
              <a:rPr lang="en-US" dirty="0" err="1"/>
              <a:t>uji</a:t>
            </a:r>
            <a:r>
              <a:rPr lang="en-US" dirty="0"/>
              <a:t> (Liu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Özsu</a:t>
            </a:r>
            <a:r>
              <a:rPr lang="en-US" dirty="0"/>
              <a:t> 2009).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3208943"/>
              </p:ext>
            </p:extLst>
          </p:nvPr>
        </p:nvGraphicFramePr>
        <p:xfrm>
          <a:off x="4003846" y="3505200"/>
          <a:ext cx="4181133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" name="Visio" r:id="rId4" imgW="2504962" imgH="1323924" progId="Visio.Drawing.15">
                  <p:embed/>
                </p:oleObj>
              </mc:Choice>
              <mc:Fallback>
                <p:oleObj name="Visio" r:id="rId4" imgW="2504962" imgH="132392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3846" y="3505200"/>
                        <a:ext cx="4181133" cy="2209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9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Normalisasi</a:t>
            </a:r>
            <a:r>
              <a:rPr lang="en-US" b="1" dirty="0" smtClean="0"/>
              <a:t>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 err="1" smtClean="0"/>
              <a:t>Normalisasi</a:t>
            </a:r>
            <a:r>
              <a:rPr lang="en-US" b="1" dirty="0" smtClean="0"/>
              <a:t> </a:t>
            </a:r>
            <a:r>
              <a:rPr lang="en-US" b="1" dirty="0" err="1" smtClean="0"/>
              <a:t>Vektor</a:t>
            </a:r>
            <a:endParaRPr lang="en-US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Proses </a:t>
            </a:r>
            <a:r>
              <a:rPr lang="en-US" i="1" dirty="0"/>
              <a:t>scaling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satuan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err="1" smtClean="0"/>
              <a:t>Normalisasi</a:t>
            </a:r>
            <a:r>
              <a:rPr lang="en-US" b="1" dirty="0" smtClean="0"/>
              <a:t> Min-Max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/>
              <a:t>transformasi</a:t>
            </a:r>
            <a:r>
              <a:rPr lang="en-US" dirty="0"/>
              <a:t> </a:t>
            </a:r>
            <a:r>
              <a:rPr lang="en-US" dirty="0" smtClean="0"/>
              <a:t>linear </a:t>
            </a:r>
            <a:r>
              <a:rPr lang="en-US" dirty="0" err="1" smtClean="0"/>
              <a:t>pada</a:t>
            </a:r>
            <a:r>
              <a:rPr lang="en-US" dirty="0" smtClean="0"/>
              <a:t> data </a:t>
            </a:r>
            <a:r>
              <a:rPr lang="en-US" dirty="0" err="1" smtClean="0"/>
              <a:t>asli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interval </a:t>
            </a:r>
            <a:r>
              <a:rPr lang="en-US" dirty="0" err="1" smtClean="0"/>
              <a:t>tertentu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357705" y="2667000"/>
                <a:ext cx="1473416" cy="7750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705" y="2667000"/>
                <a:ext cx="1473416" cy="7750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384329" y="4792824"/>
                <a:ext cx="3420167" cy="922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329" y="4792824"/>
                <a:ext cx="3420167" cy="92217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2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381000"/>
            <a:ext cx="9751060" cy="1295400"/>
          </a:xfrm>
        </p:spPr>
        <p:txBody>
          <a:bodyPr>
            <a:normAutofit/>
          </a:bodyPr>
          <a:lstStyle/>
          <a:p>
            <a:r>
              <a:rPr lang="en-US" b="1" dirty="0" err="1"/>
              <a:t>Pengukuran</a:t>
            </a:r>
            <a:r>
              <a:rPr lang="en-US" b="1" dirty="0"/>
              <a:t> </a:t>
            </a:r>
            <a:r>
              <a:rPr lang="en-US" b="1" i="1" dirty="0" smtClean="0"/>
              <a:t>Average, Variance</a:t>
            </a:r>
            <a:r>
              <a:rPr lang="en-US" b="1" dirty="0" smtClean="0"/>
              <a:t> &amp; </a:t>
            </a:r>
            <a:r>
              <a:rPr lang="en-US" b="1" i="1" dirty="0" smtClean="0"/>
              <a:t>Standard Deviation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119" y="1995949"/>
            <a:ext cx="4619625" cy="3657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856412" y="2438400"/>
                <a:ext cx="2768450" cy="760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</m:acc>
                      <m:r>
                        <m:rPr>
                          <m:nor/>
                        </m:rPr>
                        <a:rPr lang="en-US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1 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+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</m:rPr>
                            <a:rPr lang="en-US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6412" y="2438400"/>
                <a:ext cx="2768450" cy="76084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942012" y="3429000"/>
                <a:ext cx="5440592" cy="7914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1 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 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en-US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en-US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 + 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2 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 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en-US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en-US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 + 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3 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 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en-US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en-US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 + 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4 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 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en-US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en-US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4 − 1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2012" y="3429000"/>
                <a:ext cx="5440592" cy="7914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634093" y="4450250"/>
                <a:ext cx="1224310" cy="5980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US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m:rPr>
                                  <m:nor/>
                                </m:rPr>
                                <a:rPr lang="en-US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093" y="4450250"/>
                <a:ext cx="1224310" cy="59804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4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Klasifikasi</a:t>
            </a:r>
            <a:r>
              <a:rPr lang="en-US" b="1" dirty="0" smtClean="0"/>
              <a:t> SVM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438" y="1905000"/>
            <a:ext cx="9505950" cy="3200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6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https://1.bp.blogspot.com/-mnKD7hvw8Ns/VhwKA6hfWfI/AAAAAAAAAE4/beLwZwbWv7A/s1600/PLANTS.jpg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" t="5498" r="10650" b="6922"/>
          <a:stretch/>
        </p:blipFill>
        <p:spPr bwMode="auto">
          <a:xfrm>
            <a:off x="989012" y="1674167"/>
            <a:ext cx="2778996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Latar</a:t>
            </a:r>
            <a:r>
              <a:rPr lang="en-US" b="1" dirty="0" smtClean="0"/>
              <a:t> </a:t>
            </a:r>
            <a:r>
              <a:rPr lang="en-US" b="1" dirty="0" err="1" smtClean="0"/>
              <a:t>Belakang</a:t>
            </a:r>
            <a:r>
              <a:rPr lang="en-US" b="1" dirty="0" smtClean="0"/>
              <a:t> [1]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265612" y="1828800"/>
            <a:ext cx="6704330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Informasi</a:t>
            </a:r>
            <a:r>
              <a:rPr lang="en-US" sz="2400" dirty="0" smtClean="0"/>
              <a:t> </a:t>
            </a:r>
            <a:r>
              <a:rPr lang="en-US" sz="2400" dirty="0" err="1" smtClean="0"/>
              <a:t>morfologi</a:t>
            </a:r>
            <a:r>
              <a:rPr lang="en-US" sz="2400" dirty="0" smtClean="0"/>
              <a:t> </a:t>
            </a:r>
            <a:r>
              <a:rPr lang="en-US" sz="2400" dirty="0" err="1" smtClean="0"/>
              <a:t>dibutuhkan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pemahaman</a:t>
            </a:r>
            <a:r>
              <a:rPr lang="en-US" sz="2400" dirty="0" smtClean="0"/>
              <a:t> </a:t>
            </a:r>
            <a:r>
              <a:rPr lang="en-US" sz="2400" b="1" dirty="0" err="1" smtClean="0">
                <a:solidFill>
                  <a:srgbClr val="00B0F0"/>
                </a:solidFill>
              </a:rPr>
              <a:t>siklus</a:t>
            </a:r>
            <a:r>
              <a:rPr lang="en-US" sz="2400" b="1" dirty="0" smtClean="0">
                <a:solidFill>
                  <a:srgbClr val="00B0F0"/>
                </a:solidFill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</a:rPr>
              <a:t>hidup</a:t>
            </a:r>
            <a:r>
              <a:rPr lang="en-US" sz="2400" b="1" dirty="0" smtClean="0">
                <a:solidFill>
                  <a:srgbClr val="00B0F0"/>
                </a:solidFill>
              </a:rPr>
              <a:t>, </a:t>
            </a:r>
            <a:r>
              <a:rPr lang="en-US" sz="2400" b="1" dirty="0" err="1" smtClean="0">
                <a:solidFill>
                  <a:srgbClr val="00B0F0"/>
                </a:solidFill>
              </a:rPr>
              <a:t>penyebaran</a:t>
            </a:r>
            <a:r>
              <a:rPr lang="en-US" sz="2400" b="1" dirty="0" smtClean="0">
                <a:solidFill>
                  <a:srgbClr val="00B0F0"/>
                </a:solidFill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</a:rPr>
              <a:t>geografis</a:t>
            </a:r>
            <a:r>
              <a:rPr lang="en-US" sz="2400" b="1" dirty="0" smtClean="0">
                <a:solidFill>
                  <a:srgbClr val="00B0F0"/>
                </a:solidFill>
              </a:rPr>
              <a:t>, </a:t>
            </a:r>
            <a:r>
              <a:rPr lang="en-US" sz="2400" b="1" dirty="0" err="1" smtClean="0">
                <a:solidFill>
                  <a:srgbClr val="00B0F0"/>
                </a:solidFill>
              </a:rPr>
              <a:t>ekologi</a:t>
            </a:r>
            <a:r>
              <a:rPr lang="en-US" sz="2400" b="1" dirty="0" smtClean="0">
                <a:solidFill>
                  <a:srgbClr val="00B0F0"/>
                </a:solidFill>
              </a:rPr>
              <a:t>, </a:t>
            </a:r>
            <a:r>
              <a:rPr lang="en-US" sz="2400" b="1" dirty="0" err="1" smtClean="0">
                <a:solidFill>
                  <a:srgbClr val="00B0F0"/>
                </a:solidFill>
              </a:rPr>
              <a:t>evolusi</a:t>
            </a:r>
            <a:r>
              <a:rPr lang="en-US" sz="2400" b="1" dirty="0" smtClean="0">
                <a:solidFill>
                  <a:srgbClr val="00B0F0"/>
                </a:solidFill>
              </a:rPr>
              <a:t>, </a:t>
            </a:r>
            <a:r>
              <a:rPr lang="en-US" sz="2400" b="1" dirty="0" err="1" smtClean="0">
                <a:solidFill>
                  <a:srgbClr val="00B0F0"/>
                </a:solidFill>
              </a:rPr>
              <a:t>konservasi</a:t>
            </a:r>
            <a:r>
              <a:rPr lang="en-US" sz="2400" b="1" dirty="0" smtClean="0">
                <a:solidFill>
                  <a:srgbClr val="00B0F0"/>
                </a:solidFill>
              </a:rPr>
              <a:t>,</a:t>
            </a:r>
            <a:r>
              <a:rPr lang="en-US" sz="2400" dirty="0" smtClean="0"/>
              <a:t> </a:t>
            </a:r>
            <a:r>
              <a:rPr lang="en-US" sz="2400" dirty="0" err="1" smtClean="0"/>
              <a:t>serta</a:t>
            </a:r>
            <a:r>
              <a:rPr lang="en-US" sz="2400" dirty="0" smtClean="0"/>
              <a:t> </a:t>
            </a:r>
            <a:r>
              <a:rPr lang="en-US" sz="2400" b="1" dirty="0" err="1" smtClean="0">
                <a:solidFill>
                  <a:srgbClr val="00B0F0"/>
                </a:solidFill>
              </a:rPr>
              <a:t>pendefinisian</a:t>
            </a:r>
            <a:r>
              <a:rPr lang="en-US" sz="2400" b="1" dirty="0" smtClean="0">
                <a:solidFill>
                  <a:srgbClr val="00B0F0"/>
                </a:solidFill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</a:rPr>
              <a:t>spesies</a:t>
            </a:r>
            <a:r>
              <a:rPr lang="en-US" sz="2400" dirty="0" smtClean="0"/>
              <a:t> (</a:t>
            </a:r>
            <a:r>
              <a:rPr lang="en-US" sz="2400" dirty="0" err="1" smtClean="0"/>
              <a:t>Douaihy</a:t>
            </a:r>
            <a:r>
              <a:rPr lang="en-US" sz="2400" dirty="0" smtClean="0"/>
              <a:t> </a:t>
            </a:r>
            <a:r>
              <a:rPr lang="en-US" sz="2400" i="1" dirty="0" smtClean="0"/>
              <a:t>et al.</a:t>
            </a:r>
            <a:r>
              <a:rPr lang="en-US" sz="2400" dirty="0" smtClean="0"/>
              <a:t> 2012)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79014" y="5562600"/>
            <a:ext cx="28036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err="1" smtClean="0"/>
              <a:t>Morfologi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Tanaman</a:t>
            </a:r>
            <a:endParaRPr lang="en-US" sz="2200" b="1" dirty="0"/>
          </a:p>
        </p:txBody>
      </p:sp>
      <p:pic>
        <p:nvPicPr>
          <p:cNvPr id="3074" name="Picture 2" descr="http://selingkaran.com/wp-content/uploads/2014/12/gambar-bunga-sepatu-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012" y="4147081"/>
            <a:ext cx="1309392" cy="1034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farm3.static.flickr.com/2043/2262883709_f9770450b7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349" y="4141912"/>
            <a:ext cx="1386250" cy="103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Content Placeholder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544" y="4141912"/>
            <a:ext cx="1046131" cy="1039688"/>
          </a:xfrm>
          <a:prstGeom prst="rect">
            <a:avLst/>
          </a:prstGeom>
        </p:spPr>
      </p:pic>
      <p:pic>
        <p:nvPicPr>
          <p:cNvPr id="3080" name="Picture 8" descr="http://www.tanobat.com/wp-content/uploads/batang-jeruk-nipis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620" y="4141912"/>
            <a:ext cx="1388508" cy="103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1.bp.blogspot.com/-AkndR9Kay84/T0mXhHzF0GI/AAAAAAAAAtQ/ClrGrJVY3Og/s1600/akar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1073" y="4141912"/>
            <a:ext cx="1527705" cy="103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12"/>
          <p:cNvSpPr/>
          <p:nvPr/>
        </p:nvSpPr>
        <p:spPr>
          <a:xfrm>
            <a:off x="7001738" y="3955745"/>
            <a:ext cx="1232077" cy="141202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6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99" y="1857345"/>
            <a:ext cx="3986954" cy="3962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265612" y="4283496"/>
            <a:ext cx="6704330" cy="188870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200" dirty="0" err="1" smtClean="0"/>
              <a:t>Jaringan</a:t>
            </a:r>
            <a:r>
              <a:rPr lang="en-US" sz="2200" dirty="0" smtClean="0"/>
              <a:t> </a:t>
            </a:r>
            <a:r>
              <a:rPr lang="en-US" sz="2200" dirty="0" err="1"/>
              <a:t>venasi</a:t>
            </a:r>
            <a:r>
              <a:rPr lang="en-US" sz="2200" dirty="0"/>
              <a:t> </a:t>
            </a:r>
            <a:r>
              <a:rPr lang="en-US" sz="2200" dirty="0" err="1"/>
              <a:t>daun</a:t>
            </a:r>
            <a:r>
              <a:rPr lang="en-US" sz="2200" dirty="0"/>
              <a:t> </a:t>
            </a:r>
            <a:r>
              <a:rPr lang="en-US" sz="2200" dirty="0" err="1"/>
              <a:t>memberikan</a:t>
            </a:r>
            <a:r>
              <a:rPr lang="en-US" sz="2200" dirty="0"/>
              <a:t> </a:t>
            </a:r>
            <a:r>
              <a:rPr lang="en-US" sz="2200" dirty="0" err="1"/>
              <a:t>hubungan</a:t>
            </a:r>
            <a:r>
              <a:rPr lang="en-US" sz="2200" dirty="0"/>
              <a:t> </a:t>
            </a:r>
            <a:r>
              <a:rPr lang="en-US" sz="2200" dirty="0" err="1"/>
              <a:t>integratif</a:t>
            </a:r>
            <a:r>
              <a:rPr lang="en-US" sz="2200" dirty="0"/>
              <a:t> </a:t>
            </a:r>
            <a:r>
              <a:rPr lang="en-US" sz="2200" dirty="0" err="1"/>
              <a:t>antara</a:t>
            </a:r>
            <a:r>
              <a:rPr lang="en-US" sz="2200" dirty="0"/>
              <a:t> </a:t>
            </a:r>
            <a:r>
              <a:rPr lang="en-US" sz="2200" dirty="0" err="1"/>
              <a:t>bentuk</a:t>
            </a:r>
            <a:r>
              <a:rPr lang="en-US" sz="2200" dirty="0"/>
              <a:t> </a:t>
            </a:r>
            <a:r>
              <a:rPr lang="en-US" sz="2200" dirty="0" err="1"/>
              <a:t>tanaman</a:t>
            </a:r>
            <a:r>
              <a:rPr lang="en-US" sz="2200" dirty="0"/>
              <a:t>, </a:t>
            </a:r>
            <a:r>
              <a:rPr lang="en-US" sz="2200" dirty="0" err="1"/>
              <a:t>fungsi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iklim</a:t>
            </a:r>
            <a:r>
              <a:rPr lang="en-US" sz="2200" dirty="0"/>
              <a:t>, </a:t>
            </a:r>
            <a:r>
              <a:rPr lang="en-US" sz="2200" dirty="0" err="1"/>
              <a:t>termasuk</a:t>
            </a:r>
            <a:r>
              <a:rPr lang="en-US" sz="2200" dirty="0"/>
              <a:t> </a:t>
            </a:r>
            <a:r>
              <a:rPr lang="en-US" sz="2200" dirty="0" err="1"/>
              <a:t>suhu</a:t>
            </a:r>
            <a:r>
              <a:rPr lang="en-US" sz="2200" dirty="0"/>
              <a:t>, </a:t>
            </a:r>
            <a:r>
              <a:rPr lang="en-US" sz="2200" dirty="0" err="1"/>
              <a:t>endapan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ketersediaan</a:t>
            </a:r>
            <a:r>
              <a:rPr lang="en-US" sz="2200" dirty="0"/>
              <a:t> air (Blonder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Enquist</a:t>
            </a:r>
            <a:r>
              <a:rPr lang="en-US" sz="2200" dirty="0"/>
              <a:t> 2014</a:t>
            </a:r>
            <a:r>
              <a:rPr lang="en-US" sz="2200" dirty="0" smtClean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 smtClean="0"/>
              <a:t>Latar</a:t>
            </a:r>
            <a:r>
              <a:rPr lang="en-US" b="1" smtClean="0"/>
              <a:t> Belakang [2]</a:t>
            </a:r>
            <a:endParaRPr lang="en-US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5027612" y="1600200"/>
            <a:ext cx="5059520" cy="2438400"/>
            <a:chOff x="5027612" y="1600200"/>
            <a:chExt cx="5059520" cy="2438400"/>
          </a:xfrm>
        </p:grpSpPr>
        <p:grpSp>
          <p:nvGrpSpPr>
            <p:cNvPr id="13" name="Group 12"/>
            <p:cNvGrpSpPr/>
            <p:nvPr/>
          </p:nvGrpSpPr>
          <p:grpSpPr>
            <a:xfrm>
              <a:off x="5027612" y="1600200"/>
              <a:ext cx="5059520" cy="2094844"/>
              <a:chOff x="5027612" y="1600200"/>
              <a:chExt cx="5059520" cy="2094844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5027612" y="1600200"/>
                <a:ext cx="5059378" cy="1676400"/>
                <a:chOff x="6643053" y="101803"/>
                <a:chExt cx="5212079" cy="1726997"/>
              </a:xfrm>
            </p:grpSpPr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43053" y="101971"/>
                  <a:ext cx="1737360" cy="1726660"/>
                </a:xfrm>
                <a:prstGeom prst="rect">
                  <a:avLst/>
                </a:prstGeom>
              </p:spPr>
            </p:pic>
            <p:pic>
              <p:nvPicPr>
                <p:cNvPr id="6" name="Picture 5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80413" y="101803"/>
                  <a:ext cx="1737360" cy="1726997"/>
                </a:xfrm>
                <a:prstGeom prst="rect">
                  <a:avLst/>
                </a:prstGeom>
              </p:spPr>
            </p:pic>
            <p:pic>
              <p:nvPicPr>
                <p:cNvPr id="7" name="Picture 6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117772" y="101971"/>
                  <a:ext cx="1737360" cy="1726660"/>
                </a:xfrm>
                <a:prstGeom prst="rect">
                  <a:avLst/>
                </a:prstGeom>
              </p:spPr>
            </p:pic>
          </p:grpSp>
          <p:sp>
            <p:nvSpPr>
              <p:cNvPr id="9" name="TextBox 8"/>
              <p:cNvSpPr txBox="1"/>
              <p:nvPr/>
            </p:nvSpPr>
            <p:spPr>
              <a:xfrm>
                <a:off x="5467525" y="3154559"/>
                <a:ext cx="8066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err="1" smtClean="0"/>
                  <a:t>Bentuk</a:t>
                </a:r>
                <a:endParaRPr lang="en-US" sz="1400" b="1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187807" y="3171824"/>
                <a:ext cx="7389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err="1" smtClean="0"/>
                  <a:t>Venasi</a:t>
                </a:r>
                <a:endParaRPr lang="en-US" sz="1400" b="1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8400388" y="3171824"/>
                <a:ext cx="16867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err="1" smtClean="0"/>
                  <a:t>Warna</a:t>
                </a:r>
                <a:r>
                  <a:rPr lang="en-US" sz="1400" b="1" dirty="0" smtClean="0"/>
                  <a:t> &amp; </a:t>
                </a:r>
                <a:r>
                  <a:rPr lang="en-US" sz="1400" b="1" dirty="0" err="1" smtClean="0"/>
                  <a:t>Keadaan</a:t>
                </a:r>
                <a:endParaRPr lang="en-US" sz="1400" b="1" dirty="0" smtClean="0"/>
              </a:p>
              <a:p>
                <a:pPr algn="ctr"/>
                <a:r>
                  <a:rPr lang="en-US" sz="1400" b="1" dirty="0" err="1" smtClean="0"/>
                  <a:t>Permukaan</a:t>
                </a:r>
                <a:endParaRPr lang="en-US" sz="1400" b="1" dirty="0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5572813" y="3638490"/>
              <a:ext cx="396897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ea typeface="Times New Roman" panose="02020603050405020304" pitchFamily="18" charset="0"/>
                  <a:cs typeface="Arial" panose="020B0604020202020204" pitchFamily="34" charset="0"/>
                </a:rPr>
                <a:t>(</a:t>
              </a:r>
              <a:r>
                <a:rPr lang="en-US" sz="2000" dirty="0" err="1">
                  <a:ea typeface="Times New Roman" panose="02020603050405020304" pitchFamily="18" charset="0"/>
                  <a:cs typeface="Arial" panose="020B0604020202020204" pitchFamily="34" charset="0"/>
                </a:rPr>
                <a:t>Rahmadhani</a:t>
              </a:r>
              <a:r>
                <a:rPr lang="en-US" sz="2000" dirty="0">
                  <a:ea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r>
                <a:rPr lang="en-US" sz="2000" dirty="0" err="1">
                  <a:ea typeface="Times New Roman" panose="02020603050405020304" pitchFamily="18" charset="0"/>
                  <a:cs typeface="Arial" panose="020B0604020202020204" pitchFamily="34" charset="0"/>
                </a:rPr>
                <a:t>dan</a:t>
              </a:r>
              <a:r>
                <a:rPr lang="en-US" sz="2000" dirty="0">
                  <a:ea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r>
                <a:rPr lang="en-US" sz="2000" dirty="0" err="1">
                  <a:ea typeface="Times New Roman" panose="02020603050405020304" pitchFamily="18" charset="0"/>
                  <a:cs typeface="Arial" panose="020B0604020202020204" pitchFamily="34" charset="0"/>
                </a:rPr>
                <a:t>Herdiyeni</a:t>
              </a:r>
              <a:r>
                <a:rPr lang="en-US" sz="2000" dirty="0">
                  <a:ea typeface="Times New Roman" panose="02020603050405020304" pitchFamily="18" charset="0"/>
                  <a:cs typeface="Arial" panose="020B0604020202020204" pitchFamily="34" charset="0"/>
                </a:rPr>
                <a:t> 2010)</a:t>
              </a:r>
              <a:endParaRPr lang="en-US" sz="2000" dirty="0"/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6642100" y="1585912"/>
            <a:ext cx="1686459" cy="187940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9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08012" y="1513673"/>
            <a:ext cx="3845144" cy="4293313"/>
            <a:chOff x="608012" y="1513673"/>
            <a:chExt cx="3845144" cy="4293313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42" t="5808" r="6507" b="9392"/>
            <a:stretch/>
          </p:blipFill>
          <p:spPr>
            <a:xfrm>
              <a:off x="1033075" y="3783606"/>
              <a:ext cx="1488902" cy="202338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00" b="5200"/>
            <a:stretch/>
          </p:blipFill>
          <p:spPr>
            <a:xfrm>
              <a:off x="3575085" y="1625818"/>
              <a:ext cx="878071" cy="213791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81" r="12906"/>
            <a:stretch/>
          </p:blipFill>
          <p:spPr>
            <a:xfrm>
              <a:off x="608012" y="1659566"/>
              <a:ext cx="1109088" cy="2070415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38" t="1000" r="3039"/>
            <a:stretch/>
          </p:blipFill>
          <p:spPr>
            <a:xfrm>
              <a:off x="1825287" y="1513673"/>
              <a:ext cx="1641611" cy="23622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Latar</a:t>
            </a:r>
            <a:r>
              <a:rPr lang="en-US" b="1" dirty="0" smtClean="0"/>
              <a:t> </a:t>
            </a:r>
            <a:r>
              <a:rPr lang="en-US" b="1" dirty="0" err="1" smtClean="0"/>
              <a:t>Belakang</a:t>
            </a:r>
            <a:r>
              <a:rPr lang="en-US" b="1" dirty="0" smtClean="0"/>
              <a:t> [3] – </a:t>
            </a:r>
            <a:r>
              <a:rPr lang="en-US" b="1" dirty="0" err="1" smtClean="0"/>
              <a:t>Kenapa</a:t>
            </a:r>
            <a:r>
              <a:rPr lang="en-US" b="1" dirty="0" smtClean="0"/>
              <a:t> </a:t>
            </a:r>
            <a:r>
              <a:rPr lang="en-US" b="1" dirty="0" err="1" smtClean="0"/>
              <a:t>kerapatan</a:t>
            </a:r>
            <a:r>
              <a:rPr lang="en-US" b="1" dirty="0" smtClean="0"/>
              <a:t>?</a:t>
            </a:r>
            <a:endParaRPr lang="en-US" b="1" dirty="0"/>
          </a:p>
        </p:txBody>
      </p:sp>
      <p:pic>
        <p:nvPicPr>
          <p:cNvPr id="22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531" y="3816508"/>
            <a:ext cx="1969321" cy="1957576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6612" y="1828800"/>
            <a:ext cx="6704330" cy="4343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200" dirty="0" err="1"/>
              <a:t>Beberapa</a:t>
            </a:r>
            <a:r>
              <a:rPr lang="en-US" sz="2200" dirty="0"/>
              <a:t> </a:t>
            </a:r>
            <a:r>
              <a:rPr lang="en-US" sz="2200" dirty="0" err="1"/>
              <a:t>tipe</a:t>
            </a:r>
            <a:r>
              <a:rPr lang="en-US" sz="2200" dirty="0"/>
              <a:t> </a:t>
            </a:r>
            <a:r>
              <a:rPr lang="en-US" sz="2200" dirty="0" err="1"/>
              <a:t>venasi</a:t>
            </a:r>
            <a:r>
              <a:rPr lang="en-US" sz="2200" dirty="0"/>
              <a:t> </a:t>
            </a:r>
            <a:r>
              <a:rPr lang="en-US" sz="2200" dirty="0" err="1"/>
              <a:t>daun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kerapatan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densitas</a:t>
            </a:r>
            <a:r>
              <a:rPr lang="en-US" sz="2200" dirty="0"/>
              <a:t> </a:t>
            </a:r>
            <a:r>
              <a:rPr lang="en-US" sz="2200" dirty="0" err="1"/>
              <a:t>tertentu</a:t>
            </a:r>
            <a:r>
              <a:rPr lang="en-US" sz="2200" dirty="0"/>
              <a:t> </a:t>
            </a:r>
            <a:r>
              <a:rPr lang="en-US" sz="2200" dirty="0" err="1"/>
              <a:t>saja</a:t>
            </a:r>
            <a:r>
              <a:rPr lang="en-US" sz="2200" dirty="0"/>
              <a:t> yang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bertahan</a:t>
            </a:r>
            <a:r>
              <a:rPr lang="en-US" sz="2200" dirty="0"/>
              <a:t> </a:t>
            </a:r>
            <a:r>
              <a:rPr lang="en-US" sz="2200" dirty="0" err="1"/>
              <a:t>pada</a:t>
            </a:r>
            <a:r>
              <a:rPr lang="en-US" sz="2200" dirty="0"/>
              <a:t> </a:t>
            </a:r>
            <a:r>
              <a:rPr lang="en-US" sz="2200" dirty="0" err="1"/>
              <a:t>setiap</a:t>
            </a:r>
            <a:r>
              <a:rPr lang="en-US" sz="2200" dirty="0"/>
              <a:t> </a:t>
            </a:r>
            <a:r>
              <a:rPr lang="en-US" sz="2200" dirty="0" err="1"/>
              <a:t>lingkungan</a:t>
            </a:r>
            <a:r>
              <a:rPr lang="en-US" sz="2200" dirty="0"/>
              <a:t> yang </a:t>
            </a:r>
            <a:r>
              <a:rPr lang="en-US" sz="2200" dirty="0" err="1" smtClean="0"/>
              <a:t>berbeda</a:t>
            </a:r>
            <a:r>
              <a:rPr lang="en-US" sz="2200" dirty="0" smtClean="0"/>
              <a:t>.</a:t>
            </a:r>
            <a:br>
              <a:rPr lang="en-US" sz="2200" dirty="0" smtClean="0"/>
            </a:br>
            <a:r>
              <a:rPr lang="en-US" sz="2200" dirty="0" smtClean="0"/>
              <a:t>(Blonder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Enquist</a:t>
            </a:r>
            <a:r>
              <a:rPr lang="en-US" sz="2200" dirty="0"/>
              <a:t> 2014</a:t>
            </a:r>
            <a:r>
              <a:rPr lang="en-US" sz="2200" dirty="0" smtClean="0"/>
              <a:t>)</a:t>
            </a:r>
          </a:p>
          <a:p>
            <a:pPr marL="0" indent="0" algn="ctr">
              <a:buNone/>
            </a:pPr>
            <a:r>
              <a:rPr lang="en-US" sz="2200" dirty="0" err="1" smtClean="0"/>
              <a:t>Tanaman</a:t>
            </a:r>
            <a:r>
              <a:rPr lang="en-US" sz="2200" dirty="0" smtClean="0"/>
              <a:t> yang </a:t>
            </a:r>
            <a:r>
              <a:rPr lang="en-US" sz="2200" dirty="0" err="1" smtClean="0"/>
              <a:t>berada</a:t>
            </a:r>
            <a:r>
              <a:rPr lang="en-US" sz="2200" dirty="0" smtClean="0"/>
              <a:t> </a:t>
            </a:r>
            <a:r>
              <a:rPr lang="en-US" sz="2200" dirty="0" err="1"/>
              <a:t>dibawah</a:t>
            </a:r>
            <a:r>
              <a:rPr lang="en-US" sz="2200" dirty="0"/>
              <a:t> </a:t>
            </a:r>
            <a:r>
              <a:rPr lang="en-US" sz="2200" dirty="0" err="1"/>
              <a:t>sinar</a:t>
            </a:r>
            <a:r>
              <a:rPr lang="en-US" sz="2200" dirty="0"/>
              <a:t> </a:t>
            </a:r>
            <a:r>
              <a:rPr lang="en-US" sz="2200" dirty="0" err="1"/>
              <a:t>matahari</a:t>
            </a:r>
            <a:r>
              <a:rPr lang="en-US" sz="2200" dirty="0"/>
              <a:t> </a:t>
            </a:r>
            <a:r>
              <a:rPr lang="en-US" sz="2200" dirty="0" err="1"/>
              <a:t>memiliki</a:t>
            </a:r>
            <a:r>
              <a:rPr lang="en-US" sz="2200" dirty="0"/>
              <a:t> </a:t>
            </a:r>
            <a:r>
              <a:rPr lang="en-US" sz="2200" dirty="0" err="1"/>
              <a:t>kerapatan</a:t>
            </a:r>
            <a:r>
              <a:rPr lang="en-US" sz="2200" dirty="0"/>
              <a:t> </a:t>
            </a:r>
            <a:r>
              <a:rPr lang="en-US" sz="2200" dirty="0" err="1"/>
              <a:t>venasi</a:t>
            </a:r>
            <a:r>
              <a:rPr lang="en-US" sz="2200" dirty="0"/>
              <a:t> </a:t>
            </a:r>
            <a:r>
              <a:rPr lang="en-US" sz="2200" dirty="0" err="1"/>
              <a:t>lebih</a:t>
            </a:r>
            <a:r>
              <a:rPr lang="en-US" sz="2200" dirty="0"/>
              <a:t> </a:t>
            </a:r>
            <a:r>
              <a:rPr lang="en-US" sz="2200" dirty="0" err="1"/>
              <a:t>tinggi</a:t>
            </a:r>
            <a:r>
              <a:rPr lang="en-US" sz="2200" dirty="0"/>
              <a:t> </a:t>
            </a:r>
            <a:r>
              <a:rPr lang="en-US" sz="2200" dirty="0" err="1"/>
              <a:t>daripada</a:t>
            </a:r>
            <a:r>
              <a:rPr lang="en-US" sz="2200" dirty="0"/>
              <a:t> </a:t>
            </a:r>
            <a:r>
              <a:rPr lang="en-US" sz="2200" dirty="0" err="1"/>
              <a:t>tanaman</a:t>
            </a:r>
            <a:r>
              <a:rPr lang="en-US" sz="2200" dirty="0"/>
              <a:t> yang </a:t>
            </a:r>
            <a:r>
              <a:rPr lang="en-US" sz="2200" dirty="0" err="1"/>
              <a:t>berada</a:t>
            </a:r>
            <a:r>
              <a:rPr lang="en-US" sz="2200" dirty="0"/>
              <a:t> di </a:t>
            </a:r>
            <a:r>
              <a:rPr lang="en-US" sz="2200" dirty="0" err="1"/>
              <a:t>bawah</a:t>
            </a:r>
            <a:r>
              <a:rPr lang="en-US" sz="2200" dirty="0"/>
              <a:t> </a:t>
            </a:r>
            <a:r>
              <a:rPr lang="en-US" sz="2200" dirty="0" err="1" smtClean="0"/>
              <a:t>bayangan</a:t>
            </a:r>
            <a:r>
              <a:rPr lang="en-US" sz="2200" dirty="0" smtClean="0"/>
              <a:t>.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>(</a:t>
            </a:r>
            <a:r>
              <a:rPr lang="en-US" sz="2200" dirty="0" err="1" smtClean="0"/>
              <a:t>Uhl</a:t>
            </a:r>
            <a:r>
              <a:rPr lang="en-US" sz="2200" dirty="0" smtClean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Mosbrugger</a:t>
            </a:r>
            <a:r>
              <a:rPr lang="en-US" sz="2200" dirty="0"/>
              <a:t> 1999; Zhu </a:t>
            </a:r>
            <a:r>
              <a:rPr lang="en-US" sz="2200" i="1" dirty="0"/>
              <a:t>et al.</a:t>
            </a:r>
            <a:r>
              <a:rPr lang="en-US" sz="2200" dirty="0"/>
              <a:t> 2011</a:t>
            </a:r>
            <a:r>
              <a:rPr lang="en-US" sz="2200" dirty="0" smtClean="0"/>
              <a:t>)</a:t>
            </a:r>
          </a:p>
          <a:p>
            <a:pPr marL="0" indent="0" algn="ctr">
              <a:buNone/>
            </a:pPr>
            <a:r>
              <a:rPr lang="en-US" sz="2200" dirty="0" smtClean="0"/>
              <a:t>Tingkat </a:t>
            </a:r>
            <a:r>
              <a:rPr lang="en-US" sz="2200" dirty="0" err="1" smtClean="0"/>
              <a:t>kerapatan</a:t>
            </a:r>
            <a:r>
              <a:rPr lang="en-US" sz="2200" dirty="0" smtClean="0"/>
              <a:t> </a:t>
            </a:r>
            <a:r>
              <a:rPr lang="en-US" sz="2200" dirty="0" err="1"/>
              <a:t>venasi</a:t>
            </a:r>
            <a:r>
              <a:rPr lang="en-US" sz="2200" dirty="0"/>
              <a:t> </a:t>
            </a:r>
            <a:r>
              <a:rPr lang="en-US" sz="2200" dirty="0" err="1"/>
              <a:t>pada</a:t>
            </a:r>
            <a:r>
              <a:rPr lang="en-US" sz="2200" dirty="0"/>
              <a:t> </a:t>
            </a:r>
            <a:r>
              <a:rPr lang="en-US" sz="2200" dirty="0" err="1"/>
              <a:t>tanaman</a:t>
            </a:r>
            <a:r>
              <a:rPr lang="en-US" sz="2200" dirty="0"/>
              <a:t> </a:t>
            </a:r>
            <a:r>
              <a:rPr lang="en-US" sz="2200" dirty="0" smtClean="0"/>
              <a:t>yang </a:t>
            </a:r>
            <a:r>
              <a:rPr lang="en-US" sz="2200" dirty="0" err="1" smtClean="0"/>
              <a:t>tumbuh</a:t>
            </a:r>
            <a:r>
              <a:rPr lang="en-US" sz="2200" dirty="0" smtClean="0"/>
              <a:t> di </a:t>
            </a:r>
            <a:r>
              <a:rPr lang="en-US" sz="2200" dirty="0"/>
              <a:t>habitat </a:t>
            </a:r>
            <a:r>
              <a:rPr lang="en-US" sz="2200" dirty="0" err="1"/>
              <a:t>kering</a:t>
            </a:r>
            <a:r>
              <a:rPr lang="en-US" sz="2200" dirty="0"/>
              <a:t> </a:t>
            </a:r>
            <a:r>
              <a:rPr lang="en-US" sz="2200" dirty="0" err="1"/>
              <a:t>lebih</a:t>
            </a:r>
            <a:r>
              <a:rPr lang="en-US" sz="2200" dirty="0"/>
              <a:t> </a:t>
            </a:r>
            <a:r>
              <a:rPr lang="en-US" sz="2200" dirty="0" err="1"/>
              <a:t>tinggi</a:t>
            </a:r>
            <a:r>
              <a:rPr lang="en-US" sz="2200" dirty="0"/>
              <a:t> </a:t>
            </a:r>
            <a:r>
              <a:rPr lang="en-US" sz="2200" dirty="0" err="1"/>
              <a:t>daripada</a:t>
            </a:r>
            <a:r>
              <a:rPr lang="en-US" sz="2200" dirty="0"/>
              <a:t> </a:t>
            </a:r>
            <a:r>
              <a:rPr lang="en-US" sz="2200" dirty="0" err="1"/>
              <a:t>tanaman</a:t>
            </a:r>
            <a:r>
              <a:rPr lang="en-US" sz="2200" dirty="0"/>
              <a:t> di habitat </a:t>
            </a:r>
            <a:r>
              <a:rPr lang="en-US" sz="2200" dirty="0" smtClean="0"/>
              <a:t>mesic (</a:t>
            </a:r>
            <a:r>
              <a:rPr lang="en-US" sz="2200" dirty="0" err="1" smtClean="0"/>
              <a:t>Zalenski</a:t>
            </a:r>
            <a:r>
              <a:rPr lang="en-US" sz="2200" dirty="0" smtClean="0"/>
              <a:t> 1902).</a:t>
            </a:r>
            <a:endParaRPr lang="en-US" sz="2200" dirty="0"/>
          </a:p>
        </p:txBody>
      </p:sp>
      <p:sp>
        <p:nvSpPr>
          <p:cNvPr id="24" name="Rounded Rectangle 23"/>
          <p:cNvSpPr/>
          <p:nvPr/>
        </p:nvSpPr>
        <p:spPr>
          <a:xfrm>
            <a:off x="531812" y="1462088"/>
            <a:ext cx="4058040" cy="442992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5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Latar</a:t>
            </a:r>
            <a:r>
              <a:rPr lang="en-US" b="1" dirty="0" smtClean="0"/>
              <a:t> </a:t>
            </a:r>
            <a:r>
              <a:rPr lang="en-US" b="1" dirty="0" err="1" smtClean="0"/>
              <a:t>Belakang</a:t>
            </a:r>
            <a:r>
              <a:rPr lang="en-US" b="1" dirty="0" smtClean="0"/>
              <a:t> [4] – </a:t>
            </a:r>
            <a:r>
              <a:rPr lang="en-US" b="1" dirty="0" err="1" smtClean="0"/>
              <a:t>Penelitian</a:t>
            </a:r>
            <a:r>
              <a:rPr lang="en-US" b="1" dirty="0" smtClean="0"/>
              <a:t> </a:t>
            </a:r>
            <a:r>
              <a:rPr lang="en-US" b="1" dirty="0" err="1" smtClean="0"/>
              <a:t>Terkait</a:t>
            </a:r>
            <a:endParaRPr lang="en-US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10379329"/>
              </p:ext>
            </p:extLst>
          </p:nvPr>
        </p:nvGraphicFramePr>
        <p:xfrm>
          <a:off x="1219200" y="1600200"/>
          <a:ext cx="9750742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7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037CF90-27F5-4068-88A8-1AB578045E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graphicEl>
                                              <a:dgm id="{7037CF90-27F5-4068-88A8-1AB578045E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graphicEl>
                                              <a:dgm id="{7037CF90-27F5-4068-88A8-1AB578045E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graphicEl>
                                              <a:dgm id="{7037CF90-27F5-4068-88A8-1AB578045E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E0CEFC7-DFFB-4D79-B012-8AA6879008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graphicEl>
                                              <a:dgm id="{3E0CEFC7-DFFB-4D79-B012-8AA6879008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graphicEl>
                                              <a:dgm id="{3E0CEFC7-DFFB-4D79-B012-8AA6879008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graphicEl>
                                              <a:dgm id="{3E0CEFC7-DFFB-4D79-B012-8AA6879008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A8BB80A-D1DD-49AE-A00C-8F47DF5724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>
                                            <p:graphicEl>
                                              <a:dgm id="{1A8BB80A-D1DD-49AE-A00C-8F47DF5724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graphicEl>
                                              <a:dgm id="{1A8BB80A-D1DD-49AE-A00C-8F47DF5724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graphicEl>
                                              <a:dgm id="{1A8BB80A-D1DD-49AE-A00C-8F47DF5724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8ACA6FD-0601-474A-99BA-497D9BCFD8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>
                                            <p:graphicEl>
                                              <a:dgm id="{28ACA6FD-0601-474A-99BA-497D9BCFD8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graphicEl>
                                              <a:dgm id="{28ACA6FD-0601-474A-99BA-497D9BCFD8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graphicEl>
                                              <a:dgm id="{28ACA6FD-0601-474A-99BA-497D9BCFD8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E0123B4-0250-425C-B639-95C0A623A2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>
                                            <p:graphicEl>
                                              <a:dgm id="{6E0123B4-0250-425C-B639-95C0A623A2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graphicEl>
                                              <a:dgm id="{6E0123B4-0250-425C-B639-95C0A623A2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graphicEl>
                                              <a:dgm id="{6E0123B4-0250-425C-B639-95C0A623A2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7654746-BB6D-41D4-B962-E983FDA146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graphicEl>
                                              <a:dgm id="{E7654746-BB6D-41D4-B962-E983FDA146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graphicEl>
                                              <a:dgm id="{E7654746-BB6D-41D4-B962-E983FDA146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graphicEl>
                                              <a:dgm id="{E7654746-BB6D-41D4-B962-E983FDA146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9E26A91-DF54-4F19-8C59-D0DE451489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>
                                            <p:graphicEl>
                                              <a:dgm id="{A9E26A91-DF54-4F19-8C59-D0DE451489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graphicEl>
                                              <a:dgm id="{A9E26A91-DF54-4F19-8C59-D0DE451489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graphicEl>
                                              <a:dgm id="{A9E26A91-DF54-4F19-8C59-D0DE451489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026D022-364E-4C1A-B854-520EF22B46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>
                                            <p:graphicEl>
                                              <a:dgm id="{5026D022-364E-4C1A-B854-520EF22B46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graphicEl>
                                              <a:dgm id="{5026D022-364E-4C1A-B854-520EF22B46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graphicEl>
                                              <a:dgm id="{5026D022-364E-4C1A-B854-520EF22B46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Perumusan</a:t>
            </a:r>
            <a:r>
              <a:rPr lang="en-US" b="1" dirty="0" smtClean="0"/>
              <a:t> </a:t>
            </a:r>
            <a:r>
              <a:rPr lang="en-US" b="1" dirty="0" err="1" smtClean="0"/>
              <a:t>Masalah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981200"/>
            <a:ext cx="9751060" cy="4191000"/>
          </a:xfrm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/>
              <a:t>mengukur</a:t>
            </a:r>
            <a:r>
              <a:rPr lang="en-US" dirty="0"/>
              <a:t> </a:t>
            </a:r>
            <a:r>
              <a:rPr lang="en-US" dirty="0" err="1"/>
              <a:t>kerapatan</a:t>
            </a:r>
            <a:r>
              <a:rPr lang="en-US" dirty="0"/>
              <a:t> </a:t>
            </a:r>
            <a:r>
              <a:rPr lang="en-US" dirty="0" err="1"/>
              <a:t>venasi</a:t>
            </a:r>
            <a:r>
              <a:rPr lang="en-US" dirty="0"/>
              <a:t> </a:t>
            </a:r>
            <a:r>
              <a:rPr lang="en-US" dirty="0" err="1"/>
              <a:t>daun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geometri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kerapatan</a:t>
            </a:r>
            <a:r>
              <a:rPr lang="en-US" dirty="0"/>
              <a:t> </a:t>
            </a:r>
            <a:r>
              <a:rPr lang="en-US" dirty="0" err="1"/>
              <a:t>venasi</a:t>
            </a:r>
            <a:r>
              <a:rPr lang="en-US" dirty="0"/>
              <a:t> </a:t>
            </a:r>
            <a:r>
              <a:rPr lang="en-US" dirty="0" err="1"/>
              <a:t>daun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habitat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tumbuhnya</a:t>
            </a:r>
            <a:r>
              <a:rPr lang="en-US" dirty="0"/>
              <a:t> </a:t>
            </a:r>
            <a:r>
              <a:rPr lang="en-US" dirty="0" err="1"/>
              <a:t>tanaman</a:t>
            </a: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venasi</a:t>
            </a:r>
            <a:r>
              <a:rPr lang="en-US" dirty="0"/>
              <a:t> agar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 smtClean="0"/>
              <a:t>daun</a:t>
            </a:r>
            <a:r>
              <a:rPr lang="en-US" dirty="0" smtClean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venasinya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4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Tujuan</a:t>
            </a:r>
            <a:r>
              <a:rPr lang="en-US" b="1" dirty="0" smtClean="0"/>
              <a:t> </a:t>
            </a:r>
            <a:r>
              <a:rPr lang="en-US" b="1" dirty="0" err="1" smtClean="0"/>
              <a:t>Penelitian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981200"/>
            <a:ext cx="9751060" cy="4191000"/>
          </a:xfrm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kerapatan</a:t>
            </a:r>
            <a:r>
              <a:rPr lang="en-US" dirty="0"/>
              <a:t> </a:t>
            </a:r>
            <a:r>
              <a:rPr lang="en-US" dirty="0" err="1"/>
              <a:t>venasi</a:t>
            </a:r>
            <a:r>
              <a:rPr lang="en-US" dirty="0"/>
              <a:t> </a:t>
            </a:r>
            <a:r>
              <a:rPr lang="en-US" dirty="0" err="1"/>
              <a:t>daun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biometrik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Menganalisis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kerapatan</a:t>
            </a:r>
            <a:r>
              <a:rPr lang="en-US" dirty="0"/>
              <a:t> </a:t>
            </a:r>
            <a:r>
              <a:rPr lang="en-US" dirty="0" err="1"/>
              <a:t>venasi</a:t>
            </a:r>
            <a:r>
              <a:rPr lang="en-US" dirty="0"/>
              <a:t> </a:t>
            </a:r>
            <a:r>
              <a:rPr lang="en-US" dirty="0" err="1"/>
              <a:t>daun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habitat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tumbuh</a:t>
            </a:r>
            <a:r>
              <a:rPr lang="en-US" dirty="0"/>
              <a:t> </a:t>
            </a:r>
            <a:r>
              <a:rPr lang="en-US" dirty="0" err="1"/>
              <a:t>tanaman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venasi</a:t>
            </a:r>
            <a:r>
              <a:rPr lang="en-US" dirty="0"/>
              <a:t> </a:t>
            </a:r>
            <a:r>
              <a:rPr lang="en-US" dirty="0" err="1"/>
              <a:t>daun</a:t>
            </a:r>
            <a:r>
              <a:rPr lang="en-US" dirty="0"/>
              <a:t> yang </a:t>
            </a:r>
            <a:r>
              <a:rPr lang="en-US" dirty="0" err="1"/>
              <a:t>terbaik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mengklasifikasikan</a:t>
            </a:r>
            <a:r>
              <a:rPr lang="en-US" dirty="0"/>
              <a:t> </a:t>
            </a:r>
            <a:r>
              <a:rPr lang="en-US" dirty="0" err="1"/>
              <a:t>tanaman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venasinya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1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863CEF8-E427-41A3-B701-02CD4579E28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0</TotalTime>
  <Words>1657</Words>
  <Application>Microsoft Office PowerPoint</Application>
  <PresentationFormat>Custom</PresentationFormat>
  <Paragraphs>274</Paragraphs>
  <Slides>34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Cambria Math</vt:lpstr>
      <vt:lpstr>Constantia</vt:lpstr>
      <vt:lpstr>Times New Roman</vt:lpstr>
      <vt:lpstr>Wingdings</vt:lpstr>
      <vt:lpstr>Cooking 16x9</vt:lpstr>
      <vt:lpstr>Visio</vt:lpstr>
      <vt:lpstr>Analisis Biometrik Kerapatan Venasi Daun Berbasis Citra Digital</vt:lpstr>
      <vt:lpstr>Outline</vt:lpstr>
      <vt:lpstr>Pendahuluan</vt:lpstr>
      <vt:lpstr>Latar Belakang [1]</vt:lpstr>
      <vt:lpstr>Latar Belakang [2]</vt:lpstr>
      <vt:lpstr>Latar Belakang [3] – Kenapa kerapatan?</vt:lpstr>
      <vt:lpstr>Latar Belakang [4] – Penelitian Terkait</vt:lpstr>
      <vt:lpstr>Perumusan Masalah</vt:lpstr>
      <vt:lpstr>Tujuan Penelitian</vt:lpstr>
      <vt:lpstr>Manfaat Penelitian</vt:lpstr>
      <vt:lpstr>Ruang Lingkup Penelitian</vt:lpstr>
      <vt:lpstr>Metode Penelitian</vt:lpstr>
      <vt:lpstr>Tahapan Penelitian</vt:lpstr>
      <vt:lpstr>Tahapan Penelitian [1]</vt:lpstr>
      <vt:lpstr>Tahapan Penelitian [2]</vt:lpstr>
      <vt:lpstr>Tahapan Penelitian [2]</vt:lpstr>
      <vt:lpstr>Tahapan Penelitian [2]</vt:lpstr>
      <vt:lpstr>Tahapan Penelitian [2]</vt:lpstr>
      <vt:lpstr>Pengukuran Kerapatan Venasi (Bühler et al. 2015)</vt:lpstr>
      <vt:lpstr>Tahapan Penelitian [3]</vt:lpstr>
      <vt:lpstr>Pengukuran Average, Variance &amp; Standard Deviation</vt:lpstr>
      <vt:lpstr>Tahapan Penelitian [3]</vt:lpstr>
      <vt:lpstr>Jadwal Penelitian</vt:lpstr>
      <vt:lpstr>Jadwal Penelitian</vt:lpstr>
      <vt:lpstr>Daftar Pustaka</vt:lpstr>
      <vt:lpstr>Daftar Pustaka [1]</vt:lpstr>
      <vt:lpstr>Daftar Pustaka [2]</vt:lpstr>
      <vt:lpstr>Selesai</vt:lpstr>
      <vt:lpstr>Bahan Diskusi</vt:lpstr>
      <vt:lpstr>PERIMETER Panjang garis yang terbentuk antar dua titik (banyak piksel)</vt:lpstr>
      <vt:lpstr>K-Fold Cross Validation</vt:lpstr>
      <vt:lpstr>Normalisasi Data</vt:lpstr>
      <vt:lpstr>Pengukuran Average, Variance &amp; Standard Deviation</vt:lpstr>
      <vt:lpstr>Klasifikasi SVM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Biometrik Kerapatan Venasi Daun Berbasis Citra Digital</dc:title>
  <dc:creator>Agus Ambarwari</dc:creator>
  <cp:keywords/>
  <cp:lastModifiedBy/>
  <cp:revision>1</cp:revision>
  <dcterms:created xsi:type="dcterms:W3CDTF">2016-12-26T03:14:10Z</dcterms:created>
  <dcterms:modified xsi:type="dcterms:W3CDTF">2017-02-16T04:51:45Z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TC027879429991</vt:lpwstr>
  </property>
</Properties>
</file>