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256" r:id="rId2"/>
    <p:sldId id="265" r:id="rId3"/>
    <p:sldId id="277" r:id="rId4"/>
    <p:sldId id="293" r:id="rId5"/>
    <p:sldId id="291" r:id="rId6"/>
    <p:sldId id="281" r:id="rId7"/>
    <p:sldId id="267" r:id="rId8"/>
    <p:sldId id="292" r:id="rId9"/>
    <p:sldId id="269" r:id="rId10"/>
    <p:sldId id="271" r:id="rId11"/>
    <p:sldId id="275" r:id="rId12"/>
    <p:sldId id="283" r:id="rId13"/>
    <p:sldId id="295" r:id="rId14"/>
    <p:sldId id="302" r:id="rId15"/>
    <p:sldId id="294" r:id="rId16"/>
    <p:sldId id="299" r:id="rId17"/>
    <p:sldId id="300" r:id="rId18"/>
    <p:sldId id="298" r:id="rId19"/>
    <p:sldId id="273" r:id="rId20"/>
    <p:sldId id="290" r:id="rId21"/>
    <p:sldId id="258" r:id="rId22"/>
    <p:sldId id="296" r:id="rId23"/>
    <p:sldId id="297" r:id="rId24"/>
    <p:sldId id="301" r:id="rId25"/>
    <p:sldId id="303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AFF2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35" autoAdjust="0"/>
    <p:restoredTop sz="69586" autoAdjust="0"/>
  </p:normalViewPr>
  <p:slideViewPr>
    <p:cSldViewPr snapToGrid="0">
      <p:cViewPr varScale="1">
        <p:scale>
          <a:sx n="28" d="100"/>
          <a:sy n="28" d="100"/>
        </p:scale>
        <p:origin x="432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5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777C60C-7FF7-4E6C-90CB-5D737D1AB291}" type="doc">
      <dgm:prSet loTypeId="urn:microsoft.com/office/officeart/2005/8/layout/radial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2C865AF-6CB0-4740-8DCF-2D23BB7CEEA7}">
      <dgm:prSet phldrT="[Text]"/>
      <dgm:spPr>
        <a:noFill/>
        <a:ln w="50800">
          <a:solidFill>
            <a:srgbClr val="00B050"/>
          </a:solidFill>
        </a:ln>
      </dgm:spPr>
      <dgm:t>
        <a:bodyPr/>
        <a:lstStyle/>
        <a:p>
          <a:r>
            <a:rPr lang="en-US" b="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Siswoyo</a:t>
          </a:r>
          <a:r>
            <a:rPr lang="en-US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2014</a:t>
          </a:r>
          <a:endParaRPr lang="en-US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30567974-44CA-4109-9FF4-133DE9393F14}" type="parTrans" cxnId="{E85A612B-D85E-4D61-8FCB-139F4797CF72}">
      <dgm:prSet/>
      <dgm:spPr>
        <a:ln>
          <a:solidFill>
            <a:srgbClr val="00B050"/>
          </a:solidFill>
        </a:ln>
      </dgm:spPr>
      <dgm:t>
        <a:bodyPr/>
        <a:lstStyle/>
        <a:p>
          <a:endParaRPr lang="en-US"/>
        </a:p>
      </dgm:t>
    </dgm:pt>
    <dgm:pt modelId="{AC9A2C8B-6FD3-431E-B014-7E4BD340FAA7}" type="sibTrans" cxnId="{E85A612B-D85E-4D61-8FCB-139F4797CF72}">
      <dgm:prSet/>
      <dgm:spPr/>
      <dgm:t>
        <a:bodyPr/>
        <a:lstStyle/>
        <a:p>
          <a:endParaRPr lang="en-US"/>
        </a:p>
      </dgm:t>
    </dgm:pt>
    <dgm:pt modelId="{F8D69A67-85FA-454C-B62D-3DF5CD5C8A32}">
      <dgm:prSet phldrT="[Text]" custT="1"/>
      <dgm:spPr/>
      <dgm:t>
        <a:bodyPr/>
        <a:lstStyle/>
        <a:p>
          <a:r>
            <a:rPr lang="en-US" sz="1400" dirty="0" err="1" smtClean="0">
              <a:latin typeface="Arial" panose="020B0604020202020204" pitchFamily="34" charset="0"/>
              <a:cs typeface="Arial" panose="020B0604020202020204" pitchFamily="34" charset="0"/>
            </a:rPr>
            <a:t>Kesesuaian</a:t>
          </a:r>
          <a:r>
            <a:rPr lang="en-US" sz="1400" dirty="0" smtClean="0">
              <a:latin typeface="Arial" panose="020B0604020202020204" pitchFamily="34" charset="0"/>
              <a:cs typeface="Arial" panose="020B0604020202020204" pitchFamily="34" charset="0"/>
            </a:rPr>
            <a:t> Habitat </a:t>
          </a:r>
          <a:r>
            <a:rPr lang="en-US" sz="1400" dirty="0" err="1" smtClean="0">
              <a:latin typeface="Arial" panose="020B0604020202020204" pitchFamily="34" charset="0"/>
              <a:cs typeface="Arial" panose="020B0604020202020204" pitchFamily="34" charset="0"/>
            </a:rPr>
            <a:t>Akasia</a:t>
          </a:r>
          <a:r>
            <a:rPr lang="en-US" sz="14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 smtClean="0">
              <a:latin typeface="Arial" panose="020B0604020202020204" pitchFamily="34" charset="0"/>
              <a:cs typeface="Arial" panose="020B0604020202020204" pitchFamily="34" charset="0"/>
            </a:rPr>
            <a:t>Nilotica</a:t>
          </a:r>
          <a:endParaRPr lang="en-US" sz="14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3A33F03-8889-4979-822F-710A32A51C7B}" type="parTrans" cxnId="{82592ECF-C535-4761-A443-42E3324E2254}">
      <dgm:prSet/>
      <dgm:spPr/>
      <dgm:t>
        <a:bodyPr/>
        <a:lstStyle/>
        <a:p>
          <a:endParaRPr lang="en-US"/>
        </a:p>
      </dgm:t>
    </dgm:pt>
    <dgm:pt modelId="{9421C18A-C576-40EA-BBD6-10EBE7DF5C18}" type="sibTrans" cxnId="{82592ECF-C535-4761-A443-42E3324E2254}">
      <dgm:prSet/>
      <dgm:spPr/>
      <dgm:t>
        <a:bodyPr/>
        <a:lstStyle/>
        <a:p>
          <a:endParaRPr lang="en-US"/>
        </a:p>
      </dgm:t>
    </dgm:pt>
    <dgm:pt modelId="{B054B652-B431-4881-84D0-C49E25124F62}">
      <dgm:prSet phldrT="[Text]"/>
      <dgm:spPr>
        <a:noFill/>
        <a:ln w="50800">
          <a:solidFill>
            <a:srgbClr val="00B050"/>
          </a:solidFill>
        </a:ln>
      </dgm:spPr>
      <dgm:t>
        <a:bodyPr/>
        <a:lstStyle/>
        <a:p>
          <a:r>
            <a:rPr lang="en-US" b="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Rusman</a:t>
          </a:r>
          <a:r>
            <a:rPr lang="en-US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2016</a:t>
          </a:r>
          <a:endParaRPr lang="en-US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1D01BF8E-3E50-47A3-9AD0-B4A41FF65DD2}" type="parTrans" cxnId="{2F9F1862-FDB5-410B-99D5-05B777299D2E}">
      <dgm:prSet/>
      <dgm:spPr>
        <a:ln>
          <a:solidFill>
            <a:srgbClr val="00B050"/>
          </a:solidFill>
        </a:ln>
      </dgm:spPr>
      <dgm:t>
        <a:bodyPr/>
        <a:lstStyle/>
        <a:p>
          <a:endParaRPr lang="en-US"/>
        </a:p>
      </dgm:t>
    </dgm:pt>
    <dgm:pt modelId="{3539B98D-0DE5-46D2-91E1-006C55FE129D}" type="sibTrans" cxnId="{2F9F1862-FDB5-410B-99D5-05B777299D2E}">
      <dgm:prSet/>
      <dgm:spPr/>
      <dgm:t>
        <a:bodyPr/>
        <a:lstStyle/>
        <a:p>
          <a:endParaRPr lang="en-US"/>
        </a:p>
      </dgm:t>
    </dgm:pt>
    <dgm:pt modelId="{F504A2BF-53C4-4BD9-92A9-D46594097BCF}">
      <dgm:prSet phldrT="[Text]" custT="1"/>
      <dgm:spPr/>
      <dgm:t>
        <a:bodyPr/>
        <a:lstStyle/>
        <a:p>
          <a:r>
            <a:rPr lang="en-US" sz="1400" dirty="0" err="1" smtClean="0">
              <a:latin typeface="Arial" panose="020B0604020202020204" pitchFamily="34" charset="0"/>
              <a:cs typeface="Arial" panose="020B0604020202020204" pitchFamily="34" charset="0"/>
            </a:rPr>
            <a:t>Identifikasi</a:t>
          </a:r>
          <a:r>
            <a:rPr lang="en-US" sz="14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 smtClean="0">
              <a:latin typeface="Arial" panose="020B0604020202020204" pitchFamily="34" charset="0"/>
              <a:cs typeface="Arial" panose="020B0604020202020204" pitchFamily="34" charset="0"/>
            </a:rPr>
            <a:t>faktor</a:t>
          </a:r>
          <a:r>
            <a:rPr lang="en-US" sz="14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 smtClean="0">
              <a:latin typeface="Arial" panose="020B0604020202020204" pitchFamily="34" charset="0"/>
              <a:cs typeface="Arial" panose="020B0604020202020204" pitchFamily="34" charset="0"/>
            </a:rPr>
            <a:t>lingkungan</a:t>
          </a:r>
          <a:r>
            <a:rPr lang="en-US" sz="1400" dirty="0" smtClean="0">
              <a:latin typeface="Arial" panose="020B0604020202020204" pitchFamily="34" charset="0"/>
              <a:cs typeface="Arial" panose="020B0604020202020204" pitchFamily="34" charset="0"/>
            </a:rPr>
            <a:t>, </a:t>
          </a:r>
          <a:r>
            <a:rPr lang="en-US" sz="1400" dirty="0" err="1" smtClean="0">
              <a:latin typeface="Arial" panose="020B0604020202020204" pitchFamily="34" charset="0"/>
              <a:cs typeface="Arial" panose="020B0604020202020204" pitchFamily="34" charset="0"/>
            </a:rPr>
            <a:t>menyusun</a:t>
          </a:r>
          <a:r>
            <a:rPr lang="en-US" sz="14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 smtClean="0">
              <a:latin typeface="Arial" panose="020B0604020202020204" pitchFamily="34" charset="0"/>
              <a:cs typeface="Arial" panose="020B0604020202020204" pitchFamily="34" charset="0"/>
            </a:rPr>
            <a:t>peta</a:t>
          </a:r>
          <a:r>
            <a:rPr lang="en-US" sz="14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 smtClean="0">
              <a:latin typeface="Arial" panose="020B0604020202020204" pitchFamily="34" charset="0"/>
              <a:cs typeface="Arial" panose="020B0604020202020204" pitchFamily="34" charset="0"/>
            </a:rPr>
            <a:t>prediksi</a:t>
          </a:r>
          <a:r>
            <a:rPr lang="en-US" sz="14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 smtClean="0">
              <a:latin typeface="Arial" panose="020B0604020202020204" pitchFamily="34" charset="0"/>
              <a:cs typeface="Arial" panose="020B0604020202020204" pitchFamily="34" charset="0"/>
            </a:rPr>
            <a:t>Badak</a:t>
          </a:r>
          <a:r>
            <a:rPr lang="en-US" sz="1400" dirty="0" smtClean="0">
              <a:latin typeface="Arial" panose="020B0604020202020204" pitchFamily="34" charset="0"/>
              <a:cs typeface="Arial" panose="020B0604020202020204" pitchFamily="34" charset="0"/>
            </a:rPr>
            <a:t> Sumatera di TNBBS</a:t>
          </a:r>
          <a:endParaRPr lang="en-US" sz="14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D0A89FC-DB73-45EE-8CDB-FBE4D3A49862}" type="parTrans" cxnId="{B74CD96D-2F3A-4048-980B-875C550EA6E1}">
      <dgm:prSet/>
      <dgm:spPr/>
      <dgm:t>
        <a:bodyPr/>
        <a:lstStyle/>
        <a:p>
          <a:endParaRPr lang="en-US"/>
        </a:p>
      </dgm:t>
    </dgm:pt>
    <dgm:pt modelId="{7777676F-FA8E-40C9-A793-1DC606FE9BCC}" type="sibTrans" cxnId="{B74CD96D-2F3A-4048-980B-875C550EA6E1}">
      <dgm:prSet/>
      <dgm:spPr/>
      <dgm:t>
        <a:bodyPr/>
        <a:lstStyle/>
        <a:p>
          <a:endParaRPr lang="en-US"/>
        </a:p>
      </dgm:t>
    </dgm:pt>
    <dgm:pt modelId="{F7A0EC58-5FE5-451E-91D3-1A037BC5DB3B}">
      <dgm:prSet phldrT="[Text]"/>
      <dgm:spPr>
        <a:noFill/>
        <a:ln w="50800">
          <a:solidFill>
            <a:srgbClr val="00B050"/>
          </a:solidFill>
        </a:ln>
      </dgm:spPr>
      <dgm:t>
        <a:bodyPr/>
        <a:lstStyle/>
        <a:p>
          <a:r>
            <a:rPr lang="en-US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Yi </a:t>
          </a:r>
          <a:r>
            <a:rPr lang="en-US" b="0" i="1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et al </a:t>
          </a:r>
          <a:r>
            <a:rPr lang="en-US" b="0" i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2016</a:t>
          </a:r>
          <a:endParaRPr lang="en-US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13E97E75-4B3D-43D1-A198-FDCFCFD45E2E}" type="parTrans" cxnId="{1CC4F7F9-6C64-4FBC-922F-41C8D0F0E043}">
      <dgm:prSet/>
      <dgm:spPr>
        <a:ln>
          <a:solidFill>
            <a:srgbClr val="00B050"/>
          </a:solidFill>
        </a:ln>
      </dgm:spPr>
      <dgm:t>
        <a:bodyPr/>
        <a:lstStyle/>
        <a:p>
          <a:endParaRPr lang="en-US"/>
        </a:p>
      </dgm:t>
    </dgm:pt>
    <dgm:pt modelId="{D7789903-7D05-4CF1-A91F-97F78478E4FF}" type="sibTrans" cxnId="{1CC4F7F9-6C64-4FBC-922F-41C8D0F0E043}">
      <dgm:prSet/>
      <dgm:spPr/>
      <dgm:t>
        <a:bodyPr/>
        <a:lstStyle/>
        <a:p>
          <a:endParaRPr lang="en-US"/>
        </a:p>
      </dgm:t>
    </dgm:pt>
    <dgm:pt modelId="{5841614D-16BB-4790-977F-CF9ED341A7B9}">
      <dgm:prSet phldrT="[Text]" custT="1"/>
      <dgm:spPr/>
      <dgm:t>
        <a:bodyPr/>
        <a:lstStyle/>
        <a:p>
          <a:r>
            <a:rPr lang="en-US" sz="1400" dirty="0" err="1" smtClean="0">
              <a:latin typeface="Arial" panose="020B0604020202020204" pitchFamily="34" charset="0"/>
              <a:cs typeface="Arial" panose="020B0604020202020204" pitchFamily="34" charset="0"/>
            </a:rPr>
            <a:t>Prediksi</a:t>
          </a:r>
          <a:r>
            <a:rPr lang="en-US" sz="14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 smtClean="0">
              <a:latin typeface="Arial" panose="020B0604020202020204" pitchFamily="34" charset="0"/>
              <a:cs typeface="Arial" panose="020B0604020202020204" pitchFamily="34" charset="0"/>
            </a:rPr>
            <a:t>kuantitatif</a:t>
          </a:r>
          <a:r>
            <a:rPr lang="en-US" sz="14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 smtClean="0">
              <a:latin typeface="Arial" panose="020B0604020202020204" pitchFamily="34" charset="0"/>
              <a:cs typeface="Arial" panose="020B0604020202020204" pitchFamily="34" charset="0"/>
            </a:rPr>
            <a:t>perubahan</a:t>
          </a:r>
          <a:r>
            <a:rPr lang="en-US" sz="14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 smtClean="0">
              <a:latin typeface="Arial" panose="020B0604020202020204" pitchFamily="34" charset="0"/>
              <a:cs typeface="Arial" panose="020B0604020202020204" pitchFamily="34" charset="0"/>
            </a:rPr>
            <a:t>iklim</a:t>
          </a:r>
          <a:r>
            <a:rPr lang="en-US" sz="14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 smtClean="0">
              <a:latin typeface="Arial" panose="020B0604020202020204" pitchFamily="34" charset="0"/>
              <a:cs typeface="Arial" panose="020B0604020202020204" pitchFamily="34" charset="0"/>
            </a:rPr>
            <a:t>terhadap</a:t>
          </a:r>
          <a:r>
            <a:rPr lang="en-US" sz="14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 smtClean="0">
              <a:latin typeface="Arial" panose="020B0604020202020204" pitchFamily="34" charset="0"/>
              <a:cs typeface="Arial" panose="020B0604020202020204" pitchFamily="34" charset="0"/>
            </a:rPr>
            <a:t>spesies</a:t>
          </a:r>
          <a:r>
            <a:rPr lang="en-US" sz="1400" dirty="0" smtClean="0">
              <a:latin typeface="Arial" panose="020B0604020202020204" pitchFamily="34" charset="0"/>
              <a:cs typeface="Arial" panose="020B0604020202020204" pitchFamily="34" charset="0"/>
            </a:rPr>
            <a:t> Riparian</a:t>
          </a:r>
          <a:endParaRPr lang="en-US" sz="14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BA5E343-DE0A-458C-88C7-D2EAC6AB5177}" type="parTrans" cxnId="{187A2A20-D22C-41AF-8BBF-47574433B14D}">
      <dgm:prSet/>
      <dgm:spPr/>
      <dgm:t>
        <a:bodyPr/>
        <a:lstStyle/>
        <a:p>
          <a:endParaRPr lang="en-US"/>
        </a:p>
      </dgm:t>
    </dgm:pt>
    <dgm:pt modelId="{1D998EE7-DF1F-4793-AF83-5E7EC609A392}" type="sibTrans" cxnId="{187A2A20-D22C-41AF-8BBF-47574433B14D}">
      <dgm:prSet/>
      <dgm:spPr/>
      <dgm:t>
        <a:bodyPr/>
        <a:lstStyle/>
        <a:p>
          <a:endParaRPr lang="en-US"/>
        </a:p>
      </dgm:t>
    </dgm:pt>
    <dgm:pt modelId="{5191AC2C-99AB-4348-BE26-601EA706FE39}">
      <dgm:prSet phldrT="[Text]" custT="1"/>
      <dgm:spPr/>
      <dgm:t>
        <a:bodyPr/>
        <a:lstStyle/>
        <a:p>
          <a:r>
            <a:rPr lang="en-US" sz="1400" b="1" dirty="0" smtClean="0">
              <a:latin typeface="Arial" panose="020B0604020202020204" pitchFamily="34" charset="0"/>
              <a:cs typeface="Arial" panose="020B0604020202020204" pitchFamily="34" charset="0"/>
            </a:rPr>
            <a:t>Supervised Classification, </a:t>
          </a:r>
          <a:r>
            <a:rPr lang="en-US" sz="1400" b="1" dirty="0" err="1" smtClean="0">
              <a:latin typeface="Arial" panose="020B0604020202020204" pitchFamily="34" charset="0"/>
              <a:cs typeface="Arial" panose="020B0604020202020204" pitchFamily="34" charset="0"/>
            </a:rPr>
            <a:t>Regresi</a:t>
          </a:r>
          <a:r>
            <a:rPr lang="en-US" sz="1400" b="1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b="1" dirty="0" err="1" smtClean="0">
              <a:latin typeface="Arial" panose="020B0604020202020204" pitchFamily="34" charset="0"/>
              <a:cs typeface="Arial" panose="020B0604020202020204" pitchFamily="34" charset="0"/>
            </a:rPr>
            <a:t>Logistik</a:t>
          </a:r>
          <a:r>
            <a:rPr lang="en-US" sz="1400" b="1" dirty="0" smtClean="0">
              <a:latin typeface="Arial" panose="020B0604020202020204" pitchFamily="34" charset="0"/>
              <a:cs typeface="Arial" panose="020B0604020202020204" pitchFamily="34" charset="0"/>
            </a:rPr>
            <a:t>, GIS</a:t>
          </a:r>
          <a:endParaRPr lang="en-US" sz="1400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ED60DD7-FA10-414F-9BAD-F550A363A4B2}" type="parTrans" cxnId="{585D5834-A209-431C-980F-AF32DCCBE554}">
      <dgm:prSet/>
      <dgm:spPr/>
      <dgm:t>
        <a:bodyPr/>
        <a:lstStyle/>
        <a:p>
          <a:endParaRPr lang="en-US"/>
        </a:p>
      </dgm:t>
    </dgm:pt>
    <dgm:pt modelId="{07868713-8336-4F3C-AD25-EC746A0E35E0}" type="sibTrans" cxnId="{585D5834-A209-431C-980F-AF32DCCBE554}">
      <dgm:prSet/>
      <dgm:spPr/>
      <dgm:t>
        <a:bodyPr/>
        <a:lstStyle/>
        <a:p>
          <a:endParaRPr lang="en-US"/>
        </a:p>
      </dgm:t>
    </dgm:pt>
    <dgm:pt modelId="{B83B0864-0091-4D32-83B5-F5E0F3CF76AA}">
      <dgm:prSet phldrT="[Text]" custT="1"/>
      <dgm:spPr/>
      <dgm:t>
        <a:bodyPr/>
        <a:lstStyle/>
        <a:p>
          <a:r>
            <a:rPr lang="en-US" sz="1400" dirty="0" err="1" smtClean="0">
              <a:latin typeface="Arial" panose="020B0604020202020204" pitchFamily="34" charset="0"/>
              <a:cs typeface="Arial" panose="020B0604020202020204" pitchFamily="34" charset="0"/>
            </a:rPr>
            <a:t>Hasil</a:t>
          </a:r>
          <a:r>
            <a:rPr lang="en-US" sz="14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 smtClean="0">
              <a:latin typeface="Arial" panose="020B0604020202020204" pitchFamily="34" charset="0"/>
              <a:cs typeface="Arial" panose="020B0604020202020204" pitchFamily="34" charset="0"/>
            </a:rPr>
            <a:t>Validasi</a:t>
          </a:r>
          <a:r>
            <a:rPr lang="en-US" sz="1400" dirty="0" smtClean="0">
              <a:latin typeface="Arial" panose="020B0604020202020204" pitchFamily="34" charset="0"/>
              <a:cs typeface="Arial" panose="020B0604020202020204" pitchFamily="34" charset="0"/>
            </a:rPr>
            <a:t> 93.33%</a:t>
          </a:r>
          <a:endParaRPr lang="en-US" sz="14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52E621E-2776-4A87-9011-D7972201BBE4}" type="parTrans" cxnId="{A693F886-C37E-4632-8B80-054E9F0C3E1F}">
      <dgm:prSet/>
      <dgm:spPr/>
      <dgm:t>
        <a:bodyPr/>
        <a:lstStyle/>
        <a:p>
          <a:endParaRPr lang="en-US"/>
        </a:p>
      </dgm:t>
    </dgm:pt>
    <dgm:pt modelId="{DECB5F7B-51A5-41F4-86C3-B84311A488E7}" type="sibTrans" cxnId="{A693F886-C37E-4632-8B80-054E9F0C3E1F}">
      <dgm:prSet/>
      <dgm:spPr/>
      <dgm:t>
        <a:bodyPr/>
        <a:lstStyle/>
        <a:p>
          <a:endParaRPr lang="en-US"/>
        </a:p>
      </dgm:t>
    </dgm:pt>
    <dgm:pt modelId="{01AF0D62-A108-47D1-8CEC-89790A2E8712}">
      <dgm:prSet phldrT="[Text]" custT="1"/>
      <dgm:spPr/>
      <dgm:t>
        <a:bodyPr/>
        <a:lstStyle/>
        <a:p>
          <a:r>
            <a:rPr lang="en-US" sz="1400" b="1" dirty="0" err="1" smtClean="0">
              <a:latin typeface="Arial" panose="020B0604020202020204" pitchFamily="34" charset="0"/>
              <a:cs typeface="Arial" panose="020B0604020202020204" pitchFamily="34" charset="0"/>
            </a:rPr>
            <a:t>Maxent</a:t>
          </a:r>
          <a:endParaRPr lang="en-US" sz="1400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2E81468-A1AA-4635-8200-5C0F767A1CCD}" type="parTrans" cxnId="{4CCF934A-3822-4BB2-8DB7-0876FF707C82}">
      <dgm:prSet/>
      <dgm:spPr/>
      <dgm:t>
        <a:bodyPr/>
        <a:lstStyle/>
        <a:p>
          <a:endParaRPr lang="en-US"/>
        </a:p>
      </dgm:t>
    </dgm:pt>
    <dgm:pt modelId="{D380387D-0425-4DAC-B377-7A91EFF77B8C}" type="sibTrans" cxnId="{4CCF934A-3822-4BB2-8DB7-0876FF707C82}">
      <dgm:prSet/>
      <dgm:spPr/>
      <dgm:t>
        <a:bodyPr/>
        <a:lstStyle/>
        <a:p>
          <a:endParaRPr lang="en-US"/>
        </a:p>
      </dgm:t>
    </dgm:pt>
    <dgm:pt modelId="{D564700A-866C-4D8C-8961-B2B69607412B}">
      <dgm:prSet phldrT="[Text]" custT="1"/>
      <dgm:spPr/>
      <dgm:t>
        <a:bodyPr/>
        <a:lstStyle/>
        <a:p>
          <a:r>
            <a:rPr lang="en-US" sz="1400" dirty="0" err="1" smtClean="0">
              <a:latin typeface="Arial" panose="020B0604020202020204" pitchFamily="34" charset="0"/>
              <a:cs typeface="Arial" panose="020B0604020202020204" pitchFamily="34" charset="0"/>
            </a:rPr>
            <a:t>Hasil</a:t>
          </a:r>
          <a:r>
            <a:rPr lang="en-US" sz="14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 smtClean="0">
              <a:latin typeface="Arial" panose="020B0604020202020204" pitchFamily="34" charset="0"/>
              <a:cs typeface="Arial" panose="020B0604020202020204" pitchFamily="34" charset="0"/>
            </a:rPr>
            <a:t>Validasi</a:t>
          </a:r>
          <a:r>
            <a:rPr lang="en-US" sz="1400" dirty="0" smtClean="0">
              <a:latin typeface="Arial" panose="020B0604020202020204" pitchFamily="34" charset="0"/>
              <a:cs typeface="Arial" panose="020B0604020202020204" pitchFamily="34" charset="0"/>
            </a:rPr>
            <a:t> 0.939</a:t>
          </a:r>
          <a:endParaRPr lang="en-US" sz="14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47BC4BF-1460-48DB-88E5-AFF12ACF88E6}" type="parTrans" cxnId="{46B54B88-C892-481C-B5E1-BB0618F9C04B}">
      <dgm:prSet/>
      <dgm:spPr/>
      <dgm:t>
        <a:bodyPr/>
        <a:lstStyle/>
        <a:p>
          <a:endParaRPr lang="en-US"/>
        </a:p>
      </dgm:t>
    </dgm:pt>
    <dgm:pt modelId="{F3E1C12C-A44B-41F2-9380-15CC7A968B6B}" type="sibTrans" cxnId="{46B54B88-C892-481C-B5E1-BB0618F9C04B}">
      <dgm:prSet/>
      <dgm:spPr/>
      <dgm:t>
        <a:bodyPr/>
        <a:lstStyle/>
        <a:p>
          <a:endParaRPr lang="en-US"/>
        </a:p>
      </dgm:t>
    </dgm:pt>
    <dgm:pt modelId="{5E01A365-1A41-451B-B1F6-A2570AB49804}">
      <dgm:prSet phldrT="[Text]" custT="1"/>
      <dgm:spPr/>
      <dgm:t>
        <a:bodyPr/>
        <a:lstStyle/>
        <a:p>
          <a:r>
            <a:rPr lang="en-US" sz="1400" b="1" dirty="0" smtClean="0">
              <a:latin typeface="Arial" panose="020B0604020202020204" pitchFamily="34" charset="0"/>
              <a:cs typeface="Arial" panose="020B0604020202020204" pitchFamily="34" charset="0"/>
            </a:rPr>
            <a:t>Correlation Analysis, Principal Component Analysis, </a:t>
          </a:r>
          <a:r>
            <a:rPr lang="en-US" sz="1400" b="1" dirty="0" err="1" smtClean="0">
              <a:latin typeface="Arial" panose="020B0604020202020204" pitchFamily="34" charset="0"/>
              <a:cs typeface="Arial" panose="020B0604020202020204" pitchFamily="34" charset="0"/>
            </a:rPr>
            <a:t>Maxent</a:t>
          </a:r>
          <a:endParaRPr lang="en-US" sz="1400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D71F52F-54CE-4CCB-BF56-9CC403E6EF4C}" type="parTrans" cxnId="{B9108C6C-D434-462E-AA2A-605D79A6BCBF}">
      <dgm:prSet/>
      <dgm:spPr/>
      <dgm:t>
        <a:bodyPr/>
        <a:lstStyle/>
        <a:p>
          <a:endParaRPr lang="en-US"/>
        </a:p>
      </dgm:t>
    </dgm:pt>
    <dgm:pt modelId="{A5AD19C3-A4FD-4D42-9B84-5E5952DCC274}" type="sibTrans" cxnId="{B9108C6C-D434-462E-AA2A-605D79A6BCBF}">
      <dgm:prSet/>
      <dgm:spPr/>
      <dgm:t>
        <a:bodyPr/>
        <a:lstStyle/>
        <a:p>
          <a:endParaRPr lang="en-US"/>
        </a:p>
      </dgm:t>
    </dgm:pt>
    <dgm:pt modelId="{26B5667D-1E39-4FA0-A0B8-B3EE9909C96A}">
      <dgm:prSet phldrT="[Text]" custT="1"/>
      <dgm:spPr/>
      <dgm:t>
        <a:bodyPr/>
        <a:lstStyle/>
        <a:p>
          <a:r>
            <a:rPr lang="en-US" sz="1400" dirty="0" err="1" smtClean="0">
              <a:latin typeface="Arial" panose="020B0604020202020204" pitchFamily="34" charset="0"/>
              <a:cs typeface="Arial" panose="020B0604020202020204" pitchFamily="34" charset="0"/>
            </a:rPr>
            <a:t>Hasil</a:t>
          </a:r>
          <a:r>
            <a:rPr lang="en-US" sz="14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 smtClean="0">
              <a:latin typeface="Arial" panose="020B0604020202020204" pitchFamily="34" charset="0"/>
              <a:cs typeface="Arial" panose="020B0604020202020204" pitchFamily="34" charset="0"/>
            </a:rPr>
            <a:t>Validasi</a:t>
          </a:r>
          <a:r>
            <a:rPr lang="en-US" sz="1400" dirty="0" smtClean="0">
              <a:latin typeface="Arial" panose="020B0604020202020204" pitchFamily="34" charset="0"/>
              <a:cs typeface="Arial" panose="020B0604020202020204" pitchFamily="34" charset="0"/>
            </a:rPr>
            <a:t> 0.899</a:t>
          </a:r>
          <a:endParaRPr lang="en-US" sz="14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299AD9F-9F38-450A-8C68-EB530F0D46A6}" type="parTrans" cxnId="{6C8D0D8F-BC9B-4866-A036-17C03F890ECC}">
      <dgm:prSet/>
      <dgm:spPr/>
      <dgm:t>
        <a:bodyPr/>
        <a:lstStyle/>
        <a:p>
          <a:endParaRPr lang="en-US"/>
        </a:p>
      </dgm:t>
    </dgm:pt>
    <dgm:pt modelId="{3B3CC937-0CFD-424C-8A7A-3374D2AA1E7B}" type="sibTrans" cxnId="{6C8D0D8F-BC9B-4866-A036-17C03F890ECC}">
      <dgm:prSet/>
      <dgm:spPr/>
      <dgm:t>
        <a:bodyPr/>
        <a:lstStyle/>
        <a:p>
          <a:endParaRPr lang="en-US"/>
        </a:p>
      </dgm:t>
    </dgm:pt>
    <dgm:pt modelId="{72CE7CAC-2DAD-4E86-AAE0-A07DEBE2DD03}" type="pres">
      <dgm:prSet presAssocID="{F777C60C-7FF7-4E6C-90CB-5D737D1AB291}" presName="composite" presStyleCnt="0">
        <dgm:presLayoutVars>
          <dgm:chMax val="5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48B7656-F596-4FA8-8B3B-AB8D7D2A78BE}" type="pres">
      <dgm:prSet presAssocID="{F777C60C-7FF7-4E6C-90CB-5D737D1AB291}" presName="cycle" presStyleCnt="0"/>
      <dgm:spPr/>
    </dgm:pt>
    <dgm:pt modelId="{64D4626C-EEB0-4B23-9307-F68333449CCE}" type="pres">
      <dgm:prSet presAssocID="{F777C60C-7FF7-4E6C-90CB-5D737D1AB291}" presName="centerShape" presStyleCnt="0"/>
      <dgm:spPr/>
    </dgm:pt>
    <dgm:pt modelId="{F02336A8-ACA2-4E90-89F3-7C7859DE4814}" type="pres">
      <dgm:prSet presAssocID="{F777C60C-7FF7-4E6C-90CB-5D737D1AB291}" presName="connSite" presStyleLbl="node1" presStyleIdx="0" presStyleCnt="4"/>
      <dgm:spPr/>
    </dgm:pt>
    <dgm:pt modelId="{2330B9DD-68A1-4FDE-966D-D63933968706}" type="pres">
      <dgm:prSet presAssocID="{F777C60C-7FF7-4E6C-90CB-5D737D1AB291}" presName="visible" presStyleLbl="node1" presStyleIdx="0" presStyleCnt="4" custLinFactNeighborX="-227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</dgm:pt>
    <dgm:pt modelId="{ADDCDF14-E8F5-429E-916F-E8EA75D8572C}" type="pres">
      <dgm:prSet presAssocID="{30567974-44CA-4109-9FF4-133DE9393F14}" presName="Name25" presStyleLbl="parChTrans1D1" presStyleIdx="0" presStyleCnt="3"/>
      <dgm:spPr/>
      <dgm:t>
        <a:bodyPr/>
        <a:lstStyle/>
        <a:p>
          <a:endParaRPr lang="en-US"/>
        </a:p>
      </dgm:t>
    </dgm:pt>
    <dgm:pt modelId="{D252E824-BAA2-429A-AC57-183C27F7DA28}" type="pres">
      <dgm:prSet presAssocID="{A2C865AF-6CB0-4740-8DCF-2D23BB7CEEA7}" presName="node" presStyleCnt="0"/>
      <dgm:spPr/>
    </dgm:pt>
    <dgm:pt modelId="{FF1E3CEA-0FF4-48E6-84CB-68E9252AD362}" type="pres">
      <dgm:prSet presAssocID="{A2C865AF-6CB0-4740-8DCF-2D23BB7CEEA7}" presName="parentNode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41B4DF5-17A7-4216-B461-8B5749CED153}" type="pres">
      <dgm:prSet presAssocID="{A2C865AF-6CB0-4740-8DCF-2D23BB7CEEA7}" presName="childNode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B84823E-1EE7-4598-912E-359DDF20854D}" type="pres">
      <dgm:prSet presAssocID="{1D01BF8E-3E50-47A3-9AD0-B4A41FF65DD2}" presName="Name25" presStyleLbl="parChTrans1D1" presStyleIdx="1" presStyleCnt="3"/>
      <dgm:spPr/>
      <dgm:t>
        <a:bodyPr/>
        <a:lstStyle/>
        <a:p>
          <a:endParaRPr lang="en-US"/>
        </a:p>
      </dgm:t>
    </dgm:pt>
    <dgm:pt modelId="{0C2FD239-EA6E-4E41-AA7E-AA2C81B66E49}" type="pres">
      <dgm:prSet presAssocID="{B054B652-B431-4881-84D0-C49E25124F62}" presName="node" presStyleCnt="0"/>
      <dgm:spPr/>
    </dgm:pt>
    <dgm:pt modelId="{0F6B0E38-2E1D-4CCD-B6E6-E9AF4DC7707F}" type="pres">
      <dgm:prSet presAssocID="{B054B652-B431-4881-84D0-C49E25124F62}" presName="parentNode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5063AB-1E9C-468D-872D-56DC00EC17DC}" type="pres">
      <dgm:prSet presAssocID="{B054B652-B431-4881-84D0-C49E25124F62}" presName="childNode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2A7D031-C0C8-41F2-8A7A-92DD4EFEABDA}" type="pres">
      <dgm:prSet presAssocID="{13E97E75-4B3D-43D1-A198-FDCFCFD45E2E}" presName="Name25" presStyleLbl="parChTrans1D1" presStyleIdx="2" presStyleCnt="3"/>
      <dgm:spPr/>
      <dgm:t>
        <a:bodyPr/>
        <a:lstStyle/>
        <a:p>
          <a:endParaRPr lang="en-US"/>
        </a:p>
      </dgm:t>
    </dgm:pt>
    <dgm:pt modelId="{203A1665-3027-40EE-BEE8-FF8FB5BF0262}" type="pres">
      <dgm:prSet presAssocID="{F7A0EC58-5FE5-451E-91D3-1A037BC5DB3B}" presName="node" presStyleCnt="0"/>
      <dgm:spPr/>
    </dgm:pt>
    <dgm:pt modelId="{594B6BD7-4880-46D9-80B6-23619295E335}" type="pres">
      <dgm:prSet presAssocID="{F7A0EC58-5FE5-451E-91D3-1A037BC5DB3B}" presName="parentNode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ACE0D1F-67B4-4708-BA7D-CBB00A5889A8}" type="pres">
      <dgm:prSet presAssocID="{F7A0EC58-5FE5-451E-91D3-1A037BC5DB3B}" presName="childNode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F9F1862-FDB5-410B-99D5-05B777299D2E}" srcId="{F777C60C-7FF7-4E6C-90CB-5D737D1AB291}" destId="{B054B652-B431-4881-84D0-C49E25124F62}" srcOrd="1" destOrd="0" parTransId="{1D01BF8E-3E50-47A3-9AD0-B4A41FF65DD2}" sibTransId="{3539B98D-0DE5-46D2-91E1-006C55FE129D}"/>
    <dgm:cxn modelId="{6C8D0D8F-BC9B-4866-A036-17C03F890ECC}" srcId="{F7A0EC58-5FE5-451E-91D3-1A037BC5DB3B}" destId="{26B5667D-1E39-4FA0-A0B8-B3EE9909C96A}" srcOrd="2" destOrd="0" parTransId="{7299AD9F-9F38-450A-8C68-EB530F0D46A6}" sibTransId="{3B3CC937-0CFD-424C-8A7A-3374D2AA1E7B}"/>
    <dgm:cxn modelId="{B9108C6C-D434-462E-AA2A-605D79A6BCBF}" srcId="{F7A0EC58-5FE5-451E-91D3-1A037BC5DB3B}" destId="{5E01A365-1A41-451B-B1F6-A2570AB49804}" srcOrd="1" destOrd="0" parTransId="{1D71F52F-54CE-4CCB-BF56-9CC403E6EF4C}" sibTransId="{A5AD19C3-A4FD-4D42-9B84-5E5952DCC274}"/>
    <dgm:cxn modelId="{5436DEC4-D7CF-49D9-806A-FD3863188CFA}" type="presOf" srcId="{1D01BF8E-3E50-47A3-9AD0-B4A41FF65DD2}" destId="{AB84823E-1EE7-4598-912E-359DDF20854D}" srcOrd="0" destOrd="0" presId="urn:microsoft.com/office/officeart/2005/8/layout/radial2"/>
    <dgm:cxn modelId="{B8BD4F46-556D-4884-8EA0-511B89BFC51F}" type="presOf" srcId="{5841614D-16BB-4790-977F-CF9ED341A7B9}" destId="{2ACE0D1F-67B4-4708-BA7D-CBB00A5889A8}" srcOrd="0" destOrd="0" presId="urn:microsoft.com/office/officeart/2005/8/layout/radial2"/>
    <dgm:cxn modelId="{0F0855DC-BAC6-4C14-B27D-EA72BBAF9F0C}" type="presOf" srcId="{F7A0EC58-5FE5-451E-91D3-1A037BC5DB3B}" destId="{594B6BD7-4880-46D9-80B6-23619295E335}" srcOrd="0" destOrd="0" presId="urn:microsoft.com/office/officeart/2005/8/layout/radial2"/>
    <dgm:cxn modelId="{46B54B88-C892-481C-B5E1-BB0618F9C04B}" srcId="{B054B652-B431-4881-84D0-C49E25124F62}" destId="{D564700A-866C-4D8C-8961-B2B69607412B}" srcOrd="2" destOrd="0" parTransId="{847BC4BF-1460-48DB-88E5-AFF12ACF88E6}" sibTransId="{F3E1C12C-A44B-41F2-9380-15CC7A968B6B}"/>
    <dgm:cxn modelId="{63F645DE-2886-436F-8A62-B5B5738AA8EF}" type="presOf" srcId="{5191AC2C-99AB-4348-BE26-601EA706FE39}" destId="{241B4DF5-17A7-4216-B461-8B5749CED153}" srcOrd="0" destOrd="1" presId="urn:microsoft.com/office/officeart/2005/8/layout/radial2"/>
    <dgm:cxn modelId="{1CC4F7F9-6C64-4FBC-922F-41C8D0F0E043}" srcId="{F777C60C-7FF7-4E6C-90CB-5D737D1AB291}" destId="{F7A0EC58-5FE5-451E-91D3-1A037BC5DB3B}" srcOrd="2" destOrd="0" parTransId="{13E97E75-4B3D-43D1-A198-FDCFCFD45E2E}" sibTransId="{D7789903-7D05-4CF1-A91F-97F78478E4FF}"/>
    <dgm:cxn modelId="{0DFD67BB-B29B-4483-9F0B-086D68D99042}" type="presOf" srcId="{B83B0864-0091-4D32-83B5-F5E0F3CF76AA}" destId="{241B4DF5-17A7-4216-B461-8B5749CED153}" srcOrd="0" destOrd="2" presId="urn:microsoft.com/office/officeart/2005/8/layout/radial2"/>
    <dgm:cxn modelId="{0B57847F-7CE5-4809-BC31-AEFAB9A8613A}" type="presOf" srcId="{13E97E75-4B3D-43D1-A198-FDCFCFD45E2E}" destId="{52A7D031-C0C8-41F2-8A7A-92DD4EFEABDA}" srcOrd="0" destOrd="0" presId="urn:microsoft.com/office/officeart/2005/8/layout/radial2"/>
    <dgm:cxn modelId="{C35011F4-CAC9-43AD-965A-BC9382D9D058}" type="presOf" srcId="{01AF0D62-A108-47D1-8CEC-89790A2E8712}" destId="{DE5063AB-1E9C-468D-872D-56DC00EC17DC}" srcOrd="0" destOrd="1" presId="urn:microsoft.com/office/officeart/2005/8/layout/radial2"/>
    <dgm:cxn modelId="{3E4CD191-C52B-4EFB-88C4-2CE360C61628}" type="presOf" srcId="{D564700A-866C-4D8C-8961-B2B69607412B}" destId="{DE5063AB-1E9C-468D-872D-56DC00EC17DC}" srcOrd="0" destOrd="2" presId="urn:microsoft.com/office/officeart/2005/8/layout/radial2"/>
    <dgm:cxn modelId="{CBA981F2-11F4-4635-B45C-5D8A803A3C58}" type="presOf" srcId="{5E01A365-1A41-451B-B1F6-A2570AB49804}" destId="{2ACE0D1F-67B4-4708-BA7D-CBB00A5889A8}" srcOrd="0" destOrd="1" presId="urn:microsoft.com/office/officeart/2005/8/layout/radial2"/>
    <dgm:cxn modelId="{BED6F46F-DDEE-4FE3-89C9-56651DCECC95}" type="presOf" srcId="{30567974-44CA-4109-9FF4-133DE9393F14}" destId="{ADDCDF14-E8F5-429E-916F-E8EA75D8572C}" srcOrd="0" destOrd="0" presId="urn:microsoft.com/office/officeart/2005/8/layout/radial2"/>
    <dgm:cxn modelId="{CB062DA3-3FB8-4A16-839B-4F8F24989C09}" type="presOf" srcId="{B054B652-B431-4881-84D0-C49E25124F62}" destId="{0F6B0E38-2E1D-4CCD-B6E6-E9AF4DC7707F}" srcOrd="0" destOrd="0" presId="urn:microsoft.com/office/officeart/2005/8/layout/radial2"/>
    <dgm:cxn modelId="{187A2A20-D22C-41AF-8BBF-47574433B14D}" srcId="{F7A0EC58-5FE5-451E-91D3-1A037BC5DB3B}" destId="{5841614D-16BB-4790-977F-CF9ED341A7B9}" srcOrd="0" destOrd="0" parTransId="{0BA5E343-DE0A-458C-88C7-D2EAC6AB5177}" sibTransId="{1D998EE7-DF1F-4793-AF83-5E7EC609A392}"/>
    <dgm:cxn modelId="{B74CD96D-2F3A-4048-980B-875C550EA6E1}" srcId="{B054B652-B431-4881-84D0-C49E25124F62}" destId="{F504A2BF-53C4-4BD9-92A9-D46594097BCF}" srcOrd="0" destOrd="0" parTransId="{AD0A89FC-DB73-45EE-8CDB-FBE4D3A49862}" sibTransId="{7777676F-FA8E-40C9-A793-1DC606FE9BCC}"/>
    <dgm:cxn modelId="{E85A612B-D85E-4D61-8FCB-139F4797CF72}" srcId="{F777C60C-7FF7-4E6C-90CB-5D737D1AB291}" destId="{A2C865AF-6CB0-4740-8DCF-2D23BB7CEEA7}" srcOrd="0" destOrd="0" parTransId="{30567974-44CA-4109-9FF4-133DE9393F14}" sibTransId="{AC9A2C8B-6FD3-431E-B014-7E4BD340FAA7}"/>
    <dgm:cxn modelId="{8CE646E5-8465-478C-A5B6-DCABF41C01E3}" type="presOf" srcId="{F777C60C-7FF7-4E6C-90CB-5D737D1AB291}" destId="{72CE7CAC-2DAD-4E86-AAE0-A07DEBE2DD03}" srcOrd="0" destOrd="0" presId="urn:microsoft.com/office/officeart/2005/8/layout/radial2"/>
    <dgm:cxn modelId="{6AEB65D7-B3F6-4A32-904E-C3A44BF4B5E8}" type="presOf" srcId="{F8D69A67-85FA-454C-B62D-3DF5CD5C8A32}" destId="{241B4DF5-17A7-4216-B461-8B5749CED153}" srcOrd="0" destOrd="0" presId="urn:microsoft.com/office/officeart/2005/8/layout/radial2"/>
    <dgm:cxn modelId="{82592ECF-C535-4761-A443-42E3324E2254}" srcId="{A2C865AF-6CB0-4740-8DCF-2D23BB7CEEA7}" destId="{F8D69A67-85FA-454C-B62D-3DF5CD5C8A32}" srcOrd="0" destOrd="0" parTransId="{C3A33F03-8889-4979-822F-710A32A51C7B}" sibTransId="{9421C18A-C576-40EA-BBD6-10EBE7DF5C18}"/>
    <dgm:cxn modelId="{6D2644D1-0C0B-4BDF-BACD-4E5FA53469BB}" type="presOf" srcId="{26B5667D-1E39-4FA0-A0B8-B3EE9909C96A}" destId="{2ACE0D1F-67B4-4708-BA7D-CBB00A5889A8}" srcOrd="0" destOrd="2" presId="urn:microsoft.com/office/officeart/2005/8/layout/radial2"/>
    <dgm:cxn modelId="{585D5834-A209-431C-980F-AF32DCCBE554}" srcId="{A2C865AF-6CB0-4740-8DCF-2D23BB7CEEA7}" destId="{5191AC2C-99AB-4348-BE26-601EA706FE39}" srcOrd="1" destOrd="0" parTransId="{6ED60DD7-FA10-414F-9BAD-F550A363A4B2}" sibTransId="{07868713-8336-4F3C-AD25-EC746A0E35E0}"/>
    <dgm:cxn modelId="{8C991DF5-062E-4483-B6D0-A809222DE254}" type="presOf" srcId="{F504A2BF-53C4-4BD9-92A9-D46594097BCF}" destId="{DE5063AB-1E9C-468D-872D-56DC00EC17DC}" srcOrd="0" destOrd="0" presId="urn:microsoft.com/office/officeart/2005/8/layout/radial2"/>
    <dgm:cxn modelId="{4CCF934A-3822-4BB2-8DB7-0876FF707C82}" srcId="{B054B652-B431-4881-84D0-C49E25124F62}" destId="{01AF0D62-A108-47D1-8CEC-89790A2E8712}" srcOrd="1" destOrd="0" parTransId="{82E81468-A1AA-4635-8200-5C0F767A1CCD}" sibTransId="{D380387D-0425-4DAC-B377-7A91EFF77B8C}"/>
    <dgm:cxn modelId="{A693F886-C37E-4632-8B80-054E9F0C3E1F}" srcId="{A2C865AF-6CB0-4740-8DCF-2D23BB7CEEA7}" destId="{B83B0864-0091-4D32-83B5-F5E0F3CF76AA}" srcOrd="2" destOrd="0" parTransId="{A52E621E-2776-4A87-9011-D7972201BBE4}" sibTransId="{DECB5F7B-51A5-41F4-86C3-B84311A488E7}"/>
    <dgm:cxn modelId="{D9AE82BB-CB2C-479A-8F5E-27D094400A00}" type="presOf" srcId="{A2C865AF-6CB0-4740-8DCF-2D23BB7CEEA7}" destId="{FF1E3CEA-0FF4-48E6-84CB-68E9252AD362}" srcOrd="0" destOrd="0" presId="urn:microsoft.com/office/officeart/2005/8/layout/radial2"/>
    <dgm:cxn modelId="{ED145D8A-538E-4D24-90AD-1D79811CADFA}" type="presParOf" srcId="{72CE7CAC-2DAD-4E86-AAE0-A07DEBE2DD03}" destId="{748B7656-F596-4FA8-8B3B-AB8D7D2A78BE}" srcOrd="0" destOrd="0" presId="urn:microsoft.com/office/officeart/2005/8/layout/radial2"/>
    <dgm:cxn modelId="{89608FF3-7C35-40B2-9BE9-FC593DA7AAAF}" type="presParOf" srcId="{748B7656-F596-4FA8-8B3B-AB8D7D2A78BE}" destId="{64D4626C-EEB0-4B23-9307-F68333449CCE}" srcOrd="0" destOrd="0" presId="urn:microsoft.com/office/officeart/2005/8/layout/radial2"/>
    <dgm:cxn modelId="{ED806690-9CE2-4D20-8238-8A20B6328787}" type="presParOf" srcId="{64D4626C-EEB0-4B23-9307-F68333449CCE}" destId="{F02336A8-ACA2-4E90-89F3-7C7859DE4814}" srcOrd="0" destOrd="0" presId="urn:microsoft.com/office/officeart/2005/8/layout/radial2"/>
    <dgm:cxn modelId="{1323B041-C529-4C9C-AF49-86780FAE102B}" type="presParOf" srcId="{64D4626C-EEB0-4B23-9307-F68333449CCE}" destId="{2330B9DD-68A1-4FDE-966D-D63933968706}" srcOrd="1" destOrd="0" presId="urn:microsoft.com/office/officeart/2005/8/layout/radial2"/>
    <dgm:cxn modelId="{66EEA27E-CAE6-4A07-9647-D46C42E7C888}" type="presParOf" srcId="{748B7656-F596-4FA8-8B3B-AB8D7D2A78BE}" destId="{ADDCDF14-E8F5-429E-916F-E8EA75D8572C}" srcOrd="1" destOrd="0" presId="urn:microsoft.com/office/officeart/2005/8/layout/radial2"/>
    <dgm:cxn modelId="{A7FC9C1D-18C3-4C5E-9215-C92FEA6BA7B6}" type="presParOf" srcId="{748B7656-F596-4FA8-8B3B-AB8D7D2A78BE}" destId="{D252E824-BAA2-429A-AC57-183C27F7DA28}" srcOrd="2" destOrd="0" presId="urn:microsoft.com/office/officeart/2005/8/layout/radial2"/>
    <dgm:cxn modelId="{E7681B7B-5B1A-48ED-B962-8FD754787603}" type="presParOf" srcId="{D252E824-BAA2-429A-AC57-183C27F7DA28}" destId="{FF1E3CEA-0FF4-48E6-84CB-68E9252AD362}" srcOrd="0" destOrd="0" presId="urn:microsoft.com/office/officeart/2005/8/layout/radial2"/>
    <dgm:cxn modelId="{78AB4E4B-7A25-46C5-AC80-71E4DE01E7AA}" type="presParOf" srcId="{D252E824-BAA2-429A-AC57-183C27F7DA28}" destId="{241B4DF5-17A7-4216-B461-8B5749CED153}" srcOrd="1" destOrd="0" presId="urn:microsoft.com/office/officeart/2005/8/layout/radial2"/>
    <dgm:cxn modelId="{11CDCCA9-65BA-4BFB-B48A-444C5FCBB1D6}" type="presParOf" srcId="{748B7656-F596-4FA8-8B3B-AB8D7D2A78BE}" destId="{AB84823E-1EE7-4598-912E-359DDF20854D}" srcOrd="3" destOrd="0" presId="urn:microsoft.com/office/officeart/2005/8/layout/radial2"/>
    <dgm:cxn modelId="{83267363-444E-442B-AE91-FF3011D49A53}" type="presParOf" srcId="{748B7656-F596-4FA8-8B3B-AB8D7D2A78BE}" destId="{0C2FD239-EA6E-4E41-AA7E-AA2C81B66E49}" srcOrd="4" destOrd="0" presId="urn:microsoft.com/office/officeart/2005/8/layout/radial2"/>
    <dgm:cxn modelId="{2AA18D41-7640-49AC-A16E-3C4649328EB8}" type="presParOf" srcId="{0C2FD239-EA6E-4E41-AA7E-AA2C81B66E49}" destId="{0F6B0E38-2E1D-4CCD-B6E6-E9AF4DC7707F}" srcOrd="0" destOrd="0" presId="urn:microsoft.com/office/officeart/2005/8/layout/radial2"/>
    <dgm:cxn modelId="{A1F349D9-F0C4-48EF-9235-40A361B44ECB}" type="presParOf" srcId="{0C2FD239-EA6E-4E41-AA7E-AA2C81B66E49}" destId="{DE5063AB-1E9C-468D-872D-56DC00EC17DC}" srcOrd="1" destOrd="0" presId="urn:microsoft.com/office/officeart/2005/8/layout/radial2"/>
    <dgm:cxn modelId="{5BD2F197-551E-4650-B3EB-F21F388E3ED6}" type="presParOf" srcId="{748B7656-F596-4FA8-8B3B-AB8D7D2A78BE}" destId="{52A7D031-C0C8-41F2-8A7A-92DD4EFEABDA}" srcOrd="5" destOrd="0" presId="urn:microsoft.com/office/officeart/2005/8/layout/radial2"/>
    <dgm:cxn modelId="{269FF546-8F3E-4BE3-856A-72C601F807B5}" type="presParOf" srcId="{748B7656-F596-4FA8-8B3B-AB8D7D2A78BE}" destId="{203A1665-3027-40EE-BEE8-FF8FB5BF0262}" srcOrd="6" destOrd="0" presId="urn:microsoft.com/office/officeart/2005/8/layout/radial2"/>
    <dgm:cxn modelId="{8D47B3A8-E43F-4B19-AC89-03206275F2EC}" type="presParOf" srcId="{203A1665-3027-40EE-BEE8-FF8FB5BF0262}" destId="{594B6BD7-4880-46D9-80B6-23619295E335}" srcOrd="0" destOrd="0" presId="urn:microsoft.com/office/officeart/2005/8/layout/radial2"/>
    <dgm:cxn modelId="{5DE16FAA-738F-439C-A75C-B227C0D0D900}" type="presParOf" srcId="{203A1665-3027-40EE-BEE8-FF8FB5BF0262}" destId="{2ACE0D1F-67B4-4708-BA7D-CBB00A5889A8}" srcOrd="1" destOrd="0" presId="urn:microsoft.com/office/officeart/2005/8/layout/radial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DF62181-6DB9-4E10-AC2A-482A9A9AD511}" type="doc">
      <dgm:prSet loTypeId="urn:microsoft.com/office/officeart/2005/8/layout/pyramid2" loCatId="list" qsTypeId="urn:microsoft.com/office/officeart/2005/8/quickstyle/simple1" qsCatId="simple" csTypeId="urn:microsoft.com/office/officeart/2005/8/colors/accent1_2" csCatId="accent1" phldr="1"/>
      <dgm:spPr/>
    </dgm:pt>
    <dgm:pt modelId="{B8E652DD-53C5-40FE-8E6A-8AA65C477BF4}">
      <dgm:prSet phldrT="[Text]"/>
      <dgm:spPr/>
      <dgm:t>
        <a:bodyPr/>
        <a:lstStyle/>
        <a:p>
          <a:pPr algn="l"/>
          <a:r>
            <a:rPr lang="en-US" dirty="0" err="1" smtClean="0">
              <a:latin typeface="Arial" panose="020B0604020202020204" pitchFamily="34" charset="0"/>
              <a:cs typeface="Arial" panose="020B0604020202020204" pitchFamily="34" charset="0"/>
            </a:rPr>
            <a:t>Faktor</a:t>
          </a:r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 smtClean="0">
              <a:latin typeface="Arial" panose="020B0604020202020204" pitchFamily="34" charset="0"/>
              <a:cs typeface="Arial" panose="020B0604020202020204" pitchFamily="34" charset="0"/>
            </a:rPr>
            <a:t>lingkungan</a:t>
          </a:r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 smtClean="0">
              <a:latin typeface="Arial" panose="020B0604020202020204" pitchFamily="34" charset="0"/>
              <a:cs typeface="Arial" panose="020B0604020202020204" pitchFamily="34" charset="0"/>
            </a:rPr>
            <a:t>apa</a:t>
          </a:r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 smtClean="0">
              <a:latin typeface="Arial" panose="020B0604020202020204" pitchFamily="34" charset="0"/>
              <a:cs typeface="Arial" panose="020B0604020202020204" pitchFamily="34" charset="0"/>
            </a:rPr>
            <a:t>saja</a:t>
          </a:r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 yang </a:t>
          </a:r>
          <a:r>
            <a:rPr lang="en-US" dirty="0" err="1" smtClean="0">
              <a:latin typeface="Arial" panose="020B0604020202020204" pitchFamily="34" charset="0"/>
              <a:cs typeface="Arial" panose="020B0604020202020204" pitchFamily="34" charset="0"/>
            </a:rPr>
            <a:t>mempengaruhi</a:t>
          </a:r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 smtClean="0">
              <a:latin typeface="Arial" panose="020B0604020202020204" pitchFamily="34" charset="0"/>
              <a:cs typeface="Arial" panose="020B0604020202020204" pitchFamily="34" charset="0"/>
            </a:rPr>
            <a:t>kehadiran</a:t>
          </a:r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 smtClean="0">
              <a:latin typeface="Arial" panose="020B0604020202020204" pitchFamily="34" charset="0"/>
              <a:cs typeface="Arial" panose="020B0604020202020204" pitchFamily="34" charset="0"/>
            </a:rPr>
            <a:t>tumbuhan</a:t>
          </a:r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i="1" dirty="0" smtClean="0">
              <a:latin typeface="Arial" panose="020B0604020202020204" pitchFamily="34" charset="0"/>
              <a:cs typeface="Arial" panose="020B0604020202020204" pitchFamily="34" charset="0"/>
            </a:rPr>
            <a:t>Acacia </a:t>
          </a:r>
          <a:r>
            <a:rPr lang="en-US" i="1" dirty="0" err="1" smtClean="0">
              <a:latin typeface="Arial" panose="020B0604020202020204" pitchFamily="34" charset="0"/>
              <a:cs typeface="Arial" panose="020B0604020202020204" pitchFamily="34" charset="0"/>
            </a:rPr>
            <a:t>nilotica</a:t>
          </a:r>
          <a:r>
            <a:rPr lang="en-US" i="1" dirty="0" smtClean="0">
              <a:latin typeface="Arial" panose="020B0604020202020204" pitchFamily="34" charset="0"/>
              <a:cs typeface="Arial" panose="020B0604020202020204" pitchFamily="34" charset="0"/>
            </a:rPr>
            <a:t> (L.) </a:t>
          </a:r>
          <a:r>
            <a:rPr lang="en-US" i="1" dirty="0" err="1" smtClean="0">
              <a:latin typeface="Arial" panose="020B0604020202020204" pitchFamily="34" charset="0"/>
              <a:cs typeface="Arial" panose="020B0604020202020204" pitchFamily="34" charset="0"/>
            </a:rPr>
            <a:t>Willd.ex</a:t>
          </a:r>
          <a:r>
            <a:rPr lang="en-US" i="1" dirty="0" smtClean="0">
              <a:latin typeface="Arial" panose="020B0604020202020204" pitchFamily="34" charset="0"/>
              <a:cs typeface="Arial" panose="020B0604020202020204" pitchFamily="34" charset="0"/>
            </a:rPr>
            <a:t> Del</a:t>
          </a:r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 di Taman </a:t>
          </a:r>
          <a:r>
            <a:rPr lang="en-US" dirty="0" err="1" smtClean="0">
              <a:latin typeface="Arial" panose="020B0604020202020204" pitchFamily="34" charset="0"/>
              <a:cs typeface="Arial" panose="020B0604020202020204" pitchFamily="34" charset="0"/>
            </a:rPr>
            <a:t>Nasional</a:t>
          </a:r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 smtClean="0">
              <a:latin typeface="Arial" panose="020B0604020202020204" pitchFamily="34" charset="0"/>
              <a:cs typeface="Arial" panose="020B0604020202020204" pitchFamily="34" charset="0"/>
            </a:rPr>
            <a:t>Baluran</a:t>
          </a:r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.</a:t>
          </a:r>
          <a:endParaRPr lang="en-US" dirty="0"/>
        </a:p>
      </dgm:t>
    </dgm:pt>
    <dgm:pt modelId="{E1807843-E9E7-4DC1-88E8-E38E8DDF66CB}" type="parTrans" cxnId="{948FF09A-7AE7-46D6-8D49-DA7A3E433B44}">
      <dgm:prSet/>
      <dgm:spPr/>
      <dgm:t>
        <a:bodyPr/>
        <a:lstStyle/>
        <a:p>
          <a:endParaRPr lang="en-US"/>
        </a:p>
      </dgm:t>
    </dgm:pt>
    <dgm:pt modelId="{C3EA4AC5-B14C-4113-827B-5DF086395D89}" type="sibTrans" cxnId="{948FF09A-7AE7-46D6-8D49-DA7A3E433B44}">
      <dgm:prSet/>
      <dgm:spPr/>
      <dgm:t>
        <a:bodyPr/>
        <a:lstStyle/>
        <a:p>
          <a:endParaRPr lang="en-US"/>
        </a:p>
      </dgm:t>
    </dgm:pt>
    <dgm:pt modelId="{C0FEEA81-BA95-4AC7-8A46-D2F0A6CEFB22}">
      <dgm:prSet phldrT="[Text]"/>
      <dgm:spPr/>
      <dgm:t>
        <a:bodyPr/>
        <a:lstStyle/>
        <a:p>
          <a:pPr algn="l"/>
          <a:r>
            <a:rPr lang="en-US" dirty="0" err="1" smtClean="0">
              <a:latin typeface="Arial" panose="020B0604020202020204" pitchFamily="34" charset="0"/>
              <a:cs typeface="Arial" panose="020B0604020202020204" pitchFamily="34" charset="0"/>
            </a:rPr>
            <a:t>Bagaimana</a:t>
          </a:r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 smtClean="0">
              <a:latin typeface="Arial" panose="020B0604020202020204" pitchFamily="34" charset="0"/>
              <a:cs typeface="Arial" panose="020B0604020202020204" pitchFamily="34" charset="0"/>
            </a:rPr>
            <a:t>membuat</a:t>
          </a:r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 model </a:t>
          </a:r>
          <a:r>
            <a:rPr lang="en-US" dirty="0" err="1" smtClean="0">
              <a:latin typeface="Arial" panose="020B0604020202020204" pitchFamily="34" charset="0"/>
              <a:cs typeface="Arial" panose="020B0604020202020204" pitchFamily="34" charset="0"/>
            </a:rPr>
            <a:t>prediksi</a:t>
          </a:r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 smtClean="0">
              <a:latin typeface="Arial" panose="020B0604020202020204" pitchFamily="34" charset="0"/>
              <a:cs typeface="Arial" panose="020B0604020202020204" pitchFamily="34" charset="0"/>
            </a:rPr>
            <a:t>dengan</a:t>
          </a:r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 smtClean="0">
              <a:latin typeface="Arial" panose="020B0604020202020204" pitchFamily="34" charset="0"/>
              <a:cs typeface="Arial" panose="020B0604020202020204" pitchFamily="34" charset="0"/>
            </a:rPr>
            <a:t>tipe</a:t>
          </a:r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 data </a:t>
          </a:r>
          <a:r>
            <a:rPr lang="en-US" dirty="0" err="1" smtClean="0">
              <a:latin typeface="Arial" panose="020B0604020202020204" pitchFamily="34" charset="0"/>
              <a:cs typeface="Arial" panose="020B0604020202020204" pitchFamily="34" charset="0"/>
            </a:rPr>
            <a:t>kontinu</a:t>
          </a:r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 smtClean="0">
              <a:latin typeface="Arial" panose="020B0604020202020204" pitchFamily="34" charset="0"/>
              <a:cs typeface="Arial" panose="020B0604020202020204" pitchFamily="34" charset="0"/>
            </a:rPr>
            <a:t>dan</a:t>
          </a:r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 smtClean="0">
              <a:latin typeface="Arial" panose="020B0604020202020204" pitchFamily="34" charset="0"/>
              <a:cs typeface="Arial" panose="020B0604020202020204" pitchFamily="34" charset="0"/>
            </a:rPr>
            <a:t>kategorik</a:t>
          </a:r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.</a:t>
          </a:r>
          <a:endParaRPr lang="en-US" dirty="0"/>
        </a:p>
      </dgm:t>
    </dgm:pt>
    <dgm:pt modelId="{FC820BBF-AFA8-4ACB-B5AC-164F487A16C0}" type="parTrans" cxnId="{9EDDABE9-F1B4-4094-AA3E-DED1FB536B3F}">
      <dgm:prSet/>
      <dgm:spPr/>
      <dgm:t>
        <a:bodyPr/>
        <a:lstStyle/>
        <a:p>
          <a:endParaRPr lang="en-US"/>
        </a:p>
      </dgm:t>
    </dgm:pt>
    <dgm:pt modelId="{602AB685-91C6-4677-A153-3E2A2809F428}" type="sibTrans" cxnId="{9EDDABE9-F1B4-4094-AA3E-DED1FB536B3F}">
      <dgm:prSet/>
      <dgm:spPr/>
      <dgm:t>
        <a:bodyPr/>
        <a:lstStyle/>
        <a:p>
          <a:endParaRPr lang="en-US"/>
        </a:p>
      </dgm:t>
    </dgm:pt>
    <dgm:pt modelId="{608D2135-0EDC-4477-B813-AD41FB473412}">
      <dgm:prSet phldrT="[Text]"/>
      <dgm:spPr/>
      <dgm:t>
        <a:bodyPr/>
        <a:lstStyle/>
        <a:p>
          <a:pPr algn="l"/>
          <a:r>
            <a:rPr lang="en-US" dirty="0" err="1" smtClean="0"/>
            <a:t>Bagaimana</a:t>
          </a:r>
          <a:r>
            <a:rPr lang="en-US" dirty="0" smtClean="0"/>
            <a:t> </a:t>
          </a:r>
          <a:r>
            <a:rPr lang="en-US" dirty="0" err="1" smtClean="0"/>
            <a:t>membuat</a:t>
          </a:r>
          <a:r>
            <a:rPr lang="en-US" dirty="0" smtClean="0"/>
            <a:t> </a:t>
          </a:r>
          <a:r>
            <a:rPr lang="en-US" dirty="0" err="1" smtClean="0"/>
            <a:t>antar</a:t>
          </a:r>
          <a:r>
            <a:rPr lang="en-US" dirty="0" smtClean="0"/>
            <a:t> </a:t>
          </a:r>
          <a:r>
            <a:rPr lang="en-US" dirty="0" err="1" smtClean="0"/>
            <a:t>muka</a:t>
          </a:r>
          <a:r>
            <a:rPr lang="en-US" dirty="0" smtClean="0"/>
            <a:t> yang </a:t>
          </a:r>
          <a:r>
            <a:rPr lang="en-US" dirty="0" err="1" smtClean="0"/>
            <a:t>dapat</a:t>
          </a:r>
          <a:r>
            <a:rPr lang="en-US" dirty="0" smtClean="0"/>
            <a:t> </a:t>
          </a:r>
          <a:r>
            <a:rPr lang="en-US" dirty="0" err="1" smtClean="0"/>
            <a:t>memudahkan</a:t>
          </a:r>
          <a:r>
            <a:rPr lang="en-US" dirty="0" smtClean="0"/>
            <a:t> </a:t>
          </a:r>
          <a:r>
            <a:rPr lang="en-US" dirty="0" err="1" smtClean="0"/>
            <a:t>pengguna</a:t>
          </a:r>
          <a:r>
            <a:rPr lang="en-US" dirty="0" smtClean="0"/>
            <a:t> </a:t>
          </a:r>
          <a:r>
            <a:rPr lang="en-US" dirty="0" err="1" smtClean="0"/>
            <a:t>dalam</a:t>
          </a:r>
          <a:r>
            <a:rPr lang="en-US" dirty="0" smtClean="0"/>
            <a:t> </a:t>
          </a:r>
          <a:r>
            <a:rPr lang="en-US" dirty="0" err="1" smtClean="0"/>
            <a:t>menganalisis</a:t>
          </a:r>
          <a:r>
            <a:rPr lang="en-US" dirty="0" smtClean="0"/>
            <a:t> model.</a:t>
          </a:r>
          <a:endParaRPr lang="en-US" dirty="0"/>
        </a:p>
      </dgm:t>
    </dgm:pt>
    <dgm:pt modelId="{00C69D75-8C86-43AD-BA03-AC40149EB605}" type="parTrans" cxnId="{A5014EA4-636A-4E97-929C-916924154571}">
      <dgm:prSet/>
      <dgm:spPr/>
      <dgm:t>
        <a:bodyPr/>
        <a:lstStyle/>
        <a:p>
          <a:endParaRPr lang="en-US"/>
        </a:p>
      </dgm:t>
    </dgm:pt>
    <dgm:pt modelId="{9ED33700-0963-4946-81EF-41E0B3C0B8EA}" type="sibTrans" cxnId="{A5014EA4-636A-4E97-929C-916924154571}">
      <dgm:prSet/>
      <dgm:spPr/>
      <dgm:t>
        <a:bodyPr/>
        <a:lstStyle/>
        <a:p>
          <a:endParaRPr lang="en-US"/>
        </a:p>
      </dgm:t>
    </dgm:pt>
    <dgm:pt modelId="{36570C03-FDB8-413F-802C-1BA2733FD4F5}" type="pres">
      <dgm:prSet presAssocID="{0DF62181-6DB9-4E10-AC2A-482A9A9AD511}" presName="compositeShape" presStyleCnt="0">
        <dgm:presLayoutVars>
          <dgm:dir/>
          <dgm:resizeHandles/>
        </dgm:presLayoutVars>
      </dgm:prSet>
      <dgm:spPr/>
    </dgm:pt>
    <dgm:pt modelId="{B2972867-D878-46C5-B62B-3EF4CFF83B51}" type="pres">
      <dgm:prSet presAssocID="{0DF62181-6DB9-4E10-AC2A-482A9A9AD511}" presName="pyramid" presStyleLbl="node1" presStyleIdx="0" presStyleCnt="1" custLinFactNeighborX="-40884"/>
      <dgm:spPr/>
    </dgm:pt>
    <dgm:pt modelId="{5D706863-EBD2-4941-8CF2-54B22BD4F1F3}" type="pres">
      <dgm:prSet presAssocID="{0DF62181-6DB9-4E10-AC2A-482A9A9AD511}" presName="theList" presStyleCnt="0"/>
      <dgm:spPr/>
    </dgm:pt>
    <dgm:pt modelId="{5CE25ADE-168B-4069-A7A9-E2D259BF5E0A}" type="pres">
      <dgm:prSet presAssocID="{B8E652DD-53C5-40FE-8E6A-8AA65C477BF4}" presName="aNode" presStyleLbl="fgAcc1" presStyleIdx="0" presStyleCnt="3" custScaleX="22779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21B284B-E007-4C66-BEA9-86EC68B09A82}" type="pres">
      <dgm:prSet presAssocID="{B8E652DD-53C5-40FE-8E6A-8AA65C477BF4}" presName="aSpace" presStyleCnt="0"/>
      <dgm:spPr/>
    </dgm:pt>
    <dgm:pt modelId="{52EF5CCF-EBF4-4ED9-8684-41F467E6A97C}" type="pres">
      <dgm:prSet presAssocID="{C0FEEA81-BA95-4AC7-8A46-D2F0A6CEFB22}" presName="aNode" presStyleLbl="fgAcc1" presStyleIdx="1" presStyleCnt="3" custScaleX="2279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C19DDF9-D57B-4B2C-8DB3-59A2F5D2F130}" type="pres">
      <dgm:prSet presAssocID="{C0FEEA81-BA95-4AC7-8A46-D2F0A6CEFB22}" presName="aSpace" presStyleCnt="0"/>
      <dgm:spPr/>
    </dgm:pt>
    <dgm:pt modelId="{937E3B4C-EBE7-4854-BBAA-F18A7FD13EE3}" type="pres">
      <dgm:prSet presAssocID="{608D2135-0EDC-4477-B813-AD41FB473412}" presName="aNode" presStyleLbl="fgAcc1" presStyleIdx="2" presStyleCnt="3" custScaleX="22620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9516231-0110-494C-A88E-C4D9B91C8C3B}" type="pres">
      <dgm:prSet presAssocID="{608D2135-0EDC-4477-B813-AD41FB473412}" presName="aSpace" presStyleCnt="0"/>
      <dgm:spPr/>
    </dgm:pt>
  </dgm:ptLst>
  <dgm:cxnLst>
    <dgm:cxn modelId="{F18A04DB-6AD8-4C0B-99F0-79EDC65C130B}" type="presOf" srcId="{608D2135-0EDC-4477-B813-AD41FB473412}" destId="{937E3B4C-EBE7-4854-BBAA-F18A7FD13EE3}" srcOrd="0" destOrd="0" presId="urn:microsoft.com/office/officeart/2005/8/layout/pyramid2"/>
    <dgm:cxn modelId="{9EDDABE9-F1B4-4094-AA3E-DED1FB536B3F}" srcId="{0DF62181-6DB9-4E10-AC2A-482A9A9AD511}" destId="{C0FEEA81-BA95-4AC7-8A46-D2F0A6CEFB22}" srcOrd="1" destOrd="0" parTransId="{FC820BBF-AFA8-4ACB-B5AC-164F487A16C0}" sibTransId="{602AB685-91C6-4677-A153-3E2A2809F428}"/>
    <dgm:cxn modelId="{948FF09A-7AE7-46D6-8D49-DA7A3E433B44}" srcId="{0DF62181-6DB9-4E10-AC2A-482A9A9AD511}" destId="{B8E652DD-53C5-40FE-8E6A-8AA65C477BF4}" srcOrd="0" destOrd="0" parTransId="{E1807843-E9E7-4DC1-88E8-E38E8DDF66CB}" sibTransId="{C3EA4AC5-B14C-4113-827B-5DF086395D89}"/>
    <dgm:cxn modelId="{BF69BC6C-A169-4747-BADE-B5F55325DCB0}" type="presOf" srcId="{B8E652DD-53C5-40FE-8E6A-8AA65C477BF4}" destId="{5CE25ADE-168B-4069-A7A9-E2D259BF5E0A}" srcOrd="0" destOrd="0" presId="urn:microsoft.com/office/officeart/2005/8/layout/pyramid2"/>
    <dgm:cxn modelId="{AB7CE712-4BE7-43AC-9DD0-4062C6A8B72D}" type="presOf" srcId="{0DF62181-6DB9-4E10-AC2A-482A9A9AD511}" destId="{36570C03-FDB8-413F-802C-1BA2733FD4F5}" srcOrd="0" destOrd="0" presId="urn:microsoft.com/office/officeart/2005/8/layout/pyramid2"/>
    <dgm:cxn modelId="{566283D7-949F-4927-BF7F-EF4275228308}" type="presOf" srcId="{C0FEEA81-BA95-4AC7-8A46-D2F0A6CEFB22}" destId="{52EF5CCF-EBF4-4ED9-8684-41F467E6A97C}" srcOrd="0" destOrd="0" presId="urn:microsoft.com/office/officeart/2005/8/layout/pyramid2"/>
    <dgm:cxn modelId="{A5014EA4-636A-4E97-929C-916924154571}" srcId="{0DF62181-6DB9-4E10-AC2A-482A9A9AD511}" destId="{608D2135-0EDC-4477-B813-AD41FB473412}" srcOrd="2" destOrd="0" parTransId="{00C69D75-8C86-43AD-BA03-AC40149EB605}" sibTransId="{9ED33700-0963-4946-81EF-41E0B3C0B8EA}"/>
    <dgm:cxn modelId="{A2E99832-3F04-4C69-BD8B-59BFA7D397D6}" type="presParOf" srcId="{36570C03-FDB8-413F-802C-1BA2733FD4F5}" destId="{B2972867-D878-46C5-B62B-3EF4CFF83B51}" srcOrd="0" destOrd="0" presId="urn:microsoft.com/office/officeart/2005/8/layout/pyramid2"/>
    <dgm:cxn modelId="{16DC7907-6B51-40E2-9D54-6D9B1700F444}" type="presParOf" srcId="{36570C03-FDB8-413F-802C-1BA2733FD4F5}" destId="{5D706863-EBD2-4941-8CF2-54B22BD4F1F3}" srcOrd="1" destOrd="0" presId="urn:microsoft.com/office/officeart/2005/8/layout/pyramid2"/>
    <dgm:cxn modelId="{C185BE7A-64BE-4A89-9277-957631932C51}" type="presParOf" srcId="{5D706863-EBD2-4941-8CF2-54B22BD4F1F3}" destId="{5CE25ADE-168B-4069-A7A9-E2D259BF5E0A}" srcOrd="0" destOrd="0" presId="urn:microsoft.com/office/officeart/2005/8/layout/pyramid2"/>
    <dgm:cxn modelId="{B51963E6-8BC0-466C-BCE7-9C332DBB7C23}" type="presParOf" srcId="{5D706863-EBD2-4941-8CF2-54B22BD4F1F3}" destId="{E21B284B-E007-4C66-BEA9-86EC68B09A82}" srcOrd="1" destOrd="0" presId="urn:microsoft.com/office/officeart/2005/8/layout/pyramid2"/>
    <dgm:cxn modelId="{FF3F95A2-26B2-49FA-AF9C-B8904634E926}" type="presParOf" srcId="{5D706863-EBD2-4941-8CF2-54B22BD4F1F3}" destId="{52EF5CCF-EBF4-4ED9-8684-41F467E6A97C}" srcOrd="2" destOrd="0" presId="urn:microsoft.com/office/officeart/2005/8/layout/pyramid2"/>
    <dgm:cxn modelId="{7523D54D-5A75-4072-AE6D-BD51B086B4A6}" type="presParOf" srcId="{5D706863-EBD2-4941-8CF2-54B22BD4F1F3}" destId="{6C19DDF9-D57B-4B2C-8DB3-59A2F5D2F130}" srcOrd="3" destOrd="0" presId="urn:microsoft.com/office/officeart/2005/8/layout/pyramid2"/>
    <dgm:cxn modelId="{86843511-504F-4CAE-BCCA-2E40C683DCB2}" type="presParOf" srcId="{5D706863-EBD2-4941-8CF2-54B22BD4F1F3}" destId="{937E3B4C-EBE7-4854-BBAA-F18A7FD13EE3}" srcOrd="4" destOrd="0" presId="urn:microsoft.com/office/officeart/2005/8/layout/pyramid2"/>
    <dgm:cxn modelId="{18109C2A-B8CA-475C-882E-2DCCC9F7F24A}" type="presParOf" srcId="{5D706863-EBD2-4941-8CF2-54B22BD4F1F3}" destId="{19516231-0110-494C-A88E-C4D9B91C8C3B}" srcOrd="5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A7D031-C0C8-41F2-8A7A-92DD4EFEABDA}">
      <dsp:nvSpPr>
        <dsp:cNvPr id="0" name=""/>
        <dsp:cNvSpPr/>
      </dsp:nvSpPr>
      <dsp:spPr>
        <a:xfrm rot="2561649">
          <a:off x="3050898" y="3259109"/>
          <a:ext cx="705208" cy="46406"/>
        </a:xfrm>
        <a:custGeom>
          <a:avLst/>
          <a:gdLst/>
          <a:ahLst/>
          <a:cxnLst/>
          <a:rect l="0" t="0" r="0" b="0"/>
          <a:pathLst>
            <a:path>
              <a:moveTo>
                <a:pt x="0" y="23203"/>
              </a:moveTo>
              <a:lnTo>
                <a:pt x="705208" y="23203"/>
              </a:lnTo>
            </a:path>
          </a:pathLst>
        </a:custGeom>
        <a:noFill/>
        <a:ln w="12700" cap="flat" cmpd="sng" algn="ctr">
          <a:solidFill>
            <a:srgbClr val="00B05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84823E-1EE7-4598-912E-359DDF20854D}">
      <dsp:nvSpPr>
        <dsp:cNvPr id="0" name=""/>
        <dsp:cNvSpPr/>
      </dsp:nvSpPr>
      <dsp:spPr>
        <a:xfrm>
          <a:off x="3144344" y="2299319"/>
          <a:ext cx="783765" cy="46406"/>
        </a:xfrm>
        <a:custGeom>
          <a:avLst/>
          <a:gdLst/>
          <a:ahLst/>
          <a:cxnLst/>
          <a:rect l="0" t="0" r="0" b="0"/>
          <a:pathLst>
            <a:path>
              <a:moveTo>
                <a:pt x="0" y="23203"/>
              </a:moveTo>
              <a:lnTo>
                <a:pt x="783765" y="23203"/>
              </a:lnTo>
            </a:path>
          </a:pathLst>
        </a:custGeom>
        <a:noFill/>
        <a:ln w="12700" cap="flat" cmpd="sng" algn="ctr">
          <a:solidFill>
            <a:srgbClr val="00B05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DCDF14-E8F5-429E-916F-E8EA75D8572C}">
      <dsp:nvSpPr>
        <dsp:cNvPr id="0" name=""/>
        <dsp:cNvSpPr/>
      </dsp:nvSpPr>
      <dsp:spPr>
        <a:xfrm rot="19038351">
          <a:off x="3050898" y="1339530"/>
          <a:ext cx="705208" cy="46406"/>
        </a:xfrm>
        <a:custGeom>
          <a:avLst/>
          <a:gdLst/>
          <a:ahLst/>
          <a:cxnLst/>
          <a:rect l="0" t="0" r="0" b="0"/>
          <a:pathLst>
            <a:path>
              <a:moveTo>
                <a:pt x="0" y="23203"/>
              </a:moveTo>
              <a:lnTo>
                <a:pt x="705208" y="23203"/>
              </a:lnTo>
            </a:path>
          </a:pathLst>
        </a:custGeom>
        <a:noFill/>
        <a:ln w="12700" cap="flat" cmpd="sng" algn="ctr">
          <a:solidFill>
            <a:srgbClr val="00B05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30B9DD-68A1-4FDE-966D-D63933968706}">
      <dsp:nvSpPr>
        <dsp:cNvPr id="0" name=""/>
        <dsp:cNvSpPr/>
      </dsp:nvSpPr>
      <dsp:spPr>
        <a:xfrm>
          <a:off x="1196488" y="1206567"/>
          <a:ext cx="2231911" cy="2231911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1E3CEA-0FF4-48E6-84CB-68E9252AD362}">
      <dsp:nvSpPr>
        <dsp:cNvPr id="0" name=""/>
        <dsp:cNvSpPr/>
      </dsp:nvSpPr>
      <dsp:spPr>
        <a:xfrm>
          <a:off x="3485213" y="36"/>
          <a:ext cx="1339146" cy="1339146"/>
        </a:xfrm>
        <a:prstGeom prst="ellipse">
          <a:avLst/>
        </a:prstGeom>
        <a:noFill/>
        <a:ln w="50800" cap="flat" cmpd="sng" algn="ctr">
          <a:solidFill>
            <a:srgbClr val="00B05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0" kern="120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Siswoyo</a:t>
          </a:r>
          <a:r>
            <a:rPr lang="en-US" sz="22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2014</a:t>
          </a:r>
          <a:endParaRPr lang="en-US" sz="22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3681326" y="196149"/>
        <a:ext cx="946920" cy="946920"/>
      </dsp:txXfrm>
    </dsp:sp>
    <dsp:sp modelId="{241B4DF5-17A7-4216-B461-8B5749CED153}">
      <dsp:nvSpPr>
        <dsp:cNvPr id="0" name=""/>
        <dsp:cNvSpPr/>
      </dsp:nvSpPr>
      <dsp:spPr>
        <a:xfrm>
          <a:off x="4958274" y="36"/>
          <a:ext cx="2008720" cy="13391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Kesesuaian</a:t>
          </a:r>
          <a:r>
            <a:rPr lang="en-US" sz="1400" kern="1200" dirty="0" smtClean="0">
              <a:latin typeface="Arial" panose="020B0604020202020204" pitchFamily="34" charset="0"/>
              <a:cs typeface="Arial" panose="020B0604020202020204" pitchFamily="34" charset="0"/>
            </a:rPr>
            <a:t> Habitat </a:t>
          </a:r>
          <a:r>
            <a:rPr lang="en-US" sz="14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Akasia</a:t>
          </a:r>
          <a:r>
            <a:rPr lang="en-US" sz="14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Nilotica</a:t>
          </a:r>
          <a:endParaRPr lang="en-US" sz="14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1" kern="1200" dirty="0" smtClean="0">
              <a:latin typeface="Arial" panose="020B0604020202020204" pitchFamily="34" charset="0"/>
              <a:cs typeface="Arial" panose="020B0604020202020204" pitchFamily="34" charset="0"/>
            </a:rPr>
            <a:t>Supervised Classification, </a:t>
          </a:r>
          <a:r>
            <a:rPr lang="en-US" sz="1400" b="1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Regresi</a:t>
          </a:r>
          <a:r>
            <a:rPr lang="en-US" sz="1400" b="1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b="1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Logistik</a:t>
          </a:r>
          <a:r>
            <a:rPr lang="en-US" sz="1400" b="1" kern="1200" dirty="0" smtClean="0">
              <a:latin typeface="Arial" panose="020B0604020202020204" pitchFamily="34" charset="0"/>
              <a:cs typeface="Arial" panose="020B0604020202020204" pitchFamily="34" charset="0"/>
            </a:rPr>
            <a:t>, GIS</a:t>
          </a:r>
          <a:endParaRPr lang="en-US" sz="1400" b="1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Hasil</a:t>
          </a:r>
          <a:r>
            <a:rPr lang="en-US" sz="14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Validasi</a:t>
          </a:r>
          <a:r>
            <a:rPr lang="en-US" sz="1400" kern="1200" dirty="0" smtClean="0">
              <a:latin typeface="Arial" panose="020B0604020202020204" pitchFamily="34" charset="0"/>
              <a:cs typeface="Arial" panose="020B0604020202020204" pitchFamily="34" charset="0"/>
            </a:rPr>
            <a:t> 93.33%</a:t>
          </a:r>
          <a:endParaRPr lang="en-US" sz="14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958274" y="36"/>
        <a:ext cx="2008720" cy="1339146"/>
      </dsp:txXfrm>
    </dsp:sp>
    <dsp:sp modelId="{0F6B0E38-2E1D-4CCD-B6E6-E9AF4DC7707F}">
      <dsp:nvSpPr>
        <dsp:cNvPr id="0" name=""/>
        <dsp:cNvSpPr/>
      </dsp:nvSpPr>
      <dsp:spPr>
        <a:xfrm>
          <a:off x="3928109" y="1652949"/>
          <a:ext cx="1339146" cy="1339146"/>
        </a:xfrm>
        <a:prstGeom prst="ellipse">
          <a:avLst/>
        </a:prstGeom>
        <a:noFill/>
        <a:ln w="50800" cap="flat" cmpd="sng" algn="ctr">
          <a:solidFill>
            <a:srgbClr val="00B05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0" kern="120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Rusman</a:t>
          </a:r>
          <a:r>
            <a:rPr lang="en-US" sz="22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2016</a:t>
          </a:r>
          <a:endParaRPr lang="en-US" sz="22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4124222" y="1849062"/>
        <a:ext cx="946920" cy="946920"/>
      </dsp:txXfrm>
    </dsp:sp>
    <dsp:sp modelId="{DE5063AB-1E9C-468D-872D-56DC00EC17DC}">
      <dsp:nvSpPr>
        <dsp:cNvPr id="0" name=""/>
        <dsp:cNvSpPr/>
      </dsp:nvSpPr>
      <dsp:spPr>
        <a:xfrm>
          <a:off x="5401171" y="1652949"/>
          <a:ext cx="2008720" cy="13391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Identifikasi</a:t>
          </a:r>
          <a:r>
            <a:rPr lang="en-US" sz="14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faktor</a:t>
          </a:r>
          <a:r>
            <a:rPr lang="en-US" sz="14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lingkungan</a:t>
          </a:r>
          <a:r>
            <a:rPr lang="en-US" sz="1400" kern="1200" dirty="0" smtClean="0">
              <a:latin typeface="Arial" panose="020B0604020202020204" pitchFamily="34" charset="0"/>
              <a:cs typeface="Arial" panose="020B0604020202020204" pitchFamily="34" charset="0"/>
            </a:rPr>
            <a:t>, </a:t>
          </a:r>
          <a:r>
            <a:rPr lang="en-US" sz="14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menyusun</a:t>
          </a:r>
          <a:r>
            <a:rPr lang="en-US" sz="14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peta</a:t>
          </a:r>
          <a:r>
            <a:rPr lang="en-US" sz="14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prediksi</a:t>
          </a:r>
          <a:r>
            <a:rPr lang="en-US" sz="14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Badak</a:t>
          </a:r>
          <a:r>
            <a:rPr lang="en-US" sz="1400" kern="1200" dirty="0" smtClean="0">
              <a:latin typeface="Arial" panose="020B0604020202020204" pitchFamily="34" charset="0"/>
              <a:cs typeface="Arial" panose="020B0604020202020204" pitchFamily="34" charset="0"/>
            </a:rPr>
            <a:t> Sumatera di TNBBS</a:t>
          </a:r>
          <a:endParaRPr lang="en-US" sz="14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1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Maxent</a:t>
          </a:r>
          <a:endParaRPr lang="en-US" sz="1400" b="1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Hasil</a:t>
          </a:r>
          <a:r>
            <a:rPr lang="en-US" sz="14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Validasi</a:t>
          </a:r>
          <a:r>
            <a:rPr lang="en-US" sz="1400" kern="1200" dirty="0" smtClean="0">
              <a:latin typeface="Arial" panose="020B0604020202020204" pitchFamily="34" charset="0"/>
              <a:cs typeface="Arial" panose="020B0604020202020204" pitchFamily="34" charset="0"/>
            </a:rPr>
            <a:t> 0.939</a:t>
          </a:r>
          <a:endParaRPr lang="en-US" sz="14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401171" y="1652949"/>
        <a:ext cx="2008720" cy="1339146"/>
      </dsp:txXfrm>
    </dsp:sp>
    <dsp:sp modelId="{594B6BD7-4880-46D9-80B6-23619295E335}">
      <dsp:nvSpPr>
        <dsp:cNvPr id="0" name=""/>
        <dsp:cNvSpPr/>
      </dsp:nvSpPr>
      <dsp:spPr>
        <a:xfrm>
          <a:off x="3485213" y="3305862"/>
          <a:ext cx="1339146" cy="1339146"/>
        </a:xfrm>
        <a:prstGeom prst="ellipse">
          <a:avLst/>
        </a:prstGeom>
        <a:noFill/>
        <a:ln w="50800" cap="flat" cmpd="sng" algn="ctr">
          <a:solidFill>
            <a:srgbClr val="00B05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Yi </a:t>
          </a:r>
          <a:r>
            <a:rPr lang="en-US" sz="2200" b="0" i="1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et al </a:t>
          </a:r>
          <a:r>
            <a:rPr lang="en-US" sz="2200" b="0" i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2016</a:t>
          </a:r>
          <a:endParaRPr lang="en-US" sz="22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3681326" y="3501975"/>
        <a:ext cx="946920" cy="946920"/>
      </dsp:txXfrm>
    </dsp:sp>
    <dsp:sp modelId="{2ACE0D1F-67B4-4708-BA7D-CBB00A5889A8}">
      <dsp:nvSpPr>
        <dsp:cNvPr id="0" name=""/>
        <dsp:cNvSpPr/>
      </dsp:nvSpPr>
      <dsp:spPr>
        <a:xfrm>
          <a:off x="4958274" y="3305862"/>
          <a:ext cx="2008720" cy="13391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Prediksi</a:t>
          </a:r>
          <a:r>
            <a:rPr lang="en-US" sz="14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kuantitatif</a:t>
          </a:r>
          <a:r>
            <a:rPr lang="en-US" sz="14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perubahan</a:t>
          </a:r>
          <a:r>
            <a:rPr lang="en-US" sz="14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iklim</a:t>
          </a:r>
          <a:r>
            <a:rPr lang="en-US" sz="14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terhadap</a:t>
          </a:r>
          <a:r>
            <a:rPr lang="en-US" sz="14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spesies</a:t>
          </a:r>
          <a:r>
            <a:rPr lang="en-US" sz="1400" kern="1200" dirty="0" smtClean="0">
              <a:latin typeface="Arial" panose="020B0604020202020204" pitchFamily="34" charset="0"/>
              <a:cs typeface="Arial" panose="020B0604020202020204" pitchFamily="34" charset="0"/>
            </a:rPr>
            <a:t> Riparian</a:t>
          </a:r>
          <a:endParaRPr lang="en-US" sz="14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1" kern="1200" dirty="0" smtClean="0">
              <a:latin typeface="Arial" panose="020B0604020202020204" pitchFamily="34" charset="0"/>
              <a:cs typeface="Arial" panose="020B0604020202020204" pitchFamily="34" charset="0"/>
            </a:rPr>
            <a:t>Correlation Analysis, Principal Component Analysis, </a:t>
          </a:r>
          <a:r>
            <a:rPr lang="en-US" sz="1400" b="1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Maxent</a:t>
          </a:r>
          <a:endParaRPr lang="en-US" sz="1400" b="1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Hasil</a:t>
          </a:r>
          <a:r>
            <a:rPr lang="en-US" sz="14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Validasi</a:t>
          </a:r>
          <a:r>
            <a:rPr lang="en-US" sz="1400" kern="1200" dirty="0" smtClean="0">
              <a:latin typeface="Arial" panose="020B0604020202020204" pitchFamily="34" charset="0"/>
              <a:cs typeface="Arial" panose="020B0604020202020204" pitchFamily="34" charset="0"/>
            </a:rPr>
            <a:t> 0.899</a:t>
          </a:r>
          <a:endParaRPr lang="en-US" sz="14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958274" y="3305862"/>
        <a:ext cx="2008720" cy="133914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972867-D878-46C5-B62B-3EF4CFF83B51}">
      <dsp:nvSpPr>
        <dsp:cNvPr id="0" name=""/>
        <dsp:cNvSpPr/>
      </dsp:nvSpPr>
      <dsp:spPr>
        <a:xfrm>
          <a:off x="71203" y="0"/>
          <a:ext cx="4064000" cy="4064000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E25ADE-168B-4069-A7A9-E2D259BF5E0A}">
      <dsp:nvSpPr>
        <dsp:cNvPr id="0" name=""/>
        <dsp:cNvSpPr/>
      </dsp:nvSpPr>
      <dsp:spPr>
        <a:xfrm>
          <a:off x="2076786" y="408582"/>
          <a:ext cx="6017485" cy="962025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Faktor</a:t>
          </a:r>
          <a:r>
            <a:rPr lang="en-US" sz="16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lingkungan</a:t>
          </a:r>
          <a:r>
            <a:rPr lang="en-US" sz="16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apa</a:t>
          </a:r>
          <a:r>
            <a:rPr lang="en-US" sz="16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saja</a:t>
          </a:r>
          <a:r>
            <a:rPr lang="en-US" sz="1600" kern="1200" dirty="0" smtClean="0">
              <a:latin typeface="Arial" panose="020B0604020202020204" pitchFamily="34" charset="0"/>
              <a:cs typeface="Arial" panose="020B0604020202020204" pitchFamily="34" charset="0"/>
            </a:rPr>
            <a:t> yang </a:t>
          </a:r>
          <a:r>
            <a:rPr lang="en-US" sz="16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mempengaruhi</a:t>
          </a:r>
          <a:r>
            <a:rPr lang="en-US" sz="16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kehadiran</a:t>
          </a:r>
          <a:r>
            <a:rPr lang="en-US" sz="16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tumbuhan</a:t>
          </a:r>
          <a:r>
            <a:rPr lang="en-US" sz="16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i="1" kern="1200" dirty="0" smtClean="0">
              <a:latin typeface="Arial" panose="020B0604020202020204" pitchFamily="34" charset="0"/>
              <a:cs typeface="Arial" panose="020B0604020202020204" pitchFamily="34" charset="0"/>
            </a:rPr>
            <a:t>Acacia </a:t>
          </a:r>
          <a:r>
            <a:rPr lang="en-US" sz="1600" i="1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nilotica</a:t>
          </a:r>
          <a:r>
            <a:rPr lang="en-US" sz="1600" i="1" kern="1200" dirty="0" smtClean="0">
              <a:latin typeface="Arial" panose="020B0604020202020204" pitchFamily="34" charset="0"/>
              <a:cs typeface="Arial" panose="020B0604020202020204" pitchFamily="34" charset="0"/>
            </a:rPr>
            <a:t> (L.) </a:t>
          </a:r>
          <a:r>
            <a:rPr lang="en-US" sz="1600" i="1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Willd.ex</a:t>
          </a:r>
          <a:r>
            <a:rPr lang="en-US" sz="1600" i="1" kern="1200" dirty="0" smtClean="0">
              <a:latin typeface="Arial" panose="020B0604020202020204" pitchFamily="34" charset="0"/>
              <a:cs typeface="Arial" panose="020B0604020202020204" pitchFamily="34" charset="0"/>
            </a:rPr>
            <a:t> Del</a:t>
          </a:r>
          <a:r>
            <a:rPr lang="en-US" sz="1600" kern="1200" dirty="0" smtClean="0">
              <a:latin typeface="Arial" panose="020B0604020202020204" pitchFamily="34" charset="0"/>
              <a:cs typeface="Arial" panose="020B0604020202020204" pitchFamily="34" charset="0"/>
            </a:rPr>
            <a:t> di Taman </a:t>
          </a:r>
          <a:r>
            <a:rPr lang="en-US" sz="16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Nasional</a:t>
          </a:r>
          <a:r>
            <a:rPr lang="en-US" sz="16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Baluran</a:t>
          </a:r>
          <a:r>
            <a:rPr lang="en-US" sz="1600" kern="1200" dirty="0" smtClean="0">
              <a:latin typeface="Arial" panose="020B0604020202020204" pitchFamily="34" charset="0"/>
              <a:cs typeface="Arial" panose="020B0604020202020204" pitchFamily="34" charset="0"/>
            </a:rPr>
            <a:t>.</a:t>
          </a:r>
          <a:endParaRPr lang="en-US" sz="1600" kern="1200" dirty="0"/>
        </a:p>
      </dsp:txBody>
      <dsp:txXfrm>
        <a:off x="2123748" y="455544"/>
        <a:ext cx="5923561" cy="868101"/>
      </dsp:txXfrm>
    </dsp:sp>
    <dsp:sp modelId="{52EF5CCF-EBF4-4ED9-8684-41F467E6A97C}">
      <dsp:nvSpPr>
        <dsp:cNvPr id="0" name=""/>
        <dsp:cNvSpPr/>
      </dsp:nvSpPr>
      <dsp:spPr>
        <a:xfrm>
          <a:off x="2074977" y="1490860"/>
          <a:ext cx="6021104" cy="962025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Bagaimana</a:t>
          </a:r>
          <a:r>
            <a:rPr lang="en-US" sz="15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5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membuat</a:t>
          </a:r>
          <a:r>
            <a:rPr lang="en-US" sz="1500" kern="1200" dirty="0" smtClean="0">
              <a:latin typeface="Arial" panose="020B0604020202020204" pitchFamily="34" charset="0"/>
              <a:cs typeface="Arial" panose="020B0604020202020204" pitchFamily="34" charset="0"/>
            </a:rPr>
            <a:t> model </a:t>
          </a:r>
          <a:r>
            <a:rPr lang="en-US" sz="15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prediksi</a:t>
          </a:r>
          <a:r>
            <a:rPr lang="en-US" sz="15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5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dengan</a:t>
          </a:r>
          <a:r>
            <a:rPr lang="en-US" sz="15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5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tipe</a:t>
          </a:r>
          <a:r>
            <a:rPr lang="en-US" sz="1500" kern="1200" dirty="0" smtClean="0">
              <a:latin typeface="Arial" panose="020B0604020202020204" pitchFamily="34" charset="0"/>
              <a:cs typeface="Arial" panose="020B0604020202020204" pitchFamily="34" charset="0"/>
            </a:rPr>
            <a:t> data </a:t>
          </a:r>
          <a:r>
            <a:rPr lang="en-US" sz="15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kontinu</a:t>
          </a:r>
          <a:r>
            <a:rPr lang="en-US" sz="15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5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dan</a:t>
          </a:r>
          <a:r>
            <a:rPr lang="en-US" sz="15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5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kategorik</a:t>
          </a:r>
          <a:r>
            <a:rPr lang="en-US" sz="1500" kern="1200" dirty="0" smtClean="0">
              <a:latin typeface="Arial" panose="020B0604020202020204" pitchFamily="34" charset="0"/>
              <a:cs typeface="Arial" panose="020B0604020202020204" pitchFamily="34" charset="0"/>
            </a:rPr>
            <a:t>.</a:t>
          </a:r>
          <a:endParaRPr lang="en-US" sz="1500" kern="1200" dirty="0"/>
        </a:p>
      </dsp:txBody>
      <dsp:txXfrm>
        <a:off x="2121939" y="1537822"/>
        <a:ext cx="5927180" cy="868101"/>
      </dsp:txXfrm>
    </dsp:sp>
    <dsp:sp modelId="{937E3B4C-EBE7-4854-BBAA-F18A7FD13EE3}">
      <dsp:nvSpPr>
        <dsp:cNvPr id="0" name=""/>
        <dsp:cNvSpPr/>
      </dsp:nvSpPr>
      <dsp:spPr>
        <a:xfrm>
          <a:off x="2097813" y="2573139"/>
          <a:ext cx="5975431" cy="962025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err="1" smtClean="0"/>
            <a:t>Bagaimana</a:t>
          </a:r>
          <a:r>
            <a:rPr lang="en-US" sz="1500" kern="1200" dirty="0" smtClean="0"/>
            <a:t> </a:t>
          </a:r>
          <a:r>
            <a:rPr lang="en-US" sz="1500" kern="1200" dirty="0" err="1" smtClean="0"/>
            <a:t>membuat</a:t>
          </a:r>
          <a:r>
            <a:rPr lang="en-US" sz="1500" kern="1200" dirty="0" smtClean="0"/>
            <a:t> </a:t>
          </a:r>
          <a:r>
            <a:rPr lang="en-US" sz="1500" kern="1200" dirty="0" err="1" smtClean="0"/>
            <a:t>antar</a:t>
          </a:r>
          <a:r>
            <a:rPr lang="en-US" sz="1500" kern="1200" dirty="0" smtClean="0"/>
            <a:t> </a:t>
          </a:r>
          <a:r>
            <a:rPr lang="en-US" sz="1500" kern="1200" dirty="0" err="1" smtClean="0"/>
            <a:t>muka</a:t>
          </a:r>
          <a:r>
            <a:rPr lang="en-US" sz="1500" kern="1200" dirty="0" smtClean="0"/>
            <a:t> yang </a:t>
          </a:r>
          <a:r>
            <a:rPr lang="en-US" sz="1500" kern="1200" dirty="0" err="1" smtClean="0"/>
            <a:t>dapat</a:t>
          </a:r>
          <a:r>
            <a:rPr lang="en-US" sz="1500" kern="1200" dirty="0" smtClean="0"/>
            <a:t> </a:t>
          </a:r>
          <a:r>
            <a:rPr lang="en-US" sz="1500" kern="1200" dirty="0" err="1" smtClean="0"/>
            <a:t>memudahkan</a:t>
          </a:r>
          <a:r>
            <a:rPr lang="en-US" sz="1500" kern="1200" dirty="0" smtClean="0"/>
            <a:t> </a:t>
          </a:r>
          <a:r>
            <a:rPr lang="en-US" sz="1500" kern="1200" dirty="0" err="1" smtClean="0"/>
            <a:t>pengguna</a:t>
          </a:r>
          <a:r>
            <a:rPr lang="en-US" sz="1500" kern="1200" dirty="0" smtClean="0"/>
            <a:t> </a:t>
          </a:r>
          <a:r>
            <a:rPr lang="en-US" sz="1500" kern="1200" dirty="0" err="1" smtClean="0"/>
            <a:t>dalam</a:t>
          </a:r>
          <a:r>
            <a:rPr lang="en-US" sz="1500" kern="1200" dirty="0" smtClean="0"/>
            <a:t> </a:t>
          </a:r>
          <a:r>
            <a:rPr lang="en-US" sz="1500" kern="1200" dirty="0" err="1" smtClean="0"/>
            <a:t>menganalisis</a:t>
          </a:r>
          <a:r>
            <a:rPr lang="en-US" sz="1500" kern="1200" dirty="0" smtClean="0"/>
            <a:t> model.</a:t>
          </a:r>
          <a:endParaRPr lang="en-US" sz="1500" kern="1200" dirty="0"/>
        </a:p>
      </dsp:txBody>
      <dsp:txXfrm>
        <a:off x="2144775" y="2620101"/>
        <a:ext cx="5881507" cy="8681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C72941-BB69-4580-83C0-605FD8A00F6C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49038A-AD01-4C14-A177-8CE76FC9B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8881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#_ENREF_18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#_ENREF_15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#_ENREF_10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Dimulai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mukadimah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ucapan</a:t>
            </a:r>
            <a:r>
              <a:rPr lang="en-US" dirty="0" smtClean="0"/>
              <a:t> </a:t>
            </a:r>
            <a:r>
              <a:rPr lang="en-US" dirty="0" err="1" smtClean="0"/>
              <a:t>terima</a:t>
            </a:r>
            <a:r>
              <a:rPr lang="en-US" dirty="0" smtClean="0"/>
              <a:t> </a:t>
            </a:r>
            <a:r>
              <a:rPr lang="en-US" dirty="0" err="1" smtClean="0"/>
              <a:t>kasih</a:t>
            </a:r>
            <a:r>
              <a:rPr lang="en-US" dirty="0" smtClean="0"/>
              <a:t> </a:t>
            </a:r>
            <a:r>
              <a:rPr lang="en-US" dirty="0" err="1" smtClean="0"/>
              <a:t>kepada</a:t>
            </a:r>
            <a:r>
              <a:rPr lang="en-US" dirty="0" smtClean="0"/>
              <a:t> </a:t>
            </a:r>
            <a:r>
              <a:rPr lang="en-US" dirty="0" err="1" smtClean="0"/>
              <a:t>pembimbing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49038A-AD01-4C14-A177-8CE76FC9BBD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949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49038A-AD01-4C14-A177-8CE76FC9BBD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5548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Format ASCII raster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atau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ArcGRID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raster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Referensi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geografis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sama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Wilayah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cakupan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sama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(extent)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Dimensi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sama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Resolusi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sama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49038A-AD01-4C14-A177-8CE76FC9BBD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828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Penggunaan parameter regulasi standar pada Max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</a:t>
            </a:r>
            <a:r>
              <a:rPr lang="id-ID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nt akan menghasilkan model yang setara dengan model yang menggunakan data </a:t>
            </a:r>
            <a:r>
              <a:rPr lang="id-ID" sz="1200" i="1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absence</a:t>
            </a:r>
            <a:r>
              <a:rPr lang="id-ID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</a:t>
            </a:r>
            <a:r>
              <a:rPr lang="id-ID" sz="1200" u="none" strike="noStrike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  <a:hlinkClick r:id="rId3" action="ppaction://hlinkfile" tooltip="Phillips, 2008 #31"/>
              </a:rPr>
              <a:t>Phillips dan Dudík 2008</a:t>
            </a:r>
            <a:r>
              <a:rPr lang="id-ID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)</a:t>
            </a:r>
            <a:endParaRPr lang="en-US" sz="120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1)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Parameter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akan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membuat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model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sebanyak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10 kali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menghasilkan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rata-rata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dari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semua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model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tersebut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sebagai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hasil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akhir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 </a:t>
            </a:r>
          </a:p>
          <a:p>
            <a:pPr lvl="0"/>
            <a:r>
              <a:rPr lang="en-US" sz="120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2)</a:t>
            </a:r>
            <a:r>
              <a:rPr lang="en-US" sz="1200" i="1" kern="1200" baseline="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Parameter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digunakan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utnuk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mengevaluasi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kinerja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model yang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dihasilkan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dimana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model yang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dihasilkan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akan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diuji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dengan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menggunakan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data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kehadiran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yang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diambil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secara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acak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sebanyak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25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persen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 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3) Parameter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digunakan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agar data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kehadiran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dapat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berulang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kali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secara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acak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menjadi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data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kehadiran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untuk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membuat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model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data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kehadiran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untuk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mengevaluasi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model.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 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4) Parameter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digunakan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untuk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meningkatkan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jumlah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titik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secara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random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pada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variabel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lingkungan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untuk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membuat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model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sehingga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dihasilkan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model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distribusi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yang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baik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</a:t>
            </a: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5) </a:t>
            </a:r>
            <a:r>
              <a:rPr lang="id-ID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agar model memiliki waktu untuk melakukan konvergensi sehingga dapat mengurangi terjadinya ketidakpastian dalam memprediksi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49038A-AD01-4C14-A177-8CE76FC9BBD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2358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Grafik</a:t>
            </a:r>
            <a:r>
              <a:rPr lang="en-US" dirty="0" smtClean="0"/>
              <a:t> sensitivity </a:t>
            </a:r>
            <a:r>
              <a:rPr lang="en-US" dirty="0" err="1" smtClean="0"/>
              <a:t>menunjukkan</a:t>
            </a:r>
            <a:r>
              <a:rPr lang="en-US" dirty="0" smtClean="0"/>
              <a:t> </a:t>
            </a:r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evaluasi</a:t>
            </a:r>
            <a:r>
              <a:rPr lang="en-US" baseline="0" dirty="0" smtClean="0"/>
              <a:t> model, </a:t>
            </a:r>
            <a:r>
              <a:rPr lang="en-US" baseline="0" dirty="0" err="1" smtClean="0"/>
              <a:t>sedangkan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akurasi</a:t>
            </a:r>
            <a:r>
              <a:rPr lang="en-US" baseline="0" dirty="0" smtClean="0"/>
              <a:t> model </a:t>
            </a:r>
            <a:r>
              <a:rPr lang="en-US" baseline="0" dirty="0" err="1" smtClean="0"/>
              <a:t>ditunjukkan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oleh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keeratan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hubungan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antara</a:t>
            </a:r>
            <a:r>
              <a:rPr lang="en-US" baseline="0" dirty="0" smtClean="0"/>
              <a:t> data </a:t>
            </a:r>
            <a:r>
              <a:rPr lang="en-US" baseline="0" dirty="0" err="1" smtClean="0"/>
              <a:t>kehadiran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dengan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hasil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prediksi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grafik</a:t>
            </a:r>
            <a:r>
              <a:rPr lang="en-US" baseline="0" dirty="0" smtClean="0"/>
              <a:t> average omission.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Variabel</a:t>
            </a:r>
            <a:r>
              <a:rPr lang="en-US" baseline="0" dirty="0" smtClean="0"/>
              <a:t> yang </a:t>
            </a:r>
            <a:r>
              <a:rPr lang="en-US" baseline="0" dirty="0" err="1" smtClean="0"/>
              <a:t>berpengaruh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adalah</a:t>
            </a:r>
            <a:r>
              <a:rPr lang="en-US" baseline="0" dirty="0" smtClean="0"/>
              <a:t> DEM (</a:t>
            </a:r>
            <a:r>
              <a:rPr lang="en-US" baseline="0" dirty="0" err="1" smtClean="0"/>
              <a:t>Akasia</a:t>
            </a:r>
            <a:r>
              <a:rPr lang="en-US" baseline="0" dirty="0" smtClean="0"/>
              <a:t> relative </a:t>
            </a:r>
            <a:r>
              <a:rPr lang="en-US" baseline="0" dirty="0" err="1" smtClean="0"/>
              <a:t>tumbuh</a:t>
            </a:r>
            <a:r>
              <a:rPr lang="en-US" baseline="0" dirty="0" smtClean="0"/>
              <a:t> di area </a:t>
            </a:r>
            <a:r>
              <a:rPr lang="en-US" baseline="0" dirty="0" err="1" smtClean="0"/>
              <a:t>datar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dengan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tingkat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kemiringan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rendah</a:t>
            </a:r>
            <a:r>
              <a:rPr lang="en-US" baseline="0" dirty="0" smtClean="0"/>
              <a:t>) </a:t>
            </a:r>
            <a:r>
              <a:rPr lang="en-US" baseline="0" dirty="0" err="1" smtClean="0"/>
              <a:t>dan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Temperatur</a:t>
            </a:r>
            <a:r>
              <a:rPr lang="en-US" baseline="0" dirty="0" smtClean="0"/>
              <a:t>(</a:t>
            </a:r>
            <a:r>
              <a:rPr lang="en-US" baseline="0" dirty="0" err="1" smtClean="0"/>
              <a:t>berpengaruh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pembungaan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pembentukan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buah</a:t>
            </a:r>
            <a:r>
              <a:rPr lang="en-US" baseline="0" dirty="0" smtClean="0"/>
              <a:t>).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Dua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variabel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tambahan</a:t>
            </a:r>
            <a:r>
              <a:rPr lang="en-US" baseline="0" dirty="0" smtClean="0"/>
              <a:t> yang </a:t>
            </a:r>
            <a:r>
              <a:rPr lang="en-US" baseline="0" dirty="0" err="1" smtClean="0"/>
              <a:t>diduga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adalah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tanah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curah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hujan</a:t>
            </a:r>
            <a:r>
              <a:rPr lang="en-US" baseline="0" dirty="0" smtClean="0"/>
              <a:t>(</a:t>
            </a:r>
            <a:r>
              <a:rPr lang="en-US" baseline="0" dirty="0" err="1" smtClean="0"/>
              <a:t>berpengaruh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terhadap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produksi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daun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serasah</a:t>
            </a:r>
            <a:r>
              <a:rPr lang="en-US" baseline="0" dirty="0" smtClean="0"/>
              <a:t>)(Khan 1970</a:t>
            </a:r>
            <a:r>
              <a:rPr lang="en-US" baseline="0" dirty="0" smtClean="0"/>
              <a:t>).</a:t>
            </a:r>
          </a:p>
          <a:p>
            <a:endParaRPr lang="en-US" baseline="0" dirty="0" smtClean="0"/>
          </a:p>
          <a:p>
            <a:r>
              <a:rPr lang="en-US" baseline="0" dirty="0" smtClean="0"/>
              <a:t>Jackknife </a:t>
            </a:r>
            <a:r>
              <a:rPr lang="en-US" baseline="0" dirty="0" err="1" smtClean="0"/>
              <a:t>dan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peringkat</a:t>
            </a:r>
            <a:r>
              <a:rPr lang="en-US" baseline="0" dirty="0" smtClean="0"/>
              <a:t> variable = </a:t>
            </a:r>
            <a:r>
              <a:rPr lang="en-US" baseline="0" dirty="0" err="1" smtClean="0"/>
              <a:t>analisis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kontribusi</a:t>
            </a:r>
            <a:r>
              <a:rPr lang="en-US" baseline="0" dirty="0" smtClean="0"/>
              <a:t> variable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Klasifikasi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kinerja</a:t>
            </a:r>
            <a:r>
              <a:rPr lang="en-US" baseline="0" dirty="0" smtClean="0"/>
              <a:t> model (Araujo </a:t>
            </a:r>
            <a:r>
              <a:rPr lang="en-US" baseline="0" dirty="0" err="1" smtClean="0"/>
              <a:t>dan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Guisan</a:t>
            </a:r>
            <a:r>
              <a:rPr lang="en-US" baseline="0" dirty="0" smtClean="0"/>
              <a:t> 2006)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49038A-AD01-4C14-A177-8CE76FC9BBD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1360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Kalibrasi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dilakukan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untuk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mengetahui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akurasi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dari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model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mengalami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peningkatan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atau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penurunan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jika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digunakan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teknik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pembagian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data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menggunakan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k-fold/cross validation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atau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dengan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merubah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parameter yang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digunakan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49038A-AD01-4C14-A177-8CE76FC9BBD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2815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Evaluasi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dilakukan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untuk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mengetahui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seberapa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baik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model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dapat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digunakan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49038A-AD01-4C14-A177-8CE76FC9BBD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7539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Tahap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evaluasi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juga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menentukan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nilai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ambang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batas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threshold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yang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digunakan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untuk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melakukan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degradasi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area yang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memiliki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nilai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dibawah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ambang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batas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49038A-AD01-4C14-A177-8CE76FC9BBD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5455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49038A-AD01-4C14-A177-8CE76FC9BBD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1828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49038A-AD01-4C14-A177-8CE76FC9BBD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8643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49038A-AD01-4C14-A177-8CE76FC9BBD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827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49038A-AD01-4C14-A177-8CE76FC9BBD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6928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Akasia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dapat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tumbuh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pada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tanah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lempung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berpasir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yang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dalam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pada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tanah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yang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memiliki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kandungan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liat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yang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tinggi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sz="1200" i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Acacia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nilotica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(L.)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Willd.ex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Del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tumbuh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 area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dengan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curah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hujan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yang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tinggi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dalam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kisaran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350-1500 mm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pertahun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Umumnya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spesies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tumbuh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didekat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jalur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air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terutama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daerah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yang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sering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mengalami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banjir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Spesies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sangat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sensitif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terhadap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suhu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yang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dingin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namun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dapat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tumbuh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pada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area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dengan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rata-rata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temperatur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bulanan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16ºC(</a:t>
            </a:r>
            <a:r>
              <a:rPr lang="en-US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action="ppaction://hlinkfile" tooltip="Gupta, 1970 #20"/>
              </a:rPr>
              <a:t>Gupta 1970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49038A-AD01-4C14-A177-8CE76FC9BBD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7719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tx1"/>
                </a:solidFill>
              </a:rPr>
              <a:t>Karakter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Spesies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Invasif</a:t>
            </a:r>
            <a:r>
              <a:rPr lang="en-US" dirty="0" smtClean="0">
                <a:solidFill>
                  <a:schemeClr val="tx1"/>
                </a:solidFill>
              </a:rPr>
              <a:t>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Cara </a:t>
            </a:r>
            <a:r>
              <a:rPr lang="en-US" dirty="0" err="1" smtClean="0">
                <a:solidFill>
                  <a:schemeClr val="tx1"/>
                </a:solidFill>
              </a:rPr>
              <a:t>penyebaran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umum</a:t>
            </a:r>
            <a:r>
              <a:rPr lang="en-US" dirty="0" smtClean="0">
                <a:solidFill>
                  <a:schemeClr val="tx1"/>
                </a:solidFill>
              </a:rPr>
              <a:t> (</a:t>
            </a:r>
            <a:r>
              <a:rPr lang="en-US" dirty="0" err="1" smtClean="0">
                <a:solidFill>
                  <a:schemeClr val="tx1"/>
                </a:solidFill>
              </a:rPr>
              <a:t>angin</a:t>
            </a:r>
            <a:r>
              <a:rPr lang="en-US" dirty="0" smtClean="0">
                <a:solidFill>
                  <a:schemeClr val="tx1"/>
                </a:solidFill>
              </a:rPr>
              <a:t>, air, </a:t>
            </a:r>
            <a:r>
              <a:rPr lang="en-US" dirty="0" err="1" smtClean="0">
                <a:solidFill>
                  <a:schemeClr val="tx1"/>
                </a:solidFill>
              </a:rPr>
              <a:t>hewan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err="1" smtClean="0">
                <a:solidFill>
                  <a:schemeClr val="tx1"/>
                </a:solidFill>
              </a:rPr>
              <a:t>dll</a:t>
            </a:r>
            <a:r>
              <a:rPr lang="en-US" dirty="0" smtClean="0">
                <a:solidFill>
                  <a:schemeClr val="tx1"/>
                </a:solidFill>
              </a:rPr>
              <a:t>) (</a:t>
            </a:r>
            <a:r>
              <a:rPr lang="en-US" dirty="0" err="1" smtClean="0">
                <a:solidFill>
                  <a:schemeClr val="tx1"/>
                </a:solidFill>
              </a:rPr>
              <a:t>buah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yg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matang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jatuh</a:t>
            </a:r>
            <a:r>
              <a:rPr lang="en-US" baseline="0" dirty="0" smtClean="0">
                <a:solidFill>
                  <a:schemeClr val="tx1"/>
                </a:solidFill>
              </a:rPr>
              <a:t> </a:t>
            </a:r>
            <a:r>
              <a:rPr lang="en-US" baseline="0" dirty="0" err="1" smtClean="0">
                <a:solidFill>
                  <a:schemeClr val="tx1"/>
                </a:solidFill>
              </a:rPr>
              <a:t>dari</a:t>
            </a:r>
            <a:r>
              <a:rPr lang="en-US" baseline="0" dirty="0" smtClean="0">
                <a:solidFill>
                  <a:schemeClr val="tx1"/>
                </a:solidFill>
              </a:rPr>
              <a:t> </a:t>
            </a:r>
            <a:r>
              <a:rPr lang="en-US" baseline="0" dirty="0" err="1" smtClean="0">
                <a:solidFill>
                  <a:schemeClr val="tx1"/>
                </a:solidFill>
              </a:rPr>
              <a:t>pohon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  <a:endParaRPr lang="en-US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tx1"/>
                </a:solidFill>
              </a:rPr>
              <a:t>Pembentukan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pertumbuhan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usia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reproduksi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cepat</a:t>
            </a:r>
            <a:endParaRPr lang="en-US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tx1"/>
                </a:solidFill>
              </a:rPr>
              <a:t>Biji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berlimpah</a:t>
            </a:r>
            <a:r>
              <a:rPr lang="en-US" dirty="0" smtClean="0">
                <a:solidFill>
                  <a:schemeClr val="tx1"/>
                </a:solidFill>
              </a:rPr>
              <a:t> (832 </a:t>
            </a:r>
            <a:r>
              <a:rPr lang="en-US" dirty="0" err="1" smtClean="0">
                <a:solidFill>
                  <a:schemeClr val="tx1"/>
                </a:solidFill>
              </a:rPr>
              <a:t>polong</a:t>
            </a:r>
            <a:r>
              <a:rPr lang="en-US" baseline="0" dirty="0" smtClean="0">
                <a:solidFill>
                  <a:schemeClr val="tx1"/>
                </a:solidFill>
              </a:rPr>
              <a:t>/</a:t>
            </a:r>
            <a:r>
              <a:rPr lang="en-US" baseline="0" dirty="0" err="1" smtClean="0">
                <a:solidFill>
                  <a:schemeClr val="tx1"/>
                </a:solidFill>
              </a:rPr>
              <a:t>pohon</a:t>
            </a:r>
            <a:r>
              <a:rPr lang="en-US" baseline="0" dirty="0" smtClean="0">
                <a:solidFill>
                  <a:schemeClr val="tx1"/>
                </a:solidFill>
              </a:rPr>
              <a:t> </a:t>
            </a:r>
            <a:r>
              <a:rPr lang="en-US" baseline="0" dirty="0" err="1" smtClean="0">
                <a:solidFill>
                  <a:schemeClr val="tx1"/>
                </a:solidFill>
              </a:rPr>
              <a:t>Anonim</a:t>
            </a:r>
            <a:r>
              <a:rPr lang="en-US" baseline="0" dirty="0" smtClean="0">
                <a:solidFill>
                  <a:schemeClr val="tx1"/>
                </a:solidFill>
              </a:rPr>
              <a:t> 2009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  <a:endParaRPr lang="en-US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tx1"/>
                </a:solidFill>
              </a:rPr>
              <a:t>Mampu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memanfaatkan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sumberdaya</a:t>
            </a:r>
            <a:r>
              <a:rPr lang="en-US" dirty="0" smtClean="0">
                <a:solidFill>
                  <a:schemeClr val="tx1"/>
                </a:solidFill>
              </a:rPr>
              <a:t> yang </a:t>
            </a:r>
            <a:r>
              <a:rPr lang="en-US" dirty="0" err="1" smtClean="0">
                <a:solidFill>
                  <a:schemeClr val="tx1"/>
                </a:solidFill>
              </a:rPr>
              <a:t>ada</a:t>
            </a:r>
            <a:endParaRPr lang="en-US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tx1"/>
                </a:solidFill>
              </a:rPr>
              <a:t>Tidak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terpengaruh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oleh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hama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atau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penyakit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lokal</a:t>
            </a:r>
            <a:r>
              <a:rPr lang="en-US" dirty="0" smtClean="0">
                <a:solidFill>
                  <a:schemeClr val="tx1"/>
                </a:solidFill>
              </a:rPr>
              <a:t>(Clout </a:t>
            </a:r>
            <a:r>
              <a:rPr lang="en-US" dirty="0" err="1" smtClean="0">
                <a:solidFill>
                  <a:schemeClr val="tx1"/>
                </a:solidFill>
              </a:rPr>
              <a:t>dan</a:t>
            </a:r>
            <a:r>
              <a:rPr lang="en-US" dirty="0" smtClean="0">
                <a:solidFill>
                  <a:schemeClr val="tx1"/>
                </a:solidFill>
              </a:rPr>
              <a:t> Williams, 2009</a:t>
            </a:r>
            <a:r>
              <a:rPr lang="en-US" dirty="0" smtClean="0">
                <a:solidFill>
                  <a:schemeClr val="tx1"/>
                </a:solidFill>
              </a:rPr>
              <a:t>) (</a:t>
            </a:r>
            <a:r>
              <a:rPr lang="en-US" dirty="0" err="1" smtClean="0">
                <a:solidFill>
                  <a:schemeClr val="tx1"/>
                </a:solidFill>
              </a:rPr>
              <a:t>pohon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terlindungi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oleh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duri</a:t>
            </a:r>
            <a:r>
              <a:rPr lang="en-US" dirty="0" smtClean="0">
                <a:solidFill>
                  <a:schemeClr val="tx1"/>
                </a:solidFill>
              </a:rPr>
              <a:t>, Carter </a:t>
            </a:r>
            <a:r>
              <a:rPr lang="en-US" dirty="0" err="1" smtClean="0">
                <a:solidFill>
                  <a:schemeClr val="tx1"/>
                </a:solidFill>
              </a:rPr>
              <a:t>dan</a:t>
            </a:r>
            <a:r>
              <a:rPr lang="en-US" dirty="0" smtClean="0">
                <a:solidFill>
                  <a:schemeClr val="tx1"/>
                </a:solidFill>
              </a:rPr>
              <a:t> Cowan 1988)</a:t>
            </a:r>
            <a:endParaRPr lang="en-US" dirty="0" smtClean="0">
              <a:solidFill>
                <a:schemeClr val="tx1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49038A-AD01-4C14-A177-8CE76FC9BBD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8857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SDM =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merupakan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suatu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model yang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melakukan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proses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pengukuran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terhadap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variabel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penduga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faktor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lingkungan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titik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kehadiran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spesies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distribusi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spesies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)(</a:t>
            </a:r>
            <a:r>
              <a:rPr lang="en-US" sz="120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action="ppaction://hlinkfile" tooltip="Elith, 2009 #4"/>
              </a:rPr>
              <a:t>Elith</a:t>
            </a:r>
            <a:r>
              <a:rPr lang="en-US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action="ppaction://hlinkfile" tooltip="Elith, 2009 #4"/>
              </a:rPr>
              <a:t> </a:t>
            </a:r>
            <a:r>
              <a:rPr lang="en-US" sz="120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action="ppaction://hlinkfile" tooltip="Elith, 2009 #4"/>
              </a:rPr>
              <a:t>dan</a:t>
            </a:r>
            <a:r>
              <a:rPr lang="en-US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action="ppaction://hlinkfile" tooltip="Elith, 2009 #4"/>
              </a:rPr>
              <a:t> </a:t>
            </a:r>
            <a:r>
              <a:rPr lang="en-US" sz="120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action="ppaction://hlinkfile" tooltip="Elith, 2009 #4"/>
              </a:rPr>
              <a:t>Leathwick</a:t>
            </a:r>
            <a:r>
              <a:rPr lang="en-US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action="ppaction://hlinkfile" tooltip="Elith, 2009 #4"/>
              </a:rPr>
              <a:t> 2009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Kelebihan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MaxEnt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: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Unggul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dalam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akurasi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prediksi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dibandingkan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model lain, 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terutama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ukuran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sampel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kecil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Presence + Background Data</a:t>
            </a: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Kontinus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dan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kategorik</a:t>
            </a:r>
            <a:endParaRPr lang="en-US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Maximum 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Entropi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Modeling 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menggunakan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prinsip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entropi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bertujuan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untuk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mengetahui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pengaruh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dari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setiap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atribut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terhadap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hasil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prediksi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berbasis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peluang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Entropi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umumnya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digunakan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untuk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mengukur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ketidakpastian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dari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sekumpulan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atribut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dari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suatu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set data.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Ukuran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entropi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dianggap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sebagai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ukuran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ketidakpastian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dimana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semakin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tinggi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entropi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suatu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atribut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maka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semakin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tinggi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ketidakpastian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. (M. Slocum 2012)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49038A-AD01-4C14-A177-8CE76FC9BBD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4643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49038A-AD01-4C14-A177-8CE76FC9BBD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4039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Mengidentifikasi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faktor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lingkungan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yang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berkontribusi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terhadap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kehadiran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A.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nilotica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(L.)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Willd.ex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Del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 TN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Baluran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vl="0"/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Membuat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model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spasial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prediksi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kehadiran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A.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nilotica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(L.)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Willd.ex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Del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 TN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Baluran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dengan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variabel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kontinu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kategorik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vl="0"/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Membuat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visualisasi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antar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muka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dengan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Shiny Framework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49038A-AD01-4C14-A177-8CE76FC9BBD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4128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49038A-AD01-4C14-A177-8CE76FC9BBD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0550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Demographic Model :</a:t>
            </a:r>
          </a:p>
          <a:p>
            <a:pPr marL="171450" indent="-171450">
              <a:buFontTx/>
              <a:buChar char="-"/>
            </a:pPr>
            <a:r>
              <a:rPr lang="en-US" dirty="0" err="1" smtClean="0"/>
              <a:t>Kesuburan</a:t>
            </a: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err="1" smtClean="0"/>
              <a:t>Kemampuan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penyebaran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Panjang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generasi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Hingga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resiko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kepunahan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49038A-AD01-4C14-A177-8CE76FC9BBD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6783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782388"/>
            <a:ext cx="7772400" cy="1640931"/>
          </a:xfrm>
        </p:spPr>
        <p:txBody>
          <a:bodyPr anchor="b">
            <a:normAutofit/>
          </a:bodyPr>
          <a:lstStyle>
            <a:lvl1pPr algn="ctr">
              <a:defRPr sz="4800" b="1">
                <a:solidFill>
                  <a:srgbClr val="000099"/>
                </a:solidFill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684581"/>
            <a:ext cx="6858000" cy="1117914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85800" y="4553950"/>
            <a:ext cx="77724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31105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74BF4-C229-4564-A72A-43945DE8FA7D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0C297-5437-456A-AA8A-61B839A54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002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74BF4-C229-4564-A72A-43945DE8FA7D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0C297-5437-456A-AA8A-61B839A54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2954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9166" y="365127"/>
            <a:ext cx="7026184" cy="863100"/>
          </a:xfrm>
        </p:spPr>
        <p:txBody>
          <a:bodyPr/>
          <a:lstStyle>
            <a:lvl1pPr>
              <a:defRPr b="1">
                <a:solidFill>
                  <a:srgbClr val="000099"/>
                </a:solidFill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74BF4-C229-4564-A72A-43945DE8FA7D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0C297-5437-456A-AA8A-61B839A54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8414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74BF4-C229-4564-A72A-43945DE8FA7D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0C297-5437-456A-AA8A-61B839A54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7953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74BF4-C229-4564-A72A-43945DE8FA7D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0C297-5437-456A-AA8A-61B839A54BC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476102" y="365127"/>
            <a:ext cx="7039247" cy="863100"/>
          </a:xfrm>
        </p:spPr>
        <p:txBody>
          <a:bodyPr/>
          <a:lstStyle>
            <a:lvl1pPr>
              <a:defRPr b="1">
                <a:solidFill>
                  <a:srgbClr val="000099"/>
                </a:solidFill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3168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74BF4-C229-4564-A72A-43945DE8FA7D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0C297-5437-456A-AA8A-61B839A54BC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476102" y="365127"/>
            <a:ext cx="7039247" cy="863100"/>
          </a:xfrm>
        </p:spPr>
        <p:txBody>
          <a:bodyPr/>
          <a:lstStyle>
            <a:lvl1pPr>
              <a:defRPr b="1">
                <a:solidFill>
                  <a:srgbClr val="000099"/>
                </a:solidFill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5728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74BF4-C229-4564-A72A-43945DE8FA7D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0C297-5437-456A-AA8A-61B839A54BC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515291" y="365127"/>
            <a:ext cx="7000058" cy="863100"/>
          </a:xfrm>
        </p:spPr>
        <p:txBody>
          <a:bodyPr/>
          <a:lstStyle>
            <a:lvl1pPr>
              <a:defRPr b="1">
                <a:solidFill>
                  <a:srgbClr val="000099"/>
                </a:solidFill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6207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74BF4-C229-4564-A72A-43945DE8FA7D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0C297-5437-456A-AA8A-61B839A54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0431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944563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474789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544763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74BF4-C229-4564-A72A-43945DE8FA7D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0C297-5437-456A-AA8A-61B839A54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0838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74BF4-C229-4564-A72A-43945DE8FA7D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0C297-5437-456A-AA8A-61B839A54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3505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02228" y="365126"/>
            <a:ext cx="7013121" cy="9542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E74BF4-C229-4564-A72A-43945DE8FA7D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80C297-5437-456A-AA8A-61B839A54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694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0099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microsoft.com/office/2007/relationships/hdphoto" Target="../media/hdphoto4.wdp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4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microsoft.com/office/2007/relationships/hdphoto" Target="../media/hdphoto3.wdp"/><Relationship Id="rId11" Type="http://schemas.microsoft.com/office/2007/relationships/hdphoto" Target="../media/hdphoto1.wdp"/><Relationship Id="rId5" Type="http://schemas.openxmlformats.org/officeDocument/2006/relationships/image" Target="../media/image10.png"/><Relationship Id="rId10" Type="http://schemas.openxmlformats.org/officeDocument/2006/relationships/image" Target="../media/image8.png"/><Relationship Id="rId4" Type="http://schemas.microsoft.com/office/2007/relationships/hdphoto" Target="../media/hdphoto2.wdp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2133" y="2782388"/>
            <a:ext cx="8158942" cy="1640931"/>
          </a:xfrm>
        </p:spPr>
        <p:txBody>
          <a:bodyPr>
            <a:normAutofit/>
          </a:bodyPr>
          <a:lstStyle/>
          <a:p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Prediksi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Area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Invasif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Acacia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Nilotica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Maximum Entropy Modeling di Taman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Nasional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Baluran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684580"/>
            <a:ext cx="6858000" cy="1965601"/>
          </a:xfrm>
        </p:spPr>
        <p:txBody>
          <a:bodyPr>
            <a:normAutofit/>
          </a:bodyPr>
          <a:lstStyle/>
          <a:p>
            <a:pPr algn="l"/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Budi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Arif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Dermawan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(G651150521)</a:t>
            </a:r>
          </a:p>
          <a:p>
            <a:pPr algn="l"/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Komisi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Pembimbing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:</a:t>
            </a:r>
          </a:p>
          <a:p>
            <a:pPr algn="l"/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Dr.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Yeni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Herdiyeni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S.Si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M.Kom</a:t>
            </a:r>
            <a:endParaRPr lang="en-US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Prof. Dr. Ir.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Lilik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Budi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Prasetyo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M.Sc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9753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Ruang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Lingkup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89465" y="4172742"/>
            <a:ext cx="28039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* Data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Spesies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: (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Siswoyo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, 2014)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4377351"/>
              </p:ext>
            </p:extLst>
          </p:nvPr>
        </p:nvGraphicFramePr>
        <p:xfrm>
          <a:off x="662151" y="1948793"/>
          <a:ext cx="7632484" cy="2197888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908121"/>
                <a:gridCol w="1524056"/>
                <a:gridCol w="1856096"/>
                <a:gridCol w="2344211"/>
              </a:tblGrid>
              <a:tr h="28763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Lokasi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 </a:t>
                      </a:r>
                      <a:r>
                        <a:rPr lang="en-US" sz="16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Spesies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 </a:t>
                      </a:r>
                      <a:r>
                        <a:rPr lang="en-US" sz="16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Lingkungan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Pemodelan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</a:tr>
              <a:tr h="1862608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Taman </a:t>
                      </a:r>
                      <a:r>
                        <a:rPr lang="en-US" sz="16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Nasional</a:t>
                      </a:r>
                      <a:r>
                        <a:rPr lang="en-US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Baluran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Presence*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Absence*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Ketinggian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en-US" sz="16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Kemiringan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en-US" sz="16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Suhu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NDVI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NDMI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en-US" sz="16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Jarak</a:t>
                      </a:r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sungai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Tanah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Libre</a:t>
                      </a:r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Office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QGIS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en-US" sz="16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MaxEnt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Shiny</a:t>
                      </a:r>
                      <a:r>
                        <a:rPr lang="en-US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Framework</a:t>
                      </a:r>
                    </a:p>
                    <a:p>
                      <a:r>
                        <a:rPr lang="en-US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Ecological Niche Model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8391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Metode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Penelitian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  <a:r>
              <a:rPr lang="en-US" sz="2700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Tahapan</a:t>
            </a:r>
            <a:r>
              <a:rPr lang="en-US" sz="2700" b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700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Penelitian</a:t>
            </a:r>
            <a:endParaRPr lang="en-US" sz="27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55302"/>
            <a:ext cx="9146688" cy="433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087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700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Praproses</a:t>
            </a:r>
            <a:r>
              <a:rPr lang="en-US" sz="2700" b="0" dirty="0" smtClean="0">
                <a:latin typeface="Arial" panose="020B0604020202020204" pitchFamily="34" charset="0"/>
                <a:cs typeface="Arial" panose="020B0604020202020204" pitchFamily="34" charset="0"/>
              </a:rPr>
              <a:t> Data </a:t>
            </a:r>
            <a:endParaRPr lang="en-US" sz="27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Data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Kehadiran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Spesies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(Presence) 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Format .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csv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Posisi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sesuai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(species,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lon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lat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Referensi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geografis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sama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4028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700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Praproses</a:t>
            </a:r>
            <a:r>
              <a:rPr lang="en-US" sz="2700" b="0" dirty="0" smtClean="0">
                <a:latin typeface="Arial" panose="020B0604020202020204" pitchFamily="34" charset="0"/>
                <a:cs typeface="Arial" panose="020B0604020202020204" pitchFamily="34" charset="0"/>
              </a:rPr>
              <a:t> Data </a:t>
            </a:r>
            <a:endParaRPr lang="en-US" sz="27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628650" y="1533525"/>
            <a:ext cx="7886700" cy="46434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Data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Lingkungan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:</a:t>
            </a:r>
          </a:p>
          <a:p>
            <a:pPr marL="0" indent="0">
              <a:buNone/>
            </a:pP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an 2"/>
          <p:cNvSpPr/>
          <p:nvPr/>
        </p:nvSpPr>
        <p:spPr>
          <a:xfrm>
            <a:off x="3543299" y="2152650"/>
            <a:ext cx="819150" cy="895350"/>
          </a:xfrm>
          <a:prstGeom prst="ca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Climate Data</a:t>
            </a:r>
            <a:endParaRPr lang="en-US" sz="12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an 4"/>
          <p:cNvSpPr/>
          <p:nvPr/>
        </p:nvSpPr>
        <p:spPr>
          <a:xfrm>
            <a:off x="5648324" y="2152650"/>
            <a:ext cx="819150" cy="895350"/>
          </a:xfrm>
          <a:prstGeom prst="ca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Soil Data</a:t>
            </a:r>
            <a:endParaRPr lang="en-US" sz="12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543299" y="3440906"/>
            <a:ext cx="2924175" cy="6167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Raster,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Referensi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Geografis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, Extent, Dimension, Resolution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Down Arrow 5"/>
          <p:cNvSpPr/>
          <p:nvPr/>
        </p:nvSpPr>
        <p:spPr>
          <a:xfrm>
            <a:off x="3919536" y="3117305"/>
            <a:ext cx="66676" cy="247650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wn Arrow 7"/>
          <p:cNvSpPr/>
          <p:nvPr/>
        </p:nvSpPr>
        <p:spPr>
          <a:xfrm>
            <a:off x="6024561" y="3117305"/>
            <a:ext cx="66676" cy="247650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an 8"/>
          <p:cNvSpPr/>
          <p:nvPr/>
        </p:nvSpPr>
        <p:spPr>
          <a:xfrm>
            <a:off x="3576637" y="4669631"/>
            <a:ext cx="819150" cy="895350"/>
          </a:xfrm>
          <a:prstGeom prst="can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Climate Data</a:t>
            </a:r>
            <a:endParaRPr lang="en-US" sz="12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an 10"/>
          <p:cNvSpPr/>
          <p:nvPr/>
        </p:nvSpPr>
        <p:spPr>
          <a:xfrm>
            <a:off x="5681662" y="4669631"/>
            <a:ext cx="819150" cy="895350"/>
          </a:xfrm>
          <a:prstGeom prst="can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Soil Data</a:t>
            </a:r>
            <a:endParaRPr lang="en-US" sz="12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Down Arrow 11"/>
          <p:cNvSpPr/>
          <p:nvPr/>
        </p:nvSpPr>
        <p:spPr>
          <a:xfrm>
            <a:off x="3917812" y="4202906"/>
            <a:ext cx="68400" cy="247650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own Arrow 12"/>
          <p:cNvSpPr/>
          <p:nvPr/>
        </p:nvSpPr>
        <p:spPr>
          <a:xfrm>
            <a:off x="6027328" y="4202906"/>
            <a:ext cx="68400" cy="247650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69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700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Menjalankan</a:t>
            </a:r>
            <a:r>
              <a:rPr lang="en-US" sz="2700" b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700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MaxEnt</a:t>
            </a:r>
            <a:r>
              <a:rPr lang="en-US" sz="2700" b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27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628650" y="1621766"/>
            <a:ext cx="7886700" cy="4555197"/>
          </a:xfrm>
        </p:spPr>
        <p:txBody>
          <a:bodyPr>
            <a:normAutofit/>
          </a:bodyPr>
          <a:lstStyle/>
          <a:p>
            <a:pPr marL="273050" indent="-273050">
              <a:buFont typeface="+mj-lt"/>
              <a:buAutoNum type="arabicPeriod"/>
            </a:pP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Membutuhkan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file maxent.jar</a:t>
            </a:r>
          </a:p>
          <a:p>
            <a:pPr marL="273050" indent="-273050">
              <a:buFont typeface="+mj-lt"/>
              <a:buAutoNum type="arabicPeriod"/>
            </a:pP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Menetapkan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Parameter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Standar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:</a:t>
            </a:r>
          </a:p>
          <a:p>
            <a:pPr marL="273050" indent="-273050">
              <a:buFont typeface="+mj-lt"/>
              <a:buAutoNum type="arabicPeriod"/>
            </a:pPr>
            <a:endParaRPr lang="en-U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73050" indent="-273050">
              <a:buFont typeface="+mj-lt"/>
              <a:buAutoNum type="arabicPeriod"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73050" indent="-273050">
              <a:buFont typeface="+mj-lt"/>
              <a:buAutoNum type="arabicPeriod"/>
            </a:pPr>
            <a:endParaRPr lang="en-U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73050" indent="-273050">
              <a:buFont typeface="+mj-lt"/>
              <a:buAutoNum type="arabicPeriod"/>
            </a:pPr>
            <a:endParaRPr lang="en-U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73050" indent="-273050">
              <a:buFont typeface="+mj-lt"/>
              <a:buAutoNum type="arabicPeriod"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73050" indent="-273050">
              <a:buFont typeface="+mj-lt"/>
              <a:buAutoNum type="arabicPeriod"/>
            </a:pP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Mengatur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parameter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tambahan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:</a:t>
            </a:r>
          </a:p>
          <a:p>
            <a:pPr marL="0" indent="0">
              <a:buNone/>
            </a:pPr>
            <a:endParaRPr lang="en-U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4229711"/>
              </p:ext>
            </p:extLst>
          </p:nvPr>
        </p:nvGraphicFramePr>
        <p:xfrm>
          <a:off x="1005384" y="2313421"/>
          <a:ext cx="4412777" cy="12282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26413"/>
                <a:gridCol w="1286364"/>
              </a:tblGrid>
              <a:tr h="1228299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Replicates</a:t>
                      </a:r>
                    </a:p>
                    <a:p>
                      <a:r>
                        <a:rPr lang="en-US" sz="1400" b="0" dirty="0" smtClean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Random Test Percentage</a:t>
                      </a:r>
                    </a:p>
                    <a:p>
                      <a:r>
                        <a:rPr lang="en-US" sz="1400" b="0" dirty="0" smtClean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Replicated run type</a:t>
                      </a:r>
                    </a:p>
                    <a:p>
                      <a:r>
                        <a:rPr lang="en-US" sz="1400" b="0" dirty="0" smtClean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Max</a:t>
                      </a:r>
                      <a:r>
                        <a:rPr lang="en-US" sz="1400" b="0" baseline="0" dirty="0" smtClean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number of background points</a:t>
                      </a:r>
                      <a:endParaRPr lang="en-US" sz="1400" b="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en-US" sz="1400" b="0" dirty="0" smtClean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Max iteration</a:t>
                      </a:r>
                      <a:endParaRPr lang="en-US" sz="1400" b="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1400" b="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en-US" sz="1400" b="0" dirty="0" smtClean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</a:t>
                      </a:r>
                      <a:endParaRPr lang="en-US" sz="1400" b="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en-US" sz="1400" b="0" dirty="0" smtClean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Subsample</a:t>
                      </a:r>
                      <a:endParaRPr lang="en-US" sz="1400" b="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en-US" sz="1400" b="0" dirty="0" smtClean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10 000</a:t>
                      </a:r>
                      <a:endParaRPr lang="en-US" sz="1400" b="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en-US" sz="1400" b="0" dirty="0" smtClean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500</a:t>
                      </a:r>
                      <a:endParaRPr lang="en-US" sz="1400" b="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28243" y="3536851"/>
            <a:ext cx="30107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Sumber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: (Phillips and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Dudík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, 2008)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9913993"/>
              </p:ext>
            </p:extLst>
          </p:nvPr>
        </p:nvGraphicFramePr>
        <p:xfrm>
          <a:off x="1006414" y="4433970"/>
          <a:ext cx="6096000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1379364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Random Test Points</a:t>
                      </a:r>
                      <a:endParaRPr lang="en-US" sz="1400" b="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en-US" sz="1400" b="0" dirty="0" err="1" smtClean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Respon</a:t>
                      </a:r>
                      <a:r>
                        <a:rPr lang="en-US" sz="1400" b="0" dirty="0" smtClean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Curves</a:t>
                      </a:r>
                      <a:endParaRPr lang="en-US" sz="1400" b="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en-US" sz="1400" b="0" dirty="0" smtClean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Threads</a:t>
                      </a:r>
                      <a:endParaRPr lang="en-US" sz="1400" b="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en-US" sz="1400" b="0" dirty="0" err="1" smtClean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Jacknife</a:t>
                      </a:r>
                      <a:endParaRPr lang="en-US" sz="1400" b="0" dirty="0" smtClean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en-US" sz="1400" b="0" dirty="0" smtClean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Write Background Predictions</a:t>
                      </a:r>
                    </a:p>
                    <a:p>
                      <a:r>
                        <a:rPr lang="en-US" sz="1400" b="0" dirty="0" smtClean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Ask Overwrite</a:t>
                      </a:r>
                    </a:p>
                    <a:p>
                      <a:r>
                        <a:rPr lang="en-US" sz="1400" b="0" dirty="0" smtClean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Beta Multiplier</a:t>
                      </a:r>
                      <a:endParaRPr lang="en-US" sz="1400" b="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</a:t>
                      </a:r>
                      <a:endParaRPr lang="en-US" sz="1400" b="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en-US" sz="1400" b="0" dirty="0" smtClean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True</a:t>
                      </a:r>
                      <a:endParaRPr lang="en-US" sz="1400" b="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en-US" sz="1400" b="0" dirty="0" smtClean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sz="1400" b="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en-US" sz="1400" b="0" dirty="0" smtClean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True</a:t>
                      </a:r>
                    </a:p>
                    <a:p>
                      <a:r>
                        <a:rPr lang="en-US" sz="1400" b="0" dirty="0" smtClean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True</a:t>
                      </a:r>
                    </a:p>
                    <a:p>
                      <a:r>
                        <a:rPr lang="en-US" sz="1400" b="0" dirty="0" smtClean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False</a:t>
                      </a:r>
                    </a:p>
                    <a:p>
                      <a:r>
                        <a:rPr lang="en-US" sz="1400" b="0" dirty="0" smtClean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0.5</a:t>
                      </a:r>
                      <a:endParaRPr lang="en-US" sz="1400" b="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6645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591294"/>
            <a:ext cx="9144000" cy="4792881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700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Keluaran</a:t>
            </a:r>
            <a:endParaRPr lang="en-US" sz="27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91294"/>
            <a:ext cx="7886700" cy="4585669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72" t="2547" r="26428" b="5779"/>
          <a:stretch/>
        </p:blipFill>
        <p:spPr>
          <a:xfrm>
            <a:off x="86040" y="1574669"/>
            <a:ext cx="2028283" cy="201643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4913" y="1591294"/>
            <a:ext cx="3198941" cy="205646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7794" y="1591294"/>
            <a:ext cx="3024645" cy="201643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8063" y="4405313"/>
            <a:ext cx="2105025" cy="17716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60" y="4242427"/>
            <a:ext cx="5690677" cy="2097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987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700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Kalibrasi</a:t>
            </a:r>
            <a:r>
              <a:rPr lang="en-US" sz="2700" b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700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dan</a:t>
            </a:r>
            <a:r>
              <a:rPr lang="en-US" sz="2700" b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700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Evaluasi</a:t>
            </a:r>
            <a:r>
              <a:rPr lang="en-US" sz="2700" b="0" dirty="0" smtClean="0">
                <a:latin typeface="Arial" panose="020B0604020202020204" pitchFamily="34" charset="0"/>
                <a:cs typeface="Arial" panose="020B0604020202020204" pitchFamily="34" charset="0"/>
              </a:rPr>
              <a:t> Model</a:t>
            </a:r>
            <a:endParaRPr lang="en-US" sz="27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96638" y="1656348"/>
            <a:ext cx="17107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Pembagian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Data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265528" y="2579427"/>
            <a:ext cx="2088108" cy="110546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70 %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65528" y="3825460"/>
            <a:ext cx="2088108" cy="110546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0 %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Left Brace 6"/>
          <p:cNvSpPr/>
          <p:nvPr/>
        </p:nvSpPr>
        <p:spPr>
          <a:xfrm>
            <a:off x="2107363" y="2579427"/>
            <a:ext cx="45719" cy="110546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089118" y="2978272"/>
            <a:ext cx="10005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Data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Latih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Left Brace 10"/>
          <p:cNvSpPr/>
          <p:nvPr/>
        </p:nvSpPr>
        <p:spPr>
          <a:xfrm>
            <a:off x="2078766" y="3825459"/>
            <a:ext cx="45719" cy="110546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176437" y="4224304"/>
            <a:ext cx="8226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Data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Uji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466082" y="4561596"/>
            <a:ext cx="930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Evaluasi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466082" y="2579427"/>
            <a:ext cx="967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Kalibrasi</a:t>
            </a:r>
            <a:endParaRPr lang="en-US" dirty="0"/>
          </a:p>
        </p:txBody>
      </p:sp>
      <p:sp>
        <p:nvSpPr>
          <p:cNvPr id="14" name="Curved Left Arrow 13"/>
          <p:cNvSpPr/>
          <p:nvPr/>
        </p:nvSpPr>
        <p:spPr>
          <a:xfrm>
            <a:off x="4494679" y="3118036"/>
            <a:ext cx="713699" cy="1414045"/>
          </a:xfrm>
          <a:prstGeom prst="curvedLef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513890" y="6023074"/>
            <a:ext cx="25314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Sumber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: (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Araújo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et al., 2005)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9899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700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Kalibrasi</a:t>
            </a:r>
            <a:r>
              <a:rPr lang="en-US" sz="2700" b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700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dan</a:t>
            </a:r>
            <a:r>
              <a:rPr lang="en-US" sz="2700" b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700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Evaluasi</a:t>
            </a:r>
            <a:r>
              <a:rPr lang="en-US" sz="2700" b="0" dirty="0" smtClean="0">
                <a:latin typeface="Arial" panose="020B0604020202020204" pitchFamily="34" charset="0"/>
                <a:cs typeface="Arial" panose="020B0604020202020204" pitchFamily="34" charset="0"/>
              </a:rPr>
              <a:t> Model</a:t>
            </a:r>
            <a:endParaRPr lang="en-US" sz="27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96638" y="1656348"/>
            <a:ext cx="35757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Cross Validation / K-Fold Partitioning 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28650" y="2524125"/>
            <a:ext cx="1038225" cy="358223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763448" y="2062460"/>
            <a:ext cx="7686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data set 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lengkap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108331" y="2524125"/>
            <a:ext cx="1038225" cy="58102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108331" y="3274427"/>
            <a:ext cx="1038225" cy="58102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108331" y="4024729"/>
            <a:ext cx="1038225" cy="58102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2108331" y="4775031"/>
            <a:ext cx="1038225" cy="58102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108331" y="5525333"/>
            <a:ext cx="1038225" cy="58102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2243129" y="2247126"/>
            <a:ext cx="7686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= 5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588012" y="2537327"/>
            <a:ext cx="1038225" cy="2249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3588012" y="2897353"/>
            <a:ext cx="1038225" cy="2249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3588012" y="3257379"/>
            <a:ext cx="1038225" cy="2249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3588012" y="3617405"/>
            <a:ext cx="1038225" cy="2249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3588012" y="3977431"/>
            <a:ext cx="1038225" cy="2249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3588012" y="4337457"/>
            <a:ext cx="1038225" cy="2249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3588012" y="4697483"/>
            <a:ext cx="1038225" cy="2249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3588012" y="5057509"/>
            <a:ext cx="1038225" cy="2249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3588012" y="5417535"/>
            <a:ext cx="1038225" cy="2249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3588012" y="5777561"/>
            <a:ext cx="1038225" cy="22492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3722810" y="2293292"/>
            <a:ext cx="7686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= 10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772150" y="3482303"/>
            <a:ext cx="359037" cy="23804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6131187" y="3443351"/>
            <a:ext cx="9396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= data 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latih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5772149" y="3828871"/>
            <a:ext cx="359037" cy="23804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6131187" y="3789740"/>
            <a:ext cx="8114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= data 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uji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513890" y="6023074"/>
            <a:ext cx="29690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Sumber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: (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Elith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and Graham, 2009)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1840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700" b="0" dirty="0" err="1">
                <a:latin typeface="Arial" panose="020B0604020202020204" pitchFamily="34" charset="0"/>
                <a:cs typeface="Arial" panose="020B0604020202020204" pitchFamily="34" charset="0"/>
              </a:rPr>
              <a:t>Kalibrasi</a:t>
            </a:r>
            <a:r>
              <a:rPr lang="en-US" sz="2700" b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700" b="0" dirty="0" err="1">
                <a:latin typeface="Arial" panose="020B0604020202020204" pitchFamily="34" charset="0"/>
                <a:cs typeface="Arial" panose="020B0604020202020204" pitchFamily="34" charset="0"/>
              </a:rPr>
              <a:t>dan</a:t>
            </a:r>
            <a:r>
              <a:rPr lang="en-US" sz="2700" b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700" b="0" dirty="0" err="1">
                <a:latin typeface="Arial" panose="020B0604020202020204" pitchFamily="34" charset="0"/>
                <a:cs typeface="Arial" panose="020B0604020202020204" pitchFamily="34" charset="0"/>
              </a:rPr>
              <a:t>Evaluasi</a:t>
            </a:r>
            <a:r>
              <a:rPr lang="en-US" sz="2700" b="0" dirty="0">
                <a:latin typeface="Arial" panose="020B0604020202020204" pitchFamily="34" charset="0"/>
                <a:cs typeface="Arial" panose="020B0604020202020204" pitchFamily="34" charset="0"/>
              </a:rPr>
              <a:t> Model</a:t>
            </a:r>
            <a:endParaRPr lang="en-US" sz="27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647" b="99012" l="5821" r="9641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4973" y="2104534"/>
            <a:ext cx="3632276" cy="3290734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500" y="2009308"/>
            <a:ext cx="628650" cy="7905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929"/>
          <a:stretch/>
        </p:blipFill>
        <p:spPr>
          <a:xfrm>
            <a:off x="5371283" y="2071281"/>
            <a:ext cx="3403049" cy="3357240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3841082" y="3508832"/>
            <a:ext cx="1081916" cy="482138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2987" y="2579385"/>
            <a:ext cx="1478106" cy="629802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642987" y="3094074"/>
            <a:ext cx="1359271" cy="1151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65295" y="1527872"/>
            <a:ext cx="30779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Nilai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Ambang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Batas (</a:t>
            </a:r>
            <a:r>
              <a:rPr lang="en-US" sz="1600" i="1" dirty="0" smtClean="0">
                <a:latin typeface="Arial" panose="020B0604020202020204" pitchFamily="34" charset="0"/>
                <a:cs typeface="Arial" panose="020B0604020202020204" pitchFamily="34" charset="0"/>
              </a:rPr>
              <a:t>Threshold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1842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Metode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Penelitian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  <a:r>
              <a:rPr lang="en-US" sz="2700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Jadwal</a:t>
            </a:r>
            <a:r>
              <a:rPr lang="en-US" sz="2700" b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700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Penelitian</a:t>
            </a:r>
            <a:endParaRPr lang="en-US" sz="27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9678363"/>
              </p:ext>
            </p:extLst>
          </p:nvPr>
        </p:nvGraphicFramePr>
        <p:xfrm>
          <a:off x="315883" y="1577775"/>
          <a:ext cx="8528857" cy="47779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5513"/>
                <a:gridCol w="3192088"/>
                <a:gridCol w="581891"/>
                <a:gridCol w="598516"/>
                <a:gridCol w="598516"/>
                <a:gridCol w="648393"/>
                <a:gridCol w="615142"/>
                <a:gridCol w="598516"/>
                <a:gridCol w="615142"/>
                <a:gridCol w="615140"/>
              </a:tblGrid>
              <a:tr h="230491">
                <a:tc rowSpan="3"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  <a:endParaRPr lang="en-US" sz="10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1000" b="1" dirty="0" err="1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Rencana</a:t>
                      </a:r>
                      <a:r>
                        <a:rPr lang="en-US" sz="1000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000" b="1" dirty="0" err="1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Penelitian</a:t>
                      </a:r>
                      <a:endParaRPr lang="en-US" sz="10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 gridSpan="8">
                  <a:txBody>
                    <a:bodyPr/>
                    <a:lstStyle/>
                    <a:p>
                      <a:pPr algn="ctr"/>
                      <a:r>
                        <a:rPr lang="en-US" sz="1100" b="1" dirty="0" err="1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Tahun</a:t>
                      </a:r>
                      <a:r>
                        <a:rPr lang="en-US" sz="1100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</a:t>
                      </a:r>
                      <a:r>
                        <a:rPr lang="en-US" sz="1100" b="1" dirty="0" err="1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Bulan</a:t>
                      </a:r>
                      <a:endParaRPr lang="en-US" sz="11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17343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2016</a:t>
                      </a:r>
                      <a:endParaRPr lang="en-US" sz="10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2017</a:t>
                      </a:r>
                      <a:endParaRPr lang="en-US" sz="10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187492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Nov</a:t>
                      </a:r>
                      <a:endParaRPr lang="en-US" sz="10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</a:t>
                      </a:r>
                      <a:endParaRPr lang="en-US" sz="10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Jan</a:t>
                      </a:r>
                      <a:endParaRPr lang="en-US" sz="10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Feb</a:t>
                      </a:r>
                      <a:endParaRPr lang="en-US" sz="10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Mar</a:t>
                      </a:r>
                      <a:endParaRPr lang="en-US" sz="10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Apr</a:t>
                      </a:r>
                      <a:endParaRPr lang="en-US" sz="10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Mei</a:t>
                      </a:r>
                      <a:endParaRPr lang="en-US" sz="10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Jun</a:t>
                      </a:r>
                      <a:endParaRPr lang="en-US" sz="10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</a:tr>
              <a:tr h="240535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Studi</a:t>
                      </a:r>
                      <a:r>
                        <a:rPr lang="en-US" sz="9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9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Literatur</a:t>
                      </a:r>
                      <a:endParaRPr lang="en-US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37507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Sidang</a:t>
                      </a:r>
                      <a:r>
                        <a:rPr lang="en-US" sz="9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9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Komisi</a:t>
                      </a:r>
                      <a:r>
                        <a:rPr lang="en-US" sz="9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</a:t>
                      </a:r>
                      <a:endParaRPr lang="en-US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97711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Pendaftaran</a:t>
                      </a:r>
                      <a:r>
                        <a:rPr lang="en-US" sz="9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9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Kolokium</a:t>
                      </a:r>
                      <a:r>
                        <a:rPr lang="en-US" sz="9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9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dan</a:t>
                      </a:r>
                      <a:r>
                        <a:rPr lang="en-US" sz="9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Proposal</a:t>
                      </a:r>
                      <a:endParaRPr lang="en-US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12928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US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Kolokium</a:t>
                      </a:r>
                      <a:endParaRPr lang="en-US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45585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US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Praproses</a:t>
                      </a:r>
                      <a:r>
                        <a:rPr lang="en-US" sz="9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Data</a:t>
                      </a:r>
                      <a:endParaRPr lang="en-US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81891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US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Penyusunan</a:t>
                      </a:r>
                      <a:r>
                        <a:rPr lang="en-US" sz="9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Draft </a:t>
                      </a:r>
                      <a:r>
                        <a:rPr lang="en-US" sz="9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Tesis</a:t>
                      </a:r>
                      <a:endParaRPr lang="en-US" sz="9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indent="0">
                        <a:buNone/>
                        <a:tabLst>
                          <a:tab pos="177800" algn="l"/>
                        </a:tabLst>
                      </a:pPr>
                      <a:r>
                        <a:rPr lang="en-US" sz="9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a.	</a:t>
                      </a:r>
                      <a:r>
                        <a:rPr lang="en-US" sz="9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Pendahuluan</a:t>
                      </a:r>
                      <a:endParaRPr lang="en-US" sz="9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indent="0">
                        <a:buNone/>
                        <a:tabLst>
                          <a:tab pos="177800" algn="l"/>
                        </a:tabLst>
                      </a:pPr>
                      <a:r>
                        <a:rPr lang="en-US" sz="900" kern="120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b.</a:t>
                      </a:r>
                      <a:r>
                        <a:rPr lang="en-US" sz="9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	</a:t>
                      </a:r>
                      <a:r>
                        <a:rPr lang="en-US" sz="900" kern="1200" dirty="0" err="1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Tinjauan</a:t>
                      </a:r>
                      <a:r>
                        <a:rPr lang="en-US" sz="9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9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Pustaka</a:t>
                      </a:r>
                      <a:endParaRPr lang="en-US" sz="9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indent="0">
                        <a:buNone/>
                        <a:tabLst>
                          <a:tab pos="177800" algn="l"/>
                        </a:tabLst>
                      </a:pPr>
                      <a:r>
                        <a:rPr lang="en-US" sz="9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c. 	</a:t>
                      </a:r>
                      <a:r>
                        <a:rPr lang="en-US" sz="9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Metodologi</a:t>
                      </a:r>
                      <a:endParaRPr lang="en-US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16850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n-US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9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Analisis</a:t>
                      </a:r>
                      <a:r>
                        <a:rPr lang="en-US" sz="9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9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dan</a:t>
                      </a:r>
                      <a:r>
                        <a:rPr lang="en-US" sz="9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9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Penerapan</a:t>
                      </a:r>
                      <a:r>
                        <a:rPr lang="en-US" sz="9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9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Metode</a:t>
                      </a:r>
                      <a:endParaRPr lang="en-US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6228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en-US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9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Evaluasi</a:t>
                      </a:r>
                      <a:r>
                        <a:rPr lang="en-US" sz="9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9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dan</a:t>
                      </a:r>
                      <a:r>
                        <a:rPr lang="en-US" sz="9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9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Validasi</a:t>
                      </a:r>
                      <a:r>
                        <a:rPr lang="en-US" sz="9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9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Hasil</a:t>
                      </a:r>
                      <a:endParaRPr lang="en-US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96884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  <a:endParaRPr lang="en-US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9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Publikasi</a:t>
                      </a:r>
                      <a:r>
                        <a:rPr lang="en-US" sz="9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9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Ilmiah</a:t>
                      </a:r>
                      <a:endParaRPr lang="en-US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81891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US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9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Penyusunan</a:t>
                      </a:r>
                      <a:r>
                        <a:rPr lang="en-US" sz="9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Draft </a:t>
                      </a:r>
                      <a:r>
                        <a:rPr lang="en-US" sz="9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Tesis</a:t>
                      </a:r>
                      <a:endParaRPr lang="en-US" sz="9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indent="0">
                        <a:buNone/>
                        <a:tabLst>
                          <a:tab pos="177800" algn="l"/>
                        </a:tabLst>
                      </a:pPr>
                      <a:r>
                        <a:rPr lang="en-US" sz="9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d. 	</a:t>
                      </a:r>
                      <a:r>
                        <a:rPr lang="en-US" sz="9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Hasil</a:t>
                      </a:r>
                      <a:r>
                        <a:rPr lang="en-US" sz="9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9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dan</a:t>
                      </a:r>
                      <a:r>
                        <a:rPr lang="en-US" sz="9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9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Pembahasan</a:t>
                      </a:r>
                      <a:endParaRPr lang="en-US" sz="9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indent="0">
                        <a:buNone/>
                        <a:tabLst>
                          <a:tab pos="177800" algn="l"/>
                        </a:tabLst>
                      </a:pPr>
                      <a:r>
                        <a:rPr lang="en-US" sz="9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e. 	</a:t>
                      </a:r>
                      <a:r>
                        <a:rPr lang="en-US" sz="9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Kesimpulan</a:t>
                      </a:r>
                      <a:endParaRPr lang="en-US" sz="9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indent="0">
                        <a:buNone/>
                        <a:tabLst>
                          <a:tab pos="177800" algn="l"/>
                        </a:tabLst>
                      </a:pPr>
                      <a:r>
                        <a:rPr lang="en-US" sz="9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f.	Saran</a:t>
                      </a:r>
                      <a:endParaRPr lang="en-US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1617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  <a:endParaRPr lang="en-US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9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Seminar</a:t>
                      </a:r>
                      <a:endParaRPr lang="en-US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99544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</a:t>
                      </a:r>
                      <a:endParaRPr lang="en-US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9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Ujian</a:t>
                      </a:r>
                      <a:r>
                        <a:rPr lang="en-US" sz="9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9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Akhir</a:t>
                      </a:r>
                      <a:endParaRPr lang="en-US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5631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78280"/>
            <a:ext cx="7886700" cy="4772416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5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Pendahuluan</a:t>
            </a:r>
            <a:endParaRPr lang="en-US" sz="15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7305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Latar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Belakang</a:t>
            </a:r>
            <a:endParaRPr lang="en-US" sz="15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7305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Kenapa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invasif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?</a:t>
            </a:r>
          </a:p>
          <a:p>
            <a:pPr marL="27305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Species Distribution Modeling</a:t>
            </a:r>
          </a:p>
          <a:p>
            <a:pPr marL="27305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Penelitian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Sebelumnya</a:t>
            </a:r>
            <a:endParaRPr lang="en-US" sz="15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5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Perumusan</a:t>
            </a:r>
            <a:r>
              <a:rPr lang="en-US" sz="15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Masalah</a:t>
            </a:r>
            <a:endParaRPr lang="en-US" sz="15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5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Tujuan</a:t>
            </a:r>
            <a:r>
              <a:rPr lang="en-US" sz="15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Penelitian</a:t>
            </a:r>
            <a:endParaRPr lang="en-US" sz="15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5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Manfaat</a:t>
            </a:r>
            <a:r>
              <a:rPr lang="en-US" sz="15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Penelitian</a:t>
            </a:r>
            <a:endParaRPr lang="en-US" sz="15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5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Ruang</a:t>
            </a:r>
            <a:r>
              <a:rPr lang="en-US" sz="15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Lingkup</a:t>
            </a:r>
            <a:r>
              <a:rPr lang="en-US" sz="15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Penelitian</a:t>
            </a:r>
            <a:endParaRPr lang="en-US" sz="15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5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Metode</a:t>
            </a:r>
            <a:r>
              <a:rPr lang="en-US" sz="15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Penelitian</a:t>
            </a:r>
            <a:endParaRPr lang="en-US" sz="15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7305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Tahapan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Penelitian</a:t>
            </a:r>
            <a:endParaRPr lang="en-US" sz="15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7305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Pra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-proses Data</a:t>
            </a:r>
          </a:p>
          <a:p>
            <a:pPr marL="27305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Menjalankan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MaxEnt</a:t>
            </a:r>
            <a:endParaRPr lang="en-US" sz="15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7305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Keluaran</a:t>
            </a:r>
            <a:endParaRPr lang="en-US" sz="15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7305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Kalibrasi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dan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Evaluasi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Model</a:t>
            </a:r>
            <a:endParaRPr lang="en-US" sz="1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6670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Jadwal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Penelitian</a:t>
            </a:r>
            <a:endParaRPr lang="en-US" sz="15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5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Referensi</a:t>
            </a:r>
            <a:endParaRPr lang="en-US" sz="15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5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22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500"/>
                            </p:stCondLst>
                            <p:childTnLst>
                              <p:par>
                                <p:cTn id="21" presetID="9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7000"/>
                            </p:stCondLst>
                            <p:childTnLst>
                              <p:par>
                                <p:cTn id="25" presetID="9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8500"/>
                            </p:stCondLst>
                            <p:childTnLst>
                              <p:par>
                                <p:cTn id="29" presetID="9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0"/>
                            </p:stCondLst>
                            <p:childTnLst>
                              <p:par>
                                <p:cTn id="33" presetID="9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500"/>
                            </p:stCondLst>
                            <p:childTnLst>
                              <p:par>
                                <p:cTn id="37" presetID="9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3000"/>
                            </p:stCondLst>
                            <p:childTnLst>
                              <p:par>
                                <p:cTn id="41" presetID="9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4500"/>
                            </p:stCondLst>
                            <p:childTnLst>
                              <p:par>
                                <p:cTn id="45" presetID="9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6000"/>
                            </p:stCondLst>
                            <p:childTnLst>
                              <p:par>
                                <p:cTn id="49" presetID="9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7500"/>
                            </p:stCondLst>
                            <p:childTnLst>
                              <p:par>
                                <p:cTn id="53" presetID="9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9000"/>
                            </p:stCondLst>
                            <p:childTnLst>
                              <p:par>
                                <p:cTn id="57" presetID="9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0500"/>
                            </p:stCondLst>
                            <p:childTnLst>
                              <p:par>
                                <p:cTn id="61" presetID="9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2000"/>
                            </p:stCondLst>
                            <p:childTnLst>
                              <p:par>
                                <p:cTn id="65" presetID="9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10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3500"/>
                            </p:stCondLst>
                            <p:childTnLst>
                              <p:par>
                                <p:cTn id="69" presetID="9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10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700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Referensi</a:t>
            </a:r>
            <a:endParaRPr lang="en-US" sz="27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31813" indent="-531813">
              <a:buNone/>
            </a:pP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ARAÚJO, M. B., PEARSON, R. G., THUILLER, W. &amp; ERHARD, M. 2005. Validation of species–climate impact models under climate change. </a:t>
            </a:r>
            <a:r>
              <a:rPr lang="en-US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Global Change Biology,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11</a:t>
            </a: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1504-1513.</a:t>
            </a:r>
            <a:endParaRPr lang="en-US" sz="12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31813" indent="-531813">
              <a:buNone/>
            </a:pP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CLOUT, M. N. &amp; WILLIAMS, P. A. 2009. </a:t>
            </a:r>
            <a:r>
              <a:rPr lang="en-US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Invasive species management: a handbook of principles and techniques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, Oxford University Press.</a:t>
            </a:r>
            <a:endParaRPr lang="es-ES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31813" indent="-531813">
              <a:buNone/>
            </a:pP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ELITH, J. &amp; GRAHAM, C. H. 2009. Do they? How do they? WHY do they differ? On finding reasons for differing performances of species distribution models. </a:t>
            </a:r>
            <a:r>
              <a:rPr lang="en-US" sz="12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Ecography</a:t>
            </a:r>
            <a:r>
              <a:rPr lang="en-US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32</a:t>
            </a: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66-77.</a:t>
            </a:r>
            <a:endParaRPr lang="es-ES" sz="12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31813" indent="-531813">
              <a:buNone/>
            </a:pPr>
            <a:r>
              <a:rPr lang="es-E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MCNEELY, J. A. 2001. </a:t>
            </a:r>
            <a:r>
              <a:rPr lang="en-US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Global strategy on invasive alien species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, IUCN.</a:t>
            </a:r>
            <a:endParaRPr lang="es-ES" sz="1200" i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31813" indent="-531813">
              <a:buNone/>
            </a:pP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PEARSON, R. G., RAXWORTHY, C. J., NAKAMURA, M. &amp; TOWNSEND PETERSON, A. 2007. Predicting species distributions from small numbers of occurrence records: a test case using cryptic geckos in Madagascar. </a:t>
            </a:r>
            <a:r>
              <a:rPr lang="en-US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Journal of biogeography,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34</a:t>
            </a: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102-117.</a:t>
            </a:r>
          </a:p>
          <a:p>
            <a:pPr marL="531813" indent="-531813">
              <a:buNone/>
            </a:pP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RUSMAN, D. 2016. </a:t>
            </a:r>
            <a:r>
              <a:rPr lang="en-US" sz="12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Prediksi</a:t>
            </a:r>
            <a:r>
              <a:rPr lang="en-US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Kehadiran</a:t>
            </a:r>
            <a:r>
              <a:rPr lang="en-US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Badak</a:t>
            </a:r>
            <a:r>
              <a:rPr lang="en-US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Sumatera (</a:t>
            </a:r>
            <a:r>
              <a:rPr lang="en-US" sz="12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Dicerorhinus</a:t>
            </a:r>
            <a:r>
              <a:rPr lang="en-US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sumatrensis</a:t>
            </a:r>
            <a:r>
              <a:rPr lang="en-US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sz="12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dan</a:t>
            </a:r>
            <a:r>
              <a:rPr lang="en-US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Analisis</a:t>
            </a:r>
            <a:r>
              <a:rPr lang="en-US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Struktur</a:t>
            </a:r>
            <a:r>
              <a:rPr lang="en-US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Lanskap</a:t>
            </a:r>
            <a:r>
              <a:rPr lang="en-US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Habitatnya</a:t>
            </a:r>
            <a:r>
              <a:rPr lang="en-US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di Taman </a:t>
            </a:r>
            <a:r>
              <a:rPr lang="en-US" sz="12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Nasional</a:t>
            </a:r>
            <a:r>
              <a:rPr lang="en-US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Bukit </a:t>
            </a:r>
            <a:r>
              <a:rPr lang="en-US" sz="12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Barisan</a:t>
            </a:r>
            <a:r>
              <a:rPr lang="en-US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Selatan.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Magister, 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Universitas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Gadjah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Mada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Yogyakarta </a:t>
            </a:r>
          </a:p>
          <a:p>
            <a:pPr marL="531813" indent="-531813">
              <a:buNone/>
            </a:pP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SABARNO, M. Y. 2002. Savana Taman 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Nasional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Baluran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12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Biodiversitas</a:t>
            </a:r>
            <a:r>
              <a:rPr lang="en-US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3</a:t>
            </a: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207 - 212.</a:t>
            </a:r>
            <a:endParaRPr lang="en-US" sz="12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31813" indent="-531813">
              <a:buNone/>
            </a:pP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SISWOYO, A. 2014. </a:t>
            </a:r>
            <a:r>
              <a:rPr lang="en-US" sz="12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Pemodelan</a:t>
            </a:r>
            <a:r>
              <a:rPr lang="en-US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Spasial</a:t>
            </a:r>
            <a:r>
              <a:rPr lang="en-US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Kesesuaian</a:t>
            </a:r>
            <a:r>
              <a:rPr lang="en-US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Habitat </a:t>
            </a:r>
            <a:r>
              <a:rPr lang="en-US" sz="12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Akasia</a:t>
            </a:r>
            <a:r>
              <a:rPr lang="en-US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Berduri</a:t>
            </a:r>
            <a:r>
              <a:rPr lang="en-US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(Acacia </a:t>
            </a:r>
            <a:r>
              <a:rPr lang="en-US" sz="12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Nilotica</a:t>
            </a:r>
            <a:r>
              <a:rPr lang="en-US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) di Taman </a:t>
            </a:r>
            <a:r>
              <a:rPr lang="en-US" sz="12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Nasional</a:t>
            </a:r>
            <a:r>
              <a:rPr lang="en-US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Baluran</a:t>
            </a:r>
            <a:r>
              <a:rPr lang="en-US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Magister, 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Institut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Pertanian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Bogor.</a:t>
            </a:r>
          </a:p>
          <a:p>
            <a:pPr marL="531813" indent="-531813">
              <a:buNone/>
            </a:pP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YI, Y.-J., CHENG, X., YANG, Z.-F. &amp; ZHANG, S.-H. 2016. 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Maxent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modeling for predicting the potential distribution of endangered medicinal plant (H. 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riparia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Lour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) in Yunnan, China. </a:t>
            </a:r>
            <a:r>
              <a:rPr lang="en-US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Ecological Engineering,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92</a:t>
            </a: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260-269.</a:t>
            </a:r>
          </a:p>
          <a:p>
            <a:pPr marL="531813" indent="-531813">
              <a:buNone/>
            </a:pPr>
            <a:endParaRPr lang="en-US" sz="12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31813" indent="-531813">
              <a:buNone/>
            </a:pPr>
            <a:endParaRPr lang="en-US" sz="1200" i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31813" indent="-531813">
              <a:buNone/>
            </a:pPr>
            <a:endParaRPr lang="en-US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31813" indent="-531813">
              <a:buNone/>
            </a:pPr>
            <a:endParaRPr lang="es-ES" sz="12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3001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2449303" y="3265024"/>
            <a:ext cx="424539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-</a:t>
            </a:r>
            <a:r>
              <a:rPr lang="en-US" sz="5400" b="1" cap="none" spc="0" dirty="0" err="1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Terima</a:t>
            </a:r>
            <a:r>
              <a:rPr lang="en-US" sz="5400" b="1" cap="none" spc="0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 </a:t>
            </a:r>
            <a:r>
              <a:rPr lang="en-US" sz="5400" b="1" cap="none" spc="0" dirty="0" err="1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Kasih</a:t>
            </a:r>
            <a:r>
              <a:rPr lang="en-US" sz="54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-</a:t>
            </a:r>
            <a:endParaRPr lang="en-US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5" name="Oval 4"/>
          <p:cNvSpPr/>
          <p:nvPr/>
        </p:nvSpPr>
        <p:spPr>
          <a:xfrm>
            <a:off x="10525349" y="4871348"/>
            <a:ext cx="486888" cy="43938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1187380" y="4871347"/>
            <a:ext cx="486888" cy="43938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1130990" y="5429489"/>
            <a:ext cx="1044000" cy="432000"/>
          </a:xfrm>
          <a:custGeom>
            <a:avLst/>
            <a:gdLst>
              <a:gd name="connsiteX0" fmla="*/ 0 w 1056904"/>
              <a:gd name="connsiteY0" fmla="*/ 0 h 387012"/>
              <a:gd name="connsiteX1" fmla="*/ 629392 w 1056904"/>
              <a:gd name="connsiteY1" fmla="*/ 380010 h 387012"/>
              <a:gd name="connsiteX2" fmla="*/ 1056904 w 1056904"/>
              <a:gd name="connsiteY2" fmla="*/ 249381 h 387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56904" h="387012">
                <a:moveTo>
                  <a:pt x="0" y="0"/>
                </a:moveTo>
                <a:cubicBezTo>
                  <a:pt x="226620" y="169223"/>
                  <a:pt x="453241" y="338447"/>
                  <a:pt x="629392" y="380010"/>
                </a:cubicBezTo>
                <a:cubicBezTo>
                  <a:pt x="805543" y="421573"/>
                  <a:pt x="987631" y="265215"/>
                  <a:pt x="1056904" y="249381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Freeform 8"/>
          <p:cNvSpPr/>
          <p:nvPr/>
        </p:nvSpPr>
        <p:spPr>
          <a:xfrm flipH="1">
            <a:off x="10109712" y="5429489"/>
            <a:ext cx="902525" cy="387012"/>
          </a:xfrm>
          <a:custGeom>
            <a:avLst/>
            <a:gdLst>
              <a:gd name="connsiteX0" fmla="*/ 0 w 1056904"/>
              <a:gd name="connsiteY0" fmla="*/ 0 h 387012"/>
              <a:gd name="connsiteX1" fmla="*/ 629392 w 1056904"/>
              <a:gd name="connsiteY1" fmla="*/ 380010 h 387012"/>
              <a:gd name="connsiteX2" fmla="*/ 1056904 w 1056904"/>
              <a:gd name="connsiteY2" fmla="*/ 249381 h 387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56904" h="387012">
                <a:moveTo>
                  <a:pt x="0" y="0"/>
                </a:moveTo>
                <a:cubicBezTo>
                  <a:pt x="226620" y="169223"/>
                  <a:pt x="453241" y="338447"/>
                  <a:pt x="629392" y="380010"/>
                </a:cubicBezTo>
                <a:cubicBezTo>
                  <a:pt x="805543" y="421573"/>
                  <a:pt x="987631" y="265215"/>
                  <a:pt x="1056904" y="249381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1" name="Flowchart: Terminator 10"/>
          <p:cNvSpPr/>
          <p:nvPr/>
        </p:nvSpPr>
        <p:spPr>
          <a:xfrm>
            <a:off x="10703479" y="5707114"/>
            <a:ext cx="700644" cy="197392"/>
          </a:xfrm>
          <a:prstGeom prst="flowChartTerminator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1185400" y="5038463"/>
            <a:ext cx="194969" cy="201018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0829126" y="5041335"/>
            <a:ext cx="194969" cy="201018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746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1825625"/>
            <a:ext cx="7946253" cy="4699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776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9166" y="1610443"/>
            <a:ext cx="5998562" cy="5103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40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" y="1689675"/>
            <a:ext cx="6234112" cy="414438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19100" y="5834062"/>
            <a:ext cx="43922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Sumber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: Adam B. Smith | Missouri Botanical Garden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2437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861" y="1700829"/>
            <a:ext cx="7408278" cy="4600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013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Pendahuluan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  <a:r>
              <a:rPr lang="en-US" sz="2400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Latar</a:t>
            </a:r>
            <a:r>
              <a:rPr lang="en-US" sz="2400" b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Belakang</a:t>
            </a:r>
            <a:endParaRPr lang="en-US" sz="24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8861" y="1615051"/>
            <a:ext cx="2799486" cy="238579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5165" y="1645295"/>
            <a:ext cx="3728853" cy="204695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503" y="4021385"/>
            <a:ext cx="2327564" cy="155245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5" name="Picture 14">
            <a:hlinkClick r:id="rId6" action="ppaction://hlinksldjump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8054" y="4797613"/>
            <a:ext cx="2349950" cy="157299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58604" y="4334555"/>
            <a:ext cx="2019796" cy="195078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20" name="Elbow Connector 19"/>
          <p:cNvCxnSpPr>
            <a:stCxn id="3" idx="1"/>
          </p:cNvCxnSpPr>
          <p:nvPr/>
        </p:nvCxnSpPr>
        <p:spPr>
          <a:xfrm rot="10800000" flipV="1">
            <a:off x="539166" y="2690666"/>
            <a:ext cx="396000" cy="1296000"/>
          </a:xfrm>
          <a:prstGeom prst="bentConnector2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14" idx="2"/>
          </p:cNvCxnSpPr>
          <p:nvPr/>
        </p:nvCxnSpPr>
        <p:spPr>
          <a:xfrm rot="16200000" flipH="1">
            <a:off x="1993069" y="4887056"/>
            <a:ext cx="518201" cy="1891769"/>
          </a:xfrm>
          <a:prstGeom prst="bentConnector2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5" idx="3"/>
          </p:cNvCxnSpPr>
          <p:nvPr/>
        </p:nvCxnSpPr>
        <p:spPr>
          <a:xfrm>
            <a:off x="5548004" y="5584112"/>
            <a:ext cx="1139350" cy="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4" idx="3"/>
          </p:cNvCxnSpPr>
          <p:nvPr/>
        </p:nvCxnSpPr>
        <p:spPr>
          <a:xfrm>
            <a:off x="8158347" y="2807950"/>
            <a:ext cx="357003" cy="1525331"/>
          </a:xfrm>
          <a:prstGeom prst="bentConnector2">
            <a:avLst/>
          </a:prstGeom>
          <a:ln w="38100">
            <a:solidFill>
              <a:schemeClr val="tx1"/>
            </a:solidFill>
            <a:prstDash val="sysDash"/>
            <a:miter lim="800000"/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38024" y="6357926"/>
            <a:ext cx="2252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Sumber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: (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Sabarno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, 2002)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0855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Kenapa</a:t>
            </a:r>
            <a:r>
              <a:rPr lang="en-US" sz="2400" b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Invasif</a:t>
            </a:r>
            <a:r>
              <a:rPr lang="en-US" sz="2400" b="0" dirty="0" smtClean="0">
                <a:latin typeface="Arial" panose="020B0604020202020204" pitchFamily="34" charset="0"/>
                <a:cs typeface="Arial" panose="020B0604020202020204" pitchFamily="34" charset="0"/>
              </a:rPr>
              <a:t> ?</a:t>
            </a:r>
            <a:endParaRPr lang="en-US" sz="2400" b="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299544" y="1456831"/>
            <a:ext cx="3139755" cy="3224263"/>
            <a:chOff x="299544" y="1456831"/>
            <a:chExt cx="3139755" cy="3224263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3604" b="95946" l="18845" r="83333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759" t="3615" r="15636" b="3520"/>
            <a:stretch/>
          </p:blipFill>
          <p:spPr>
            <a:xfrm>
              <a:off x="299544" y="1456831"/>
              <a:ext cx="3139755" cy="3224263"/>
            </a:xfrm>
            <a:prstGeom prst="rect">
              <a:avLst/>
            </a:prstGeom>
          </p:spPr>
        </p:pic>
        <p:sp>
          <p:nvSpPr>
            <p:cNvPr id="4" name="Rectangle 3"/>
            <p:cNvSpPr/>
            <p:nvPr/>
          </p:nvSpPr>
          <p:spPr>
            <a:xfrm>
              <a:off x="2785030" y="3706815"/>
              <a:ext cx="331076" cy="48873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5583410" y="1591448"/>
            <a:ext cx="3060453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Karakter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Spesies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Invasif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:</a:t>
            </a:r>
          </a:p>
          <a:p>
            <a:endParaRPr lang="en-US" sz="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Cara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penyebaran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umum</a:t>
            </a: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Usia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reproduksi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cepat</a:t>
            </a: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Biji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berlimpah</a:t>
            </a: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Cepat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beradaptasi</a:t>
            </a: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Resistensi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tinggi</a:t>
            </a: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Sumber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: (Clout and Williams, 2009)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435" y="4737541"/>
            <a:ext cx="887598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Dampak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ekonomi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:</a:t>
            </a:r>
          </a:p>
          <a:p>
            <a:endParaRPr lang="en-US" sz="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Spesies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tumbuhan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dan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hewan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asing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biaya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ekonomi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dari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kerusakan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di USA) = $137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Milyar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tahun</a:t>
            </a: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6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spesies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gulma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biaya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agroekosistem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di Australia) = $105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Juta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tahun</a:t>
            </a: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Pinus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Hakeas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dan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Akasia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biaya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restorasi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di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Afrika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Selatan) = $2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Milyar</a:t>
            </a: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Sumber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: (McNeely, 2001) 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895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0" dirty="0" smtClean="0">
                <a:latin typeface="Arial" panose="020B0604020202020204" pitchFamily="34" charset="0"/>
                <a:cs typeface="Arial" panose="020B0604020202020204" pitchFamily="34" charset="0"/>
              </a:rPr>
              <a:t>Species Distribution Modeling</a:t>
            </a:r>
            <a:endParaRPr lang="en-US" sz="2400" b="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31" b="98017" l="9941" r="94659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031" y="5221267"/>
            <a:ext cx="1248200" cy="112041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97879" l="4134" r="9888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9312" y="4987964"/>
            <a:ext cx="1249200" cy="12174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2593" y="4851668"/>
            <a:ext cx="1249200" cy="122692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/>
              <p:cNvSpPr/>
              <p:nvPr/>
            </p:nvSpPr>
            <p:spPr>
              <a:xfrm>
                <a:off x="3689183" y="3570863"/>
                <a:ext cx="1925124" cy="1137383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MaxEnt</a:t>
                </a:r>
                <a:endParaRPr lang="en-US" b="1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:endParaRPr lang="en-US" b="1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100"/>
                        <m:t>max</m:t>
                      </m:r>
                      <m:d>
                        <m:dPr>
                          <m:ctrlPr>
                            <a:rPr lang="en-US" sz="1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 sz="1100" i="1"/>
                            <m:t>−</m:t>
                          </m:r>
                          <m:nary>
                            <m:naryPr>
                              <m:chr m:val="∑"/>
                              <m:limLoc m:val="undOvr"/>
                              <m:ctrlPr>
                                <a:rPr lang="en-US" sz="11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nor/>
                                </m:rPr>
                                <a:rPr lang="en-US" sz="1100"/>
                                <m:t>i</m:t>
                              </m:r>
                              <m:r>
                                <m:rPr>
                                  <m:nor/>
                                </m:rPr>
                                <a:rPr lang="en-US" sz="1100"/>
                                <m:t>=</m:t>
                              </m:r>
                              <m:r>
                                <m:rPr>
                                  <m:nor/>
                                </m:rPr>
                                <a:rPr lang="en-US" sz="1100"/>
                                <m:t>min</m:t>
                              </m:r>
                            </m:sub>
                            <m:sup>
                              <m:r>
                                <m:rPr>
                                  <m:nor/>
                                </m:rPr>
                                <a:rPr lang="en-US" sz="1100"/>
                                <m:t>i</m:t>
                              </m:r>
                              <m:r>
                                <m:rPr>
                                  <m:nor/>
                                </m:rPr>
                                <a:rPr lang="en-US" sz="1100"/>
                                <m:t>=</m:t>
                              </m:r>
                              <m:r>
                                <m:rPr>
                                  <m:nor/>
                                </m:rPr>
                                <a:rPr lang="en-US" sz="1100"/>
                                <m:t>max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n-US" sz="1100"/>
                                    <m:t>p</m:t>
                                  </m:r>
                                </m:e>
                                <m:sub>
                                  <m:r>
                                    <m:rPr>
                                      <m:nor/>
                                    </m:rPr>
                                    <a:rPr lang="en-US" sz="1100"/>
                                    <m:t>i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en-US" sz="1100"/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1100"/>
                                <m:t>log</m:t>
                              </m:r>
                              <m:r>
                                <m:rPr>
                                  <m:nor/>
                                </m:rPr>
                                <a:rPr lang="en-US" sz="1100"/>
                                <m:t> </m:t>
                              </m:r>
                              <m:sSub>
                                <m:sSubPr>
                                  <m:ctrlP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n-US" sz="1100"/>
                                    <m:t>p</m:t>
                                  </m:r>
                                </m:e>
                                <m:sub>
                                  <m:r>
                                    <m:rPr>
                                      <m:nor/>
                                    </m:rPr>
                                    <a:rPr lang="en-US" sz="1100"/>
                                    <m:t>i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</m:oMath>
                  </m:oMathPara>
                </a14:m>
                <a:endParaRPr lang="en-US" sz="11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9183" y="3570863"/>
                <a:ext cx="1925124" cy="1137383"/>
              </a:xfrm>
              <a:prstGeom prst="rect">
                <a:avLst/>
              </a:prstGeom>
              <a:blipFill rotWithShape="0">
                <a:blip r:embed="rId8"/>
                <a:stretch>
                  <a:fillRect t="-483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ight Arrow 9"/>
          <p:cNvSpPr/>
          <p:nvPr/>
        </p:nvSpPr>
        <p:spPr>
          <a:xfrm rot="1769231">
            <a:off x="3076475" y="3191985"/>
            <a:ext cx="617386" cy="344849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Arrow 23"/>
          <p:cNvSpPr/>
          <p:nvPr/>
        </p:nvSpPr>
        <p:spPr>
          <a:xfrm rot="19435839">
            <a:off x="3104179" y="4767443"/>
            <a:ext cx="617386" cy="344849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72" t="2547" r="26428" b="5779"/>
          <a:stretch/>
        </p:blipFill>
        <p:spPr>
          <a:xfrm>
            <a:off x="6191071" y="2721448"/>
            <a:ext cx="3039002" cy="3021242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5989197" y="6104669"/>
            <a:ext cx="26805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Sumber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: (Pearson et al., 2007)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3604" b="95946" l="18845" r="8333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759" t="3615" r="15636" b="3520"/>
          <a:stretch/>
        </p:blipFill>
        <p:spPr>
          <a:xfrm>
            <a:off x="1240824" y="1788952"/>
            <a:ext cx="1828287" cy="1877496"/>
          </a:xfrm>
          <a:prstGeom prst="rect">
            <a:avLst/>
          </a:prstGeom>
        </p:spPr>
      </p:pic>
      <p:sp>
        <p:nvSpPr>
          <p:cNvPr id="18" name="Right Arrow 17"/>
          <p:cNvSpPr/>
          <p:nvPr/>
        </p:nvSpPr>
        <p:spPr>
          <a:xfrm>
            <a:off x="5716262" y="4032435"/>
            <a:ext cx="474809" cy="214237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12"/>
          <a:srcRect l="14236" r="9190"/>
          <a:stretch/>
        </p:blipFill>
        <p:spPr>
          <a:xfrm>
            <a:off x="97448" y="1788952"/>
            <a:ext cx="1046608" cy="78980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753070" y="2771547"/>
            <a:ext cx="18469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Ecological Niche Modal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32095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700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Penelitian</a:t>
            </a:r>
            <a:r>
              <a:rPr lang="en-US" sz="2700" b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700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Sebelumnya</a:t>
            </a:r>
            <a:endParaRPr lang="en-US" sz="27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5815213"/>
              </p:ext>
            </p:extLst>
          </p:nvPr>
        </p:nvGraphicFramePr>
        <p:xfrm>
          <a:off x="261257" y="1531917"/>
          <a:ext cx="8657111" cy="46450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17111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Perumusan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Masalah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990434808"/>
              </p:ext>
            </p:extLst>
          </p:nvPr>
        </p:nvGraphicFramePr>
        <p:xfrm>
          <a:off x="953984" y="1705758"/>
          <a:ext cx="9828811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53483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Tujuan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Penelitian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99090" y="1923393"/>
            <a:ext cx="2333296" cy="536028"/>
          </a:xfrm>
          <a:prstGeom prst="rect">
            <a:avLst/>
          </a:prstGeom>
          <a:solidFill>
            <a:srgbClr val="FDAF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Tujuan</a:t>
            </a: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Penelitian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932386" y="2869323"/>
            <a:ext cx="5218386" cy="498097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Identifikasi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faktor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lingkungan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berpengaruh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932386" y="3602420"/>
            <a:ext cx="5218386" cy="498097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 </a:t>
            </a:r>
            <a:r>
              <a:rPr lang="en-US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spasial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prediksi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Akasia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932386" y="4335517"/>
            <a:ext cx="5218386" cy="49809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Visualisasi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berbasis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website </a:t>
            </a:r>
            <a:r>
              <a:rPr lang="en-US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interaktif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Elbow Connector 9"/>
          <p:cNvCxnSpPr>
            <a:endCxn id="6" idx="1"/>
          </p:cNvCxnSpPr>
          <p:nvPr/>
        </p:nvCxnSpPr>
        <p:spPr>
          <a:xfrm>
            <a:off x="1765738" y="2459421"/>
            <a:ext cx="1152000" cy="658951"/>
          </a:xfrm>
          <a:prstGeom prst="bentConnector3">
            <a:avLst>
              <a:gd name="adj1" fmla="val 0"/>
            </a:avLst>
          </a:prstGeom>
          <a:ln w="50800">
            <a:solidFill>
              <a:schemeClr val="accent4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5" idx="2"/>
            <a:endCxn id="7" idx="1"/>
          </p:cNvCxnSpPr>
          <p:nvPr/>
        </p:nvCxnSpPr>
        <p:spPr>
          <a:xfrm rot="16200000" flipH="1">
            <a:off x="1653038" y="2572121"/>
            <a:ext cx="1392048" cy="1166648"/>
          </a:xfrm>
          <a:prstGeom prst="bentConnector2">
            <a:avLst/>
          </a:prstGeom>
          <a:ln w="50800"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5" idx="2"/>
            <a:endCxn id="8" idx="1"/>
          </p:cNvCxnSpPr>
          <p:nvPr/>
        </p:nvCxnSpPr>
        <p:spPr>
          <a:xfrm rot="16200000" flipH="1">
            <a:off x="1286490" y="2938669"/>
            <a:ext cx="2125145" cy="1166648"/>
          </a:xfrm>
          <a:prstGeom prst="bentConnector2">
            <a:avLst/>
          </a:prstGeom>
          <a:ln w="50800">
            <a:solidFill>
              <a:schemeClr val="accent6">
                <a:lumMod val="40000"/>
                <a:lumOff val="60000"/>
              </a:schemeClr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5685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ounded Rectangle 29"/>
          <p:cNvSpPr/>
          <p:nvPr/>
        </p:nvSpPr>
        <p:spPr>
          <a:xfrm>
            <a:off x="4051734" y="4675227"/>
            <a:ext cx="4981904" cy="84419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Menjadi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bahan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untuk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memperkaya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ilmu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pengetahuan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di </a:t>
            </a:r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bidang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Computer Science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mengenai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penerapan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model </a:t>
            </a:r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distribusi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spesies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dipadukan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penggunaan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Sistem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Informasi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Geografis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(GIS) </a:t>
            </a:r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dalam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pengelolaan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tumbuhan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jenis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invasif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4051734" y="3358062"/>
            <a:ext cx="4981904" cy="84419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Manjadi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masukan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strategis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berguna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untuk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menentukan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langkah-langkah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perencanaan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dan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pengelolaan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kawasan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dalam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hal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pencegahan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invasi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semakin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meluas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oleh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spesies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serta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penyediaan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pakan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kontinyu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bagi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grass land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4051734" y="2040896"/>
            <a:ext cx="4981904" cy="84419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Memberikan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data </a:t>
            </a:r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dan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informasi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mengenai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faktor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lingkungan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mempengaruhi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kehadiran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A. </a:t>
            </a:r>
            <a:r>
              <a:rPr lang="en-US" sz="1200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nilotica</a:t>
            </a:r>
            <a:r>
              <a:rPr lang="en-US" sz="12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(L.) </a:t>
            </a:r>
            <a:r>
              <a:rPr lang="en-US" sz="1200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Willd.ex</a:t>
            </a:r>
            <a:r>
              <a:rPr lang="en-US" sz="12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Del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model </a:t>
            </a:r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prediksi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berbagai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karakteristik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lingkungan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serta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sebaran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spasial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A. </a:t>
            </a:r>
            <a:r>
              <a:rPr lang="en-US" sz="1200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nilotica</a:t>
            </a:r>
            <a:r>
              <a:rPr lang="en-US" sz="12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(L.) </a:t>
            </a:r>
            <a:r>
              <a:rPr lang="en-US" sz="1200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Willd.ex</a:t>
            </a:r>
            <a:r>
              <a:rPr lang="en-US" sz="12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Del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di TN </a:t>
            </a:r>
            <a:r>
              <a:rPr lang="en-US" sz="12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Baluran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Manfaat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Penelitian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ight Arrow Callout 19"/>
          <p:cNvSpPr/>
          <p:nvPr/>
        </p:nvSpPr>
        <p:spPr>
          <a:xfrm>
            <a:off x="139479" y="3283547"/>
            <a:ext cx="2869324" cy="993227"/>
          </a:xfrm>
          <a:prstGeom prst="rightArrowCallou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Manfaat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Penelitian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Chevron 20"/>
          <p:cNvSpPr/>
          <p:nvPr/>
        </p:nvSpPr>
        <p:spPr>
          <a:xfrm rot="5400000">
            <a:off x="3030547" y="2226514"/>
            <a:ext cx="1317165" cy="945931"/>
          </a:xfrm>
          <a:prstGeom prst="chevr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Chevron 26"/>
          <p:cNvSpPr/>
          <p:nvPr/>
        </p:nvSpPr>
        <p:spPr>
          <a:xfrm rot="5400000">
            <a:off x="3030546" y="3543679"/>
            <a:ext cx="1317165" cy="945931"/>
          </a:xfrm>
          <a:prstGeom prst="chevron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Chevron 28"/>
          <p:cNvSpPr/>
          <p:nvPr/>
        </p:nvSpPr>
        <p:spPr>
          <a:xfrm rot="5400000">
            <a:off x="3030545" y="4860844"/>
            <a:ext cx="1317165" cy="945931"/>
          </a:xfrm>
          <a:prstGeom prst="chevron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532674" y="256758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531468" y="392204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531468" y="523921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8844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27677</TotalTime>
  <Words>1588</Words>
  <Application>Microsoft Office PowerPoint</Application>
  <PresentationFormat>On-screen Show (4:3)</PresentationFormat>
  <Paragraphs>312</Paragraphs>
  <Slides>25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Cambria Math</vt:lpstr>
      <vt:lpstr>Office Theme</vt:lpstr>
      <vt:lpstr>Prediksi Area Invasif Acacia Nilotica dengan Maximum Entropy Modeling di Taman Nasional Baluran</vt:lpstr>
      <vt:lpstr>Outline</vt:lpstr>
      <vt:lpstr>Pendahuluan : Latar Belakang</vt:lpstr>
      <vt:lpstr>Kenapa Invasif ?</vt:lpstr>
      <vt:lpstr>Species Distribution Modeling</vt:lpstr>
      <vt:lpstr>Penelitian Sebelumnya</vt:lpstr>
      <vt:lpstr>Perumusan Masalah</vt:lpstr>
      <vt:lpstr>Tujuan Penelitian</vt:lpstr>
      <vt:lpstr>Manfaat Penelitian</vt:lpstr>
      <vt:lpstr>Ruang Lingkup</vt:lpstr>
      <vt:lpstr>Metode Penelitian : Tahapan Penelitian</vt:lpstr>
      <vt:lpstr>Praproses Data </vt:lpstr>
      <vt:lpstr>Praproses Data </vt:lpstr>
      <vt:lpstr>Menjalankan MaxEnt </vt:lpstr>
      <vt:lpstr>Keluaran</vt:lpstr>
      <vt:lpstr>Kalibrasi dan Evaluasi Model</vt:lpstr>
      <vt:lpstr>Kalibrasi dan Evaluasi Model</vt:lpstr>
      <vt:lpstr>Kalibrasi dan Evaluasi Model</vt:lpstr>
      <vt:lpstr>Metode Penelitian : Jadwal Penelitian</vt:lpstr>
      <vt:lpstr>Referensi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Vaio</dc:creator>
  <cp:lastModifiedBy>User</cp:lastModifiedBy>
  <cp:revision>211</cp:revision>
  <dcterms:created xsi:type="dcterms:W3CDTF">2015-11-14T00:22:11Z</dcterms:created>
  <dcterms:modified xsi:type="dcterms:W3CDTF">2017-02-16T01:07:07Z</dcterms:modified>
</cp:coreProperties>
</file>