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313" r:id="rId4"/>
    <p:sldId id="312" r:id="rId5"/>
  </p:sldIdLst>
  <p:sldSz cx="9144000" cy="5715000" type="screen16x10"/>
  <p:notesSz cx="9144000" cy="5715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24A9-2E27-47E2-819F-9726BF0D43A2}" type="datetimeFigureOut">
              <a:rPr lang="id-ID" smtClean="0"/>
              <a:t>12/02/2019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428625"/>
            <a:ext cx="3429000" cy="214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714625"/>
            <a:ext cx="7315200" cy="2571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56A7-A73E-48E9-B655-B64442A8B5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854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KIRIM DATA DULU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E56A7-A73E-48E9-B655-B64442A8B58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874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E56A7-A73E-48E9-B655-B64442A8B58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59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9280" y="269657"/>
            <a:ext cx="8365439" cy="647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94363" y="1697643"/>
            <a:ext cx="3016250" cy="3614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21" y="0"/>
            <a:ext cx="9128131" cy="571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55458" y="0"/>
            <a:ext cx="3079133" cy="571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20" y="0"/>
            <a:ext cx="9128131" cy="5714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287" y="269657"/>
            <a:ext cx="8365424" cy="647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6795" y="2631719"/>
            <a:ext cx="6482080" cy="278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99"/>
            <a:ext cx="9143981" cy="5711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461" y="1177544"/>
            <a:ext cx="5411470" cy="1803400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sz="6000" b="1" i="0" spc="-15" dirty="0">
                <a:solidFill>
                  <a:srgbClr val="000000"/>
                </a:solidFill>
                <a:latin typeface="Times New Roman"/>
                <a:cs typeface="Times New Roman"/>
              </a:rPr>
              <a:t>PRAKTIKUM</a:t>
            </a:r>
            <a:r>
              <a:rPr sz="6000" b="1" i="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6000" b="1" i="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6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US" sz="2400" i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Data Mining - A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58977" y="5365134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87878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6172200" y="1404506"/>
            <a:ext cx="2819399" cy="290079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-635" algn="ctr">
              <a:spcBef>
                <a:spcPts val="500"/>
              </a:spcBef>
            </a:pPr>
            <a:r>
              <a:rPr sz="4400" b="1" spc="-114" dirty="0" smtClean="0">
                <a:cs typeface="Arial"/>
              </a:rPr>
              <a:t>ASISTEN</a:t>
            </a:r>
          </a:p>
          <a:p>
            <a:pPr marL="12700" marR="5080" indent="-635" algn="ctr">
              <a:spcBef>
                <a:spcPts val="500"/>
              </a:spcBef>
            </a:pPr>
            <a:r>
              <a:rPr lang="x-none" sz="4400" b="1" spc="-114" dirty="0" smtClean="0">
                <a:cs typeface="Arial"/>
              </a:rPr>
              <a:t>DOSEN</a:t>
            </a:r>
          </a:p>
          <a:p>
            <a:pPr marL="12700" marR="5080" indent="-635" algn="ctr">
              <a:spcBef>
                <a:spcPts val="500"/>
              </a:spcBef>
            </a:pPr>
            <a:r>
              <a:rPr lang="en-US" sz="4400" b="1" spc="-114" dirty="0" smtClean="0">
                <a:cs typeface="Arial"/>
              </a:rPr>
              <a:t>Data Mining -A</a:t>
            </a:r>
            <a:endParaRPr sz="4400" b="1" dirty="0">
              <a:cs typeface="Arial"/>
            </a:endParaRPr>
          </a:p>
        </p:txBody>
      </p:sp>
      <p:sp>
        <p:nvSpPr>
          <p:cNvPr id="6" name="object 3"/>
          <p:cNvSpPr txBox="1">
            <a:spLocks noGrp="1"/>
          </p:cNvSpPr>
          <p:nvPr/>
        </p:nvSpPr>
        <p:spPr>
          <a:xfrm>
            <a:off x="1030605" y="1104900"/>
            <a:ext cx="4455795" cy="119968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dirty="0" smtClean="0">
                <a:solidFill>
                  <a:schemeClr val="bg1"/>
                </a:solidFill>
                <a:latin typeface="+mn-lt"/>
              </a:rPr>
              <a:t>ICHA TIRHISS FEBRIANA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x-none" sz="1400" spc="25" dirty="0" smtClean="0">
                <a:solidFill>
                  <a:schemeClr val="bg1"/>
                </a:solidFill>
                <a:latin typeface="+mn-lt"/>
              </a:rPr>
              <a:t>NRP	: 062115 4000 0049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x-none" sz="1400" spc="25" dirty="0" smtClean="0">
                <a:solidFill>
                  <a:schemeClr val="bg1"/>
                </a:solidFill>
                <a:latin typeface="+mn-lt"/>
              </a:rPr>
              <a:t>No. Hp	: 08970649485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x-none" sz="1400" spc="25" dirty="0" smtClean="0">
                <a:solidFill>
                  <a:schemeClr val="bg1"/>
                </a:solidFill>
                <a:latin typeface="+mn-lt"/>
              </a:rPr>
              <a:t>Email	: ichatirhissfebriana@gmail.com</a:t>
            </a:r>
            <a:endParaRPr sz="1400" spc="25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1030604" y="2375920"/>
            <a:ext cx="4455795" cy="119968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IKA NUR LAILY</a:t>
            </a:r>
            <a:endParaRPr sz="1600" b="1" dirty="0" smtClean="0">
              <a:solidFill>
                <a:schemeClr val="bg1"/>
              </a:solidFill>
              <a:latin typeface="+mn-l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x-none" sz="1400" spc="25" dirty="0" smtClean="0">
                <a:solidFill>
                  <a:schemeClr val="bg1"/>
                </a:solidFill>
                <a:latin typeface="+mn-lt"/>
              </a:rPr>
              <a:t>NRP	: 062115 4000 00</a:t>
            </a:r>
            <a:r>
              <a:rPr lang="en-US" sz="1400" spc="25" dirty="0" smtClean="0">
                <a:solidFill>
                  <a:schemeClr val="bg1"/>
                </a:solidFill>
                <a:latin typeface="+mn-lt"/>
              </a:rPr>
              <a:t>13</a:t>
            </a:r>
            <a:endParaRPr lang="x-none" sz="1400" spc="25" dirty="0" smtClean="0">
              <a:solidFill>
                <a:schemeClr val="bg1"/>
              </a:solidFill>
              <a:latin typeface="+mn-l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x-none" sz="1400" spc="25" dirty="0">
                <a:solidFill>
                  <a:schemeClr val="bg1"/>
                </a:solidFill>
                <a:latin typeface="+mn-lt"/>
              </a:rPr>
              <a:t>No. Hp	: </a:t>
            </a:r>
            <a:r>
              <a:rPr lang="en-US" sz="1400" spc="25" dirty="0" smtClean="0">
                <a:solidFill>
                  <a:schemeClr val="bg1"/>
                </a:solidFill>
                <a:latin typeface="+mn-lt"/>
              </a:rPr>
              <a:t>085731911733</a:t>
            </a:r>
            <a:endParaRPr lang="x-none" sz="1400" spc="25" dirty="0" smtClean="0">
              <a:solidFill>
                <a:schemeClr val="bg1"/>
              </a:solidFill>
              <a:latin typeface="+mn-l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x-none" sz="1400" spc="25" dirty="0" smtClean="0">
                <a:solidFill>
                  <a:schemeClr val="bg1"/>
                </a:solidFill>
                <a:latin typeface="+mn-lt"/>
              </a:rPr>
              <a:t>Email	: </a:t>
            </a:r>
            <a:r>
              <a:rPr lang="en-US" sz="1400" spc="25" dirty="0" smtClean="0">
                <a:solidFill>
                  <a:schemeClr val="bg1"/>
                </a:solidFill>
                <a:latin typeface="+mn-lt"/>
              </a:rPr>
              <a:t>ikanurlaily97@gmail.com</a:t>
            </a:r>
            <a:endParaRPr sz="1400" spc="25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bject 3"/>
          <p:cNvSpPr txBox="1">
            <a:spLocks noGrp="1"/>
          </p:cNvSpPr>
          <p:nvPr/>
        </p:nvSpPr>
        <p:spPr>
          <a:xfrm>
            <a:off x="1030605" y="3641419"/>
            <a:ext cx="4455795" cy="119968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dirty="0" smtClean="0">
                <a:solidFill>
                  <a:schemeClr val="bg1"/>
                </a:solidFill>
                <a:latin typeface="+mn-lt"/>
              </a:rPr>
              <a:t>HENDRI PRABOWO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x-none" sz="1400" spc="25" dirty="0" smtClean="0">
                <a:solidFill>
                  <a:schemeClr val="bg1"/>
                </a:solidFill>
                <a:latin typeface="+mn-lt"/>
              </a:rPr>
              <a:t>NRP	: 062115 4000 0068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x-none" sz="1400" spc="25" dirty="0">
                <a:solidFill>
                  <a:schemeClr val="bg1"/>
                </a:solidFill>
                <a:latin typeface="+mn-lt"/>
              </a:rPr>
              <a:t>No. Hp	: </a:t>
            </a:r>
            <a:r>
              <a:rPr lang="x-none" sz="1400" spc="25" dirty="0" smtClean="0">
                <a:solidFill>
                  <a:schemeClr val="bg1"/>
                </a:solidFill>
                <a:latin typeface="+mn-lt"/>
              </a:rPr>
              <a:t>081259990133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x-none" sz="1400" spc="25" dirty="0" smtClean="0">
                <a:solidFill>
                  <a:schemeClr val="bg1"/>
                </a:solidFill>
                <a:latin typeface="+mn-lt"/>
              </a:rPr>
              <a:t>Email	: </a:t>
            </a:r>
            <a:r>
              <a:rPr lang="id-ID" sz="1400" spc="25" dirty="0">
                <a:solidFill>
                  <a:schemeClr val="bg1"/>
                </a:solidFill>
                <a:latin typeface="+mn-lt"/>
              </a:rPr>
              <a:t>hendriprabowo88@gmail.com</a:t>
            </a:r>
            <a:endParaRPr sz="1400" spc="25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sil gambar untuk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592"/>
            <a:ext cx="3420984" cy="11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452CB-E90E-4372-BA5A-FA5D797E9732}"/>
              </a:ext>
            </a:extLst>
          </p:cNvPr>
          <p:cNvSpPr txBox="1"/>
          <p:nvPr/>
        </p:nvSpPr>
        <p:spPr>
          <a:xfrm>
            <a:off x="389287" y="1485900"/>
            <a:ext cx="364931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900" dirty="0"/>
          </a:p>
          <a:p>
            <a:r>
              <a:rPr lang="en-US" sz="1600" dirty="0"/>
              <a:t>Steps to Install Anaconda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Go </a:t>
            </a:r>
            <a:r>
              <a:rPr lang="en-US" sz="1600" dirty="0"/>
              <a:t>to Download Anaconda (</a:t>
            </a:r>
            <a:r>
              <a:rPr lang="en-US" sz="1600" dirty="0">
                <a:hlinkClick r:id="rId3"/>
              </a:rPr>
              <a:t>https://www.anaconda.com/download/</a:t>
            </a:r>
            <a:r>
              <a:rPr lang="en-US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Based </a:t>
            </a:r>
            <a:r>
              <a:rPr lang="en-US" sz="1600" dirty="0"/>
              <a:t>on your Operating System Click on Windows or Mac or Linux Symbol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Download </a:t>
            </a:r>
            <a:r>
              <a:rPr lang="en-US" sz="1600" dirty="0"/>
              <a:t>Python 3.5 Version for 64 bit or 32 bit. Right Click on “My Computer” and go to Properties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Steps to Configure Anaconda: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Search for Anaconda Prompt and open 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Type the below commands to update </a:t>
            </a:r>
            <a:r>
              <a:rPr lang="en-US" sz="1600" dirty="0" err="1"/>
              <a:t>conda</a:t>
            </a:r>
            <a:r>
              <a:rPr lang="en-US" sz="1600" dirty="0"/>
              <a:t> and </a:t>
            </a:r>
            <a:r>
              <a:rPr lang="en-US" sz="1600" dirty="0" err="1"/>
              <a:t>Jupyter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65798-7A7A-4D9E-8C1D-8EF567CB94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413"/>
          <a:stretch/>
        </p:blipFill>
        <p:spPr>
          <a:xfrm>
            <a:off x="4114800" y="1181100"/>
            <a:ext cx="4788402" cy="43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5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813" y="1638300"/>
            <a:ext cx="5410200" cy="227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marR="5080" indent="-132715">
              <a:lnSpc>
                <a:spcPct val="112500"/>
              </a:lnSpc>
              <a:spcBef>
                <a:spcPts val="100"/>
              </a:spcBef>
              <a:buChar char="•"/>
              <a:tabLst>
                <a:tab pos="146050" algn="l"/>
              </a:tabLst>
            </a:pPr>
            <a:r>
              <a:rPr lang="en-US" sz="1600" spc="30" dirty="0" err="1" smtClean="0">
                <a:latin typeface="Arial"/>
                <a:cs typeface="Arial"/>
              </a:rPr>
              <a:t>Mencari</a:t>
            </a:r>
            <a:r>
              <a:rPr lang="en-US" sz="1600" spc="30" dirty="0" smtClean="0">
                <a:latin typeface="Arial"/>
                <a:cs typeface="Arial"/>
              </a:rPr>
              <a:t> data </a:t>
            </a:r>
            <a:r>
              <a:rPr lang="en-US" sz="1600" spc="30" dirty="0" err="1" smtClean="0">
                <a:latin typeface="Arial"/>
                <a:cs typeface="Arial"/>
              </a:rPr>
              <a:t>sendiri-sendiri</a:t>
            </a:r>
            <a:r>
              <a:rPr lang="en-US" sz="1600" spc="30" dirty="0" smtClean="0">
                <a:latin typeface="Arial"/>
                <a:cs typeface="Arial"/>
              </a:rPr>
              <a:t> </a:t>
            </a:r>
            <a:r>
              <a:rPr lang="en-US" sz="1600" spc="30" dirty="0" err="1" smtClean="0">
                <a:latin typeface="Arial"/>
                <a:cs typeface="Arial"/>
              </a:rPr>
              <a:t>lalu</a:t>
            </a:r>
            <a:r>
              <a:rPr lang="en-US" sz="1600" spc="30" dirty="0" smtClean="0">
                <a:latin typeface="Arial"/>
                <a:cs typeface="Arial"/>
              </a:rPr>
              <a:t> </a:t>
            </a:r>
            <a:r>
              <a:rPr lang="en-US" sz="1600" spc="30" dirty="0" err="1" smtClean="0">
                <a:latin typeface="Arial"/>
                <a:cs typeface="Arial"/>
              </a:rPr>
              <a:t>diintegrasikan</a:t>
            </a:r>
            <a:r>
              <a:rPr lang="en-US" sz="1600" spc="30" dirty="0" smtClean="0">
                <a:latin typeface="Arial"/>
                <a:cs typeface="Arial"/>
              </a:rPr>
              <a:t> </a:t>
            </a:r>
            <a:r>
              <a:rPr lang="en-US" sz="1600" spc="30" dirty="0" err="1" smtClean="0">
                <a:latin typeface="Arial"/>
                <a:cs typeface="Arial"/>
              </a:rPr>
              <a:t>bebas</a:t>
            </a:r>
            <a:r>
              <a:rPr lang="en-US" sz="1600" spc="30" dirty="0" smtClean="0">
                <a:latin typeface="Arial"/>
                <a:cs typeface="Arial"/>
              </a:rPr>
              <a:t>.</a:t>
            </a:r>
          </a:p>
          <a:p>
            <a:pPr marL="145415" marR="5080" indent="-132715">
              <a:lnSpc>
                <a:spcPct val="112500"/>
              </a:lnSpc>
              <a:spcBef>
                <a:spcPts val="100"/>
              </a:spcBef>
              <a:buChar char="•"/>
              <a:tabLst>
                <a:tab pos="146050" algn="l"/>
              </a:tabLst>
            </a:pPr>
            <a:r>
              <a:rPr sz="1600" spc="30" dirty="0" err="1" smtClean="0">
                <a:latin typeface="Arial"/>
                <a:cs typeface="Arial"/>
              </a:rPr>
              <a:t>Dikumpulkan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30" dirty="0" err="1" smtClean="0">
                <a:latin typeface="Arial"/>
                <a:cs typeface="Arial"/>
              </a:rPr>
              <a:t>dalam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30" dirty="0" err="1" smtClean="0">
                <a:latin typeface="Arial"/>
                <a:cs typeface="Arial"/>
              </a:rPr>
              <a:t>bentuk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lang="en-US" sz="1600" spc="30" dirty="0" smtClean="0">
                <a:latin typeface="Arial"/>
                <a:cs typeface="Arial"/>
              </a:rPr>
              <a:t>python </a:t>
            </a:r>
            <a:r>
              <a:rPr lang="en-US" sz="1600" spc="30" dirty="0" err="1" smtClean="0">
                <a:latin typeface="Arial"/>
                <a:cs typeface="Arial"/>
              </a:rPr>
              <a:t>beserta</a:t>
            </a:r>
            <a:r>
              <a:rPr lang="en-US" sz="1600" spc="30" dirty="0" smtClean="0">
                <a:latin typeface="Arial"/>
                <a:cs typeface="Arial"/>
              </a:rPr>
              <a:t> file lain yang </a:t>
            </a:r>
            <a:r>
              <a:rPr lang="en-US" sz="1600" spc="30" dirty="0" err="1" smtClean="0">
                <a:latin typeface="Arial"/>
                <a:cs typeface="Arial"/>
              </a:rPr>
              <a:t>berkaitan</a:t>
            </a:r>
            <a:r>
              <a:rPr lang="en-US" sz="1600" spc="30" dirty="0" smtClean="0">
                <a:latin typeface="Arial"/>
                <a:cs typeface="Arial"/>
              </a:rPr>
              <a:t>. </a:t>
            </a:r>
            <a:r>
              <a:rPr lang="en-US" sz="1600" spc="30" dirty="0" err="1" smtClean="0">
                <a:latin typeface="Arial"/>
                <a:cs typeface="Arial"/>
              </a:rPr>
              <a:t>Adapun</a:t>
            </a:r>
            <a:r>
              <a:rPr lang="en-US" sz="1600" spc="30" dirty="0" smtClean="0">
                <a:latin typeface="Arial"/>
                <a:cs typeface="Arial"/>
              </a:rPr>
              <a:t> </a:t>
            </a:r>
            <a:r>
              <a:rPr sz="1600" spc="30" dirty="0" err="1" smtClean="0">
                <a:latin typeface="Arial"/>
                <a:cs typeface="Arial"/>
              </a:rPr>
              <a:t>nama</a:t>
            </a:r>
            <a:r>
              <a:rPr sz="1600" spc="30" dirty="0" smtClean="0">
                <a:latin typeface="Arial"/>
                <a:cs typeface="Arial"/>
              </a:rPr>
              <a:t> file </a:t>
            </a:r>
            <a:r>
              <a:rPr sz="1600" spc="30" dirty="0" err="1" smtClean="0">
                <a:latin typeface="Arial"/>
                <a:cs typeface="Arial"/>
              </a:rPr>
              <a:t>dan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30" dirty="0" err="1" smtClean="0">
                <a:latin typeface="Arial"/>
                <a:cs typeface="Arial"/>
              </a:rPr>
              <a:t>subjek</a:t>
            </a:r>
            <a:r>
              <a:rPr sz="1600" spc="30" dirty="0" smtClean="0">
                <a:latin typeface="Arial"/>
                <a:cs typeface="Arial"/>
              </a:rPr>
              <a:t> :</a:t>
            </a:r>
          </a:p>
          <a:p>
            <a:pPr marL="12700" marR="5080">
              <a:lnSpc>
                <a:spcPct val="112500"/>
              </a:lnSpc>
              <a:spcBef>
                <a:spcPts val="100"/>
              </a:spcBef>
              <a:tabLst>
                <a:tab pos="146050" algn="l"/>
              </a:tabLst>
            </a:pPr>
            <a:r>
              <a:rPr lang="x-none" sz="1600" spc="30" dirty="0" smtClean="0">
                <a:latin typeface="Arial"/>
                <a:cs typeface="Arial"/>
              </a:rPr>
              <a:t>	</a:t>
            </a:r>
            <a:r>
              <a:rPr lang="en-US" sz="1600" b="1" spc="30" dirty="0" smtClean="0">
                <a:latin typeface="Arial"/>
                <a:cs typeface="Arial"/>
              </a:rPr>
              <a:t>Data Integration</a:t>
            </a:r>
            <a:r>
              <a:rPr lang="x-none" sz="1600" b="1" spc="30" dirty="0" smtClean="0">
                <a:latin typeface="Arial"/>
                <a:cs typeface="Arial"/>
              </a:rPr>
              <a:t>_NRP1</a:t>
            </a:r>
            <a:endParaRPr sz="1600" b="1" spc="30" dirty="0" smtClean="0">
              <a:latin typeface="Arial"/>
              <a:cs typeface="Arial"/>
            </a:endParaRPr>
          </a:p>
          <a:p>
            <a:pPr marL="145415" marR="5080" indent="-132715">
              <a:lnSpc>
                <a:spcPct val="112500"/>
              </a:lnSpc>
              <a:spcBef>
                <a:spcPts val="100"/>
              </a:spcBef>
              <a:buChar char="•"/>
              <a:tabLst>
                <a:tab pos="146050" algn="l"/>
              </a:tabLst>
            </a:pPr>
            <a:r>
              <a:rPr lang="en-US" sz="1600" spc="30" dirty="0" err="1" smtClean="0">
                <a:latin typeface="Arial"/>
                <a:cs typeface="Arial"/>
              </a:rPr>
              <a:t>Diupload</a:t>
            </a:r>
            <a:r>
              <a:rPr lang="en-US" sz="1600" spc="30" dirty="0" smtClean="0">
                <a:latin typeface="Arial"/>
                <a:cs typeface="Arial"/>
              </a:rPr>
              <a:t> </a:t>
            </a:r>
            <a:r>
              <a:rPr lang="en-US" sz="1600" spc="30" dirty="0" err="1" smtClean="0">
                <a:latin typeface="Arial"/>
                <a:cs typeface="Arial"/>
              </a:rPr>
              <a:t>m</a:t>
            </a:r>
            <a:r>
              <a:rPr sz="1600" spc="30" dirty="0" err="1" smtClean="0">
                <a:latin typeface="Arial"/>
                <a:cs typeface="Arial"/>
              </a:rPr>
              <a:t>aksimal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30" dirty="0" err="1" smtClean="0">
                <a:latin typeface="Arial"/>
                <a:cs typeface="Arial"/>
              </a:rPr>
              <a:t>hari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lang="en-US" sz="1600" spc="30" dirty="0" err="1" smtClean="0">
                <a:latin typeface="Arial"/>
                <a:cs typeface="Arial"/>
              </a:rPr>
              <a:t>Minggu</a:t>
            </a:r>
            <a:r>
              <a:rPr lang="en-US" sz="1600" spc="30" dirty="0" smtClean="0">
                <a:latin typeface="Arial"/>
                <a:cs typeface="Arial"/>
              </a:rPr>
              <a:t> (17 </a:t>
            </a:r>
            <a:r>
              <a:rPr lang="en-US" sz="1600" spc="30" dirty="0" err="1" smtClean="0">
                <a:latin typeface="Arial"/>
                <a:cs typeface="Arial"/>
              </a:rPr>
              <a:t>Februari</a:t>
            </a:r>
            <a:r>
              <a:rPr lang="en-US" sz="1600" spc="30" dirty="0" smtClean="0">
                <a:latin typeface="Arial"/>
                <a:cs typeface="Arial"/>
              </a:rPr>
              <a:t> 2019) jam</a:t>
            </a:r>
            <a:r>
              <a:rPr sz="1600" spc="-15" dirty="0" smtClean="0">
                <a:latin typeface="Arial"/>
                <a:cs typeface="Arial"/>
              </a:rPr>
              <a:t> </a:t>
            </a:r>
            <a:r>
              <a:rPr lang="en-US" sz="1600" b="1" spc="-15" dirty="0" smtClean="0">
                <a:latin typeface="Arial"/>
                <a:cs typeface="Arial"/>
              </a:rPr>
              <a:t>11.59</a:t>
            </a:r>
            <a:r>
              <a:rPr sz="1600" b="1" spc="-15" dirty="0" smtClean="0">
                <a:latin typeface="Arial"/>
                <a:cs typeface="Arial"/>
              </a:rPr>
              <a:t> WIB</a:t>
            </a:r>
            <a:r>
              <a:rPr lang="en-US" sz="1600" b="1" spc="-15" dirty="0" smtClean="0">
                <a:latin typeface="Arial"/>
                <a:cs typeface="Arial"/>
              </a:rPr>
              <a:t>.</a:t>
            </a:r>
            <a:endParaRPr sz="200" dirty="0" smtClean="0">
              <a:latin typeface="Arial"/>
              <a:cs typeface="Arial"/>
            </a:endParaRPr>
          </a:p>
          <a:p>
            <a:pPr marL="145415" marR="603250" indent="-132715">
              <a:lnSpc>
                <a:spcPct val="112500"/>
              </a:lnSpc>
              <a:buChar char="•"/>
              <a:tabLst>
                <a:tab pos="146050" algn="l"/>
              </a:tabLst>
            </a:pPr>
            <a:r>
              <a:rPr sz="1600" spc="25" dirty="0" err="1" smtClean="0">
                <a:latin typeface="Arial"/>
                <a:cs typeface="Arial"/>
              </a:rPr>
              <a:t>Jika</a:t>
            </a:r>
            <a:r>
              <a:rPr sz="1600" spc="-160" dirty="0" smtClean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ada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45" dirty="0" err="1">
                <a:latin typeface="Arial"/>
                <a:cs typeface="Arial"/>
              </a:rPr>
              <a:t>keterlambatan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25" dirty="0" err="1" smtClean="0">
                <a:latin typeface="Arial"/>
                <a:cs typeface="Arial"/>
              </a:rPr>
              <a:t>pengumpulan</a:t>
            </a:r>
            <a:r>
              <a:rPr sz="1600" spc="25" dirty="0" smtClean="0">
                <a:latin typeface="Arial"/>
                <a:cs typeface="Arial"/>
              </a:rPr>
              <a:t>, </a:t>
            </a:r>
            <a:r>
              <a:rPr sz="1600" spc="55" dirty="0" err="1" smtClean="0">
                <a:latin typeface="Arial"/>
                <a:cs typeface="Arial"/>
              </a:rPr>
              <a:t>maka</a:t>
            </a:r>
            <a:r>
              <a:rPr sz="1600" spc="-130" dirty="0" smtClean="0">
                <a:latin typeface="Arial"/>
                <a:cs typeface="Arial"/>
              </a:rPr>
              <a:t> </a:t>
            </a:r>
            <a:r>
              <a:rPr lang="en-US" sz="1600" spc="75" dirty="0" err="1" smtClean="0">
                <a:latin typeface="Arial"/>
                <a:cs typeface="Arial"/>
              </a:rPr>
              <a:t>akan</a:t>
            </a:r>
            <a:r>
              <a:rPr lang="en-US" sz="1600" spc="75" dirty="0" smtClean="0">
                <a:latin typeface="Arial"/>
                <a:cs typeface="Arial"/>
              </a:rPr>
              <a:t> </a:t>
            </a:r>
            <a:r>
              <a:rPr lang="en-US" sz="1600" spc="75" dirty="0" err="1" smtClean="0">
                <a:latin typeface="Arial"/>
                <a:cs typeface="Arial"/>
              </a:rPr>
              <a:t>ada</a:t>
            </a:r>
            <a:r>
              <a:rPr sz="1600" spc="-130" dirty="0" smtClean="0">
                <a:latin typeface="Arial"/>
                <a:cs typeface="Arial"/>
              </a:rPr>
              <a:t> </a:t>
            </a:r>
            <a:r>
              <a:rPr sz="1600" spc="40" dirty="0" err="1">
                <a:latin typeface="Arial"/>
                <a:cs typeface="Arial"/>
              </a:rPr>
              <a:t>pengurangan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5" dirty="0" err="1" smtClean="0">
                <a:latin typeface="Arial"/>
                <a:cs typeface="Arial"/>
              </a:rPr>
              <a:t>poin</a:t>
            </a:r>
            <a:r>
              <a:rPr sz="1600" spc="15" dirty="0">
                <a:latin typeface="Arial"/>
                <a:cs typeface="Arial"/>
              </a:rPr>
              <a:t>.</a:t>
            </a:r>
            <a:endParaRPr sz="1600" spc="15" dirty="0" smtClean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2200" y="2019300"/>
            <a:ext cx="2787282" cy="134652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-635" algn="ctr">
              <a:lnSpc>
                <a:spcPts val="3000"/>
              </a:lnSpc>
              <a:spcBef>
                <a:spcPts val="500"/>
              </a:spcBef>
            </a:pPr>
            <a:r>
              <a:rPr sz="5400" b="1" spc="-90" dirty="0" smtClean="0">
                <a:solidFill>
                  <a:srgbClr val="F0F0F0"/>
                </a:solidFill>
                <a:latin typeface="Arial"/>
                <a:cs typeface="Arial"/>
              </a:rPr>
              <a:t>TUGAS</a:t>
            </a:r>
            <a:endParaRPr lang="en-US" sz="5400" b="1" spc="-90" dirty="0" smtClean="0">
              <a:solidFill>
                <a:srgbClr val="F0F0F0"/>
              </a:solidFill>
              <a:latin typeface="Arial"/>
              <a:cs typeface="Arial"/>
            </a:endParaRPr>
          </a:p>
          <a:p>
            <a:pPr marL="12700" marR="5080" indent="-635" algn="ctr">
              <a:lnSpc>
                <a:spcPts val="3000"/>
              </a:lnSpc>
              <a:spcBef>
                <a:spcPts val="500"/>
              </a:spcBef>
            </a:pPr>
            <a:endParaRPr lang="en-US" sz="5400" b="1" spc="-90" dirty="0" smtClean="0">
              <a:solidFill>
                <a:srgbClr val="F0F0F0"/>
              </a:solidFill>
              <a:latin typeface="Arial"/>
              <a:cs typeface="Arial"/>
            </a:endParaRPr>
          </a:p>
          <a:p>
            <a:pPr marL="12700" marR="5080" indent="-635" algn="ctr">
              <a:lnSpc>
                <a:spcPts val="3000"/>
              </a:lnSpc>
              <a:spcBef>
                <a:spcPts val="500"/>
              </a:spcBef>
            </a:pPr>
            <a:r>
              <a:rPr lang="en-US" sz="5400" b="1" spc="-90" dirty="0" smtClean="0">
                <a:solidFill>
                  <a:srgbClr val="F0F0F0"/>
                </a:solidFill>
                <a:latin typeface="Arial"/>
                <a:cs typeface="Arial"/>
              </a:rPr>
              <a:t>1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1046" y="5365134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878787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398813" y="1028700"/>
            <a:ext cx="5625935" cy="395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  <a:tabLst>
                <a:tab pos="146050" algn="l"/>
              </a:tabLst>
            </a:pPr>
            <a:r>
              <a:rPr lang="en-US" sz="2400" b="1" spc="30" dirty="0" err="1" smtClean="0">
                <a:latin typeface="Arial"/>
                <a:cs typeface="Arial"/>
              </a:rPr>
              <a:t>Tugas</a:t>
            </a:r>
            <a:r>
              <a:rPr lang="en-US" sz="2400" b="1" spc="30" dirty="0" smtClean="0">
                <a:latin typeface="Arial"/>
                <a:cs typeface="Arial"/>
              </a:rPr>
              <a:t> </a:t>
            </a:r>
            <a:r>
              <a:rPr lang="en-US" sz="2400" b="1" spc="30" dirty="0" err="1" smtClean="0">
                <a:latin typeface="Arial"/>
                <a:cs typeface="Arial"/>
              </a:rPr>
              <a:t>Individu</a:t>
            </a:r>
            <a:r>
              <a:rPr lang="en-US" sz="2400" b="1" spc="30" dirty="0" smtClean="0">
                <a:latin typeface="Arial"/>
                <a:cs typeface="Arial"/>
              </a:rPr>
              <a:t> Data Integration</a:t>
            </a:r>
            <a:endParaRPr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1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131</Words>
  <Application>Microsoft Office PowerPoint</Application>
  <PresentationFormat>On-screen Show (16:10)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PRAKTIKUM 1 Data Mining -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1 Pengantar Metode Statistika- B</dc:title>
  <cp:lastModifiedBy>USER</cp:lastModifiedBy>
  <cp:revision>61</cp:revision>
  <dcterms:created xsi:type="dcterms:W3CDTF">2018-09-05T18:17:55Z</dcterms:created>
  <dcterms:modified xsi:type="dcterms:W3CDTF">2019-02-11T18:44:34Z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2018-09-05T00:00:00Z</vt:filetime>
  </property>
</Properties>
</file>