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0" r:id="rId5"/>
    <p:sldId id="262" r:id="rId6"/>
    <p:sldId id="264" r:id="rId7"/>
    <p:sldId id="266" r:id="rId8"/>
    <p:sldId id="261" r:id="rId9"/>
    <p:sldId id="265" r:id="rId10"/>
    <p:sldId id="268" r:id="rId11"/>
    <p:sldId id="267" r:id="rId12"/>
    <p:sldId id="270" r:id="rId13"/>
    <p:sldId id="271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007033"/>
    <a:srgbClr val="CC0099"/>
    <a:srgbClr val="6C1A00"/>
    <a:srgbClr val="1D3A00"/>
    <a:srgbClr val="E50D79"/>
    <a:srgbClr val="E2109C"/>
    <a:srgbClr val="990099"/>
    <a:srgbClr val="FE9202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6" d="100"/>
          <a:sy n="96" d="100"/>
        </p:scale>
        <p:origin x="660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5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0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0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javascript.com/" TargetMode="Externa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hyperlink" Target="https://www.niagahoster.co.id/blog/xml/" TargetMode="Externa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CB4F224-33CE-4D44-86C3-87333332D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468" y="281175"/>
            <a:ext cx="3664920" cy="610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EF6E3A-66EE-4CA8-8B53-F4313BD82C68}"/>
              </a:ext>
            </a:extLst>
          </p:cNvPr>
          <p:cNvSpPr/>
          <p:nvPr/>
        </p:nvSpPr>
        <p:spPr>
          <a:xfrm>
            <a:off x="498468" y="2419044"/>
            <a:ext cx="408612" cy="1030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60666E-2F92-4903-A840-9175ED262D51}"/>
              </a:ext>
            </a:extLst>
          </p:cNvPr>
          <p:cNvSpPr txBox="1">
            <a:spLocks/>
          </p:cNvSpPr>
          <p:nvPr/>
        </p:nvSpPr>
        <p:spPr>
          <a:xfrm>
            <a:off x="460165" y="2266340"/>
            <a:ext cx="6213989" cy="17183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Hendri</a:t>
            </a:r>
            <a:br>
              <a:rPr lang="en-US" dirty="0"/>
            </a:b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Full-Stack WEB-15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CE377B9-A022-4007-B9FF-2E03B3DE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9365E6-1228-47A5-B915-CFA71455135A}"/>
              </a:ext>
            </a:extLst>
          </p:cNvPr>
          <p:cNvSpPr/>
          <p:nvPr/>
        </p:nvSpPr>
        <p:spPr>
          <a:xfrm>
            <a:off x="448965" y="281175"/>
            <a:ext cx="23668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Tailwind CSS</a:t>
            </a:r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09E3A-25CB-4C44-88DC-6541CEAA2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90" y="1706156"/>
            <a:ext cx="6391275" cy="3019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9808C4-A538-42A7-8552-AC3D545CA6C2}"/>
              </a:ext>
            </a:extLst>
          </p:cNvPr>
          <p:cNvSpPr txBox="1"/>
          <p:nvPr/>
        </p:nvSpPr>
        <p:spPr>
          <a:xfrm>
            <a:off x="296260" y="1197404"/>
            <a:ext cx="6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Penggunaan</a:t>
            </a:r>
            <a:r>
              <a:rPr lang="en-US" dirty="0"/>
              <a:t> / </a:t>
            </a:r>
            <a:r>
              <a:rPr lang="en-US" dirty="0" err="1"/>
              <a:t>pemanggilan</a:t>
            </a:r>
            <a:r>
              <a:rPr lang="en-US" dirty="0"/>
              <a:t> tailwind </a:t>
            </a:r>
            <a:r>
              <a:rPr lang="en-US" dirty="0" err="1"/>
              <a:t>dengan</a:t>
            </a:r>
            <a:r>
              <a:rPr lang="en-US" dirty="0"/>
              <a:t> CDN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02806-FC33-4C37-811F-EDC8C1E65239}"/>
              </a:ext>
            </a:extLst>
          </p:cNvPr>
          <p:cNvSpPr/>
          <p:nvPr/>
        </p:nvSpPr>
        <p:spPr>
          <a:xfrm>
            <a:off x="983432" y="2804596"/>
            <a:ext cx="6620333" cy="287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22C4C-73C6-4A15-BBDB-75B2B7BE2782}"/>
              </a:ext>
            </a:extLst>
          </p:cNvPr>
          <p:cNvSpPr/>
          <p:nvPr/>
        </p:nvSpPr>
        <p:spPr>
          <a:xfrm>
            <a:off x="983432" y="3487980"/>
            <a:ext cx="6795373" cy="30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799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CE377B9-A022-4007-B9FF-2E03B3DE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77C8B6-5A74-4245-8AE5-D49FC8E25CCE}"/>
              </a:ext>
            </a:extLst>
          </p:cNvPr>
          <p:cNvSpPr/>
          <p:nvPr/>
        </p:nvSpPr>
        <p:spPr>
          <a:xfrm>
            <a:off x="448965" y="1210424"/>
            <a:ext cx="79406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000" u="sng" dirty="0">
                <a:latin typeface="Arial" panose="020B0604020202020204" pitchFamily="34" charset="0"/>
                <a:cs typeface="Arial" panose="020B0604020202020204" pitchFamily="34" charset="0"/>
                <a:hlinkClick r:id="rId5" tooltip="JavaScript"/>
              </a:rPr>
              <a:t>JavaScript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000" i="1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agar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Ibarat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kata, JavaScript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kehidupan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000" i="1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terciptanya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pengunjung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situs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JavaScript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diciptakan</a:t>
            </a:r>
            <a:r>
              <a:rPr lang="en-ID" dirty="0"/>
              <a:t> </a:t>
            </a:r>
            <a:r>
              <a:rPr lang="en-ID" dirty="0" err="1">
                <a:highlight>
                  <a:srgbClr val="C0C0C0"/>
                </a:highlight>
              </a:rPr>
              <a:t>tahun</a:t>
            </a:r>
            <a:r>
              <a:rPr lang="en-ID" dirty="0">
                <a:highlight>
                  <a:srgbClr val="C0C0C0"/>
                </a:highlight>
              </a:rPr>
              <a:t> 1995 oleh Brendan </a:t>
            </a:r>
            <a:r>
              <a:rPr lang="en-ID" dirty="0" err="1">
                <a:highlight>
                  <a:srgbClr val="C0C0C0"/>
                </a:highlight>
              </a:rPr>
              <a:t>Eich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Netscape.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kalangan</a:t>
            </a:r>
            <a:r>
              <a:rPr lang="en-ID" dirty="0"/>
              <a:t> Netscape </a:t>
            </a:r>
            <a:r>
              <a:rPr lang="en-ID" dirty="0" err="1"/>
              <a:t>saja</a:t>
            </a:r>
            <a:r>
              <a:rPr lang="en-ID" dirty="0"/>
              <a:t>. </a:t>
            </a:r>
            <a:r>
              <a:rPr lang="en-ID" dirty="0" err="1"/>
              <a:t>Mulanya</a:t>
            </a:r>
            <a:r>
              <a:rPr lang="en-ID" dirty="0"/>
              <a:t>,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dinamai</a:t>
            </a:r>
            <a:r>
              <a:rPr lang="en-ID" dirty="0"/>
              <a:t> Mocha,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sempat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LiveScript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pada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JavaScript.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Menurut</a:t>
            </a:r>
            <a:r>
              <a:rPr lang="en-ID" dirty="0"/>
              <a:t> data </a:t>
            </a:r>
            <a:r>
              <a:rPr lang="en-ID" dirty="0" err="1"/>
              <a:t>statistik</a:t>
            </a:r>
            <a:r>
              <a:rPr lang="en-ID" dirty="0"/>
              <a:t>, di </a:t>
            </a:r>
            <a:r>
              <a:rPr lang="en-ID" dirty="0" err="1"/>
              <a:t>tahun</a:t>
            </a:r>
            <a:r>
              <a:rPr lang="en-ID" dirty="0"/>
              <a:t> 2016 </a:t>
            </a:r>
            <a:r>
              <a:rPr lang="en-ID" dirty="0" err="1"/>
              <a:t>sebanyak</a:t>
            </a:r>
            <a:r>
              <a:rPr lang="en-ID" dirty="0"/>
              <a:t> 92% </a:t>
            </a:r>
            <a:r>
              <a:rPr lang="en-ID" i="1" dirty="0"/>
              <a:t>website</a:t>
            </a:r>
            <a:r>
              <a:rPr lang="en-ID" dirty="0"/>
              <a:t> </a:t>
            </a:r>
            <a:r>
              <a:rPr lang="en-ID" dirty="0" err="1"/>
              <a:t>menggunakan</a:t>
            </a:r>
            <a:r>
              <a:rPr lang="en-ID" dirty="0"/>
              <a:t> JavaScript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para </a:t>
            </a:r>
            <a:r>
              <a:rPr lang="en-ID" dirty="0" err="1"/>
              <a:t>pengunjung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situs-situs </a:t>
            </a:r>
            <a:r>
              <a:rPr lang="en-ID" dirty="0" err="1"/>
              <a:t>ternama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Google dan Facebook.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13F51-EB23-45A3-AA35-D9D08E02780D}"/>
              </a:ext>
            </a:extLst>
          </p:cNvPr>
          <p:cNvSpPr txBox="1"/>
          <p:nvPr/>
        </p:nvSpPr>
        <p:spPr>
          <a:xfrm>
            <a:off x="143555" y="281175"/>
            <a:ext cx="2290575" cy="52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ID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0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CE377B9-A022-4007-B9FF-2E03B3DE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pic>
        <p:nvPicPr>
          <p:cNvPr id="2050" name="Picture 2" descr="Afedigi Jasa Pembuatan Aplikasi Android Web dan IOS – Escalate Technology  Into The Next Level">
            <a:extLst>
              <a:ext uri="{FF2B5EF4-FFF2-40B4-BE49-F238E27FC236}">
                <a16:creationId xmlns:a16="http://schemas.microsoft.com/office/drawing/2014/main" id="{FF8DE25F-2E09-4A46-8749-B1E1FA8D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295720"/>
            <a:ext cx="5252240" cy="344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D3566-0CAE-48D8-957E-7BBA8AE4777D}"/>
              </a:ext>
            </a:extLst>
          </p:cNvPr>
          <p:cNvSpPr txBox="1"/>
          <p:nvPr/>
        </p:nvSpPr>
        <p:spPr>
          <a:xfrm>
            <a:off x="448965" y="402433"/>
            <a:ext cx="366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ID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0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3359510" cy="763525"/>
          </a:xfrm>
        </p:spPr>
        <p:txBody>
          <a:bodyPr>
            <a:normAutofit/>
          </a:bodyPr>
          <a:lstStyle/>
          <a:p>
            <a:r>
              <a:rPr lang="en-US" dirty="0"/>
              <a:t> HTML + CSS </a:t>
            </a:r>
            <a:r>
              <a:rPr lang="en-US"/>
              <a:t>+ JS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6A9917-DAB7-4F9C-AA09-A2BB9247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F93C6D-56FD-4B64-BCD9-8E003BE90CE9}"/>
              </a:ext>
            </a:extLst>
          </p:cNvPr>
          <p:cNvSpPr txBox="1"/>
          <p:nvPr/>
        </p:nvSpPr>
        <p:spPr>
          <a:xfrm>
            <a:off x="907080" y="3637135"/>
            <a:ext cx="7635250" cy="91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HTML + CSS + JSS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webiste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enak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html dan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media </a:t>
            </a:r>
            <a:r>
              <a:rPr lang="en-US" dirty="0" err="1"/>
              <a:t>peramban</a:t>
            </a:r>
            <a:r>
              <a:rPr lang="en-US" dirty="0"/>
              <a:t> / browser </a:t>
            </a:r>
            <a:r>
              <a:rPr lang="en-US" dirty="0" err="1"/>
              <a:t>serta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lain</a:t>
            </a:r>
            <a:endParaRPr lang="en-ID" dirty="0"/>
          </a:p>
        </p:txBody>
      </p:sp>
      <p:pic>
        <p:nvPicPr>
          <p:cNvPr id="1026" name="Picture 2" descr="HTML, CSS, Javascipt là gì ?? (Phần 1) - Code Tu Tam">
            <a:extLst>
              <a:ext uri="{FF2B5EF4-FFF2-40B4-BE49-F238E27FC236}">
                <a16:creationId xmlns:a16="http://schemas.microsoft.com/office/drawing/2014/main" id="{8A88B204-C93A-442F-9C44-583903E6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1" y="1258466"/>
            <a:ext cx="4886560" cy="24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7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CE377B9-A022-4007-B9FF-2E03B3DE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18DB25-6C0B-4D8F-904A-65CA9FABB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01" y="1197405"/>
            <a:ext cx="4898197" cy="32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79" y="16452"/>
            <a:ext cx="1832460" cy="8680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HTML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499" y="1197405"/>
            <a:ext cx="6812828" cy="3800434"/>
          </a:xfrm>
        </p:spPr>
        <p:txBody>
          <a:bodyPr>
            <a:normAutofit/>
          </a:bodyPr>
          <a:lstStyle/>
          <a:p>
            <a:pPr algn="just"/>
            <a:r>
              <a:rPr lang="en-ID" sz="1800" dirty="0"/>
              <a:t>HTML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singkatan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2000" dirty="0">
                <a:solidFill>
                  <a:srgbClr val="C00000"/>
                </a:solidFill>
                <a:highlight>
                  <a:srgbClr val="C0C0C0"/>
                </a:highlight>
              </a:rPr>
              <a:t>Hyper Text </a:t>
            </a:r>
            <a:r>
              <a:rPr lang="en-ID" sz="2000" dirty="0" err="1">
                <a:solidFill>
                  <a:srgbClr val="C00000"/>
                </a:solidFill>
                <a:highlight>
                  <a:srgbClr val="C0C0C0"/>
                </a:highlight>
              </a:rPr>
              <a:t>Markup</a:t>
            </a:r>
            <a:r>
              <a:rPr lang="en-ID" sz="2000" dirty="0">
                <a:solidFill>
                  <a:srgbClr val="C00000"/>
                </a:solidFill>
                <a:highlight>
                  <a:srgbClr val="C0C0C0"/>
                </a:highlight>
              </a:rPr>
              <a:t> Language, </a:t>
            </a:r>
            <a:r>
              <a:rPr lang="en-ID" sz="1800" dirty="0" err="1"/>
              <a:t>adalah</a:t>
            </a:r>
            <a:r>
              <a:rPr lang="en-ID" sz="1800" dirty="0"/>
              <a:t> </a:t>
            </a:r>
            <a:r>
              <a:rPr lang="en-ID" sz="1800" dirty="0" err="1"/>
              <a:t>bahasa</a:t>
            </a:r>
            <a:r>
              <a:rPr lang="en-ID" sz="1800" dirty="0"/>
              <a:t> </a:t>
            </a:r>
            <a:r>
              <a:rPr lang="en-ID" sz="1800" dirty="0" err="1"/>
              <a:t>markup</a:t>
            </a:r>
            <a:r>
              <a:rPr lang="en-ID" sz="1800" dirty="0"/>
              <a:t> </a:t>
            </a:r>
            <a:r>
              <a:rPr lang="en-ID" sz="1800" dirty="0" err="1"/>
              <a:t>standar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dokumen</a:t>
            </a:r>
            <a:r>
              <a:rPr lang="en-ID" sz="1800" dirty="0"/>
              <a:t> yang </a:t>
            </a:r>
            <a:r>
              <a:rPr lang="en-ID" sz="1800" dirty="0" err="1"/>
              <a:t>dirancang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ditampilkan</a:t>
            </a:r>
            <a:r>
              <a:rPr lang="en-ID" sz="1800" dirty="0"/>
              <a:t> </a:t>
            </a:r>
            <a:r>
              <a:rPr lang="en-ID" sz="1800" dirty="0" err="1"/>
              <a:t>disebuah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website. </a:t>
            </a:r>
          </a:p>
          <a:p>
            <a:pPr algn="just"/>
            <a:r>
              <a:rPr lang="en-ID" sz="1800" dirty="0"/>
              <a:t>HTML</a:t>
            </a:r>
            <a:r>
              <a:rPr lang="en-ID" sz="1800" dirty="0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 </a:t>
            </a:r>
            <a:r>
              <a:rPr lang="en-ID" sz="1800" dirty="0" err="1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bukan</a:t>
            </a:r>
            <a:r>
              <a:rPr lang="en-ID" sz="1800" dirty="0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 </a:t>
            </a:r>
            <a:r>
              <a:rPr lang="en-ID" sz="1800" dirty="0" err="1"/>
              <a:t>merupakan</a:t>
            </a:r>
            <a:r>
              <a:rPr lang="en-ID" sz="1800" dirty="0"/>
              <a:t> Bahasa </a:t>
            </a:r>
            <a:r>
              <a:rPr lang="en-ID" sz="1800" dirty="0" err="1"/>
              <a:t>pemograman</a:t>
            </a:r>
            <a:endParaRPr lang="en-ID" sz="2400" dirty="0"/>
          </a:p>
          <a:p>
            <a:pPr algn="just"/>
            <a:r>
              <a:rPr lang="en-ID" sz="2000" dirty="0"/>
              <a:t>HTML </a:t>
            </a:r>
            <a:r>
              <a:rPr lang="en-ID" sz="2000" dirty="0" err="1"/>
              <a:t>bekerja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>
                <a:solidFill>
                  <a:schemeClr val="accent1"/>
                </a:solidFill>
              </a:rPr>
              <a:t>"tag" </a:t>
            </a:r>
            <a:r>
              <a:rPr lang="en-ID" sz="2000" dirty="0"/>
              <a:t>yang </a:t>
            </a:r>
            <a:r>
              <a:rPr lang="en-ID" sz="2000" dirty="0" err="1"/>
              <a:t>ditempatkan</a:t>
            </a:r>
            <a:r>
              <a:rPr lang="en-ID" sz="2000" dirty="0"/>
              <a:t> di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tanda</a:t>
            </a:r>
            <a:r>
              <a:rPr lang="en-ID" sz="2000" dirty="0"/>
              <a:t> </a:t>
            </a:r>
            <a:r>
              <a:rPr lang="en-ID" sz="2000" dirty="0" err="1"/>
              <a:t>kurung</a:t>
            </a:r>
            <a:r>
              <a:rPr lang="en-ID" sz="2000" dirty="0"/>
              <a:t> </a:t>
            </a:r>
            <a:r>
              <a:rPr lang="en-ID" sz="2000" dirty="0" err="1"/>
              <a:t>sudut</a:t>
            </a:r>
            <a:r>
              <a:rPr lang="en-ID" sz="2000" dirty="0"/>
              <a:t> ("&lt;" dan "&gt;")</a:t>
            </a:r>
          </a:p>
          <a:p>
            <a:pPr marL="0" indent="0" algn="just">
              <a:buNone/>
            </a:pPr>
            <a:r>
              <a:rPr lang="en-ID" sz="1800" dirty="0"/>
              <a:t>       &lt;body&gt;</a:t>
            </a:r>
          </a:p>
          <a:p>
            <a:pPr marL="0" indent="0" algn="just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D" sz="2000" dirty="0"/>
              <a:t>     &lt;/body&gt;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E4AD8-0004-4484-9730-D028FA6F8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D8519-B16A-4C02-8BB2-3737B93C1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2104"/>
            <a:ext cx="2187617" cy="2901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E9E3A-C12C-4E4C-A90F-9C34ABE86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75" y="3487980"/>
            <a:ext cx="4057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AAE80E-7921-4CE8-AAE6-FB8FAFBE96F8}"/>
              </a:ext>
            </a:extLst>
          </p:cNvPr>
          <p:cNvSpPr/>
          <p:nvPr/>
        </p:nvSpPr>
        <p:spPr>
          <a:xfrm>
            <a:off x="601670" y="1960930"/>
            <a:ext cx="6871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212529"/>
                </a:solidFill>
                <a:latin typeface="Poppins"/>
              </a:rPr>
              <a:t>Fungsi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HTML yang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lebih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spesifik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yaitu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: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Membuat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halaman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web.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Menampilkan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berbagai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informasi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di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dalam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sebuah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browser Internet.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Membuat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link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menuju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halaman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web lain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dengan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kode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tertentu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(hypertext).</a:t>
            </a:r>
            <a:endParaRPr lang="en-ID" b="0" i="0" dirty="0">
              <a:solidFill>
                <a:srgbClr val="212529"/>
              </a:solidFill>
              <a:effectLst/>
              <a:latin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7EF4C-7B4F-4833-936D-4E534532CF37}"/>
              </a:ext>
            </a:extLst>
          </p:cNvPr>
          <p:cNvSpPr txBox="1"/>
          <p:nvPr/>
        </p:nvSpPr>
        <p:spPr>
          <a:xfrm>
            <a:off x="296260" y="128470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b="1" dirty="0" err="1">
                <a:solidFill>
                  <a:srgbClr val="212529"/>
                </a:solidFill>
                <a:latin typeface="Poppins"/>
              </a:rPr>
              <a:t>Fungsi</a:t>
            </a:r>
            <a:r>
              <a:rPr lang="en-ID" sz="3200" b="1" dirty="0">
                <a:solidFill>
                  <a:srgbClr val="212529"/>
                </a:solidFill>
                <a:latin typeface="Poppins"/>
              </a:rPr>
              <a:t> HTML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265981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46768249-D6E0-40EB-A69C-16511F4A9DD0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2748690" cy="79977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</a:rPr>
              <a:t>Apa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itu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  <a:r>
              <a:rPr lang="en-US" sz="3200" b="1" dirty="0">
                <a:solidFill>
                  <a:srgbClr val="00B050"/>
                </a:solidFill>
              </a:rPr>
              <a:t>S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6AAC9F5-534F-4726-8826-C37A91542C37}"/>
              </a:ext>
            </a:extLst>
          </p:cNvPr>
          <p:cNvSpPr txBox="1">
            <a:spLocks/>
          </p:cNvSpPr>
          <p:nvPr/>
        </p:nvSpPr>
        <p:spPr>
          <a:xfrm>
            <a:off x="-32221" y="1167655"/>
            <a:ext cx="9176221" cy="38734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1800" dirty="0"/>
              <a:t>CSS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singkatan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 </a:t>
            </a:r>
            <a:r>
              <a:rPr lang="en-ID" sz="1800" i="1" dirty="0">
                <a:solidFill>
                  <a:srgbClr val="00B0F0"/>
                </a:solidFill>
              </a:rPr>
              <a:t>Cascading</a:t>
            </a:r>
            <a:r>
              <a:rPr lang="en-ID" sz="1800" i="1" dirty="0"/>
              <a:t> </a:t>
            </a:r>
            <a:r>
              <a:rPr lang="en-ID" sz="1800" i="1" dirty="0">
                <a:solidFill>
                  <a:srgbClr val="007033"/>
                </a:solidFill>
              </a:rPr>
              <a:t>Style</a:t>
            </a:r>
            <a:r>
              <a:rPr lang="en-ID" sz="1800" i="1" dirty="0"/>
              <a:t> </a:t>
            </a:r>
            <a:r>
              <a:rPr lang="en-ID" sz="1800" i="1" dirty="0">
                <a:solidFill>
                  <a:srgbClr val="FF0000"/>
                </a:solidFill>
              </a:rPr>
              <a:t>Sheets</a:t>
            </a:r>
            <a:r>
              <a:rPr lang="en-ID" sz="1800" dirty="0"/>
              <a:t>, </a:t>
            </a:r>
            <a:r>
              <a:rPr lang="en-ID" sz="1800" dirty="0" err="1"/>
              <a:t>yaitu</a:t>
            </a:r>
            <a:r>
              <a:rPr lang="en-ID" sz="1800" dirty="0"/>
              <a:t> </a:t>
            </a:r>
            <a:r>
              <a:rPr lang="en-ID" sz="1800" dirty="0" err="1"/>
              <a:t>bahasa</a:t>
            </a:r>
            <a:r>
              <a:rPr lang="en-ID" sz="1800" dirty="0"/>
              <a:t>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tampilan</a:t>
            </a:r>
            <a:r>
              <a:rPr lang="en-ID" sz="1800" dirty="0"/>
              <a:t> dan format </a:t>
            </a:r>
            <a:r>
              <a:rPr lang="en-ID" sz="1800" dirty="0" err="1"/>
              <a:t>halaman</a:t>
            </a:r>
            <a:r>
              <a:rPr lang="en-ID" sz="1800" dirty="0"/>
              <a:t> website. </a:t>
            </a:r>
            <a:r>
              <a:rPr lang="en-ID" sz="1800" dirty="0" err="1"/>
              <a:t>Dengan</a:t>
            </a:r>
            <a:r>
              <a:rPr lang="en-ID" sz="1800" dirty="0"/>
              <a:t> CSS, Anda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mengatur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font, </a:t>
            </a:r>
            <a:r>
              <a:rPr lang="en-ID" sz="1800" dirty="0" err="1"/>
              <a:t>warna</a:t>
            </a:r>
            <a:r>
              <a:rPr lang="en-ID" sz="1800" dirty="0"/>
              <a:t> </a:t>
            </a:r>
            <a:r>
              <a:rPr lang="en-ID" sz="1800" dirty="0" err="1"/>
              <a:t>tulisan</a:t>
            </a:r>
            <a:r>
              <a:rPr lang="en-ID" sz="1800" dirty="0"/>
              <a:t>, dan </a:t>
            </a:r>
            <a:r>
              <a:rPr lang="en-ID" sz="1800" dirty="0" err="1"/>
              <a:t>latar</a:t>
            </a:r>
            <a:r>
              <a:rPr lang="en-ID" sz="1800" dirty="0"/>
              <a:t> </a:t>
            </a:r>
            <a:r>
              <a:rPr lang="en-ID" sz="1800" dirty="0" err="1"/>
              <a:t>belakang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/>
              <a:t>CSS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bersama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bahasa</a:t>
            </a:r>
            <a:r>
              <a:rPr lang="en-ID" sz="1800" dirty="0"/>
              <a:t> </a:t>
            </a:r>
            <a:r>
              <a:rPr lang="en-ID" sz="1800" dirty="0" err="1"/>
              <a:t>markup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HTML dan </a:t>
            </a:r>
            <a:r>
              <a:rPr lang="en-ID" sz="1800" dirty="0">
                <a:hlinkClick r:id="rId5"/>
              </a:rPr>
              <a:t>XML</a:t>
            </a:r>
            <a:r>
              <a:rPr lang="en-ID" sz="1800" dirty="0"/>
              <a:t> 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membangun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website yang </a:t>
            </a:r>
            <a:r>
              <a:rPr lang="en-ID" sz="1800" dirty="0" err="1"/>
              <a:t>menarik</a:t>
            </a:r>
            <a:r>
              <a:rPr lang="en-ID" sz="1800" dirty="0"/>
              <a:t> dan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yang </a:t>
            </a:r>
            <a:r>
              <a:rPr lang="en-ID" sz="1800" dirty="0" err="1"/>
              <a:t>berjalan</a:t>
            </a:r>
            <a:r>
              <a:rPr lang="en-ID" sz="1800" dirty="0"/>
              <a:t> </a:t>
            </a:r>
            <a:r>
              <a:rPr lang="en-ID" sz="1800" dirty="0" err="1"/>
              <a:t>baik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/>
              <a:t>CSS </a:t>
            </a:r>
            <a:r>
              <a:rPr lang="en-ID" sz="1800" dirty="0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 </a:t>
            </a:r>
            <a:r>
              <a:rPr lang="en-ID" sz="1800" dirty="0" err="1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bukan</a:t>
            </a:r>
            <a:r>
              <a:rPr lang="en-ID" sz="1800" dirty="0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 </a:t>
            </a:r>
            <a:r>
              <a:rPr lang="en-ID" sz="1800" dirty="0" err="1"/>
              <a:t>merupakan</a:t>
            </a:r>
            <a:r>
              <a:rPr lang="en-ID" sz="1800" dirty="0"/>
              <a:t> Bahasa </a:t>
            </a:r>
            <a:r>
              <a:rPr lang="en-ID" sz="1800" dirty="0" err="1"/>
              <a:t>pemograman</a:t>
            </a:r>
            <a:endParaRPr lang="en-ID" sz="2400" dirty="0"/>
          </a:p>
          <a:p>
            <a:pPr algn="just"/>
            <a:endParaRPr lang="en-US" sz="11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078DE2-8DBE-474A-A527-8702B3EE6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8404" y="6092730"/>
            <a:ext cx="1800239" cy="300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9388F6-E6C9-4D01-B826-E1A12B309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70" y="3104380"/>
            <a:ext cx="5191970" cy="17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062DB-983E-42CB-A028-D1200752D6DE}"/>
              </a:ext>
            </a:extLst>
          </p:cNvPr>
          <p:cNvSpPr txBox="1"/>
          <p:nvPr/>
        </p:nvSpPr>
        <p:spPr>
          <a:xfrm>
            <a:off x="296260" y="12847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b="1" dirty="0" err="1">
                <a:solidFill>
                  <a:srgbClr val="212529"/>
                </a:solidFill>
                <a:latin typeface="Poppins"/>
              </a:rPr>
              <a:t>Fungsi</a:t>
            </a:r>
            <a:r>
              <a:rPr lang="en-ID" sz="3200" b="1" dirty="0">
                <a:solidFill>
                  <a:srgbClr val="212529"/>
                </a:solidFill>
                <a:latin typeface="Poppins"/>
              </a:rPr>
              <a:t> CSS</a:t>
            </a:r>
            <a:endParaRPr lang="en-ID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E37D8-A80F-4C2C-9FC6-AF2E4CF3D89F}"/>
              </a:ext>
            </a:extLst>
          </p:cNvPr>
          <p:cNvSpPr/>
          <p:nvPr/>
        </p:nvSpPr>
        <p:spPr>
          <a:xfrm>
            <a:off x="601670" y="1960930"/>
            <a:ext cx="6871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212529"/>
                </a:solidFill>
                <a:latin typeface="Poppins"/>
              </a:rPr>
              <a:t>Fungsi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CSS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yaitu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: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Mendesain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,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membentuk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serta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mengubah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halaman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web.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Dengan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adanya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CSS, Tag HTML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sederhana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bias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diubah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sehingga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tampilannya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halaman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sebuah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web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lebih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menarik</a:t>
            </a:r>
            <a:endParaRPr lang="en-ID" dirty="0">
              <a:solidFill>
                <a:srgbClr val="212529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3543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AA6356-5C5A-419E-8742-006AC9268290}"/>
              </a:ext>
            </a:extLst>
          </p:cNvPr>
          <p:cNvSpPr txBox="1">
            <a:spLocks/>
          </p:cNvSpPr>
          <p:nvPr/>
        </p:nvSpPr>
        <p:spPr>
          <a:xfrm>
            <a:off x="1704747" y="3526631"/>
            <a:ext cx="6204271" cy="99476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78076-4181-4F04-ADCE-5A65B98D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55" y="1502815"/>
            <a:ext cx="2748690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&lt;style type="text/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h3 { color: yellow;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&lt;/style&gt;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98C28-CA26-49AC-A719-A0454BE4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250" y="2721896"/>
            <a:ext cx="5299804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body { background-color: black;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AA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wrap { color: yellow; } </a:t>
            </a:r>
            <a:endParaRPr lang="en-US" altLang="en-US" dirty="0">
              <a:solidFill>
                <a:srgbClr val="000000"/>
              </a:solidFill>
              <a:highlight>
                <a:srgbClr val="00AACC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-login{font-size:12px};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6623C6-09D7-4499-85C7-05D3414F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840" y="1425136"/>
            <a:ext cx="5312452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=”stylesheet”  type=”text/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6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”&gt;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&lt;/head&gt;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0A5B0-489E-4027-A28A-AF1FB098626C}"/>
              </a:ext>
            </a:extLst>
          </p:cNvPr>
          <p:cNvSpPr/>
          <p:nvPr/>
        </p:nvSpPr>
        <p:spPr>
          <a:xfrm>
            <a:off x="330402" y="3632173"/>
            <a:ext cx="274869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Inline CSS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84A57-8D09-49DB-BC7A-F795DB88A144}"/>
              </a:ext>
            </a:extLst>
          </p:cNvPr>
          <p:cNvSpPr/>
          <p:nvPr/>
        </p:nvSpPr>
        <p:spPr>
          <a:xfrm>
            <a:off x="3658840" y="1094592"/>
            <a:ext cx="2137868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CSS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22C49-AAEA-4993-BC32-FC864519CCD6}"/>
              </a:ext>
            </a:extLst>
          </p:cNvPr>
          <p:cNvSpPr/>
          <p:nvPr/>
        </p:nvSpPr>
        <p:spPr>
          <a:xfrm>
            <a:off x="3658250" y="2298141"/>
            <a:ext cx="1069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  <a:endParaRPr lang="en-ID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A822934-BA41-4B73-97CA-22BDDD42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45" y="3956174"/>
            <a:ext cx="4838076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background-color:white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color:black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;"&gt;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Fazztrack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B069E-2D65-4FFA-B3C7-2D2A647EC7DB}"/>
              </a:ext>
            </a:extLst>
          </p:cNvPr>
          <p:cNvSpPr/>
          <p:nvPr/>
        </p:nvSpPr>
        <p:spPr>
          <a:xfrm>
            <a:off x="-291690" y="37156"/>
            <a:ext cx="730696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Jenis</a:t>
            </a: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sz="4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jenis</a:t>
            </a: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penulisan</a:t>
            </a: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CSS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B2D33E9-C12C-4AA5-8C05-9C8E6AC017A5}"/>
              </a:ext>
            </a:extLst>
          </p:cNvPr>
          <p:cNvSpPr/>
          <p:nvPr/>
        </p:nvSpPr>
        <p:spPr>
          <a:xfrm>
            <a:off x="5740516" y="2352210"/>
            <a:ext cx="763525" cy="273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A7666-9F44-4DB8-99F0-E3A78AB0E855}"/>
              </a:ext>
            </a:extLst>
          </p:cNvPr>
          <p:cNvSpPr/>
          <p:nvPr/>
        </p:nvSpPr>
        <p:spPr>
          <a:xfrm>
            <a:off x="143555" y="1184627"/>
            <a:ext cx="274869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CSS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67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3507B0-61C2-4CE8-9F61-BB6C53DFC11F}"/>
              </a:ext>
            </a:extLst>
          </p:cNvPr>
          <p:cNvSpPr/>
          <p:nvPr/>
        </p:nvSpPr>
        <p:spPr>
          <a:xfrm>
            <a:off x="448965" y="128470"/>
            <a:ext cx="3359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D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ramework</a:t>
            </a:r>
            <a:r>
              <a:rPr lang="en-ID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FF4AE-A12F-4C52-95A3-41296D5F8A5D}"/>
              </a:ext>
            </a:extLst>
          </p:cNvPr>
          <p:cNvSpPr/>
          <p:nvPr/>
        </p:nvSpPr>
        <p:spPr>
          <a:xfrm>
            <a:off x="143555" y="1197405"/>
            <a:ext cx="8704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rgbClr val="222222"/>
                </a:solidFill>
                <a:latin typeface="Merriweather"/>
              </a:rPr>
              <a:t> Framework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merupakan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sebuah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kerangka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kerja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yang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memiliki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fungsi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bagi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para developer  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untuk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memudahkan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dalam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mendesain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sebuah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website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atau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aplikasi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. 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Atau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untuk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lebih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tepatnya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pada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bagian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layout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serta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tema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. 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Dalam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CSS framework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ini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akan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berisi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berbagai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kumpulan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kode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CSS yang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siap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untuk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digunakan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. </a:t>
            </a:r>
            <a:endParaRPr lang="en-ID" b="0" i="0" dirty="0">
              <a:solidFill>
                <a:srgbClr val="222222"/>
              </a:solidFill>
              <a:effectLst/>
              <a:latin typeface="Merriweath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944EB-6E05-4CBD-AB9A-5A2B5A119DEE}"/>
              </a:ext>
            </a:extLst>
          </p:cNvPr>
          <p:cNvSpPr txBox="1"/>
          <p:nvPr/>
        </p:nvSpPr>
        <p:spPr>
          <a:xfrm>
            <a:off x="1365195" y="2571750"/>
            <a:ext cx="519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Bootstarp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Materialize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Semantic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Bulma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highlight>
                  <a:srgbClr val="00FFFF"/>
                </a:highlight>
              </a:rPr>
              <a:t>Tailwind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PureCSS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UIKit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5818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Cara membuat simbol-simbol flowchart di Microsoft Word">
            <a:extLst>
              <a:ext uri="{FF2B5EF4-FFF2-40B4-BE49-F238E27FC236}">
                <a16:creationId xmlns:a16="http://schemas.microsoft.com/office/drawing/2014/main" id="{3BA5F6C7-B7C2-4022-8D42-178148AA78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7655" y="2419349"/>
            <a:ext cx="2748689" cy="15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7F433-54D0-4BCE-B33A-1C89B113618B}"/>
              </a:ext>
            </a:extLst>
          </p:cNvPr>
          <p:cNvSpPr txBox="1"/>
          <p:nvPr/>
        </p:nvSpPr>
        <p:spPr>
          <a:xfrm>
            <a:off x="448965" y="281175"/>
            <a:ext cx="3859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600" b="1" dirty="0">
                <a:solidFill>
                  <a:srgbClr val="00B0F0"/>
                </a:solidFill>
              </a:rPr>
              <a:t>Tailwind CSS</a:t>
            </a:r>
            <a:endParaRPr lang="en-ID" sz="3200" b="1" dirty="0">
              <a:solidFill>
                <a:srgbClr val="00B0F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5F0E51-5B1E-44A9-A439-D1D18CC9E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10" y="1321131"/>
            <a:ext cx="5774121" cy="38524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D9D73E1-6F32-4A56-823B-82D6E00FC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F17E5C0-D23E-4BDF-A283-DD5C5275327A}"/>
              </a:ext>
            </a:extLst>
          </p:cNvPr>
          <p:cNvSpPr/>
          <p:nvPr/>
        </p:nvSpPr>
        <p:spPr>
          <a:xfrm>
            <a:off x="2739540" y="2428007"/>
            <a:ext cx="2688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Tailwind CSS…..???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83204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9365E6-1228-47A5-B915-CFA71455135A}"/>
              </a:ext>
            </a:extLst>
          </p:cNvPr>
          <p:cNvSpPr/>
          <p:nvPr/>
        </p:nvSpPr>
        <p:spPr>
          <a:xfrm>
            <a:off x="448965" y="281175"/>
            <a:ext cx="23668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Tailwind CSS</a:t>
            </a:r>
            <a:endParaRPr lang="en-ID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FB50C-8D83-408C-B631-926AE36DCA4D}"/>
              </a:ext>
            </a:extLst>
          </p:cNvPr>
          <p:cNvSpPr/>
          <p:nvPr/>
        </p:nvSpPr>
        <p:spPr>
          <a:xfrm>
            <a:off x="312370" y="1197405"/>
            <a:ext cx="851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rgbClr val="334155"/>
                </a:solidFill>
                <a:latin typeface="ui-serif"/>
              </a:rPr>
              <a:t>Tailwind CSS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merupakan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framework CSS yang </a:t>
            </a:r>
            <a:r>
              <a:rPr lang="en-ID" i="1" dirty="0" err="1">
                <a:solidFill>
                  <a:srgbClr val="334155"/>
                </a:solidFill>
                <a:latin typeface="ui-serif"/>
              </a:rPr>
              <a:t>berbasis</a:t>
            </a:r>
            <a:r>
              <a:rPr lang="en-ID" i="1" dirty="0">
                <a:solidFill>
                  <a:srgbClr val="334155"/>
                </a:solidFill>
                <a:latin typeface="ui-serif"/>
              </a:rPr>
              <a:t> utility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 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untuk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membuat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UI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atau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tampilan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dari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aplikasi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web.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577ECC-14FE-4DAB-97B1-95D8D4F62870}"/>
              </a:ext>
            </a:extLst>
          </p:cNvPr>
          <p:cNvSpPr/>
          <p:nvPr/>
        </p:nvSpPr>
        <p:spPr>
          <a:xfrm>
            <a:off x="0" y="2175191"/>
            <a:ext cx="21820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Tailwind </a:t>
            </a:r>
            <a:r>
              <a:rPr lang="en-ID" dirty="0" err="1"/>
              <a:t>css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dikemmbangkan</a:t>
            </a:r>
            <a:r>
              <a:rPr lang="en-ID" dirty="0"/>
              <a:t> oleh Adam </a:t>
            </a:r>
            <a:r>
              <a:rPr lang="en-ID" dirty="0" err="1"/>
              <a:t>Wathan</a:t>
            </a:r>
            <a:r>
              <a:rPr lang="en-ID" dirty="0"/>
              <a:t> di </a:t>
            </a:r>
            <a:r>
              <a:rPr lang="en-ID" dirty="0" err="1"/>
              <a:t>tahun</a:t>
            </a:r>
            <a:r>
              <a:rPr lang="en-ID" dirty="0"/>
              <a:t> 2017, </a:t>
            </a:r>
            <a:r>
              <a:rPr lang="en-ID" dirty="0" err="1"/>
              <a:t>rilis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1.0 di </a:t>
            </a:r>
            <a:r>
              <a:rPr lang="en-ID" dirty="0" err="1"/>
              <a:t>tahun</a:t>
            </a:r>
            <a:r>
              <a:rPr lang="en-ID" dirty="0"/>
              <a:t> 2019.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84E90D8-E8AC-4388-9503-307A700EA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1E5FBB-749E-40FB-886A-923F199E94D2}"/>
              </a:ext>
            </a:extLst>
          </p:cNvPr>
          <p:cNvSpPr/>
          <p:nvPr/>
        </p:nvSpPr>
        <p:spPr>
          <a:xfrm>
            <a:off x="2327728" y="2571750"/>
            <a:ext cx="305410" cy="1068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48B026-A7FC-4A02-933A-D62A77924BB1}"/>
              </a:ext>
            </a:extLst>
          </p:cNvPr>
          <p:cNvSpPr/>
          <p:nvPr/>
        </p:nvSpPr>
        <p:spPr>
          <a:xfrm>
            <a:off x="2922437" y="2367553"/>
            <a:ext cx="514566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rgbClr val="24292F"/>
                </a:solidFill>
                <a:latin typeface="-apple-system"/>
              </a:rPr>
              <a:t>salah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satu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keunggulan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dari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Tailwind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adalah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fleksibilitasnya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yang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tinggi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karena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setiap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kelas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CSS yang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disediakan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dapat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dikostumisasi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sesuai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kebutuhan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pengguna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serta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tidak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perlu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menuliskan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nama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class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128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On-screen Show (16:9)</PresentationFormat>
  <Paragraphs>79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Merriweather</vt:lpstr>
      <vt:lpstr>Poppins</vt:lpstr>
      <vt:lpstr>ui-serif</vt:lpstr>
      <vt:lpstr>Office Theme</vt:lpstr>
      <vt:lpstr>PowerPoint Presentation</vt:lpstr>
      <vt:lpstr>HTML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HTML + CSS + 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2023-03-20T03:37:57Z</dcterms:modified>
</cp:coreProperties>
</file>