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78" r:id="rId3"/>
    <p:sldId id="280" r:id="rId4"/>
    <p:sldId id="281" r:id="rId5"/>
    <p:sldId id="257" r:id="rId6"/>
    <p:sldId id="259" r:id="rId7"/>
    <p:sldId id="279" r:id="rId8"/>
  </p:sldIdLst>
  <p:sldSz cx="9144000" cy="5143500" type="screen16x9"/>
  <p:notesSz cx="6858000" cy="9144000"/>
  <p:embeddedFontLst>
    <p:embeddedFont>
      <p:font typeface="Albert Sans" panose="020B0604020202020204" charset="0"/>
      <p:regular r:id="rId10"/>
      <p:bold r:id="rId11"/>
      <p:italic r:id="rId12"/>
      <p:boldItalic r:id="rId13"/>
    </p:embeddedFont>
    <p:embeddedFont>
      <p:font typeface="Audiowide" panose="020B0604020202020204" charset="0"/>
      <p:regular r:id="rId14"/>
    </p:embeddedFont>
    <p:embeddedFont>
      <p:font typeface="Bebas Neue" panose="020B0604020202020204" charset="0"/>
      <p:regular r:id="rId15"/>
    </p:embeddedFont>
    <p:embeddedFont>
      <p:font typeface="Maven Pro" panose="020B0604020202020204" charset="0"/>
      <p:regular r:id="rId16"/>
      <p:bold r:id="rId17"/>
    </p:embeddedFont>
    <p:embeddedFont>
      <p:font typeface="Share Tech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ECE595-3307-4EA2-AF89-4D7C0B6B9D61}">
  <a:tblStyle styleId="{2BECE595-3307-4EA2-AF89-4D7C0B6B9D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391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297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41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65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5345255" y="4118373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solidFill>
                  <a:srgbClr val="FF0000"/>
                </a:solidFill>
              </a:rPr>
              <a:t>FW-15 </a:t>
            </a:r>
            <a:r>
              <a:rPr lang="en-ID" b="1" dirty="0" err="1">
                <a:solidFill>
                  <a:srgbClr val="FF0000"/>
                </a:solidFill>
              </a:rPr>
              <a:t>FullStack</a:t>
            </a:r>
            <a:r>
              <a:rPr lang="en-ID" b="1" dirty="0">
                <a:solidFill>
                  <a:srgbClr val="FF0000"/>
                </a:solidFill>
              </a:rPr>
              <a:t> Web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5200029" y="3654455"/>
            <a:ext cx="3440726" cy="8727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6600" dirty="0"/>
              <a:t>Hendri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44B7EB7-D45D-4C55-BC8B-B59865626083}"/>
              </a:ext>
            </a:extLst>
          </p:cNvPr>
          <p:cNvSpPr/>
          <p:nvPr/>
        </p:nvSpPr>
        <p:spPr>
          <a:xfrm>
            <a:off x="917942" y="1672185"/>
            <a:ext cx="75071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5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Nunito"/>
              </a:rPr>
              <a:t>Intermeddiate</a:t>
            </a:r>
            <a:r>
              <a:rPr lang="en-ID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Nunito"/>
              </a:rPr>
              <a:t> Frontend</a:t>
            </a:r>
            <a:endParaRPr lang="en-ID" sz="5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Google Shape;435;p25">
            <a:extLst>
              <a:ext uri="{FF2B5EF4-FFF2-40B4-BE49-F238E27FC236}">
                <a16:creationId xmlns:a16="http://schemas.microsoft.com/office/drawing/2014/main" id="{CB453BBD-4B80-4191-81F0-B8A551B789A3}"/>
              </a:ext>
            </a:extLst>
          </p:cNvPr>
          <p:cNvSpPr txBox="1">
            <a:spLocks/>
          </p:cNvSpPr>
          <p:nvPr/>
        </p:nvSpPr>
        <p:spPr>
          <a:xfrm rot="10800000" flipV="1">
            <a:off x="6021631" y="2722272"/>
            <a:ext cx="2052625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ID" sz="2800" dirty="0"/>
              <a:t>Week-7</a:t>
            </a:r>
            <a:r>
              <a:rPr lang="en-ID" sz="2800" dirty="0">
                <a:solidFill>
                  <a:srgbClr val="FF0000"/>
                </a:solidFill>
              </a:rPr>
              <a:t>&amp;</a:t>
            </a:r>
            <a:r>
              <a:rPr lang="en-ID" sz="2800" dirty="0"/>
              <a:t>8</a:t>
            </a:r>
            <a:endParaRPr lang="en-ID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372ED-6E6D-4C44-A49C-EA2C29C33E24}"/>
              </a:ext>
            </a:extLst>
          </p:cNvPr>
          <p:cNvSpPr/>
          <p:nvPr/>
        </p:nvSpPr>
        <p:spPr>
          <a:xfrm>
            <a:off x="2133840" y="3896190"/>
            <a:ext cx="4572000" cy="766119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Google Shape;9293;p35">
            <a:extLst>
              <a:ext uri="{FF2B5EF4-FFF2-40B4-BE49-F238E27FC236}">
                <a16:creationId xmlns:a16="http://schemas.microsoft.com/office/drawing/2014/main" id="{1EAC7C90-9712-4691-BB2B-8B403818EF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-ID" dirty="0"/>
              <a:t>OM </a:t>
            </a:r>
            <a:r>
              <a:rPr lang="en-ID" dirty="0">
                <a:solidFill>
                  <a:srgbClr val="FF0000"/>
                </a:solidFill>
              </a:rPr>
              <a:t>&amp; </a:t>
            </a:r>
            <a:r>
              <a:rPr lang="en-ID" dirty="0"/>
              <a:t>Virtual DOM</a:t>
            </a:r>
            <a:endParaRPr dirty="0"/>
          </a:p>
        </p:txBody>
      </p:sp>
      <p:sp>
        <p:nvSpPr>
          <p:cNvPr id="23" name="Google Shape;9295;p35">
            <a:extLst>
              <a:ext uri="{FF2B5EF4-FFF2-40B4-BE49-F238E27FC236}">
                <a16:creationId xmlns:a16="http://schemas.microsoft.com/office/drawing/2014/main" id="{2078C320-1FA4-450C-86F1-1107EB6F95F8}"/>
              </a:ext>
            </a:extLst>
          </p:cNvPr>
          <p:cNvSpPr txBox="1">
            <a:spLocks/>
          </p:cNvSpPr>
          <p:nvPr/>
        </p:nvSpPr>
        <p:spPr>
          <a:xfrm>
            <a:off x="1050763" y="2404607"/>
            <a:ext cx="3163800" cy="13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ID" dirty="0" err="1">
                <a:solidFill>
                  <a:schemeClr val="bg1"/>
                </a:solidFill>
              </a:rPr>
              <a:t>Sebuah</a:t>
            </a:r>
            <a:r>
              <a:rPr lang="en-ID" dirty="0">
                <a:solidFill>
                  <a:schemeClr val="bg1"/>
                </a:solidFill>
              </a:rPr>
              <a:t> model </a:t>
            </a:r>
            <a:r>
              <a:rPr lang="en-ID" dirty="0" err="1">
                <a:solidFill>
                  <a:schemeClr val="bg1"/>
                </a:solidFill>
              </a:rPr>
              <a:t>objek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dokumen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menggambarkan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struktur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isi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sebuah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dokumen</a:t>
            </a:r>
            <a:r>
              <a:rPr lang="en-ID" dirty="0">
                <a:solidFill>
                  <a:schemeClr val="bg1"/>
                </a:solidFill>
              </a:rPr>
              <a:t>, dan </a:t>
            </a:r>
            <a:r>
              <a:rPr lang="en-ID" dirty="0" err="1">
                <a:solidFill>
                  <a:schemeClr val="bg1"/>
                </a:solidFill>
              </a:rPr>
              <a:t>menyediakan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cara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mengakses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memanipulasi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dokumen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berada</a:t>
            </a:r>
            <a:r>
              <a:rPr lang="en-ID" dirty="0">
                <a:solidFill>
                  <a:schemeClr val="bg1"/>
                </a:solidFill>
              </a:rPr>
              <a:t> di browser</a:t>
            </a:r>
          </a:p>
        </p:txBody>
      </p:sp>
      <p:sp>
        <p:nvSpPr>
          <p:cNvPr id="24" name="Google Shape;9297;p35">
            <a:extLst>
              <a:ext uri="{FF2B5EF4-FFF2-40B4-BE49-F238E27FC236}">
                <a16:creationId xmlns:a16="http://schemas.microsoft.com/office/drawing/2014/main" id="{6643EE7F-CD4A-45FB-A50A-CC82ECA41C5D}"/>
              </a:ext>
            </a:extLst>
          </p:cNvPr>
          <p:cNvSpPr/>
          <p:nvPr/>
        </p:nvSpPr>
        <p:spPr>
          <a:xfrm>
            <a:off x="1058787" y="1593350"/>
            <a:ext cx="3163786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9298;p35">
            <a:extLst>
              <a:ext uri="{FF2B5EF4-FFF2-40B4-BE49-F238E27FC236}">
                <a16:creationId xmlns:a16="http://schemas.microsoft.com/office/drawing/2014/main" id="{D701D796-9256-4C88-93AC-F8A5DD53F3BD}"/>
              </a:ext>
            </a:extLst>
          </p:cNvPr>
          <p:cNvSpPr/>
          <p:nvPr/>
        </p:nvSpPr>
        <p:spPr>
          <a:xfrm>
            <a:off x="5015388" y="1593350"/>
            <a:ext cx="3163786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9296;p35">
            <a:extLst>
              <a:ext uri="{FF2B5EF4-FFF2-40B4-BE49-F238E27FC236}">
                <a16:creationId xmlns:a16="http://schemas.microsoft.com/office/drawing/2014/main" id="{7161792D-B6F3-4536-8869-196F037451FD}"/>
              </a:ext>
            </a:extLst>
          </p:cNvPr>
          <p:cNvSpPr txBox="1">
            <a:spLocks/>
          </p:cNvSpPr>
          <p:nvPr/>
        </p:nvSpPr>
        <p:spPr>
          <a:xfrm>
            <a:off x="2133840" y="1560410"/>
            <a:ext cx="825769" cy="4320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dirty="0">
                <a:solidFill>
                  <a:schemeClr val="bg1"/>
                </a:solidFill>
              </a:rPr>
              <a:t>DOM</a:t>
            </a:r>
          </a:p>
        </p:txBody>
      </p:sp>
      <p:sp>
        <p:nvSpPr>
          <p:cNvPr id="27" name="Google Shape;9296;p35">
            <a:extLst>
              <a:ext uri="{FF2B5EF4-FFF2-40B4-BE49-F238E27FC236}">
                <a16:creationId xmlns:a16="http://schemas.microsoft.com/office/drawing/2014/main" id="{D8B4B371-EA11-4CC1-914A-67ED3F4C57AB}"/>
              </a:ext>
            </a:extLst>
          </p:cNvPr>
          <p:cNvSpPr txBox="1">
            <a:spLocks/>
          </p:cNvSpPr>
          <p:nvPr/>
        </p:nvSpPr>
        <p:spPr>
          <a:xfrm>
            <a:off x="5808175" y="1564776"/>
            <a:ext cx="31638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dirty="0">
                <a:solidFill>
                  <a:schemeClr val="bg1"/>
                </a:solidFill>
              </a:rPr>
              <a:t>Virtual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134EFD-0619-4B04-8086-97B93FF6869F}"/>
              </a:ext>
            </a:extLst>
          </p:cNvPr>
          <p:cNvSpPr txBox="1"/>
          <p:nvPr/>
        </p:nvSpPr>
        <p:spPr>
          <a:xfrm>
            <a:off x="1425629" y="1801765"/>
            <a:ext cx="2702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Audiowide" panose="020B0604020202020204" charset="0"/>
              </a:rPr>
              <a:t>(Document Object Model)</a:t>
            </a:r>
          </a:p>
        </p:txBody>
      </p:sp>
      <p:sp>
        <p:nvSpPr>
          <p:cNvPr id="29" name="Subtitle 3">
            <a:extLst>
              <a:ext uri="{FF2B5EF4-FFF2-40B4-BE49-F238E27FC236}">
                <a16:creationId xmlns:a16="http://schemas.microsoft.com/office/drawing/2014/main" id="{51EB7E52-6A8F-4E8E-86D8-3A68A64B5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6063" y="2269275"/>
            <a:ext cx="3607174" cy="1601764"/>
          </a:xfrm>
        </p:spPr>
        <p:txBody>
          <a:bodyPr/>
          <a:lstStyle/>
          <a:p>
            <a:pPr algn="just"/>
            <a:r>
              <a:rPr lang="sv-SE" dirty="0"/>
              <a:t>	Merupakan bentuk pohon DOM ringan yang dibangun di memori. </a:t>
            </a:r>
            <a:r>
              <a:rPr lang="en-ID" dirty="0"/>
              <a:t>React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 DOM virtual dan </a:t>
            </a:r>
            <a:r>
              <a:rPr lang="en-ID" dirty="0" err="1"/>
              <a:t>membamndingkan</a:t>
            </a:r>
            <a:r>
              <a:rPr lang="en-ID" dirty="0"/>
              <a:t> DOM virtual yang </a:t>
            </a:r>
            <a:r>
              <a:rPr lang="en-ID" dirty="0" err="1"/>
              <a:t>dihitung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, dan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memperbarui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yang </a:t>
            </a:r>
            <a:r>
              <a:rPr lang="en-ID" dirty="0" err="1"/>
              <a:t>diubah</a:t>
            </a:r>
            <a:r>
              <a:rPr lang="en-ID" dirty="0"/>
              <a:t> pada DOM </a:t>
            </a:r>
            <a:r>
              <a:rPr lang="en-ID" dirty="0" err="1"/>
              <a:t>asli</a:t>
            </a:r>
            <a:r>
              <a:rPr lang="en-ID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372ED-6E6D-4C44-A49C-EA2C29C33E24}"/>
              </a:ext>
            </a:extLst>
          </p:cNvPr>
          <p:cNvSpPr/>
          <p:nvPr/>
        </p:nvSpPr>
        <p:spPr>
          <a:xfrm>
            <a:off x="2100649" y="3842951"/>
            <a:ext cx="4572000" cy="766119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Google Shape;9320;p36">
            <a:extLst>
              <a:ext uri="{FF2B5EF4-FFF2-40B4-BE49-F238E27FC236}">
                <a16:creationId xmlns:a16="http://schemas.microsoft.com/office/drawing/2014/main" id="{8A923A9F-0033-4C3F-9C86-D251E21B8F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45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React,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React?</a:t>
            </a:r>
            <a:endParaRPr dirty="0"/>
          </a:p>
        </p:txBody>
      </p:sp>
      <p:sp>
        <p:nvSpPr>
          <p:cNvPr id="21" name="Google Shape;9325;p36">
            <a:extLst>
              <a:ext uri="{FF2B5EF4-FFF2-40B4-BE49-F238E27FC236}">
                <a16:creationId xmlns:a16="http://schemas.microsoft.com/office/drawing/2014/main" id="{817D2F80-6952-47D7-9350-74CA003C2153}"/>
              </a:ext>
            </a:extLst>
          </p:cNvPr>
          <p:cNvSpPr txBox="1">
            <a:spLocks/>
          </p:cNvSpPr>
          <p:nvPr/>
        </p:nvSpPr>
        <p:spPr>
          <a:xfrm>
            <a:off x="1830280" y="1512431"/>
            <a:ext cx="4680461" cy="2767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ID" dirty="0">
                <a:solidFill>
                  <a:schemeClr val="bg1"/>
                </a:solidFill>
              </a:rPr>
              <a:t>React </a:t>
            </a:r>
            <a:r>
              <a:rPr lang="en-ID" dirty="0" err="1">
                <a:solidFill>
                  <a:schemeClr val="bg1"/>
                </a:solidFill>
              </a:rPr>
              <a:t>adalah</a:t>
            </a:r>
            <a:r>
              <a:rPr lang="en-ID" dirty="0">
                <a:solidFill>
                  <a:schemeClr val="bg1"/>
                </a:solidFill>
              </a:rPr>
              <a:t>  library </a:t>
            </a:r>
            <a:r>
              <a:rPr lang="en-ID" dirty="0" err="1">
                <a:solidFill>
                  <a:schemeClr val="bg1"/>
                </a:solidFill>
              </a:rPr>
              <a:t>dari</a:t>
            </a:r>
            <a:r>
              <a:rPr lang="en-ID" dirty="0">
                <a:solidFill>
                  <a:schemeClr val="bg1"/>
                </a:solidFill>
              </a:rPr>
              <a:t> JavaScript yang </a:t>
            </a:r>
            <a:r>
              <a:rPr lang="en-ID" dirty="0" err="1">
                <a:solidFill>
                  <a:schemeClr val="bg1"/>
                </a:solidFill>
              </a:rPr>
              <a:t>digunakan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membangun</a:t>
            </a:r>
            <a:r>
              <a:rPr lang="en-ID" dirty="0">
                <a:solidFill>
                  <a:schemeClr val="bg1"/>
                </a:solidFill>
              </a:rPr>
              <a:t> </a:t>
            </a:r>
            <a:r>
              <a:rPr lang="en-ID" i="1" dirty="0">
                <a:solidFill>
                  <a:schemeClr val="bg1"/>
                </a:solidFill>
              </a:rPr>
              <a:t>user interface</a:t>
            </a:r>
            <a:r>
              <a:rPr lang="en-ID" dirty="0">
                <a:solidFill>
                  <a:schemeClr val="bg1"/>
                </a:solidFill>
              </a:rPr>
              <a:t> / </a:t>
            </a:r>
            <a:r>
              <a:rPr lang="en-ID" dirty="0" err="1">
                <a:solidFill>
                  <a:schemeClr val="bg1"/>
                </a:solidFill>
              </a:rPr>
              <a:t>halaman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sebuah</a:t>
            </a:r>
            <a:r>
              <a:rPr lang="en-ID" dirty="0">
                <a:solidFill>
                  <a:schemeClr val="bg1"/>
                </a:solidFill>
              </a:rPr>
              <a:t> website yang </a:t>
            </a:r>
            <a:r>
              <a:rPr lang="en-ID" dirty="0" err="1">
                <a:solidFill>
                  <a:schemeClr val="bg1"/>
                </a:solidFill>
              </a:rPr>
              <a:t>interaktif</a:t>
            </a:r>
            <a:r>
              <a:rPr lang="en-ID" dirty="0">
                <a:solidFill>
                  <a:schemeClr val="bg1"/>
                </a:solidFill>
              </a:rPr>
              <a:t>. React </a:t>
            </a:r>
            <a:r>
              <a:rPr lang="en-ID" dirty="0" err="1">
                <a:solidFill>
                  <a:schemeClr val="bg1"/>
                </a:solidFill>
              </a:rPr>
              <a:t>diciptakan</a:t>
            </a:r>
            <a:r>
              <a:rPr lang="en-ID" dirty="0">
                <a:solidFill>
                  <a:schemeClr val="bg1"/>
                </a:solidFill>
              </a:rPr>
              <a:t> oleh Facebook dan React </a:t>
            </a:r>
            <a:r>
              <a:rPr lang="en-ID" dirty="0" err="1">
                <a:solidFill>
                  <a:schemeClr val="bg1"/>
                </a:solidFill>
              </a:rPr>
              <a:t>sendiri</a:t>
            </a:r>
            <a:r>
              <a:rPr lang="en-ID" dirty="0">
                <a:solidFill>
                  <a:schemeClr val="bg1"/>
                </a:solidFill>
              </a:rPr>
              <a:t> </a:t>
            </a:r>
            <a:r>
              <a:rPr lang="en-ID" i="1" dirty="0">
                <a:solidFill>
                  <a:schemeClr val="bg1"/>
                </a:solidFill>
              </a:rPr>
              <a:t>open source.</a:t>
            </a:r>
            <a:r>
              <a:rPr lang="en-ID" dirty="0">
                <a:solidFill>
                  <a:schemeClr val="bg1"/>
                </a:solidFill>
              </a:rPr>
              <a:t> </a:t>
            </a:r>
            <a:r>
              <a:rPr lang="en-ID" dirty="0" err="1">
                <a:solidFill>
                  <a:schemeClr val="bg1"/>
                </a:solidFill>
              </a:rPr>
              <a:t>Fitur</a:t>
            </a:r>
            <a:r>
              <a:rPr lang="en-ID" dirty="0">
                <a:solidFill>
                  <a:schemeClr val="bg1"/>
                </a:solidFill>
              </a:rPr>
              <a:t> React:</a:t>
            </a:r>
          </a:p>
          <a:p>
            <a:pPr marL="228600" indent="-228600" algn="just">
              <a:buFont typeface="Arial"/>
              <a:buAutoNum type="arabicPeriod"/>
            </a:pPr>
            <a:r>
              <a:rPr lang="en-ID" dirty="0">
                <a:solidFill>
                  <a:schemeClr val="bg1"/>
                </a:solidFill>
              </a:rPr>
              <a:t>JSX</a:t>
            </a:r>
          </a:p>
          <a:p>
            <a:pPr marL="228600" indent="-228600" algn="just">
              <a:buFont typeface="Arial"/>
              <a:buAutoNum type="arabicPeriod"/>
            </a:pPr>
            <a:r>
              <a:rPr lang="en-ID" dirty="0">
                <a:solidFill>
                  <a:schemeClr val="bg1"/>
                </a:solidFill>
              </a:rPr>
              <a:t>DOM Virtual</a:t>
            </a:r>
          </a:p>
          <a:p>
            <a:pPr marL="228600" indent="-228600" algn="just">
              <a:buFont typeface="Arial"/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Komponen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Properti</a:t>
            </a:r>
            <a:r>
              <a:rPr lang="en-ID" dirty="0">
                <a:solidFill>
                  <a:schemeClr val="bg1"/>
                </a:solidFill>
              </a:rPr>
              <a:t> React (props)</a:t>
            </a:r>
          </a:p>
          <a:p>
            <a:pPr marL="228600" indent="-228600" algn="just">
              <a:buFont typeface="Arial"/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Manajemen</a:t>
            </a:r>
            <a:r>
              <a:rPr lang="en-ID" dirty="0">
                <a:solidFill>
                  <a:schemeClr val="bg1"/>
                </a:solidFill>
              </a:rPr>
              <a:t> State</a:t>
            </a:r>
          </a:p>
          <a:p>
            <a:pPr algn="just"/>
            <a:r>
              <a:rPr lang="en-ID" dirty="0">
                <a:solidFill>
                  <a:schemeClr val="bg1"/>
                </a:solidFill>
              </a:rPr>
              <a:t>     - State</a:t>
            </a:r>
          </a:p>
          <a:p>
            <a:pPr algn="just"/>
            <a:r>
              <a:rPr lang="en-ID" dirty="0">
                <a:solidFill>
                  <a:schemeClr val="bg1"/>
                </a:solidFill>
              </a:rPr>
              <a:t>     - Redux</a:t>
            </a:r>
          </a:p>
          <a:p>
            <a:pPr algn="just"/>
            <a:r>
              <a:rPr lang="en-ID" dirty="0">
                <a:solidFill>
                  <a:schemeClr val="bg1"/>
                </a:solidFill>
              </a:rPr>
              <a:t>     - Recoil</a:t>
            </a:r>
          </a:p>
          <a:p>
            <a:pPr algn="just"/>
            <a:r>
              <a:rPr lang="en-ID" dirty="0">
                <a:solidFill>
                  <a:schemeClr val="bg1"/>
                </a:solidFill>
              </a:rPr>
              <a:t>5. </a:t>
            </a:r>
            <a:r>
              <a:rPr lang="en-ID" dirty="0" err="1">
                <a:solidFill>
                  <a:schemeClr val="bg1"/>
                </a:solidFill>
              </a:rPr>
              <a:t>Navigasi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Terprogram</a:t>
            </a:r>
            <a:endParaRPr lang="en-ID" dirty="0">
              <a:solidFill>
                <a:schemeClr val="bg1"/>
              </a:solidFill>
            </a:endParaRPr>
          </a:p>
          <a:p>
            <a:pPr algn="just"/>
            <a:r>
              <a:rPr lang="en-ID" dirty="0">
                <a:solidFill>
                  <a:schemeClr val="bg1"/>
                </a:solidFill>
              </a:rPr>
              <a:t>      - React Router</a:t>
            </a:r>
          </a:p>
          <a:p>
            <a:pPr algn="just"/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22" name="Picture 2" descr="React.js - Wikipedia bahasa Indonesia, ensiklopedia bebas">
            <a:extLst>
              <a:ext uri="{FF2B5EF4-FFF2-40B4-BE49-F238E27FC236}">
                <a16:creationId xmlns:a16="http://schemas.microsoft.com/office/drawing/2014/main" id="{F107E30B-3F41-47C9-B44B-BB3BE11CF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344" y="2621255"/>
            <a:ext cx="20955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372ED-6E6D-4C44-A49C-EA2C29C33E24}"/>
              </a:ext>
            </a:extLst>
          </p:cNvPr>
          <p:cNvSpPr/>
          <p:nvPr/>
        </p:nvSpPr>
        <p:spPr>
          <a:xfrm>
            <a:off x="2100649" y="3842951"/>
            <a:ext cx="4572000" cy="766119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Google Shape;9344;p37">
            <a:extLst>
              <a:ext uri="{FF2B5EF4-FFF2-40B4-BE49-F238E27FC236}">
                <a16:creationId xmlns:a16="http://schemas.microsoft.com/office/drawing/2014/main" id="{2B0EB2D4-1070-46B2-85C4-8E8D234381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631" y="-512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sz="3200" b="0" i="0" dirty="0"/>
              <a:t>Class &amp; Functional Component</a:t>
            </a:r>
            <a:endParaRPr sz="3200" dirty="0"/>
          </a:p>
        </p:txBody>
      </p:sp>
      <p:sp>
        <p:nvSpPr>
          <p:cNvPr id="23" name="Google Shape;9348;p37">
            <a:extLst>
              <a:ext uri="{FF2B5EF4-FFF2-40B4-BE49-F238E27FC236}">
                <a16:creationId xmlns:a16="http://schemas.microsoft.com/office/drawing/2014/main" id="{995EFB1C-545B-4382-A207-CA7F0CC8928B}"/>
              </a:ext>
            </a:extLst>
          </p:cNvPr>
          <p:cNvSpPr txBox="1">
            <a:spLocks/>
          </p:cNvSpPr>
          <p:nvPr/>
        </p:nvSpPr>
        <p:spPr>
          <a:xfrm>
            <a:off x="4789818" y="1044686"/>
            <a:ext cx="28536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menerapkan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siklus</a:t>
            </a:r>
            <a:r>
              <a:rPr lang="en-US" dirty="0">
                <a:solidFill>
                  <a:schemeClr val="bg1"/>
                </a:solidFill>
              </a:rPr>
              <a:t> react</a:t>
            </a:r>
          </a:p>
          <a:p>
            <a:pPr marL="171450" indent="-17145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Komponen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fungsional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dijalankan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bawah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setelah</a:t>
            </a:r>
            <a:r>
              <a:rPr lang="en-US" dirty="0">
                <a:solidFill>
                  <a:schemeClr val="bg1"/>
                </a:solidFill>
              </a:rPr>
              <a:t> return data</a:t>
            </a:r>
          </a:p>
        </p:txBody>
      </p:sp>
      <p:sp>
        <p:nvSpPr>
          <p:cNvPr id="24" name="Google Shape;9350;p37">
            <a:extLst>
              <a:ext uri="{FF2B5EF4-FFF2-40B4-BE49-F238E27FC236}">
                <a16:creationId xmlns:a16="http://schemas.microsoft.com/office/drawing/2014/main" id="{0717F171-8B03-430B-8501-1E0811A45CAC}"/>
              </a:ext>
            </a:extLst>
          </p:cNvPr>
          <p:cNvSpPr txBox="1">
            <a:spLocks/>
          </p:cNvSpPr>
          <p:nvPr/>
        </p:nvSpPr>
        <p:spPr>
          <a:xfrm>
            <a:off x="189571" y="578411"/>
            <a:ext cx="3339047" cy="581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800" dirty="0">
                <a:solidFill>
                  <a:schemeClr val="bg1"/>
                </a:solidFill>
              </a:rPr>
              <a:t>Functional</a:t>
            </a:r>
            <a:r>
              <a:rPr lang="en-ID" sz="1800" dirty="0"/>
              <a:t> </a:t>
            </a:r>
            <a:r>
              <a:rPr lang="en-ID" sz="1800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25" name="Google Shape;9351;p37">
            <a:extLst>
              <a:ext uri="{FF2B5EF4-FFF2-40B4-BE49-F238E27FC236}">
                <a16:creationId xmlns:a16="http://schemas.microsoft.com/office/drawing/2014/main" id="{D8480C52-CA04-4F7F-8915-FE542B6210F8}"/>
              </a:ext>
            </a:extLst>
          </p:cNvPr>
          <p:cNvSpPr txBox="1">
            <a:spLocks/>
          </p:cNvSpPr>
          <p:nvPr/>
        </p:nvSpPr>
        <p:spPr>
          <a:xfrm>
            <a:off x="189571" y="2189936"/>
            <a:ext cx="2853600" cy="6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2000" dirty="0">
                <a:solidFill>
                  <a:schemeClr val="bg1"/>
                </a:solidFill>
              </a:rPr>
              <a:t>Class Component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E761728-B758-4A53-993E-43C2EA503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00" y="2855036"/>
            <a:ext cx="4229100" cy="11715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DC8DDB8-276E-48EA-8FCC-5CB4DAF1C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00" y="1159736"/>
            <a:ext cx="4229100" cy="800100"/>
          </a:xfrm>
          <a:prstGeom prst="rect">
            <a:avLst/>
          </a:prstGeom>
        </p:spPr>
      </p:pic>
      <p:sp>
        <p:nvSpPr>
          <p:cNvPr id="28" name="Google Shape;9348;p37">
            <a:extLst>
              <a:ext uri="{FF2B5EF4-FFF2-40B4-BE49-F238E27FC236}">
                <a16:creationId xmlns:a16="http://schemas.microsoft.com/office/drawing/2014/main" id="{240AC806-8865-4F8A-A934-DF3A3B9C27D8}"/>
              </a:ext>
            </a:extLst>
          </p:cNvPr>
          <p:cNvSpPr txBox="1">
            <a:spLocks/>
          </p:cNvSpPr>
          <p:nvPr/>
        </p:nvSpPr>
        <p:spPr>
          <a:xfrm>
            <a:off x="4789818" y="2705588"/>
            <a:ext cx="2853600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71450" indent="-17145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Menerapkan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siklus</a:t>
            </a:r>
            <a:r>
              <a:rPr lang="en-US" dirty="0">
                <a:solidFill>
                  <a:schemeClr val="bg1"/>
                </a:solidFill>
              </a:rPr>
              <a:t> react</a:t>
            </a:r>
          </a:p>
          <a:p>
            <a:pPr marL="171450" indent="-171450" algn="just">
              <a:buFontTx/>
              <a:buChar char="-"/>
            </a:pPr>
            <a:r>
              <a:rPr lang="en-ID" dirty="0" err="1">
                <a:solidFill>
                  <a:schemeClr val="bg1"/>
                </a:solidFill>
              </a:rPr>
              <a:t>Komponen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kelas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dipakai</a:t>
            </a:r>
            <a:r>
              <a:rPr lang="en-ID" dirty="0">
                <a:solidFill>
                  <a:schemeClr val="bg1"/>
                </a:solidFill>
              </a:rPr>
              <a:t> dan method </a:t>
            </a:r>
            <a:r>
              <a:rPr lang="en-ID" dirty="0" err="1">
                <a:solidFill>
                  <a:schemeClr val="bg1"/>
                </a:solidFill>
              </a:rPr>
              <a:t>siklus</a:t>
            </a:r>
            <a:r>
              <a:rPr lang="en-ID" dirty="0">
                <a:solidFill>
                  <a:schemeClr val="bg1"/>
                </a:solidFill>
              </a:rPr>
              <a:t> react yang </a:t>
            </a:r>
            <a:r>
              <a:rPr lang="en-ID" dirty="0" err="1">
                <a:solidFill>
                  <a:schemeClr val="bg1"/>
                </a:solidFill>
              </a:rPr>
              <a:t>berbeda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dijalankan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dipanggil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tergantung</a:t>
            </a:r>
            <a:r>
              <a:rPr lang="en-ID" dirty="0">
                <a:solidFill>
                  <a:schemeClr val="bg1"/>
                </a:solidFill>
              </a:rPr>
              <a:t> pada </a:t>
            </a:r>
            <a:r>
              <a:rPr lang="en-ID" dirty="0" err="1">
                <a:solidFill>
                  <a:schemeClr val="bg1"/>
                </a:solidFill>
              </a:rPr>
              <a:t>fase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komponen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kelas</a:t>
            </a:r>
            <a:r>
              <a:rPr lang="en-ID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07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152201" y="918400"/>
            <a:ext cx="4727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lvl="0" indent="-304800">
              <a:buSzPts val="1200"/>
              <a:buFont typeface="Maven Pro"/>
              <a:buAutoNum type="arabicPeriod"/>
            </a:pPr>
            <a:r>
              <a:rPr lang="en-ID" dirty="0"/>
              <a:t>Redux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state management pada React.</a:t>
            </a:r>
          </a:p>
          <a:p>
            <a:pPr lvl="0" indent="-304800">
              <a:buSzPts val="1200"/>
              <a:buFont typeface="Maven Pro"/>
              <a:buAutoNum type="arabicPeriod"/>
            </a:pPr>
            <a:r>
              <a:rPr lang="en-ID" dirty="0"/>
              <a:t>Cara </a:t>
            </a:r>
            <a:r>
              <a:rPr lang="en-ID" dirty="0" err="1"/>
              <a:t>kerja</a:t>
            </a:r>
            <a:r>
              <a:rPr lang="en-ID" dirty="0"/>
              <a:t> redux :</a:t>
            </a:r>
          </a:p>
          <a:p>
            <a:pPr lvl="0" indent="-304800">
              <a:buSzPts val="1200"/>
              <a:buFont typeface="Maven Pro"/>
              <a:buAutoNum type="arabicPeriod"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415625" y="34060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-ID" dirty="0"/>
              <a:t>pa </a:t>
            </a:r>
            <a:r>
              <a:rPr lang="en-ID" dirty="0" err="1"/>
              <a:t>itu</a:t>
            </a:r>
            <a:r>
              <a:rPr lang="en-ID" dirty="0"/>
              <a:t> Redux?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466417-BD78-4B56-A348-24C655530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10" y="1861378"/>
            <a:ext cx="3885590" cy="208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AEEB36-A365-4E95-BA0F-D5C15D35E052}"/>
              </a:ext>
            </a:extLst>
          </p:cNvPr>
          <p:cNvSpPr txBox="1"/>
          <p:nvPr/>
        </p:nvSpPr>
        <p:spPr>
          <a:xfrm>
            <a:off x="4801967" y="2209663"/>
            <a:ext cx="4189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>
                <a:solidFill>
                  <a:schemeClr val="accent3">
                    <a:lumMod val="75000"/>
                  </a:schemeClr>
                </a:solidFill>
              </a:rPr>
              <a:t>Action </a:t>
            </a:r>
            <a:r>
              <a:rPr lang="en-ID" dirty="0">
                <a:solidFill>
                  <a:srgbClr val="00B050"/>
                </a:solidFill>
              </a:rPr>
              <a:t>=&gt; function yang </a:t>
            </a:r>
            <a:r>
              <a:rPr lang="en-ID" dirty="0" err="1">
                <a:solidFill>
                  <a:srgbClr val="00B050"/>
                </a:solidFill>
              </a:rPr>
              <a:t>mereturn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ID" dirty="0" err="1">
                <a:solidFill>
                  <a:srgbClr val="00B050"/>
                </a:solidFill>
              </a:rPr>
              <a:t>sebuah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ID" dirty="0" err="1">
                <a:solidFill>
                  <a:srgbClr val="00B050"/>
                </a:solidFill>
              </a:rPr>
              <a:t>objek</a:t>
            </a:r>
            <a:r>
              <a:rPr lang="en-ID" dirty="0">
                <a:solidFill>
                  <a:srgbClr val="00B050"/>
                </a:solidFill>
              </a:rPr>
              <a:t>. </a:t>
            </a:r>
            <a:r>
              <a:rPr lang="en-ID" dirty="0" err="1">
                <a:solidFill>
                  <a:srgbClr val="00B050"/>
                </a:solidFill>
              </a:rPr>
              <a:t>Objek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ID" dirty="0" err="1">
                <a:solidFill>
                  <a:srgbClr val="00B050"/>
                </a:solidFill>
              </a:rPr>
              <a:t>tersebut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ID" dirty="0" err="1">
                <a:solidFill>
                  <a:srgbClr val="00B050"/>
                </a:solidFill>
              </a:rPr>
              <a:t>memiliki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ID" dirty="0" err="1">
                <a:solidFill>
                  <a:srgbClr val="00B050"/>
                </a:solidFill>
              </a:rPr>
              <a:t>sebuah</a:t>
            </a:r>
            <a:r>
              <a:rPr lang="en-ID" dirty="0">
                <a:solidFill>
                  <a:srgbClr val="00B050"/>
                </a:solidFill>
              </a:rPr>
              <a:t> property’.</a:t>
            </a:r>
          </a:p>
          <a:p>
            <a:pPr algn="just"/>
            <a:r>
              <a:rPr lang="en-ID" dirty="0">
                <a:solidFill>
                  <a:schemeClr val="accent3">
                    <a:lumMod val="75000"/>
                  </a:schemeClr>
                </a:solidFill>
              </a:rPr>
              <a:t>Reducer</a:t>
            </a:r>
            <a:r>
              <a:rPr lang="en-ID" dirty="0">
                <a:solidFill>
                  <a:srgbClr val="00B050"/>
                </a:solidFill>
              </a:rPr>
              <a:t> =&gt; </a:t>
            </a:r>
            <a:r>
              <a:rPr lang="en-ID" dirty="0" err="1">
                <a:solidFill>
                  <a:srgbClr val="00B050"/>
                </a:solidFill>
              </a:rPr>
              <a:t>sebuah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ID" dirty="0" err="1">
                <a:solidFill>
                  <a:srgbClr val="00B050"/>
                </a:solidFill>
              </a:rPr>
              <a:t>fungsi</a:t>
            </a:r>
            <a:r>
              <a:rPr lang="en-ID" dirty="0">
                <a:solidFill>
                  <a:srgbClr val="00B050"/>
                </a:solidFill>
              </a:rPr>
              <a:t> yang </a:t>
            </a:r>
            <a:r>
              <a:rPr lang="en-ID" dirty="0" err="1">
                <a:solidFill>
                  <a:srgbClr val="00B050"/>
                </a:solidFill>
              </a:rPr>
              <a:t>tugasnya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ID" dirty="0" err="1">
                <a:solidFill>
                  <a:srgbClr val="00B050"/>
                </a:solidFill>
              </a:rPr>
              <a:t>untuk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ID" dirty="0" err="1">
                <a:solidFill>
                  <a:srgbClr val="00B050"/>
                </a:solidFill>
              </a:rPr>
              <a:t>mengolah</a:t>
            </a:r>
            <a:r>
              <a:rPr lang="en-ID" dirty="0">
                <a:solidFill>
                  <a:srgbClr val="00B050"/>
                </a:solidFill>
              </a:rPr>
              <a:t> state yang </a:t>
            </a:r>
            <a:r>
              <a:rPr lang="en-ID" dirty="0" err="1">
                <a:solidFill>
                  <a:srgbClr val="00B050"/>
                </a:solidFill>
              </a:rPr>
              <a:t>ada</a:t>
            </a:r>
            <a:r>
              <a:rPr lang="en-ID" dirty="0">
                <a:solidFill>
                  <a:srgbClr val="00B050"/>
                </a:solidFill>
              </a:rPr>
              <a:t> di store (CRUD)</a:t>
            </a:r>
          </a:p>
          <a:p>
            <a:pPr algn="just"/>
            <a:r>
              <a:rPr lang="en-ID" dirty="0">
                <a:solidFill>
                  <a:schemeClr val="accent3">
                    <a:lumMod val="75000"/>
                  </a:schemeClr>
                </a:solidFill>
              </a:rPr>
              <a:t>Store </a:t>
            </a:r>
            <a:r>
              <a:rPr lang="en-ID" dirty="0">
                <a:solidFill>
                  <a:srgbClr val="00B050"/>
                </a:solidFill>
              </a:rPr>
              <a:t>=&gt; </a:t>
            </a:r>
            <a:r>
              <a:rPr lang="en-ID" dirty="0" err="1">
                <a:solidFill>
                  <a:srgbClr val="00B050"/>
                </a:solidFill>
              </a:rPr>
              <a:t>adalah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ID" dirty="0" err="1">
                <a:solidFill>
                  <a:srgbClr val="00B050"/>
                </a:solidFill>
              </a:rPr>
              <a:t>tempat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ID" dirty="0" err="1">
                <a:solidFill>
                  <a:srgbClr val="00B050"/>
                </a:solidFill>
              </a:rPr>
              <a:t>untuk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ID" dirty="0" err="1">
                <a:solidFill>
                  <a:srgbClr val="00B050"/>
                </a:solidFill>
              </a:rPr>
              <a:t>menampung</a:t>
            </a:r>
            <a:r>
              <a:rPr lang="en-ID" dirty="0">
                <a:solidFill>
                  <a:srgbClr val="00B050"/>
                </a:solidFill>
              </a:rPr>
              <a:t> state.</a:t>
            </a:r>
          </a:p>
          <a:p>
            <a:endParaRPr lang="en-ID" dirty="0">
              <a:solidFill>
                <a:srgbClr val="00B050"/>
              </a:solidFill>
            </a:endParaRPr>
          </a:p>
        </p:txBody>
      </p:sp>
      <p:pic>
        <p:nvPicPr>
          <p:cNvPr id="1028" name="Picture 4" descr="Pellerex | Access User Details with React, Redux, and Higher Order  Components (HOC)">
            <a:extLst>
              <a:ext uri="{FF2B5EF4-FFF2-40B4-BE49-F238E27FC236}">
                <a16:creationId xmlns:a16="http://schemas.microsoft.com/office/drawing/2014/main" id="{5CD20EB3-2B27-4248-9E9D-B74C2DC51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845" y="423240"/>
            <a:ext cx="3043678" cy="143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D" dirty="0"/>
              <a:t>HOC —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singkatan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High Order Component.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didalamnya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APA ITU HOC?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4" name="Google Shape;1374;p47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1375" name="Google Shape;1375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8" name="Google Shape;1378;p47"/>
          <p:cNvSpPr/>
          <p:nvPr/>
        </p:nvSpPr>
        <p:spPr>
          <a:xfrm>
            <a:off x="5066623" y="3252448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9" name="Google Shape;1379;p47"/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1380" name="Google Shape;1380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5E372ED-6E6D-4C44-A49C-EA2C29C33E24}"/>
              </a:ext>
            </a:extLst>
          </p:cNvPr>
          <p:cNvSpPr/>
          <p:nvPr/>
        </p:nvSpPr>
        <p:spPr>
          <a:xfrm>
            <a:off x="2100649" y="3842951"/>
            <a:ext cx="4572000" cy="766119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224984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276</Words>
  <Application>Microsoft Office PowerPoint</Application>
  <PresentationFormat>On-screen Show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Albert Sans</vt:lpstr>
      <vt:lpstr>Share Tech</vt:lpstr>
      <vt:lpstr>Nunito Light</vt:lpstr>
      <vt:lpstr>Arial</vt:lpstr>
      <vt:lpstr>Livvic Light</vt:lpstr>
      <vt:lpstr>Audiowide</vt:lpstr>
      <vt:lpstr>Maven Pro</vt:lpstr>
      <vt:lpstr>Nunito</vt:lpstr>
      <vt:lpstr>Bebas Neue</vt:lpstr>
      <vt:lpstr>Data Science Consulting by Slidesgo</vt:lpstr>
      <vt:lpstr>Hendri</vt:lpstr>
      <vt:lpstr>DOM &amp; Virtual DOM</vt:lpstr>
      <vt:lpstr>React, Apa itu React?</vt:lpstr>
      <vt:lpstr>Class &amp; Functional Component</vt:lpstr>
      <vt:lpstr>Apa itu Redux?</vt:lpstr>
      <vt:lpstr>APA ITU HOC?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hendri</dc:creator>
  <cp:lastModifiedBy>hendri</cp:lastModifiedBy>
  <cp:revision>5</cp:revision>
  <dcterms:modified xsi:type="dcterms:W3CDTF">2023-05-23T12:57:38Z</dcterms:modified>
</cp:coreProperties>
</file>