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4" r:id="rId1"/>
    <p:sldMasterId id="2147483835" r:id="rId2"/>
    <p:sldMasterId id="2147483836" r:id="rId3"/>
    <p:sldMasterId id="2147483837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98" r:id="rId9"/>
    <p:sldId id="279" r:id="rId10"/>
    <p:sldId id="302" r:id="rId11"/>
    <p:sldId id="277" r:id="rId12"/>
    <p:sldId id="265" r:id="rId13"/>
    <p:sldId id="301" r:id="rId14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63B0"/>
    <a:srgbClr val="757575"/>
    <a:srgbClr val="FEF76E"/>
    <a:srgbClr val="FEF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10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6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6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Blank">
  <p:cSld name="28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>
          <a:xfrm>
            <a:off x="7155543" y="1094392"/>
            <a:ext cx="5036457" cy="466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/>
          </p:cNvSpPr>
          <p:nvPr>
            <p:ph type="pic" idx="2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>
            <a:spLocks noGrp="1"/>
          </p:cNvSpPr>
          <p:nvPr>
            <p:ph type="pic" idx="2"/>
          </p:nvPr>
        </p:nvSpPr>
        <p:spPr>
          <a:xfrm>
            <a:off x="0" y="0"/>
            <a:ext cx="7200900" cy="6858000"/>
          </a:xfrm>
          <a:prstGeom prst="homePlat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lank">
  <p:cSld name="12_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>
            <a:spLocks noGrp="1"/>
          </p:cNvSpPr>
          <p:nvPr>
            <p:ph type="pic" idx="2"/>
          </p:nvPr>
        </p:nvSpPr>
        <p:spPr>
          <a:xfrm>
            <a:off x="152400" y="142875"/>
            <a:ext cx="11868150" cy="467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6007099" y="596900"/>
            <a:ext cx="5565423" cy="6261100"/>
          </a:xfrm>
          <a:prstGeom prst="round2SameRect">
            <a:avLst>
              <a:gd name="adj1" fmla="val 3041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>
            <a:spLocks noGrp="1"/>
          </p:cNvSpPr>
          <p:nvPr>
            <p:ph type="pic" idx="2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Blank">
  <p:cSld name="27_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>
            <a:spLocks noGrp="1"/>
          </p:cNvSpPr>
          <p:nvPr>
            <p:ph type="pic" idx="2"/>
          </p:nvPr>
        </p:nvSpPr>
        <p:spPr>
          <a:xfrm>
            <a:off x="609601" y="159657"/>
            <a:ext cx="4180114" cy="38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>
            <a:spLocks noGrp="1"/>
          </p:cNvSpPr>
          <p:nvPr>
            <p:ph type="pic" idx="2"/>
          </p:nvPr>
        </p:nvSpPr>
        <p:spPr>
          <a:xfrm>
            <a:off x="177800" y="100012"/>
            <a:ext cx="11836400" cy="6657976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Blank">
  <p:cSld name="26_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>
            <a:spLocks noGrp="1"/>
          </p:cNvSpPr>
          <p:nvPr>
            <p:ph type="pic" idx="2"/>
          </p:nvPr>
        </p:nvSpPr>
        <p:spPr>
          <a:xfrm>
            <a:off x="1756229" y="987879"/>
            <a:ext cx="8679542" cy="4882242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Blank">
  <p:cSld name="20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>
            <a:spLocks noGrp="1"/>
          </p:cNvSpPr>
          <p:nvPr>
            <p:ph type="pic" idx="2"/>
          </p:nvPr>
        </p:nvSpPr>
        <p:spPr>
          <a:xfrm>
            <a:off x="952500" y="0"/>
            <a:ext cx="7620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Blank">
  <p:cSld name="18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>
            <a:spLocks noGrp="1"/>
          </p:cNvSpPr>
          <p:nvPr>
            <p:ph type="pic" idx="2"/>
          </p:nvPr>
        </p:nvSpPr>
        <p:spPr>
          <a:xfrm>
            <a:off x="0" y="1638300"/>
            <a:ext cx="12192000" cy="5219700"/>
          </a:xfrm>
          <a:prstGeom prst="flowChartManualIn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16_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flowChartPunchedCard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Blank">
  <p:cSld name="17_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>
            <a:spLocks noGrp="1"/>
          </p:cNvSpPr>
          <p:nvPr>
            <p:ph type="pic" idx="2"/>
          </p:nvPr>
        </p:nvSpPr>
        <p:spPr>
          <a:xfrm>
            <a:off x="6845300" y="-754600"/>
            <a:ext cx="4864100" cy="48641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>
            <a:spLocks noGrp="1"/>
          </p:cNvSpPr>
          <p:nvPr>
            <p:ph type="pic" idx="3"/>
          </p:nvPr>
        </p:nvSpPr>
        <p:spPr>
          <a:xfrm flipH="1">
            <a:off x="286801" y="-476250"/>
            <a:ext cx="5898100" cy="561975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lank">
  <p:cSld name="15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>
            <a:spLocks noGrp="1"/>
          </p:cNvSpPr>
          <p:nvPr>
            <p:ph type="pic" idx="2"/>
          </p:nvPr>
        </p:nvSpPr>
        <p:spPr>
          <a:xfrm>
            <a:off x="-3441290" y="-7300451"/>
            <a:ext cx="19074580" cy="21458902"/>
          </a:xfrm>
          <a:prstGeom prst="mathMultiply">
            <a:avLst>
              <a:gd name="adj1" fmla="val 2352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Blank">
  <p:cSld name="14_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>
            <a:spLocks noGrp="1"/>
          </p:cNvSpPr>
          <p:nvPr>
            <p:ph type="pic" idx="2"/>
          </p:nvPr>
        </p:nvSpPr>
        <p:spPr>
          <a:xfrm>
            <a:off x="266700" y="0"/>
            <a:ext cx="6096000" cy="6858000"/>
          </a:xfrm>
          <a:prstGeom prst="irregularSeal1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>
            <a:spLocks noGrp="1"/>
          </p:cNvSpPr>
          <p:nvPr>
            <p:ph type="pic" idx="2"/>
          </p:nvPr>
        </p:nvSpPr>
        <p:spPr>
          <a:xfrm>
            <a:off x="1019175" y="0"/>
            <a:ext cx="6096000" cy="6858000"/>
          </a:xfrm>
          <a:prstGeom prst="flowChartInputOut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684000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>
            <a:spLocks noGrp="1"/>
          </p:cNvSpPr>
          <p:nvPr>
            <p:ph type="pic" idx="2"/>
          </p:nvPr>
        </p:nvSpPr>
        <p:spPr>
          <a:xfrm>
            <a:off x="504825" y="685800"/>
            <a:ext cx="5591175" cy="5486400"/>
          </a:xfrm>
          <a:prstGeom prst="flowChartMagneticTap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>
            <a:spLocks noGrp="1"/>
          </p:cNvSpPr>
          <p:nvPr>
            <p:ph type="pic" idx="2"/>
          </p:nvPr>
        </p:nvSpPr>
        <p:spPr>
          <a:xfrm>
            <a:off x="1641915" y="495766"/>
            <a:ext cx="9168960" cy="3895259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>
            <a:spLocks noGrp="1"/>
          </p:cNvSpPr>
          <p:nvPr>
            <p:ph type="pic" idx="2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6096000" cy="6858000"/>
          </a:xfrm>
          <a:prstGeom prst="star6">
            <a:avLst>
              <a:gd name="adj" fmla="val 28868"/>
              <a:gd name="hf" fmla="val 11547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>
            <a:spLocks noGrp="1"/>
          </p:cNvSpPr>
          <p:nvPr>
            <p:ph type="pic" idx="2"/>
          </p:nvPr>
        </p:nvSpPr>
        <p:spPr>
          <a:xfrm>
            <a:off x="304800" y="189000"/>
            <a:ext cx="6480000" cy="6480000"/>
          </a:xfrm>
          <a:prstGeom prst="star16">
            <a:avLst>
              <a:gd name="adj" fmla="val 37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>
            <a:spLocks noGrp="1"/>
          </p:cNvSpPr>
          <p:nvPr>
            <p:ph type="pic" idx="2"/>
          </p:nvPr>
        </p:nvSpPr>
        <p:spPr>
          <a:xfrm>
            <a:off x="0" y="285750"/>
            <a:ext cx="6096000" cy="6286500"/>
          </a:xfrm>
          <a:prstGeom prst="flowChartDecis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Blank">
  <p:cSld name="24_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Blank">
  <p:cSld name="25_Blan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>
            <a:spLocks noGrp="1"/>
          </p:cNvSpPr>
          <p:nvPr>
            <p:ph type="pic" idx="2"/>
          </p:nvPr>
        </p:nvSpPr>
        <p:spPr>
          <a:xfrm>
            <a:off x="0" y="0"/>
            <a:ext cx="926011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Blank" type="blank">
  <p:cSld name="BLANK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8" name="Google Shape;268;p6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6" name="Google Shape;27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67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67"/>
          <p:cNvSpPr txBox="1">
            <a:spLocks noGrp="1"/>
          </p:cNvSpPr>
          <p:nvPr>
            <p:ph type="body" idx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67"/>
          <p:cNvSpPr txBox="1">
            <a:spLocks noGrp="1"/>
          </p:cNvSpPr>
          <p:nvPr>
            <p:ph type="body" idx="4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8"/>
          <p:cNvSpPr>
            <a:spLocks noGrp="1"/>
          </p:cNvSpPr>
          <p:nvPr>
            <p:ph type="pic" idx="2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68"/>
          <p:cNvSpPr txBox="1">
            <a:spLocks noGrp="1"/>
          </p:cNvSpPr>
          <p:nvPr>
            <p:ph type="body" idx="1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68"/>
          <p:cNvSpPr txBox="1">
            <a:spLocks noGrp="1"/>
          </p:cNvSpPr>
          <p:nvPr>
            <p:ph type="body" idx="3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68"/>
          <p:cNvSpPr txBox="1">
            <a:spLocks noGrp="1"/>
          </p:cNvSpPr>
          <p:nvPr>
            <p:ph type="body" idx="4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68"/>
          <p:cNvSpPr txBox="1">
            <a:spLocks noGrp="1"/>
          </p:cNvSpPr>
          <p:nvPr>
            <p:ph type="body" idx="5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68"/>
          <p:cNvSpPr txBox="1">
            <a:spLocks noGrp="1"/>
          </p:cNvSpPr>
          <p:nvPr>
            <p:ph type="body" idx="6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68"/>
          <p:cNvSpPr txBox="1">
            <a:spLocks noGrp="1"/>
          </p:cNvSpPr>
          <p:nvPr>
            <p:ph type="body" idx="7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>
            <a:spLocks noGrp="1"/>
          </p:cNvSpPr>
          <p:nvPr>
            <p:ph type="pic" idx="2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69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69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0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70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70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1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71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71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>
            <a:spLocks noGrp="1"/>
          </p:cNvSpPr>
          <p:nvPr>
            <p:ph type="pic" idx="2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4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5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75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77"/>
          <p:cNvSpPr>
            <a:spLocks noGrp="1"/>
          </p:cNvSpPr>
          <p:nvPr>
            <p:ph type="pic" idx="3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77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77"/>
          <p:cNvSpPr>
            <a:spLocks noGrp="1"/>
          </p:cNvSpPr>
          <p:nvPr>
            <p:ph type="pic" idx="5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8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8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8" name="Google Shape;388;p8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8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0" name="Google Shape;390;p8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7" name="Google Shape;39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8" name="Google Shape;39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5" name="Google Shape;40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2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2" name="Google Shape;422;p92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92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93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93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4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5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6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Google Shape;434;p96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7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5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97" descr="A person sitting at a desk in front of a window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623" r="5042"/>
          <a:stretch/>
        </p:blipFill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958" name="Google Shape;958;p19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429000"/>
                </a:moveTo>
                <a:lnTo>
                  <a:pt x="12192000" y="6858000"/>
                </a:lnTo>
                <a:lnTo>
                  <a:pt x="9144000" y="6858000"/>
                </a:lnTo>
                <a:cubicBezTo>
                  <a:pt x="10827364" y="6858000"/>
                  <a:pt x="12192000" y="5322784"/>
                  <a:pt x="12192000" y="3429000"/>
                </a:cubicBezTo>
                <a:close/>
                <a:moveTo>
                  <a:pt x="9144000" y="0"/>
                </a:moveTo>
                <a:lnTo>
                  <a:pt x="12192000" y="0"/>
                </a:lnTo>
                <a:lnTo>
                  <a:pt x="12192000" y="3429000"/>
                </a:lnTo>
                <a:cubicBezTo>
                  <a:pt x="12192000" y="1535216"/>
                  <a:pt x="10827364" y="0"/>
                  <a:pt x="9144000" y="0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 txBox="1"/>
          <p:nvPr/>
        </p:nvSpPr>
        <p:spPr>
          <a:xfrm>
            <a:off x="0" y="2028617"/>
            <a:ext cx="4670474" cy="14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haroni"/>
              <a:buNone/>
            </a:pPr>
            <a:r>
              <a:rPr lang="en-US" sz="8800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Hendri	</a:t>
            </a:r>
            <a:endParaRPr sz="8800" b="0" i="0" u="none" strike="noStrike" cap="none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963" name="Google Shape;963;p197"/>
          <p:cNvGrpSpPr/>
          <p:nvPr/>
        </p:nvGrpSpPr>
        <p:grpSpPr>
          <a:xfrm>
            <a:off x="234725" y="144227"/>
            <a:ext cx="1149695" cy="1146191"/>
            <a:chOff x="3421887" y="367584"/>
            <a:chExt cx="1596052" cy="1591188"/>
          </a:xfrm>
        </p:grpSpPr>
        <p:sp>
          <p:nvSpPr>
            <p:cNvPr id="964" name="Google Shape;964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197"/>
          <p:cNvGrpSpPr/>
          <p:nvPr/>
        </p:nvGrpSpPr>
        <p:grpSpPr>
          <a:xfrm rot="10800000">
            <a:off x="10797950" y="5463195"/>
            <a:ext cx="1149695" cy="1146191"/>
            <a:chOff x="3421887" y="367584"/>
            <a:chExt cx="1596052" cy="1591188"/>
          </a:xfrm>
        </p:grpSpPr>
        <p:sp>
          <p:nvSpPr>
            <p:cNvPr id="967" name="Google Shape;967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D9ED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9" name="Google Shape;969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349" y="697425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3415" y="910296"/>
            <a:ext cx="2160379" cy="6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914FBFD-10E0-4916-ACDB-5B9A4FBDC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5371" y="84604"/>
            <a:ext cx="2909544" cy="484924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1F880898-802C-4AD2-AE6D-7B94D78BD258}"/>
              </a:ext>
            </a:extLst>
          </p:cNvPr>
          <p:cNvSpPr txBox="1">
            <a:spLocks/>
          </p:cNvSpPr>
          <p:nvPr/>
        </p:nvSpPr>
        <p:spPr>
          <a:xfrm>
            <a:off x="437581" y="3047365"/>
            <a:ext cx="3856383" cy="54334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endParaRPr lang="en-ID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5DB56-A171-4EB3-B893-8034144BCE15}"/>
              </a:ext>
            </a:extLst>
          </p:cNvPr>
          <p:cNvSpPr txBox="1"/>
          <p:nvPr/>
        </p:nvSpPr>
        <p:spPr>
          <a:xfrm>
            <a:off x="3207434" y="1941342"/>
            <a:ext cx="445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Terima</a:t>
            </a:r>
            <a:endParaRPr lang="en-ID" sz="7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2EA1A-2B84-45B3-BE5E-3334A9532ED8}"/>
              </a:ext>
            </a:extLst>
          </p:cNvPr>
          <p:cNvSpPr txBox="1"/>
          <p:nvPr/>
        </p:nvSpPr>
        <p:spPr>
          <a:xfrm>
            <a:off x="5224793" y="3055722"/>
            <a:ext cx="381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F0"/>
                </a:solidFill>
                <a:latin typeface="Arial Black" panose="020B0A04020102020204" pitchFamily="34" charset="0"/>
              </a:rPr>
              <a:t>Kasih</a:t>
            </a:r>
            <a:endParaRPr lang="en-ID" sz="72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98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98"/>
          <p:cNvSpPr txBox="1"/>
          <p:nvPr/>
        </p:nvSpPr>
        <p:spPr>
          <a:xfrm>
            <a:off x="72572" y="1549700"/>
            <a:ext cx="6723349" cy="432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node JS?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fitur-fitur</a:t>
            </a:r>
            <a:r>
              <a:rPr lang="en-GB" sz="32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node JS</a:t>
            </a:r>
            <a:endParaRPr dirty="0">
              <a:solidFill>
                <a:schemeClr val="tx1"/>
              </a:solidFill>
            </a:endParaRPr>
          </a:p>
          <a:p>
            <a:pPr marL="285750" lvl="2" indent="-285750"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Express JS?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Kelebihan</a:t>
            </a:r>
            <a:r>
              <a:rPr lang="en-GB" sz="3200" b="1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 Express JS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Postgre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SQL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Fitur</a:t>
            </a:r>
            <a:r>
              <a:rPr lang="en-GB" sz="3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dan </a:t>
            </a:r>
            <a:r>
              <a:rPr lang="en-GB" sz="32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kelebihan</a:t>
            </a:r>
            <a:endParaRPr lang="en-GB" sz="3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3200" b="1" i="0" u="none" strike="noStrike" cap="none" dirty="0" err="1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3200" b="1" i="0" u="none" strike="noStrike" cap="none" dirty="0" err="1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API?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lang="en-GB" sz="3200" b="1" i="0" u="none" strike="noStrike" cap="none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 Rest API vs API in general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endParaRPr lang="en-GB" sz="3200" b="1" dirty="0">
              <a:solidFill>
                <a:srgbClr val="00B050"/>
              </a:solidFill>
              <a:latin typeface="Raleway"/>
              <a:sym typeface="Ralew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endParaRPr dirty="0"/>
          </a:p>
          <a:p>
            <a:pPr marL="2857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8" name="Google Shape;978;p198"/>
          <p:cNvSpPr/>
          <p:nvPr/>
        </p:nvSpPr>
        <p:spPr>
          <a:xfrm>
            <a:off x="5213346" y="6418280"/>
            <a:ext cx="266700" cy="2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98"/>
          <p:cNvSpPr/>
          <p:nvPr/>
        </p:nvSpPr>
        <p:spPr>
          <a:xfrm>
            <a:off x="5582632" y="6418280"/>
            <a:ext cx="266700" cy="26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98"/>
          <p:cNvSpPr/>
          <p:nvPr/>
        </p:nvSpPr>
        <p:spPr>
          <a:xfrm>
            <a:off x="5946974" y="6418280"/>
            <a:ext cx="266700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1" name="Google Shape;981;p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53" y="6495578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98"/>
          <p:cNvSpPr/>
          <p:nvPr/>
        </p:nvSpPr>
        <p:spPr>
          <a:xfrm rot="-1944089">
            <a:off x="11131275" y="41639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98"/>
          <p:cNvSpPr/>
          <p:nvPr/>
        </p:nvSpPr>
        <p:spPr>
          <a:xfrm rot="-1944089">
            <a:off x="11389324" y="239533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4" name="Google Shape;984;p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54153">
            <a:off x="9814682" y="4711341"/>
            <a:ext cx="2044907" cy="252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B02A2-5D51-4259-84D4-24122955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63" y="755856"/>
            <a:ext cx="4780670" cy="2390335"/>
          </a:xfrm>
          <a:prstGeom prst="rect">
            <a:avLst/>
          </a:prstGeom>
        </p:spPr>
      </p:pic>
      <p:pic>
        <p:nvPicPr>
          <p:cNvPr id="1028" name="Picture 4" descr="11 Best Node Js Frameworks To Be In 2023 Tech Trends">
            <a:extLst>
              <a:ext uri="{FF2B5EF4-FFF2-40B4-BE49-F238E27FC236}">
                <a16:creationId xmlns:a16="http://schemas.microsoft.com/office/drawing/2014/main" id="{BD3ADE12-7F77-45DE-9B34-88F9452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36" y="3157795"/>
            <a:ext cx="1469172" cy="14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1649C-A384-4C98-BB22-4C1E92D29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939" y="3034699"/>
            <a:ext cx="1802360" cy="1759901"/>
          </a:xfrm>
          <a:prstGeom prst="rect">
            <a:avLst/>
          </a:prstGeom>
        </p:spPr>
      </p:pic>
      <p:pic>
        <p:nvPicPr>
          <p:cNvPr id="1030" name="Picture 6" descr="Rest Api Icon #292873 - Free Icons Library">
            <a:extLst>
              <a:ext uri="{FF2B5EF4-FFF2-40B4-BE49-F238E27FC236}">
                <a16:creationId xmlns:a16="http://schemas.microsoft.com/office/drawing/2014/main" id="{37A71D50-271E-45EA-8E66-314F036E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7" y="2968216"/>
            <a:ext cx="1848330" cy="18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87B95-23E3-4512-8406-03AA448F4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9" name="Google Shape;989;p199"/>
          <p:cNvSpPr/>
          <p:nvPr/>
        </p:nvSpPr>
        <p:spPr>
          <a:xfrm>
            <a:off x="154745" y="231348"/>
            <a:ext cx="11873131" cy="6395302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990;p199">
            <a:extLst>
              <a:ext uri="{FF2B5EF4-FFF2-40B4-BE49-F238E27FC236}">
                <a16:creationId xmlns:a16="http://schemas.microsoft.com/office/drawing/2014/main" id="{D9165634-1686-4846-8344-39D2CA0799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9193" y="5503070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91;p199">
            <a:extLst>
              <a:ext uri="{FF2B5EF4-FFF2-40B4-BE49-F238E27FC236}">
                <a16:creationId xmlns:a16="http://schemas.microsoft.com/office/drawing/2014/main" id="{877CCB5B-74BC-458A-AE8E-B7D543C42F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92;p199">
            <a:extLst>
              <a:ext uri="{FF2B5EF4-FFF2-40B4-BE49-F238E27FC236}">
                <a16:creationId xmlns:a16="http://schemas.microsoft.com/office/drawing/2014/main" id="{121F7757-B1B5-4B80-B0AA-C622620D3EA9}"/>
              </a:ext>
            </a:extLst>
          </p:cNvPr>
          <p:cNvSpPr txBox="1"/>
          <p:nvPr/>
        </p:nvSpPr>
        <p:spPr>
          <a:xfrm>
            <a:off x="578693" y="1772784"/>
            <a:ext cx="6051150" cy="42481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Node.js </a:t>
            </a:r>
            <a:r>
              <a:rPr lang="en-ID" sz="2000" dirty="0" err="1"/>
              <a:t>adalah</a:t>
            </a:r>
            <a:r>
              <a:rPr lang="en-ID" sz="2000" dirty="0"/>
              <a:t> Node.js </a:t>
            </a:r>
            <a:r>
              <a:rPr lang="en-ID" sz="2000" dirty="0" err="1"/>
              <a:t>merupakan</a:t>
            </a:r>
            <a:r>
              <a:rPr lang="en-ID" sz="2000" dirty="0"/>
              <a:t> platform yang </a:t>
            </a:r>
            <a:r>
              <a:rPr lang="en-ID" sz="2000" dirty="0" err="1"/>
              <a:t>diciptakan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web.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Runtime  environment interpreter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JavaScript yang </a:t>
            </a:r>
            <a:r>
              <a:rPr lang="en-ID" sz="2000" dirty="0" err="1"/>
              <a:t>bersifat</a:t>
            </a:r>
            <a:r>
              <a:rPr lang="en-ID" sz="2000" dirty="0"/>
              <a:t> open-source dan cross-platform.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/>
              <a:t>Dengan</a:t>
            </a:r>
            <a:r>
              <a:rPr lang="en-ID" sz="2000" dirty="0"/>
              <a:t> Node.js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JavaScript di mana pun,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terbatas</a:t>
            </a:r>
            <a:r>
              <a:rPr lang="en-ID" sz="2000" dirty="0"/>
              <a:t> pada </a:t>
            </a:r>
            <a:r>
              <a:rPr lang="en-ID" sz="2000" dirty="0" err="1"/>
              <a:t>lingkungan</a:t>
            </a:r>
            <a:r>
              <a:rPr lang="en-ID" sz="2000" dirty="0"/>
              <a:t> browser.</a:t>
            </a:r>
            <a:endParaRPr lang="en-ID" sz="2000" b="0" i="0" u="none" strike="noStrike" cap="none" dirty="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993;p199">
            <a:extLst>
              <a:ext uri="{FF2B5EF4-FFF2-40B4-BE49-F238E27FC236}">
                <a16:creationId xmlns:a16="http://schemas.microsoft.com/office/drawing/2014/main" id="{369C64AF-6B71-42BF-BADD-E6AD06CC662F}"/>
              </a:ext>
            </a:extLst>
          </p:cNvPr>
          <p:cNvSpPr txBox="1"/>
          <p:nvPr/>
        </p:nvSpPr>
        <p:spPr>
          <a:xfrm>
            <a:off x="710989" y="961382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 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995;p199">
            <a:extLst>
              <a:ext uri="{FF2B5EF4-FFF2-40B4-BE49-F238E27FC236}">
                <a16:creationId xmlns:a16="http://schemas.microsoft.com/office/drawing/2014/main" id="{4709F6E6-1600-41AC-B77F-7C6095966AAD}"/>
              </a:ext>
            </a:extLst>
          </p:cNvPr>
          <p:cNvSpPr/>
          <p:nvPr/>
        </p:nvSpPr>
        <p:spPr>
          <a:xfrm rot="-1944089">
            <a:off x="6399611" y="5253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6;p199">
            <a:extLst>
              <a:ext uri="{FF2B5EF4-FFF2-40B4-BE49-F238E27FC236}">
                <a16:creationId xmlns:a16="http://schemas.microsoft.com/office/drawing/2014/main" id="{CE876360-0047-446F-9D8B-7BA6A4471CDE}"/>
              </a:ext>
            </a:extLst>
          </p:cNvPr>
          <p:cNvSpPr/>
          <p:nvPr/>
        </p:nvSpPr>
        <p:spPr>
          <a:xfrm rot="-1944089">
            <a:off x="6827823" y="359748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C62EA8-8AED-472F-B4FA-FA228A40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25" y="2190372"/>
            <a:ext cx="4780670" cy="239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230B8-DC9D-48DE-8557-679ACCAC51EA}"/>
              </a:ext>
            </a:extLst>
          </p:cNvPr>
          <p:cNvSpPr/>
          <p:nvPr/>
        </p:nvSpPr>
        <p:spPr>
          <a:xfrm>
            <a:off x="-47114" y="-40998"/>
            <a:ext cx="12119428" cy="575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1" name="Google Shape;1001;p200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p20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674" b="32716"/>
          <a:stretch/>
        </p:blipFill>
        <p:spPr>
          <a:xfrm>
            <a:off x="96129" y="5627533"/>
            <a:ext cx="11927170" cy="125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200"/>
          <p:cNvSpPr txBox="1"/>
          <p:nvPr/>
        </p:nvSpPr>
        <p:spPr>
          <a:xfrm>
            <a:off x="518269" y="364617"/>
            <a:ext cx="4841522" cy="61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FFFF"/>
              </a:buClr>
              <a:buSzPts val="5000"/>
            </a:pPr>
            <a:r>
              <a:rPr lang="en-GB" sz="40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Arsitektur</a:t>
            </a:r>
            <a:r>
              <a:rPr lang="en-GB" sz="4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0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000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0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000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 </a:t>
            </a:r>
            <a:endParaRPr sz="40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7" name="Google Shape;1007;p2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6131322" y="-175945"/>
            <a:ext cx="447080" cy="1695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AD00B50-1265-426D-B9FF-FE37283EA5B3}"/>
              </a:ext>
            </a:extLst>
          </p:cNvPr>
          <p:cNvSpPr/>
          <p:nvPr/>
        </p:nvSpPr>
        <p:spPr>
          <a:xfrm>
            <a:off x="216714" y="3798638"/>
            <a:ext cx="1507537" cy="733764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Komponen</a:t>
            </a:r>
            <a:endParaRPr lang="en-ID" sz="1800" b="1" dirty="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85E4369-979E-4EC5-9057-9AF573D925D7}"/>
              </a:ext>
            </a:extLst>
          </p:cNvPr>
          <p:cNvSpPr/>
          <p:nvPr/>
        </p:nvSpPr>
        <p:spPr>
          <a:xfrm>
            <a:off x="2097154" y="3822708"/>
            <a:ext cx="2190181" cy="733764"/>
          </a:xfrm>
          <a:prstGeom prst="homePlate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b="1" dirty="0" err="1"/>
              <a:t>Libuv</a:t>
            </a:r>
            <a:r>
              <a:rPr lang="en-ID" sz="1800" b="1" dirty="0"/>
              <a:t> Library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8A42D5-2E31-43DF-BDEA-5F845EDE8E7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724251" y="2692480"/>
            <a:ext cx="372903" cy="147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C1801-01F9-42EB-B685-1E991CA3F17B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 flipV="1">
            <a:off x="1724251" y="4165520"/>
            <a:ext cx="372905" cy="157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4775A87-2EDA-4ACD-B699-8E54A88E7429}"/>
              </a:ext>
            </a:extLst>
          </p:cNvPr>
          <p:cNvSpPr/>
          <p:nvPr/>
        </p:nvSpPr>
        <p:spPr>
          <a:xfrm>
            <a:off x="2097156" y="2384764"/>
            <a:ext cx="2190181" cy="733764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b="1" i="1" dirty="0"/>
              <a:t>engine</a:t>
            </a:r>
            <a:r>
              <a:rPr lang="en-ID" sz="1800" b="1" dirty="0"/>
              <a:t> JavaScript V8 Google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A39B642-3B0F-477F-B4C3-F9342F1EF467}"/>
              </a:ext>
            </a:extLst>
          </p:cNvPr>
          <p:cNvSpPr/>
          <p:nvPr/>
        </p:nvSpPr>
        <p:spPr>
          <a:xfrm>
            <a:off x="2097156" y="5372736"/>
            <a:ext cx="2190181" cy="733764"/>
          </a:xfrm>
          <a:prstGeom prst="homePlate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</a:t>
            </a:r>
            <a:r>
              <a:rPr lang="en-ID" sz="1800" b="1" dirty="0" err="1"/>
              <a:t>esign</a:t>
            </a:r>
            <a:r>
              <a:rPr lang="en-ID" sz="1800" b="1" dirty="0"/>
              <a:t> Pattern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ACB666-B6E3-4E8D-BBE5-9BECC19FDAC0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1724251" y="4165520"/>
            <a:ext cx="372903" cy="1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DD1CCA49-D7BE-48E2-9125-9F2B36A990F5}"/>
              </a:ext>
            </a:extLst>
          </p:cNvPr>
          <p:cNvSpPr/>
          <p:nvPr/>
        </p:nvSpPr>
        <p:spPr>
          <a:xfrm rot="10800000">
            <a:off x="4796545" y="2050363"/>
            <a:ext cx="6766560" cy="13787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CA2CA-F3A7-438B-BEAF-1B22793F885C}"/>
              </a:ext>
            </a:extLst>
          </p:cNvPr>
          <p:cNvSpPr txBox="1"/>
          <p:nvPr/>
        </p:nvSpPr>
        <p:spPr>
          <a:xfrm>
            <a:off x="5490651" y="2338537"/>
            <a:ext cx="594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/>
              <a:t>input berupa kode JavaScript dapat di-compile menjadi kode dalam tingkat assembly. </a:t>
            </a:r>
            <a:endParaRPr lang="en-ID" sz="2000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26BD89C6-470B-41DA-8CBF-5124C08500A0}"/>
              </a:ext>
            </a:extLst>
          </p:cNvPr>
          <p:cNvSpPr/>
          <p:nvPr/>
        </p:nvSpPr>
        <p:spPr>
          <a:xfrm rot="10800000">
            <a:off x="4796544" y="3577816"/>
            <a:ext cx="6766560" cy="1378756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85AAA45-4D42-4BC0-A183-1D985BFF2A5A}"/>
              </a:ext>
            </a:extLst>
          </p:cNvPr>
          <p:cNvSpPr/>
          <p:nvPr/>
        </p:nvSpPr>
        <p:spPr>
          <a:xfrm rot="10800000">
            <a:off x="4873897" y="5083969"/>
            <a:ext cx="6766560" cy="1802621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945B4-F97B-40A7-8840-731F8977368D}"/>
              </a:ext>
            </a:extLst>
          </p:cNvPr>
          <p:cNvSpPr txBox="1"/>
          <p:nvPr/>
        </p:nvSpPr>
        <p:spPr>
          <a:xfrm>
            <a:off x="5541301" y="3808701"/>
            <a:ext cx="5842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Library C++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asynchronous I/O (input/output) di Node </a:t>
            </a:r>
            <a:r>
              <a:rPr lang="en-US" sz="2000" dirty="0" err="1"/>
              <a:t>js</a:t>
            </a:r>
            <a:r>
              <a:rPr lang="en-US" sz="2000" dirty="0"/>
              <a:t> dan main event loop</a:t>
            </a:r>
            <a:endParaRPr lang="en-ID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35837-D20C-410E-B51F-07EA96E69E04}"/>
              </a:ext>
            </a:extLst>
          </p:cNvPr>
          <p:cNvSpPr txBox="1"/>
          <p:nvPr/>
        </p:nvSpPr>
        <p:spPr>
          <a:xfrm>
            <a:off x="5476129" y="5377694"/>
            <a:ext cx="6164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Object pool —  </a:t>
            </a:r>
            <a:r>
              <a:rPr lang="en-ID" sz="1800" dirty="0" err="1"/>
              <a:t>kumpulan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task </a:t>
            </a:r>
            <a:r>
              <a:rPr lang="en-ID" sz="1800" dirty="0" err="1"/>
              <a:t>tertentu</a:t>
            </a:r>
            <a:endParaRPr lang="en-ID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Facade —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body </a:t>
            </a:r>
            <a:r>
              <a:rPr lang="en-ID" sz="1800" dirty="0" err="1"/>
              <a:t>kode</a:t>
            </a:r>
            <a:endParaRPr lang="en-ID" sz="1800" dirty="0"/>
          </a:p>
          <a:p>
            <a:endParaRPr lang="en-ID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87B95-23E3-4512-8406-03AA448F45F0}"/>
              </a:ext>
            </a:extLst>
          </p:cNvPr>
          <p:cNvSpPr/>
          <p:nvPr/>
        </p:nvSpPr>
        <p:spPr>
          <a:xfrm>
            <a:off x="0" y="99234"/>
            <a:ext cx="12192000" cy="68580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9" name="Google Shape;989;p199"/>
          <p:cNvSpPr/>
          <p:nvPr/>
        </p:nvSpPr>
        <p:spPr>
          <a:xfrm>
            <a:off x="159434" y="231349"/>
            <a:ext cx="11873131" cy="6395302"/>
          </a:xfrm>
          <a:prstGeom prst="rect">
            <a:avLst/>
          </a:prstGeom>
          <a:solidFill>
            <a:schemeClr val="bg1">
              <a:lumMod val="95000"/>
            </a:schemeClr>
          </a:solidFill>
          <a:ln w="155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990;p199">
            <a:extLst>
              <a:ext uri="{FF2B5EF4-FFF2-40B4-BE49-F238E27FC236}">
                <a16:creationId xmlns:a16="http://schemas.microsoft.com/office/drawing/2014/main" id="{D9165634-1686-4846-8344-39D2CA0799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9193" y="5503070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91;p199">
            <a:extLst>
              <a:ext uri="{FF2B5EF4-FFF2-40B4-BE49-F238E27FC236}">
                <a16:creationId xmlns:a16="http://schemas.microsoft.com/office/drawing/2014/main" id="{877CCB5B-74BC-458A-AE8E-B7D543C42F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93;p199">
            <a:extLst>
              <a:ext uri="{FF2B5EF4-FFF2-40B4-BE49-F238E27FC236}">
                <a16:creationId xmlns:a16="http://schemas.microsoft.com/office/drawing/2014/main" id="{369C64AF-6B71-42BF-BADD-E6AD06CC662F}"/>
              </a:ext>
            </a:extLst>
          </p:cNvPr>
          <p:cNvSpPr txBox="1"/>
          <p:nvPr/>
        </p:nvSpPr>
        <p:spPr>
          <a:xfrm>
            <a:off x="2943477" y="991330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70000"/>
              </a:lnSpc>
              <a:buClr>
                <a:srgbClr val="FFFFFF"/>
              </a:buClr>
              <a:buSzPts val="4995"/>
            </a:pPr>
            <a:r>
              <a:rPr lang="en-GB" sz="4995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Framework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lang="en-GB" sz="4995" b="1" dirty="0">
                <a:solidFill>
                  <a:srgbClr val="00B050"/>
                </a:solidFill>
                <a:latin typeface="Raleway"/>
                <a:ea typeface="Raleway"/>
                <a:cs typeface="Raleway"/>
                <a:sym typeface="Raleway"/>
              </a:rPr>
              <a:t> JS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995;p199">
            <a:extLst>
              <a:ext uri="{FF2B5EF4-FFF2-40B4-BE49-F238E27FC236}">
                <a16:creationId xmlns:a16="http://schemas.microsoft.com/office/drawing/2014/main" id="{4709F6E6-1600-41AC-B77F-7C6095966AAD}"/>
              </a:ext>
            </a:extLst>
          </p:cNvPr>
          <p:cNvSpPr/>
          <p:nvPr/>
        </p:nvSpPr>
        <p:spPr>
          <a:xfrm rot="-1944089">
            <a:off x="1524164" y="995214"/>
            <a:ext cx="515725" cy="41127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6;p199">
            <a:extLst>
              <a:ext uri="{FF2B5EF4-FFF2-40B4-BE49-F238E27FC236}">
                <a16:creationId xmlns:a16="http://schemas.microsoft.com/office/drawing/2014/main" id="{CE876360-0047-446F-9D8B-7BA6A4471CDE}"/>
              </a:ext>
            </a:extLst>
          </p:cNvPr>
          <p:cNvSpPr/>
          <p:nvPr/>
        </p:nvSpPr>
        <p:spPr>
          <a:xfrm rot="-1944089">
            <a:off x="1998642" y="938310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Best Node js Framework: What are the Top Node js Frameworks?">
            <a:extLst>
              <a:ext uri="{FF2B5EF4-FFF2-40B4-BE49-F238E27FC236}">
                <a16:creationId xmlns:a16="http://schemas.microsoft.com/office/drawing/2014/main" id="{626F102D-C16E-4F65-B1F6-7BC479D6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17" y="1705146"/>
            <a:ext cx="9209119" cy="47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98474" y="0"/>
            <a:ext cx="12192000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993;p199">
            <a:extLst>
              <a:ext uri="{FF2B5EF4-FFF2-40B4-BE49-F238E27FC236}">
                <a16:creationId xmlns:a16="http://schemas.microsoft.com/office/drawing/2014/main" id="{6B3A5B90-33E1-4D22-B684-1EC38F71B70C}"/>
              </a:ext>
            </a:extLst>
          </p:cNvPr>
          <p:cNvSpPr txBox="1"/>
          <p:nvPr/>
        </p:nvSpPr>
        <p:spPr>
          <a:xfrm>
            <a:off x="2490829" y="584163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70000"/>
              </a:lnSpc>
              <a:buClr>
                <a:srgbClr val="FFFFFF"/>
              </a:buClr>
              <a:buSzPts val="4995"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Express </a:t>
            </a:r>
            <a:r>
              <a:rPr lang="en-GB" sz="4995" b="1" dirty="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" name="Picture 4" descr="11 Best Node Js Frameworks To Be In 2023 Tech Trends">
            <a:extLst>
              <a:ext uri="{FF2B5EF4-FFF2-40B4-BE49-F238E27FC236}">
                <a16:creationId xmlns:a16="http://schemas.microsoft.com/office/drawing/2014/main" id="{61AA873D-5F9C-463C-8827-C3A99ED8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82" y="1784510"/>
            <a:ext cx="3094638" cy="309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992;p199">
            <a:extLst>
              <a:ext uri="{FF2B5EF4-FFF2-40B4-BE49-F238E27FC236}">
                <a16:creationId xmlns:a16="http://schemas.microsoft.com/office/drawing/2014/main" id="{834D3874-1E19-4D8A-8553-85654F316C8C}"/>
              </a:ext>
            </a:extLst>
          </p:cNvPr>
          <p:cNvSpPr txBox="1"/>
          <p:nvPr/>
        </p:nvSpPr>
        <p:spPr>
          <a:xfrm>
            <a:off x="1218380" y="1487256"/>
            <a:ext cx="6051150" cy="4248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>
                <a:solidFill>
                  <a:schemeClr val="bg1"/>
                </a:solidFill>
              </a:rPr>
              <a:t>Express JS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framework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NodeJS yang </a:t>
            </a:r>
            <a:r>
              <a:rPr lang="en-ID" sz="2000" dirty="0" err="1">
                <a:solidFill>
                  <a:schemeClr val="bg1"/>
                </a:solidFill>
              </a:rPr>
              <a:t>dirancang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fleksibel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sederhana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membantu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tahap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pengembangan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aplikasi</a:t>
            </a:r>
            <a:r>
              <a:rPr lang="en-ID" sz="2000" dirty="0">
                <a:solidFill>
                  <a:schemeClr val="bg1"/>
                </a:solidFill>
              </a:rPr>
              <a:t> </a:t>
            </a:r>
            <a:r>
              <a:rPr lang="en-ID" sz="2000" i="1" dirty="0">
                <a:solidFill>
                  <a:schemeClr val="bg1"/>
                </a:solidFill>
              </a:rPr>
              <a:t>back end.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>
                <a:solidFill>
                  <a:schemeClr val="bg1"/>
                </a:solidFill>
              </a:rPr>
              <a:t>Custimize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library.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>
                <a:solidFill>
                  <a:schemeClr val="bg1"/>
                </a:solidFill>
              </a:rPr>
              <a:t>Kelebihan</a:t>
            </a:r>
            <a:r>
              <a:rPr lang="en-ID" sz="2000" dirty="0">
                <a:solidFill>
                  <a:schemeClr val="bg1"/>
                </a:solidFill>
              </a:rPr>
              <a:t> Express JS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>
              <a:solidFill>
                <a:schemeClr val="bg1"/>
              </a:solidFill>
            </a:endParaRPr>
          </a:p>
          <a:p>
            <a:pPr marL="342900" lvl="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i="0" u="none" strike="noStrike" cap="none" dirty="0">
                <a:solidFill>
                  <a:schemeClr val="bg1"/>
                </a:solidFill>
                <a:ea typeface="Raleway"/>
                <a:cs typeface="Raleway"/>
                <a:sym typeface="Raleway"/>
              </a:rPr>
              <a:t>Support V8 Engine</a:t>
            </a:r>
          </a:p>
          <a:p>
            <a:pPr marL="342900" lvl="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ea typeface="Raleway"/>
                <a:cs typeface="Raleway"/>
                <a:sym typeface="Raleway"/>
              </a:rPr>
              <a:t>Fitur</a:t>
            </a:r>
            <a:r>
              <a:rPr lang="en-ID" sz="2000" dirty="0">
                <a:solidFill>
                  <a:schemeClr val="bg1"/>
                </a:solidFill>
                <a:ea typeface="Raleway"/>
                <a:cs typeface="Raleway"/>
                <a:sym typeface="Raleway"/>
              </a:rPr>
              <a:t> Caching</a:t>
            </a:r>
          </a:p>
          <a:p>
            <a:pPr marL="342900" indent="-342900" algn="just">
              <a:buClr>
                <a:schemeClr val="bg2"/>
              </a:buClr>
              <a:buSzPts val="18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Skalabilitas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Aplikasi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Baik</a:t>
            </a:r>
            <a:endParaRPr lang="en-ID" sz="2000" dirty="0">
              <a:solidFill>
                <a:schemeClr val="bg1"/>
              </a:solidFill>
            </a:endParaRPr>
          </a:p>
          <a:p>
            <a:pPr lvl="0" algn="just">
              <a:buClr>
                <a:schemeClr val="bg2"/>
              </a:buClr>
              <a:buSzPts val="1800"/>
            </a:pPr>
            <a:endParaRPr lang="en-ID" sz="2000" b="0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995;p199">
            <a:extLst>
              <a:ext uri="{FF2B5EF4-FFF2-40B4-BE49-F238E27FC236}">
                <a16:creationId xmlns:a16="http://schemas.microsoft.com/office/drawing/2014/main" id="{9BC8C4E8-ED14-4B73-8AAC-8BB40B1093EC}"/>
              </a:ext>
            </a:extLst>
          </p:cNvPr>
          <p:cNvSpPr/>
          <p:nvPr/>
        </p:nvSpPr>
        <p:spPr>
          <a:xfrm rot="-1944089">
            <a:off x="1267648" y="605123"/>
            <a:ext cx="515725" cy="411274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96;p199">
            <a:extLst>
              <a:ext uri="{FF2B5EF4-FFF2-40B4-BE49-F238E27FC236}">
                <a16:creationId xmlns:a16="http://schemas.microsoft.com/office/drawing/2014/main" id="{6AE50743-49EF-4D76-AD54-FA23F3B62B89}"/>
              </a:ext>
            </a:extLst>
          </p:cNvPr>
          <p:cNvSpPr/>
          <p:nvPr/>
        </p:nvSpPr>
        <p:spPr>
          <a:xfrm rot="-1944089">
            <a:off x="1694414" y="494510"/>
            <a:ext cx="222583" cy="179307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2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8" name="Google Shape;1548;p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5810250"/>
            <a:ext cx="1752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8577">
            <a:off x="7854949" y="6284912"/>
            <a:ext cx="1181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9847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20"/>
          <p:cNvSpPr/>
          <p:nvPr/>
        </p:nvSpPr>
        <p:spPr>
          <a:xfrm>
            <a:off x="10683663" y="5758790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20"/>
          <p:cNvSpPr/>
          <p:nvPr/>
        </p:nvSpPr>
        <p:spPr>
          <a:xfrm>
            <a:off x="11173043" y="539273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20"/>
          <p:cNvSpPr/>
          <p:nvPr/>
        </p:nvSpPr>
        <p:spPr>
          <a:xfrm>
            <a:off x="501800" y="3941269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707305-C069-4C07-B39B-C0D26838B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689" y="1340512"/>
            <a:ext cx="4073373" cy="3977414"/>
          </a:xfrm>
          <a:prstGeom prst="rect">
            <a:avLst/>
          </a:prstGeom>
        </p:spPr>
      </p:pic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9E5877DF-10D6-4EE1-A18C-39EFE63AEE01}"/>
              </a:ext>
            </a:extLst>
          </p:cNvPr>
          <p:cNvSpPr txBox="1"/>
          <p:nvPr/>
        </p:nvSpPr>
        <p:spPr>
          <a:xfrm>
            <a:off x="1114066" y="1435063"/>
            <a:ext cx="6051150" cy="424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Node.js </a:t>
            </a:r>
            <a:r>
              <a:rPr lang="en-ID" sz="2000" dirty="0" err="1"/>
              <a:t>adalah</a:t>
            </a:r>
            <a:r>
              <a:rPr lang="en-ID" sz="2000" dirty="0"/>
              <a:t> Node.js </a:t>
            </a:r>
            <a:r>
              <a:rPr lang="en-ID" sz="2000" dirty="0" err="1"/>
              <a:t>merupakan</a:t>
            </a:r>
            <a:r>
              <a:rPr lang="en-ID" sz="2000" dirty="0"/>
              <a:t> platform yang </a:t>
            </a:r>
            <a:r>
              <a:rPr lang="en-ID" sz="2000" dirty="0" err="1"/>
              <a:t>diciptakan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web.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/>
              <a:t>Runtime  environment interpreter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JavaScript yang </a:t>
            </a:r>
            <a:r>
              <a:rPr lang="en-ID" sz="2000" dirty="0" err="1"/>
              <a:t>bersifat</a:t>
            </a:r>
            <a:r>
              <a:rPr lang="en-ID" sz="2000" dirty="0"/>
              <a:t> open-source dan cross-platform.</a:t>
            </a:r>
          </a:p>
          <a:p>
            <a:pPr lvl="0" algn="just">
              <a:buClr>
                <a:schemeClr val="bg2"/>
              </a:buClr>
              <a:buSzPts val="1800"/>
            </a:pPr>
            <a:endParaRPr lang="en-ID" sz="2000" dirty="0"/>
          </a:p>
          <a:p>
            <a:pPr marL="342900" lvl="0" indent="-342900" algn="just">
              <a:buClr>
                <a:schemeClr val="bg2"/>
              </a:buClr>
              <a:buSzPts val="1800"/>
              <a:buFont typeface="Wingdings" panose="05000000000000000000" pitchFamily="2" charset="2"/>
              <a:buChar char="Ø"/>
            </a:pPr>
            <a:r>
              <a:rPr lang="en-ID" sz="2000" dirty="0" err="1"/>
              <a:t>Dengan</a:t>
            </a:r>
            <a:r>
              <a:rPr lang="en-ID" sz="2000" dirty="0"/>
              <a:t> Node.js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menjalankan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JavaScript di mana pun,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terbatas</a:t>
            </a:r>
            <a:r>
              <a:rPr lang="en-ID" sz="2000" dirty="0"/>
              <a:t> pada </a:t>
            </a:r>
            <a:r>
              <a:rPr lang="en-ID" sz="2000" dirty="0" err="1"/>
              <a:t>lingkungan</a:t>
            </a:r>
            <a:r>
              <a:rPr lang="en-ID" sz="2000" dirty="0"/>
              <a:t> browser.</a:t>
            </a:r>
            <a:endParaRPr lang="en-ID" sz="2000" b="0" i="0" u="none" strike="noStrike" cap="none" dirty="0">
              <a:solidFill>
                <a:srgbClr val="E5E5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993;p199">
            <a:extLst>
              <a:ext uri="{FF2B5EF4-FFF2-40B4-BE49-F238E27FC236}">
                <a16:creationId xmlns:a16="http://schemas.microsoft.com/office/drawing/2014/main" id="{6B3A5B90-33E1-4D22-B684-1EC38F71B70C}"/>
              </a:ext>
            </a:extLst>
          </p:cNvPr>
          <p:cNvSpPr txBox="1"/>
          <p:nvPr/>
        </p:nvSpPr>
        <p:spPr>
          <a:xfrm>
            <a:off x="2490829" y="584163"/>
            <a:ext cx="8682214" cy="68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Apa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itu</a:t>
            </a:r>
            <a:r>
              <a:rPr lang="en-GB" sz="4995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Postgre</a:t>
            </a:r>
            <a:r>
              <a:rPr lang="en-GB" sz="4995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4995" b="1" dirty="0">
                <a:solidFill>
                  <a:schemeClr val="accent1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SQL</a:t>
            </a:r>
            <a:r>
              <a:rPr lang="en-GB" sz="4995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??</a:t>
            </a:r>
            <a:endParaRPr sz="4995" b="1" i="0" u="none" strike="noStrike" cap="none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251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18"/>
          <p:cNvSpPr/>
          <p:nvPr/>
        </p:nvSpPr>
        <p:spPr>
          <a:xfrm>
            <a:off x="1776000" y="-2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18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18"/>
          <p:cNvSpPr/>
          <p:nvPr/>
        </p:nvSpPr>
        <p:spPr>
          <a:xfrm>
            <a:off x="1199581" y="4691883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18"/>
          <p:cNvSpPr/>
          <p:nvPr/>
        </p:nvSpPr>
        <p:spPr>
          <a:xfrm>
            <a:off x="836178" y="4335592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p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3046" y="5542469"/>
            <a:ext cx="1294867" cy="89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RestAssured#2 - Introduction to REST API">
            <a:extLst>
              <a:ext uri="{FF2B5EF4-FFF2-40B4-BE49-F238E27FC236}">
                <a16:creationId xmlns:a16="http://schemas.microsoft.com/office/drawing/2014/main" id="{90BE700A-4911-4921-AFEA-42B852A9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73" y="970671"/>
            <a:ext cx="7545305" cy="2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26999-D22F-49EC-9FBA-D9B50FF80C7D}"/>
              </a:ext>
            </a:extLst>
          </p:cNvPr>
          <p:cNvSpPr txBox="1"/>
          <p:nvPr/>
        </p:nvSpPr>
        <p:spPr>
          <a:xfrm>
            <a:off x="2264897" y="4427157"/>
            <a:ext cx="7160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/>
              <a:t>API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singkatan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Application Programming Interface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software yang </a:t>
            </a:r>
            <a:r>
              <a:rPr lang="en-ID" sz="2000" dirty="0" err="1"/>
              <a:t>memungkinkan</a:t>
            </a:r>
            <a:r>
              <a:rPr lang="en-ID" sz="2000" dirty="0"/>
              <a:t> para developer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mengintegrasikan</a:t>
            </a:r>
            <a:r>
              <a:rPr lang="en-ID" sz="2000" dirty="0"/>
              <a:t> dan </a:t>
            </a:r>
            <a:r>
              <a:rPr lang="en-ID" sz="2000" dirty="0" err="1"/>
              <a:t>mengizinkan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bersamaan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terhubung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lain..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498;p218">
            <a:extLst>
              <a:ext uri="{FF2B5EF4-FFF2-40B4-BE49-F238E27FC236}">
                <a16:creationId xmlns:a16="http://schemas.microsoft.com/office/drawing/2014/main" id="{F838AC51-4124-4B98-894C-25F6C9C1C5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90526">
            <a:off x="6707892" y="1254551"/>
            <a:ext cx="4881396" cy="516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206"/>
          <p:cNvSpPr/>
          <p:nvPr/>
        </p:nvSpPr>
        <p:spPr>
          <a:xfrm>
            <a:off x="196947" y="211015"/>
            <a:ext cx="11830929" cy="6541477"/>
          </a:xfrm>
          <a:prstGeom prst="rect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haron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08" name="Google Shape;1108;p206"/>
          <p:cNvSpPr/>
          <p:nvPr/>
        </p:nvSpPr>
        <p:spPr>
          <a:xfrm>
            <a:off x="6096000" y="211016"/>
            <a:ext cx="5931876" cy="6541476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1" name="Google Shape;1111;p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5124" y="396785"/>
            <a:ext cx="1809751" cy="5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16990"/>
            <a:ext cx="1430859" cy="8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2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554" y="549600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206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497;p218">
            <a:extLst>
              <a:ext uri="{FF2B5EF4-FFF2-40B4-BE49-F238E27FC236}">
                <a16:creationId xmlns:a16="http://schemas.microsoft.com/office/drawing/2014/main" id="{0459D5D0-CD79-43EA-8776-2F0C2FA950F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393156">
            <a:off x="358459" y="1214449"/>
            <a:ext cx="5085101" cy="476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98;p218">
            <a:extLst>
              <a:ext uri="{FF2B5EF4-FFF2-40B4-BE49-F238E27FC236}">
                <a16:creationId xmlns:a16="http://schemas.microsoft.com/office/drawing/2014/main" id="{049D5B74-DAFD-4E34-87FB-85BECFF3D9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48" y="1498918"/>
            <a:ext cx="5228195" cy="454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99;p218">
            <a:extLst>
              <a:ext uri="{FF2B5EF4-FFF2-40B4-BE49-F238E27FC236}">
                <a16:creationId xmlns:a16="http://schemas.microsoft.com/office/drawing/2014/main" id="{07CCBD9A-8649-42D0-A7B0-21A2048A30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2046" y="1280706"/>
            <a:ext cx="5065954" cy="51165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pic>
        <p:nvPicPr>
          <p:cNvPr id="18" name="Google Shape;1503;p218">
            <a:extLst>
              <a:ext uri="{FF2B5EF4-FFF2-40B4-BE49-F238E27FC236}">
                <a16:creationId xmlns:a16="http://schemas.microsoft.com/office/drawing/2014/main" id="{DC01DB95-C6EC-4641-A285-8C67CC29CFE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040630">
            <a:off x="10803192" y="5719800"/>
            <a:ext cx="732976" cy="148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E999B6-48A1-44AC-82F0-89E519277E0A}"/>
              </a:ext>
            </a:extLst>
          </p:cNvPr>
          <p:cNvSpPr/>
          <p:nvPr/>
        </p:nvSpPr>
        <p:spPr>
          <a:xfrm>
            <a:off x="5711483" y="3128228"/>
            <a:ext cx="799848" cy="168292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304B2-7689-4200-BD8D-5043937646F9}"/>
              </a:ext>
            </a:extLst>
          </p:cNvPr>
          <p:cNvSpPr txBox="1"/>
          <p:nvPr/>
        </p:nvSpPr>
        <p:spPr>
          <a:xfrm>
            <a:off x="2707123" y="2091815"/>
            <a:ext cx="87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API</a:t>
            </a:r>
            <a:endParaRPr lang="en-ID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5E3AA-CA8F-4CF9-B095-F72D628B8695}"/>
              </a:ext>
            </a:extLst>
          </p:cNvPr>
          <p:cNvSpPr txBox="1"/>
          <p:nvPr/>
        </p:nvSpPr>
        <p:spPr>
          <a:xfrm>
            <a:off x="8519959" y="1362757"/>
            <a:ext cx="147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Rest API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0D7A0-BE9D-4559-B03E-75590812592A}"/>
              </a:ext>
            </a:extLst>
          </p:cNvPr>
          <p:cNvSpPr txBox="1"/>
          <p:nvPr/>
        </p:nvSpPr>
        <p:spPr>
          <a:xfrm>
            <a:off x="903044" y="3197206"/>
            <a:ext cx="439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API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penghubung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buat</a:t>
            </a:r>
            <a:r>
              <a:rPr lang="en-ID" sz="2000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AD2F0-CA60-4912-AC20-A393ACBB067B}"/>
              </a:ext>
            </a:extLst>
          </p:cNvPr>
          <p:cNvSpPr txBox="1"/>
          <p:nvPr/>
        </p:nvSpPr>
        <p:spPr>
          <a:xfrm>
            <a:off x="6819094" y="1937346"/>
            <a:ext cx="4748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Rest API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Restfull</a:t>
            </a:r>
            <a:r>
              <a:rPr lang="en-ID" sz="1800" dirty="0"/>
              <a:t> API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desain</a:t>
            </a:r>
            <a:r>
              <a:rPr lang="en-ID" sz="1800" dirty="0"/>
              <a:t> </a:t>
            </a:r>
            <a:r>
              <a:rPr lang="en-ID" sz="1800" dirty="0" err="1"/>
              <a:t>arsitektur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API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endParaRPr lang="en-ID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/>
              <a:t>Cara </a:t>
            </a:r>
            <a:r>
              <a:rPr lang="en-ID" sz="1800" dirty="0" err="1"/>
              <a:t>kerja</a:t>
            </a:r>
            <a:r>
              <a:rPr lang="en-ID" sz="1800" dirty="0"/>
              <a:t> RESTful API </a:t>
            </a:r>
            <a:r>
              <a:rPr lang="en-ID" sz="1800" dirty="0" err="1"/>
              <a:t>adalah</a:t>
            </a:r>
            <a:r>
              <a:rPr lang="en-ID" sz="1800" dirty="0"/>
              <a:t> REST client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mengakses</a:t>
            </a:r>
            <a:r>
              <a:rPr lang="en-ID" sz="1800" dirty="0"/>
              <a:t> data/resource </a:t>
            </a:r>
            <a:r>
              <a:rPr lang="en-ID" sz="1800" dirty="0" err="1"/>
              <a:t>ke</a:t>
            </a:r>
            <a:r>
              <a:rPr lang="en-ID" sz="1800" dirty="0"/>
              <a:t> REST server.</a:t>
            </a:r>
          </a:p>
          <a:p>
            <a:pPr algn="just"/>
            <a:r>
              <a:rPr lang="en-ID" sz="1800" dirty="0"/>
              <a:t>      1. global ID </a:t>
            </a:r>
          </a:p>
          <a:p>
            <a:pPr algn="just"/>
            <a:r>
              <a:rPr lang="en-ID" sz="1800" dirty="0"/>
              <a:t>      2. URIs (Universal Resource Identifiers).</a:t>
            </a:r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  <a:p>
            <a:pPr algn="just"/>
            <a:r>
              <a:rPr lang="en-ID" sz="1800" dirty="0" err="1"/>
              <a:t>Jadi</a:t>
            </a:r>
            <a:r>
              <a:rPr lang="en-ID" sz="1800" dirty="0"/>
              <a:t> data yang </a:t>
            </a:r>
            <a:r>
              <a:rPr lang="en-ID" sz="1800" dirty="0" err="1"/>
              <a:t>diberikan</a:t>
            </a:r>
            <a:r>
              <a:rPr lang="en-ID" sz="1800" dirty="0"/>
              <a:t> oleh REST server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format text, JSON </a:t>
            </a:r>
            <a:r>
              <a:rPr lang="en-ID" sz="1800" dirty="0" err="1"/>
              <a:t>atau</a:t>
            </a:r>
            <a:r>
              <a:rPr lang="en-ID" sz="1800" dirty="0"/>
              <a:t> XML. Yang paling </a:t>
            </a:r>
            <a:r>
              <a:rPr lang="en-ID" sz="1800" dirty="0" err="1"/>
              <a:t>populer</a:t>
            </a:r>
            <a:r>
              <a:rPr lang="en-ID" sz="1800" dirty="0"/>
              <a:t> </a:t>
            </a:r>
            <a:r>
              <a:rPr lang="en-ID" sz="1800" dirty="0" err="1"/>
              <a:t>dipakai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format JSON.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800" dirty="0"/>
          </a:p>
        </p:txBody>
      </p:sp>
      <p:pic>
        <p:nvPicPr>
          <p:cNvPr id="12" name="Picture 6" descr="Rest Api Icon #292873 - Free Icons Library">
            <a:extLst>
              <a:ext uri="{FF2B5EF4-FFF2-40B4-BE49-F238E27FC236}">
                <a16:creationId xmlns:a16="http://schemas.microsoft.com/office/drawing/2014/main" id="{CA15CFD4-380D-4370-A519-56C12C02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27" y="298993"/>
            <a:ext cx="1848330" cy="18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u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394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Raleway</vt:lpstr>
      <vt:lpstr>Calibri</vt:lpstr>
      <vt:lpstr>Noto Sans Symbols</vt:lpstr>
      <vt:lpstr>Arial Black</vt:lpstr>
      <vt:lpstr>Arial</vt:lpstr>
      <vt:lpstr>Aharoni</vt:lpstr>
      <vt:lpstr>Wingdings</vt:lpstr>
      <vt:lpstr>Office Theme</vt:lpstr>
      <vt:lpstr>1_Office Theme</vt:lpstr>
      <vt:lpstr>4_Office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</dc:creator>
  <cp:lastModifiedBy>hendri</cp:lastModifiedBy>
  <cp:revision>2</cp:revision>
  <dcterms:modified xsi:type="dcterms:W3CDTF">2023-04-07T12:25:00Z</dcterms:modified>
</cp:coreProperties>
</file>