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b64de13b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b64de13b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 build for different class of hardware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a:t>
            </a:r>
            <a:r>
              <a:rPr b="1" lang="en"/>
              <a:t>desktop</a:t>
            </a:r>
            <a:r>
              <a:rPr lang="en"/>
              <a:t> application is a software program that can be run on a standalone computer to perform a specific task by an end-user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a:t>
            </a:r>
            <a:r>
              <a:rPr b="1" lang="en"/>
              <a:t>mobile</a:t>
            </a:r>
            <a:r>
              <a:rPr lang="en"/>
              <a:t> application, most commonly known as an app, is a kind of application software intended to run on a mobile phone, for example, a smartphone or tablet PC</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Embedded</a:t>
            </a:r>
            <a:r>
              <a:rPr lang="en"/>
              <a:t> software is computer software, written to control machines or devices that are not typically thought of as computers, commonly known as embedded systems. It is typically specialized for the particular hardware that it runs on and has time and memory constraints.[1] This term is sometimes used interchangeably with firmware.[2]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a:t>
            </a:r>
            <a:r>
              <a:rPr b="1" lang="en"/>
              <a:t>server application</a:t>
            </a:r>
            <a:r>
              <a:rPr lang="en"/>
              <a:t>" is an application that waits for requests from other applications and responds to them, thus providing a "service" upon their request. A web server is a server application.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Most commonly </a:t>
            </a:r>
            <a:r>
              <a:rPr b="1" lang="en"/>
              <a:t>supercomputers</a:t>
            </a:r>
            <a:r>
              <a:rPr lang="en"/>
              <a:t> are used for Particle Simulation, Molecular Analysis, Other Complex Scientific and/or Mathematical models, Brute Force Cryptography, large scale data analysis and ray-tracing based rendering.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Of course there are plenty of other tasks they are used for.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b64de13b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b64de13b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b64de13b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b64de13b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 determines both the number of source-level statements and the number of I/O operations executed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Programming Language, compiler and architecture - determines the number of computer instructions for each source-level statement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Processor and memory system - determines how fast instructions can be executed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I/O system (HW &amp; OS) - determines how fast I/O operations may be executed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b64de13b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b64de13b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b64de13b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b64de13b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Abstraction is when a higher level only needs to know about the interface to the lower level, not how the lower level is implemented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Example, high-level language programmer does not really need to know what the ISA is and how a computer executes instructions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b64de13b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eb64de13b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need to worry about decisions made in the underlying levels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Example, programming in Java vs. C vs. Assembly vs. Binary vs. by specifying control signals of each transistor every cycle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 do not need to worry about decisions made in the underlying or levels above, why would you want to know what goes on in them?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is it important to study computer organization and architecture?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Computer Organization and Architecture lets you know how exactly each instruction is executed at the micro level. The data flow, timing analysis, memory hierarchy, trade offs between execution cycles, hardware requirements/costs, software-hardware trade-offs can be known.</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Why should we worry about knowing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 master both hardware and software (and the interface between them):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1) Can develop better software if you understand the hardware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2) Can design better hardware if you know the software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3) Can create a better computing system if you understand both</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should we worry about knowing it?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If you master both hardware and software (and the interface between them):</a:t>
            </a:r>
            <a:endParaRPr/>
          </a:p>
          <a:p>
            <a:pPr indent="0" lvl="0" marL="0" rtl="0" algn="l">
              <a:spcBef>
                <a:spcPts val="0"/>
              </a:spcBef>
              <a:spcAft>
                <a:spcPts val="0"/>
              </a:spcAft>
              <a:buClr>
                <a:schemeClr val="dk1"/>
              </a:buClr>
              <a:buSzPts val="1100"/>
              <a:buFont typeface="Arial"/>
              <a:buNone/>
            </a:pPr>
            <a:r>
              <a:rPr lang="en"/>
              <a:t>1) Can develop better software if you understand the hardware</a:t>
            </a:r>
            <a:endParaRPr/>
          </a:p>
          <a:p>
            <a:pPr indent="0" lvl="0" marL="0" rtl="0" algn="l">
              <a:spcBef>
                <a:spcPts val="0"/>
              </a:spcBef>
              <a:spcAft>
                <a:spcPts val="0"/>
              </a:spcAft>
              <a:buClr>
                <a:schemeClr val="dk1"/>
              </a:buClr>
              <a:buSzPts val="1100"/>
              <a:buFont typeface="Arial"/>
              <a:buNone/>
            </a:pPr>
            <a:r>
              <a:rPr lang="en"/>
              <a:t>2) Can design better hardware if you know the software</a:t>
            </a:r>
            <a:endParaRPr/>
          </a:p>
          <a:p>
            <a:pPr indent="0" lvl="0" marL="0" rtl="0" algn="l">
              <a:spcBef>
                <a:spcPts val="0"/>
              </a:spcBef>
              <a:spcAft>
                <a:spcPts val="0"/>
              </a:spcAft>
              <a:buClr>
                <a:schemeClr val="dk1"/>
              </a:buClr>
              <a:buSzPts val="1100"/>
              <a:buFont typeface="Arial"/>
              <a:buNone/>
            </a:pPr>
            <a:r>
              <a:rPr lang="en"/>
              <a:t>3) Can create a better computing system if you understand both</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b64de13b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b64de13b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Moore's Law? Moore's Law refers to Moore's perception that the number of transistors on a microchip doubles every two years, though the cost of computers is halved. Moore's Law states that we can expect the speed and capability of our computers to increase every couple of years, and we will pay less for them.</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What are the three 3 things that make Moore's Law?</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If electronics now travel half the distance to make a calculation, that means the chip is twice as fast. But the shrinking can't go on forever, and we're already starting to see three interrelated forces—size, heat, and power—threatening to slow down the Moore's Law gravy train.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b64de13b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b64de13b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Before 1970, computers were big machines requiring thousands of separate transistors. They were operated by specialized technicians, who often dressed in white lab coats and were commonly referred to as a computer priesthood. The machines were expensive and difficult to use. Few people came in direct contact with them, not even their programmers. The typical interaction was as follows: a programmer coded instructions and data on preformatted paper, a keypunch operator transferred the data onto punch cards, a computer operator fed the cards into a card reader, and the computer executed the instructions or stored the cards’ information for later processing. Advanced installations might allow users limited interaction with the computer more directly, but still remotely, via time-sharing through the use of cathode-ray tube terminals or teletype machines.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At the beginning of the 1970s there were essentially two types of computers. There were room-sized mainframes, costing hundreds of thousands of dollars, that were built one at a time by companies such as IBM and CDC. There also were smaller, cheaper, mass-produced minicomputers, costing tens of thousands of dollars, that were built by a handful of companies, such as Digital Equipment Corporation and Hewlett-Packard Company, for scientific laboratories and businesses.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Still, most people had no direct contact with either type of computer, and the machines were popularly viewed as impersonal giant brains that threatened to eliminate jobs through automation. The idea that anyone would have his or her own desktop computer was generally regarded as far-fetched. Nevertheless, with advances in integrated circuit technology, the necessary building blocks for desktop computing began to emerge in the early 1970s.</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b64de13b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b64de13b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learned to code on this machine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2.jp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249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Computer Organization</a:t>
            </a:r>
            <a:endParaRPr b="1" sz="2400"/>
          </a:p>
        </p:txBody>
      </p:sp>
      <p:pic>
        <p:nvPicPr>
          <p:cNvPr id="74" name="Google Shape;74;p13"/>
          <p:cNvPicPr preferRelativeResize="0"/>
          <p:nvPr/>
        </p:nvPicPr>
        <p:blipFill>
          <a:blip r:embed="rId3">
            <a:alphaModFix/>
          </a:blip>
          <a:stretch>
            <a:fillRect/>
          </a:stretch>
        </p:blipFill>
        <p:spPr>
          <a:xfrm>
            <a:off x="3538538" y="1901900"/>
            <a:ext cx="2066925" cy="2066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283100" y="712150"/>
            <a:ext cx="8631600" cy="41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Computer Applications build for different hardware:</a:t>
            </a:r>
            <a:endParaRPr>
              <a:solidFill>
                <a:schemeClr val="accent5"/>
              </a:solidFill>
            </a:endParaRPr>
          </a:p>
          <a:p>
            <a:pPr indent="-431800" lvl="0" marL="457200" rtl="0" algn="l">
              <a:spcBef>
                <a:spcPts val="0"/>
              </a:spcBef>
              <a:spcAft>
                <a:spcPts val="0"/>
              </a:spcAft>
              <a:buClr>
                <a:schemeClr val="accent5"/>
              </a:buClr>
              <a:buSzPts val="3200"/>
              <a:buChar char="-"/>
            </a:pPr>
            <a:r>
              <a:rPr lang="en" sz="3200">
                <a:solidFill>
                  <a:schemeClr val="accent5"/>
                </a:solidFill>
              </a:rPr>
              <a:t>Desktop</a:t>
            </a:r>
            <a:endParaRPr sz="3200">
              <a:solidFill>
                <a:schemeClr val="accent5"/>
              </a:solidFill>
            </a:endParaRPr>
          </a:p>
          <a:p>
            <a:pPr indent="-431800" lvl="0" marL="457200" rtl="0" algn="l">
              <a:spcBef>
                <a:spcPts val="0"/>
              </a:spcBef>
              <a:spcAft>
                <a:spcPts val="0"/>
              </a:spcAft>
              <a:buClr>
                <a:schemeClr val="accent5"/>
              </a:buClr>
              <a:buSzPts val="3200"/>
              <a:buChar char="-"/>
            </a:pPr>
            <a:r>
              <a:rPr lang="en" sz="3200">
                <a:solidFill>
                  <a:schemeClr val="accent5"/>
                </a:solidFill>
              </a:rPr>
              <a:t>Mobile</a:t>
            </a:r>
            <a:endParaRPr sz="3200">
              <a:solidFill>
                <a:schemeClr val="accent5"/>
              </a:solidFill>
            </a:endParaRPr>
          </a:p>
          <a:p>
            <a:pPr indent="-431800" lvl="0" marL="457200" rtl="0" algn="l">
              <a:spcBef>
                <a:spcPts val="0"/>
              </a:spcBef>
              <a:spcAft>
                <a:spcPts val="0"/>
              </a:spcAft>
              <a:buClr>
                <a:schemeClr val="accent5"/>
              </a:buClr>
              <a:buSzPts val="3200"/>
              <a:buChar char="-"/>
            </a:pPr>
            <a:r>
              <a:rPr lang="en" sz="3200">
                <a:solidFill>
                  <a:schemeClr val="accent5"/>
                </a:solidFill>
              </a:rPr>
              <a:t>Embedded Devices</a:t>
            </a:r>
            <a:endParaRPr sz="3200">
              <a:solidFill>
                <a:schemeClr val="accent5"/>
              </a:solidFill>
            </a:endParaRPr>
          </a:p>
          <a:p>
            <a:pPr indent="-431800" lvl="0" marL="457200" rtl="0" algn="l">
              <a:spcBef>
                <a:spcPts val="0"/>
              </a:spcBef>
              <a:spcAft>
                <a:spcPts val="0"/>
              </a:spcAft>
              <a:buClr>
                <a:schemeClr val="accent5"/>
              </a:buClr>
              <a:buSzPts val="3200"/>
              <a:buChar char="-"/>
            </a:pPr>
            <a:r>
              <a:rPr lang="en" sz="3200">
                <a:solidFill>
                  <a:schemeClr val="accent5"/>
                </a:solidFill>
              </a:rPr>
              <a:t>Servers</a:t>
            </a:r>
            <a:endParaRPr sz="3200">
              <a:solidFill>
                <a:schemeClr val="accent5"/>
              </a:solidFill>
            </a:endParaRPr>
          </a:p>
          <a:p>
            <a:pPr indent="-431800" lvl="0" marL="457200" rtl="0" algn="l">
              <a:spcBef>
                <a:spcPts val="0"/>
              </a:spcBef>
              <a:spcAft>
                <a:spcPts val="0"/>
              </a:spcAft>
              <a:buClr>
                <a:schemeClr val="accent5"/>
              </a:buClr>
              <a:buSzPts val="3200"/>
              <a:buChar char="-"/>
            </a:pPr>
            <a:r>
              <a:rPr lang="en" sz="3200">
                <a:solidFill>
                  <a:schemeClr val="accent5"/>
                </a:solidFill>
              </a:rPr>
              <a:t>Super Computers</a:t>
            </a:r>
            <a:endParaRPr sz="3200">
              <a:solidFill>
                <a:schemeClr val="accent5"/>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Understanding Performance</a:t>
            </a:r>
            <a:endParaRPr/>
          </a:p>
        </p:txBody>
      </p:sp>
      <p:pic>
        <p:nvPicPr>
          <p:cNvPr id="135" name="Google Shape;135;p23"/>
          <p:cNvPicPr preferRelativeResize="0"/>
          <p:nvPr/>
        </p:nvPicPr>
        <p:blipFill>
          <a:blip r:embed="rId3">
            <a:alphaModFix/>
          </a:blip>
          <a:stretch>
            <a:fillRect/>
          </a:stretch>
        </p:blipFill>
        <p:spPr>
          <a:xfrm>
            <a:off x="4379950" y="2774225"/>
            <a:ext cx="4526100" cy="1629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Char char="-"/>
            </a:pPr>
            <a:r>
              <a:rPr lang="en" sz="3200"/>
              <a:t>Algorithm</a:t>
            </a:r>
            <a:endParaRPr sz="3200"/>
          </a:p>
          <a:p>
            <a:pPr indent="-431800" lvl="0" marL="457200" rtl="0" algn="l">
              <a:spcBef>
                <a:spcPts val="0"/>
              </a:spcBef>
              <a:spcAft>
                <a:spcPts val="0"/>
              </a:spcAft>
              <a:buSzPts val="3200"/>
              <a:buChar char="-"/>
            </a:pPr>
            <a:r>
              <a:rPr lang="en" sz="3200"/>
              <a:t>Programming Language, compiler and architecture</a:t>
            </a:r>
            <a:endParaRPr sz="3200"/>
          </a:p>
          <a:p>
            <a:pPr indent="-431800" lvl="0" marL="457200" rtl="0" algn="l">
              <a:spcBef>
                <a:spcPts val="0"/>
              </a:spcBef>
              <a:spcAft>
                <a:spcPts val="0"/>
              </a:spcAft>
              <a:buSzPts val="3200"/>
              <a:buChar char="-"/>
            </a:pPr>
            <a:r>
              <a:rPr lang="en" sz="3200"/>
              <a:t>Processor and memory system</a:t>
            </a:r>
            <a:endParaRPr sz="3200"/>
          </a:p>
          <a:p>
            <a:pPr indent="-431800" lvl="0" marL="457200" rtl="0" algn="l">
              <a:spcBef>
                <a:spcPts val="0"/>
              </a:spcBef>
              <a:spcAft>
                <a:spcPts val="0"/>
              </a:spcAft>
              <a:buSzPts val="3200"/>
              <a:buChar char="-"/>
            </a:pPr>
            <a:r>
              <a:rPr lang="en" sz="3200"/>
              <a:t>I/O system (HW &amp; OS)</a:t>
            </a:r>
            <a:endParaRPr sz="3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Power of Abstraction</a:t>
            </a:r>
            <a:endParaRPr/>
          </a:p>
        </p:txBody>
      </p:sp>
      <p:pic>
        <p:nvPicPr>
          <p:cNvPr id="146" name="Google Shape;146;p25"/>
          <p:cNvPicPr preferRelativeResize="0"/>
          <p:nvPr/>
        </p:nvPicPr>
        <p:blipFill>
          <a:blip r:embed="rId3">
            <a:alphaModFix/>
          </a:blip>
          <a:stretch>
            <a:fillRect/>
          </a:stretch>
        </p:blipFill>
        <p:spPr>
          <a:xfrm>
            <a:off x="4295050" y="1448248"/>
            <a:ext cx="4409575" cy="236330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Levels of transformation </a:t>
            </a:r>
            <a:r>
              <a:rPr lang="en">
                <a:solidFill>
                  <a:schemeClr val="accent5"/>
                </a:solidFill>
              </a:rPr>
              <a:t>create abstractions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Abstraction</a:t>
            </a:r>
            <a:r>
              <a:rPr lang="en"/>
              <a:t> </a:t>
            </a:r>
            <a:r>
              <a:rPr lang="en">
                <a:solidFill>
                  <a:schemeClr val="accent5"/>
                </a:solidFill>
              </a:rPr>
              <a:t>improves productivity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0" name="Shape 160"/>
        <p:cNvGrpSpPr/>
        <p:nvPr/>
      </p:nvGrpSpPr>
      <p:grpSpPr>
        <a:xfrm>
          <a:off x="0" y="0"/>
          <a:ext cx="0" cy="0"/>
          <a:chOff x="0" y="0"/>
          <a:chExt cx="0" cy="0"/>
        </a:xfrm>
      </p:grpSpPr>
      <p:pic>
        <p:nvPicPr>
          <p:cNvPr id="161" name="Google Shape;161;p28"/>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62" name="Google Shape;162;p28"/>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63" name="Google Shape;163;p28"/>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2. End</a:t>
            </a:r>
            <a:endParaRPr b="1" sz="3000">
              <a:solidFill>
                <a:schemeClr val="lt2"/>
              </a:solidFill>
              <a:latin typeface="Raleway"/>
              <a:ea typeface="Raleway"/>
              <a:cs typeface="Raleway"/>
              <a:sym typeface="Raleway"/>
            </a:endParaRPr>
          </a:p>
        </p:txBody>
      </p:sp>
      <p:sp>
        <p:nvSpPr>
          <p:cNvPr id="164" name="Google Shape;164;p28"/>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sz="1200">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Collaborate on Slack</a:t>
            </a:r>
            <a:endParaRPr b="1" sz="1400">
              <a:solidFill>
                <a:schemeClr val="dk1"/>
              </a:solidFill>
              <a:latin typeface="Raleway"/>
              <a:ea typeface="Raleway"/>
              <a:cs typeface="Raleway"/>
              <a:sym typeface="Raleway"/>
            </a:endParaRPr>
          </a:p>
          <a:p>
            <a:pPr indent="0" lvl="0" marL="457200" rtl="0" algn="l">
              <a:spcBef>
                <a:spcPts val="1000"/>
              </a:spcBef>
              <a:spcAft>
                <a:spcPts val="0"/>
              </a:spcAft>
              <a:buNone/>
            </a:pPr>
            <a:r>
              <a:rPr lang="en" sz="1200">
                <a:latin typeface="Raleway"/>
                <a:ea typeface="Raleway"/>
                <a:cs typeface="Raleway"/>
                <a:sym typeface="Raleway"/>
              </a:rPr>
              <a:t>Share a real life example of abstraction. </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Watch How Computer Works</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Download Logisim-evolution</a:t>
            </a:r>
            <a:endParaRPr b="1" sz="1400">
              <a:solidFill>
                <a:schemeClr val="dk1"/>
              </a:solidFill>
              <a:latin typeface="Raleway"/>
              <a:ea typeface="Raleway"/>
              <a:cs typeface="Raleway"/>
              <a:sym typeface="Raleway"/>
            </a:endParaRPr>
          </a:p>
          <a:p>
            <a:pPr indent="0" lvl="0" marL="457200" rtl="0" algn="l">
              <a:spcBef>
                <a:spcPts val="1000"/>
              </a:spcBef>
              <a:spcAft>
                <a:spcPts val="1000"/>
              </a:spcAft>
              <a:buNone/>
            </a:pPr>
            <a:r>
              <a:rPr lang="en" sz="1200">
                <a:latin typeface="Raleway"/>
                <a:ea typeface="Raleway"/>
                <a:cs typeface="Raleway"/>
                <a:sym typeface="Raleway"/>
              </a:rPr>
              <a:t>Test that you are able to run on your computer.</a:t>
            </a:r>
            <a:endParaRPr sz="1200">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About me</a:t>
            </a:r>
            <a:endParaRPr sz="2400"/>
          </a:p>
        </p:txBody>
      </p:sp>
      <p:sp>
        <p:nvSpPr>
          <p:cNvPr id="80" name="Google Shape;80;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Font typeface="Lato"/>
              <a:buChar char="-"/>
            </a:pPr>
            <a:r>
              <a:rPr b="0" lang="en" sz="1800">
                <a:latin typeface="Lato"/>
                <a:ea typeface="Lato"/>
                <a:cs typeface="Lato"/>
                <a:sym typeface="Lato"/>
              </a:rPr>
              <a:t>IBM</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Adjunct Lecturer at Lehman</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Tech Community Organizer</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Entrepreneur </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Back to Lehman 😀</a:t>
            </a:r>
            <a:endParaRPr b="0" sz="1800">
              <a:latin typeface="Lato"/>
              <a:ea typeface="Lato"/>
              <a:cs typeface="Lato"/>
              <a:sym typeface="Lato"/>
            </a:endParaRPr>
          </a:p>
        </p:txBody>
      </p:sp>
      <p:pic>
        <p:nvPicPr>
          <p:cNvPr id="81" name="Google Shape;81;p14"/>
          <p:cNvPicPr preferRelativeResize="0"/>
          <p:nvPr/>
        </p:nvPicPr>
        <p:blipFill>
          <a:blip r:embed="rId3">
            <a:alphaModFix/>
          </a:blip>
          <a:stretch>
            <a:fillRect/>
          </a:stretch>
        </p:blipFill>
        <p:spPr>
          <a:xfrm>
            <a:off x="5461750" y="1480150"/>
            <a:ext cx="1905000" cy="1905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5" name="Shape 85"/>
        <p:cNvGrpSpPr/>
        <p:nvPr/>
      </p:nvGrpSpPr>
      <p:grpSpPr>
        <a:xfrm>
          <a:off x="0" y="0"/>
          <a:ext cx="0" cy="0"/>
          <a:chOff x="0" y="0"/>
          <a:chExt cx="0" cy="0"/>
        </a:xfrm>
      </p:grpSpPr>
      <p:pic>
        <p:nvPicPr>
          <p:cNvPr id="86" name="Google Shape;86;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87" name="Google Shape;87;p1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8" name="Google Shape;88;p1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1. Intro</a:t>
            </a:r>
            <a:endParaRPr b="1" sz="3000">
              <a:solidFill>
                <a:schemeClr val="lt2"/>
              </a:solidFill>
              <a:latin typeface="Raleway"/>
              <a:ea typeface="Raleway"/>
              <a:cs typeface="Raleway"/>
              <a:sym typeface="Raleway"/>
            </a:endParaRPr>
          </a:p>
        </p:txBody>
      </p:sp>
      <p:sp>
        <p:nvSpPr>
          <p:cNvPr id="89" name="Google Shape;89;p15"/>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Why computer organization?</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Level of Transformation</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Moore’s Law</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Computer Revolution</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Classes of computer applications</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Understanding Performance</a:t>
            </a:r>
            <a:endParaRPr b="1" sz="1400">
              <a:solidFill>
                <a:schemeClr val="dk1"/>
              </a:solidFill>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The power of abstraction</a:t>
            </a:r>
            <a:br>
              <a:rPr lang="en" sz="1400">
                <a:latin typeface="Raleway"/>
                <a:ea typeface="Raleway"/>
                <a:cs typeface="Raleway"/>
                <a:sym typeface="Raleway"/>
              </a:rPr>
            </a:br>
            <a:endParaRPr sz="1200">
              <a:solidFill>
                <a:schemeClr val="dk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Computer Organization </a:t>
            </a:r>
            <a:r>
              <a:rPr lang="en">
                <a:solidFill>
                  <a:schemeClr val="accent5"/>
                </a:solidFill>
              </a:rPr>
              <a:t>help us understand how exactly each instruction is executed at the micro level.</a:t>
            </a:r>
            <a:endParaRPr>
              <a:solidFill>
                <a:schemeClr val="accent5"/>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2400">
                <a:solidFill>
                  <a:schemeClr val="dk2"/>
                </a:solidFill>
              </a:rPr>
              <a:t>Computer Architecture </a:t>
            </a:r>
            <a:endParaRPr b="0" sz="2400">
              <a:solidFill>
                <a:schemeClr val="dk2"/>
              </a:solidFill>
            </a:endParaRPr>
          </a:p>
          <a:p>
            <a:pPr indent="0" lvl="0" marL="0" rtl="0" algn="l">
              <a:spcBef>
                <a:spcPts val="0"/>
              </a:spcBef>
              <a:spcAft>
                <a:spcPts val="0"/>
              </a:spcAft>
              <a:buNone/>
            </a:pPr>
            <a:r>
              <a:t/>
            </a:r>
            <a:endParaRPr b="0" sz="2400">
              <a:solidFill>
                <a:schemeClr val="dk2"/>
              </a:solidFill>
            </a:endParaRPr>
          </a:p>
          <a:p>
            <a:pPr indent="0" lvl="0" marL="0" rtl="0" algn="ctr">
              <a:spcBef>
                <a:spcPts val="0"/>
              </a:spcBef>
              <a:spcAft>
                <a:spcPts val="0"/>
              </a:spcAft>
              <a:buNone/>
            </a:pPr>
            <a:r>
              <a:rPr b="0" lang="en" sz="2400">
                <a:solidFill>
                  <a:schemeClr val="dk2"/>
                </a:solidFill>
              </a:rPr>
              <a:t>Levels of Transformation</a:t>
            </a:r>
            <a:endParaRPr b="0" sz="2400">
              <a:solidFill>
                <a:schemeClr val="dk2"/>
              </a:solidFill>
            </a:endParaRPr>
          </a:p>
        </p:txBody>
      </p:sp>
      <p:pic>
        <p:nvPicPr>
          <p:cNvPr id="100" name="Google Shape;100;p17"/>
          <p:cNvPicPr preferRelativeResize="0"/>
          <p:nvPr/>
        </p:nvPicPr>
        <p:blipFill rotWithShape="1">
          <a:blip r:embed="rId3">
            <a:alphaModFix/>
          </a:blip>
          <a:srcRect b="6867" l="34370" r="40497" t="5196"/>
          <a:stretch/>
        </p:blipFill>
        <p:spPr>
          <a:xfrm>
            <a:off x="5669100" y="310163"/>
            <a:ext cx="2567449" cy="4523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a:solidFill>
                  <a:schemeClr val="accent5"/>
                </a:solidFill>
              </a:rPr>
              <a:t>Why should we care about Moore’s Law!</a:t>
            </a:r>
            <a:r>
              <a:rPr lang="en"/>
              <a:t> </a:t>
            </a:r>
            <a:endParaRPr b="0"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19"/>
          <p:cNvPicPr preferRelativeResize="0"/>
          <p:nvPr/>
        </p:nvPicPr>
        <p:blipFill>
          <a:blip r:embed="rId3">
            <a:alphaModFix/>
          </a:blip>
          <a:stretch>
            <a:fillRect/>
          </a:stretch>
        </p:blipFill>
        <p:spPr>
          <a:xfrm>
            <a:off x="1095463" y="0"/>
            <a:ext cx="6953068" cy="5143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a:solidFill>
                  <a:schemeClr val="accent5"/>
                </a:solidFill>
              </a:rPr>
              <a:t>Computer Revolution</a:t>
            </a:r>
            <a:endParaRPr b="0" sz="2400"/>
          </a:p>
        </p:txBody>
      </p:sp>
      <p:pic>
        <p:nvPicPr>
          <p:cNvPr descr="30 Years Ago, A Revolution in Computing | WIRED" id="116" name="Google Shape;116;p20"/>
          <p:cNvPicPr preferRelativeResize="0"/>
          <p:nvPr/>
        </p:nvPicPr>
        <p:blipFill>
          <a:blip r:embed="rId3">
            <a:alphaModFix/>
          </a:blip>
          <a:stretch>
            <a:fillRect/>
          </a:stretch>
        </p:blipFill>
        <p:spPr>
          <a:xfrm>
            <a:off x="3058525" y="2481275"/>
            <a:ext cx="2419825" cy="2245176"/>
          </a:xfrm>
          <a:prstGeom prst="rect">
            <a:avLst/>
          </a:prstGeom>
          <a:noFill/>
          <a:ln>
            <a:noFill/>
          </a:ln>
        </p:spPr>
      </p:pic>
      <p:pic>
        <p:nvPicPr>
          <p:cNvPr id="117" name="Google Shape;117;p20"/>
          <p:cNvPicPr preferRelativeResize="0"/>
          <p:nvPr/>
        </p:nvPicPr>
        <p:blipFill>
          <a:blip r:embed="rId4">
            <a:alphaModFix/>
          </a:blip>
          <a:stretch>
            <a:fillRect/>
          </a:stretch>
        </p:blipFill>
        <p:spPr>
          <a:xfrm>
            <a:off x="283100" y="1772650"/>
            <a:ext cx="2667000" cy="1714500"/>
          </a:xfrm>
          <a:prstGeom prst="rect">
            <a:avLst/>
          </a:prstGeom>
          <a:noFill/>
          <a:ln>
            <a:noFill/>
          </a:ln>
        </p:spPr>
      </p:pic>
      <p:pic>
        <p:nvPicPr>
          <p:cNvPr id="118" name="Google Shape;118;p20"/>
          <p:cNvPicPr preferRelativeResize="0"/>
          <p:nvPr/>
        </p:nvPicPr>
        <p:blipFill>
          <a:blip r:embed="rId5">
            <a:alphaModFix/>
          </a:blip>
          <a:stretch>
            <a:fillRect/>
          </a:stretch>
        </p:blipFill>
        <p:spPr>
          <a:xfrm>
            <a:off x="5629861" y="1501950"/>
            <a:ext cx="2135625" cy="1599675"/>
          </a:xfrm>
          <a:prstGeom prst="rect">
            <a:avLst/>
          </a:prstGeom>
          <a:noFill/>
          <a:ln>
            <a:noFill/>
          </a:ln>
        </p:spPr>
      </p:pic>
      <p:pic>
        <p:nvPicPr>
          <p:cNvPr id="119" name="Google Shape;119;p20"/>
          <p:cNvPicPr preferRelativeResize="0"/>
          <p:nvPr/>
        </p:nvPicPr>
        <p:blipFill>
          <a:blip r:embed="rId6">
            <a:alphaModFix/>
          </a:blip>
          <a:stretch>
            <a:fillRect/>
          </a:stretch>
        </p:blipFill>
        <p:spPr>
          <a:xfrm>
            <a:off x="6366450" y="3242055"/>
            <a:ext cx="2226625" cy="1484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descr="30 Years Ago, A Revolution in Computing | WIRED" id="124" name="Google Shape;124;p21"/>
          <p:cNvPicPr preferRelativeResize="0"/>
          <p:nvPr/>
        </p:nvPicPr>
        <p:blipFill>
          <a:blip r:embed="rId3">
            <a:alphaModFix/>
          </a:blip>
          <a:stretch>
            <a:fillRect/>
          </a:stretch>
        </p:blipFill>
        <p:spPr>
          <a:xfrm>
            <a:off x="2063975" y="210250"/>
            <a:ext cx="5016035" cy="465405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