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C5DF9B-CC81-40E2-A5F7-44C85E28C9BB}">
  <a:tblStyle styleId="{5EC5DF9B-CC81-40E2-A5F7-44C85E28C9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0888873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0888873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9088887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9088887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088887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9088887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088887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088887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088887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9088887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9088887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9088887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088887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088887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b03184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b03184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9088887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9088887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088887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9088887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90888873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90888873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9088887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9088887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Two's complement</a:t>
            </a:r>
            <a:r>
              <a:rPr lang="en"/>
              <a:t> is a mathematical operation on binary numbers, and is an example of a radix complement. It is used in computing as a method of signed number representation.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Everything represented by a computer is represented by binary sequences.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common non-integer to be represented is a character. We use standard encodings (binary sequences) to represent characters.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REMEMBER: bit patterns do NOT imply a representation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 8-bit binary quantity is called a </a:t>
            </a:r>
            <a:r>
              <a:rPr b="1" lang="en"/>
              <a:t>byte</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Many I/O devices work with 8-bit quantities. A standard code ASCII (American Standard for Computer Information Interchange) defines what character is represented by each sequence. You'll look these up in an ASCII table.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9088887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9088887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ASCII abbreviated from American Standard Code for Information Interchange, is a character encoding standard for electronic communication. ASCII codes represent text in computers, telecommunications equipment, and other devices. Most modern character-encoding schemes are based on ASCII, although they support many additional characters.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Internet Assigned Numbers Authority (IANA) prefers the name US-ASCII for this character encoding.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bit patterns are used for each different character that needs to be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this difference between the integer representation for a character, and the character representation for a character, we constantly need to convert from one to the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computer does arithmetic operations on two's complement integers (and often operations on unsigned integers). The computer has the ability to read in or print out a single character representation at a time. So, any time we want to do I/O, we're working with one character at a time, and the ASCII representation of the character. Yet, lots of the time, the data represents numbers (just consider integers, for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8-bits increased the number of characters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Early on most computer </a:t>
            </a:r>
            <a:r>
              <a:rPr lang="en"/>
              <a:t>manufacturers where creating their own set of characters. Microsoft and IBM each made dozens. Know as codepages.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It became platform dependent</a:t>
            </a:r>
            <a:endParaRPr/>
          </a:p>
          <a:p>
            <a:pPr indent="-317500" lvl="0" marL="457200" rtl="0" algn="l">
              <a:spcBef>
                <a:spcPts val="0"/>
              </a:spcBef>
              <a:spcAft>
                <a:spcPts val="0"/>
              </a:spcAft>
              <a:buSzPts val="1400"/>
              <a:buChar char="-"/>
            </a:pPr>
            <a:r>
              <a:rPr lang="en"/>
              <a:t>WWW increased this problem</a:t>
            </a:r>
            <a:endParaRPr/>
          </a:p>
          <a:p>
            <a:pPr indent="-317500" lvl="0" marL="457200" rtl="0" algn="l">
              <a:spcBef>
                <a:spcPts val="0"/>
              </a:spcBef>
              <a:spcAft>
                <a:spcPts val="0"/>
              </a:spcAft>
              <a:buSzPts val="1400"/>
              <a:buChar char="-"/>
            </a:pPr>
            <a:r>
              <a:rPr lang="en"/>
              <a:t>When data moved from one place to another possibly different system or storage devices. Data was not well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it came </a:t>
            </a:r>
            <a:r>
              <a:rPr b="1" lang="en"/>
              <a:t>Unicode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idea was to create a single character set in which every single platform has a unique character.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088887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9088887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Unicode is an information technology standard for the consistent encoding, representation, and handling of text expressed in most of the world's writing systems. The standard, which is maintained by the Unicode Consortium, defines 143,859 characters covering 154 modern and historic scripts, as well as symbols, emoji, and non-visual control and formatting codes. Unicode 14.0 is now in beta with 144,697 characters, including 5 new scripts, and 37 new emoji characters.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9088887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9088887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9088887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9088887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90888873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90888873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90888873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90888873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90888873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90888873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90888873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90888873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Computer Organization</a:t>
            </a:r>
            <a:r>
              <a:rPr lang="en"/>
              <a:t> is an important first step for chip makers like Intel and AMD.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compiler</a:t>
            </a:r>
            <a:r>
              <a:rPr lang="en"/>
              <a:t> is a computer program that translates computer code written in one programming language (the source language) into another language (the target language). The name "compiler" is primarily used for programs that translate source code from a high-level programming language to a lower level language (e.g. assembly language, object code, or machine code) to create an executable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compiler</a:t>
            </a:r>
            <a:r>
              <a:rPr lang="en"/>
              <a:t> is likely to perform some or all of the following operations, often called phases: preprocessing, lexical analysis, parsing, semantic analysis (syntax-directed translation), conversion of input programs to an intermediate representation, code optimization and code generation. Compilers generally implement these phases as modular components, promoting efficient design and correctness of transformations of source input to target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 high level the </a:t>
            </a:r>
            <a:r>
              <a:rPr b="1" lang="en"/>
              <a:t>Operating System</a:t>
            </a:r>
            <a:r>
              <a:rPr lang="en"/>
              <a:t> is an intermediate software layer between the user and computer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low level system architecture helps you write better and more secure programs. For example, </a:t>
            </a:r>
            <a:endParaRPr/>
          </a:p>
          <a:p>
            <a:pPr indent="-317500" lvl="0" marL="457200" rtl="0" algn="l">
              <a:spcBef>
                <a:spcPts val="0"/>
              </a:spcBef>
              <a:spcAft>
                <a:spcPts val="0"/>
              </a:spcAft>
              <a:buSzPts val="1400"/>
              <a:buChar char="-"/>
            </a:pPr>
            <a:r>
              <a:rPr lang="en"/>
              <a:t>Determine how far you might be from optimal </a:t>
            </a:r>
            <a:r>
              <a:rPr b="1" lang="en"/>
              <a:t>performance</a:t>
            </a:r>
            <a:r>
              <a:rPr lang="en"/>
              <a:t>.</a:t>
            </a:r>
            <a:endParaRPr/>
          </a:p>
          <a:p>
            <a:pPr indent="-317500" lvl="0" marL="457200" rtl="0" algn="l">
              <a:spcBef>
                <a:spcPts val="0"/>
              </a:spcBef>
              <a:spcAft>
                <a:spcPts val="0"/>
              </a:spcAft>
              <a:buSzPts val="1400"/>
              <a:buChar char="-"/>
            </a:pPr>
            <a:r>
              <a:rPr lang="en"/>
              <a:t>Simple things to do to speed up the code. Branching, Loops, etch</a:t>
            </a:r>
            <a:endParaRPr/>
          </a:p>
          <a:p>
            <a:pPr indent="-317500" lvl="0" marL="457200" rtl="0" algn="l">
              <a:spcBef>
                <a:spcPts val="0"/>
              </a:spcBef>
              <a:spcAft>
                <a:spcPts val="0"/>
              </a:spcAft>
              <a:buSzPts val="1400"/>
              <a:buChar char="-"/>
            </a:pPr>
            <a:r>
              <a:rPr lang="en"/>
              <a:t>Know when to invest in code rather than hardware.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90888873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90888873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90888873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90888873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90888873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90888873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90888873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90888873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90888873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90888873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90888873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90888873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90888873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90888873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90888873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90888873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0888873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0888873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90888873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90888873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0888873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088887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Manufacturing Process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Silicon wafers undergo many processing steps so that different parts of the wafer behave as insulators, conductors, and transistors (switches)</a:t>
            </a:r>
            <a:endParaRPr/>
          </a:p>
          <a:p>
            <a:pPr indent="-317500" lvl="0" marL="457200" rtl="0" algn="l">
              <a:spcBef>
                <a:spcPts val="0"/>
              </a:spcBef>
              <a:spcAft>
                <a:spcPts val="0"/>
              </a:spcAft>
              <a:buSzPts val="1400"/>
              <a:buChar char="-"/>
            </a:pPr>
            <a:r>
              <a:rPr lang="en"/>
              <a:t>Multiple metal layers on the silicon enable connections between transistors</a:t>
            </a:r>
            <a:endParaRPr/>
          </a:p>
          <a:p>
            <a:pPr indent="-317500" lvl="0" marL="457200" rtl="0" algn="l">
              <a:spcBef>
                <a:spcPts val="0"/>
              </a:spcBef>
              <a:spcAft>
                <a:spcPts val="0"/>
              </a:spcAft>
              <a:buSzPts val="1400"/>
              <a:buChar char="-"/>
            </a:pPr>
            <a:r>
              <a:rPr lang="en"/>
              <a:t>The wafer is chopped into many dies - the size of the die determines yield and cost</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0888873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0888873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9088887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9088887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Must know how to reason about program </a:t>
            </a:r>
            <a:r>
              <a:rPr b="1" lang="en"/>
              <a:t>performance</a:t>
            </a:r>
            <a:r>
              <a:rPr lang="en"/>
              <a:t> and </a:t>
            </a:r>
            <a:r>
              <a:rPr b="1" lang="en"/>
              <a:t>energy</a:t>
            </a:r>
            <a:r>
              <a:rPr lang="en"/>
              <a:t> and </a:t>
            </a:r>
            <a:r>
              <a:rPr b="1" lang="en"/>
              <a:t>security</a:t>
            </a:r>
            <a:endParaRPr b="1"/>
          </a:p>
          <a:p>
            <a:pPr indent="-317500" lvl="0" marL="457200" rtl="0" algn="l">
              <a:spcBef>
                <a:spcPts val="0"/>
              </a:spcBef>
              <a:spcAft>
                <a:spcPts val="0"/>
              </a:spcAft>
              <a:buSzPts val="1400"/>
              <a:buChar char="-"/>
            </a:pPr>
            <a:r>
              <a:rPr b="1" lang="en"/>
              <a:t>Memory Management</a:t>
            </a:r>
            <a:r>
              <a:rPr lang="en"/>
              <a:t>: if we understand how/where data is placed, we can help ensure that relevant data is nearby</a:t>
            </a:r>
            <a:endParaRPr/>
          </a:p>
          <a:p>
            <a:pPr indent="-317500" lvl="0" marL="457200" rtl="0" algn="l">
              <a:spcBef>
                <a:spcPts val="0"/>
              </a:spcBef>
              <a:spcAft>
                <a:spcPts val="0"/>
              </a:spcAft>
              <a:buSzPts val="1400"/>
              <a:buChar char="-"/>
            </a:pPr>
            <a:r>
              <a:rPr b="1" lang="en"/>
              <a:t>Thread Management</a:t>
            </a:r>
            <a:r>
              <a:rPr lang="en"/>
              <a:t>: if we understand how threads interact, we can write smarter multi-threaded programs</a:t>
            </a:r>
            <a:endParaRPr/>
          </a:p>
          <a:p>
            <a:pPr indent="-317500" lvl="1" marL="914400" rtl="0" algn="l">
              <a:spcBef>
                <a:spcPts val="0"/>
              </a:spcBef>
              <a:spcAft>
                <a:spcPts val="0"/>
              </a:spcAft>
              <a:buSzPts val="1400"/>
              <a:buChar char="-"/>
            </a:pPr>
            <a:r>
              <a:rPr lang="en"/>
              <a:t>Why should we care about multi-threaded programs?</a:t>
            </a:r>
            <a:endParaRPr/>
          </a:p>
          <a:p>
            <a:pPr indent="0" lvl="0" marL="1371600" rtl="0" algn="l">
              <a:spcBef>
                <a:spcPts val="0"/>
              </a:spcBef>
              <a:spcAft>
                <a:spcPts val="0"/>
              </a:spcAft>
              <a:buNone/>
            </a:pPr>
            <a:r>
              <a:rPr lang="en"/>
              <a:t>Multithreading leads to minimization and more efficient use of computing resources. Application responsiveness is improved as requests from one thread do not block requests from other threads. Additionally, multithreading is less resource-intensive than running multiple processes at the same time.</a:t>
            </a:r>
            <a:endParaRPr/>
          </a:p>
          <a:p>
            <a:pPr indent="0" lvl="0" marL="1371600" rtl="0" algn="l">
              <a:spcBef>
                <a:spcPts val="0"/>
              </a:spcBef>
              <a:spcAft>
                <a:spcPts val="0"/>
              </a:spcAft>
              <a:buNone/>
            </a:pPr>
            <a:r>
              <a:t/>
            </a:r>
            <a:endParaRPr/>
          </a:p>
          <a:p>
            <a:pPr indent="0" lvl="0" marL="0" rtl="0" algn="l">
              <a:spcBef>
                <a:spcPts val="0"/>
              </a:spcBef>
              <a:spcAft>
                <a:spcPts val="0"/>
              </a:spcAft>
              <a:buNone/>
            </a:pPr>
            <a:r>
              <a:rPr b="1" lang="en"/>
              <a:t>Multithreading</a:t>
            </a:r>
            <a:r>
              <a:rPr lang="en"/>
              <a:t> is the ability of a central processing unit (CPU) (or a single core in a multi-core processor) to provide multiple threads of execution concurrently, supported by the operating system. This approach differs from multiprocessing. In a multithreaded application, the threads share the resources of a single or multiple cores, which include the computing units, the CPU caches, and the translation lookaside buffer (TLB).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should we worry about knowing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master both hardware and software (and the interface between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Can develop better software if you understand the hardware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2) Can design better hardware if you know the software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3) Can create a better computing system if you understand both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088887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088887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9088887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9088887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249225"/>
            <a:ext cx="6331500" cy="154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Binary Number</a:t>
            </a:r>
            <a:endParaRPr/>
          </a:p>
          <a:p>
            <a:pPr indent="0" lvl="0" marL="0" rtl="0" algn="r">
              <a:spcBef>
                <a:spcPts val="0"/>
              </a:spcBef>
              <a:spcAft>
                <a:spcPts val="0"/>
              </a:spcAft>
              <a:buNone/>
            </a:pPr>
            <a:r>
              <a:rPr lang="en"/>
              <a:t>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Computer Organization</a:t>
            </a:r>
            <a:endParaRPr b="1" sz="2400"/>
          </a:p>
        </p:txBody>
      </p:sp>
      <p:pic>
        <p:nvPicPr>
          <p:cNvPr id="74" name="Google Shape;74;p13"/>
          <p:cNvPicPr preferRelativeResize="0"/>
          <p:nvPr/>
        </p:nvPicPr>
        <p:blipFill>
          <a:blip r:embed="rId3">
            <a:alphaModFix/>
          </a:blip>
          <a:stretch>
            <a:fillRect/>
          </a:stretch>
        </p:blipFill>
        <p:spPr>
          <a:xfrm>
            <a:off x="3538538" y="19019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10 (decimal)</a:t>
            </a:r>
            <a:endParaRPr b="0" sz="3600"/>
          </a:p>
        </p:txBody>
      </p:sp>
      <p:graphicFrame>
        <p:nvGraphicFramePr>
          <p:cNvPr id="139" name="Google Shape;139;p22"/>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724450"/>
                <a:gridCol w="1724450"/>
                <a:gridCol w="1724450"/>
                <a:gridCol w="1724450"/>
                <a:gridCol w="1724450"/>
              </a:tblGrid>
              <a:tr h="830275">
                <a:tc>
                  <a:txBody>
                    <a:bodyPr/>
                    <a:lstStyle/>
                    <a:p>
                      <a:pPr indent="0" lvl="0" marL="0" rtl="0" algn="l">
                        <a:spcBef>
                          <a:spcPts val="0"/>
                        </a:spcBef>
                        <a:spcAft>
                          <a:spcPts val="0"/>
                        </a:spcAft>
                        <a:buNone/>
                      </a:pPr>
                      <a:r>
                        <a:rPr lang="en" sz="3700">
                          <a:solidFill>
                            <a:schemeClr val="dk1"/>
                          </a:solidFill>
                        </a:rPr>
                        <a:t>10000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10</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4</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3</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0" name="Google Shape;140;p22"/>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(4 * </a:t>
            </a:r>
            <a:r>
              <a:rPr lang="en" sz="4300">
                <a:solidFill>
                  <a:schemeClr val="dk1"/>
                </a:solidFill>
                <a:latin typeface="Lato"/>
                <a:ea typeface="Lato"/>
                <a:cs typeface="Lato"/>
                <a:sym typeface="Lato"/>
              </a:rPr>
              <a:t>100</a:t>
            </a:r>
            <a:r>
              <a:rPr lang="en" sz="4300">
                <a:solidFill>
                  <a:schemeClr val="lt1"/>
                </a:solidFill>
                <a:latin typeface="Lato"/>
                <a:ea typeface="Lato"/>
                <a:cs typeface="Lato"/>
                <a:sym typeface="Lato"/>
              </a:rPr>
              <a:t>) + (3 * </a:t>
            </a:r>
            <a:r>
              <a:rPr lang="en" sz="4300">
                <a:solidFill>
                  <a:schemeClr val="dk1"/>
                </a:solidFill>
                <a:latin typeface="Lato"/>
                <a:ea typeface="Lato"/>
                <a:cs typeface="Lato"/>
                <a:sym typeface="Lato"/>
              </a:rPr>
              <a:t>10</a:t>
            </a:r>
            <a:r>
              <a:rPr lang="en" sz="4300">
                <a:solidFill>
                  <a:schemeClr val="lt1"/>
                </a:solidFill>
                <a:latin typeface="Lato"/>
                <a:ea typeface="Lato"/>
                <a:cs typeface="Lato"/>
                <a:sym typeface="Lato"/>
              </a:rPr>
              <a:t>) + (1 * </a:t>
            </a:r>
            <a:r>
              <a:rPr lang="en" sz="4300">
                <a:solidFill>
                  <a:schemeClr val="dk1"/>
                </a:solidFill>
                <a:latin typeface="Lato"/>
                <a:ea typeface="Lato"/>
                <a:cs typeface="Lato"/>
                <a:sym typeface="Lato"/>
              </a:rPr>
              <a:t>1</a:t>
            </a:r>
            <a:r>
              <a:rPr lang="en" sz="4300">
                <a:solidFill>
                  <a:schemeClr val="lt1"/>
                </a:solidFill>
                <a:latin typeface="Lato"/>
                <a:ea typeface="Lato"/>
                <a:cs typeface="Lato"/>
                <a:sym typeface="Lato"/>
              </a:rPr>
              <a:t>) = 431</a:t>
            </a:r>
            <a:endParaRPr sz="44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Base 10 to </a:t>
            </a:r>
            <a:r>
              <a:rPr b="0" lang="en" sz="3600"/>
              <a:t>Base 2</a:t>
            </a:r>
            <a:endParaRPr b="0" sz="3600"/>
          </a:p>
        </p:txBody>
      </p:sp>
      <p:graphicFrame>
        <p:nvGraphicFramePr>
          <p:cNvPr id="146" name="Google Shape;146;p23"/>
          <p:cNvGraphicFramePr/>
          <p:nvPr/>
        </p:nvGraphicFramePr>
        <p:xfrm>
          <a:off x="260825" y="1436675"/>
          <a:ext cx="3000000" cy="3000000"/>
        </p:xfrm>
        <a:graphic>
          <a:graphicData uri="http://schemas.openxmlformats.org/drawingml/2006/table">
            <a:tbl>
              <a:tblPr>
                <a:noFill/>
                <a:tableStyleId>{5EC5DF9B-CC81-40E2-A5F7-44C85E28C9BB}</a:tableStyleId>
              </a:tblPr>
              <a:tblGrid>
                <a:gridCol w="1724450"/>
                <a:gridCol w="1724450"/>
                <a:gridCol w="1724450"/>
                <a:gridCol w="1724450"/>
                <a:gridCol w="1724450"/>
              </a:tblGrid>
              <a:tr h="647750">
                <a:tc>
                  <a:txBody>
                    <a:bodyPr/>
                    <a:lstStyle/>
                    <a:p>
                      <a:pPr indent="0" lvl="0" marL="0" rtl="0" algn="l">
                        <a:spcBef>
                          <a:spcPts val="0"/>
                        </a:spcBef>
                        <a:spcAft>
                          <a:spcPts val="0"/>
                        </a:spcAft>
                        <a:buNone/>
                      </a:pPr>
                      <a:r>
                        <a:rPr lang="en" sz="2000">
                          <a:solidFill>
                            <a:schemeClr val="dk1"/>
                          </a:solidFill>
                        </a:rPr>
                        <a:t>10000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10</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rPr>
                        <a:t>1</a:t>
                      </a:r>
                      <a:endParaRPr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2575">
                <a:tc>
                  <a:txBody>
                    <a:bodyPr/>
                    <a:lstStyle/>
                    <a:p>
                      <a:pPr indent="0" lvl="0" marL="0" rtl="0" algn="l">
                        <a:spcBef>
                          <a:spcPts val="0"/>
                        </a:spcBef>
                        <a:spcAft>
                          <a:spcPts val="0"/>
                        </a:spcAft>
                        <a:buNone/>
                      </a:pPr>
                      <a:r>
                        <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2</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3</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rPr>
                        <a:t>1</a:t>
                      </a:r>
                      <a:endParaRPr sz="2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47" name="Google Shape;147;p23"/>
          <p:cNvGraphicFramePr/>
          <p:nvPr/>
        </p:nvGraphicFramePr>
        <p:xfrm>
          <a:off x="260825" y="31892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Base 2</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2 (binary)</a:t>
            </a:r>
            <a:endParaRPr b="0" sz="3600"/>
          </a:p>
        </p:txBody>
      </p:sp>
      <p:sp>
        <p:nvSpPr>
          <p:cNvPr id="158" name="Google Shape;158;p25"/>
          <p:cNvSpPr txBox="1"/>
          <p:nvPr/>
        </p:nvSpPr>
        <p:spPr>
          <a:xfrm>
            <a:off x="260850" y="16265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0     1</a:t>
            </a:r>
            <a:endParaRPr sz="4400">
              <a:solidFill>
                <a:schemeClr val="lt1"/>
              </a:solidFill>
              <a:latin typeface="Lato"/>
              <a:ea typeface="Lato"/>
              <a:cs typeface="Lato"/>
              <a:sym typeface="Lato"/>
            </a:endParaRPr>
          </a:p>
        </p:txBody>
      </p:sp>
      <p:sp>
        <p:nvSpPr>
          <p:cNvPr id="159" name="Google Shape;159;p25"/>
          <p:cNvSpPr txBox="1"/>
          <p:nvPr/>
        </p:nvSpPr>
        <p:spPr>
          <a:xfrm>
            <a:off x="2134350" y="27735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b</a:t>
            </a:r>
            <a:r>
              <a:rPr lang="en" sz="4100">
                <a:solidFill>
                  <a:schemeClr val="dk1"/>
                </a:solidFill>
                <a:latin typeface="Lato"/>
                <a:ea typeface="Lato"/>
                <a:cs typeface="Lato"/>
                <a:sym typeface="Lato"/>
              </a:rPr>
              <a:t>inary </a:t>
            </a:r>
            <a:r>
              <a:rPr lang="en" sz="4100">
                <a:solidFill>
                  <a:schemeClr val="dk1"/>
                </a:solidFill>
                <a:latin typeface="Lato"/>
                <a:ea typeface="Lato"/>
                <a:cs typeface="Lato"/>
                <a:sym typeface="Lato"/>
              </a:rPr>
              <a:t>digits (bits)</a:t>
            </a:r>
            <a:endParaRPr sz="4100">
              <a:solidFill>
                <a:schemeClr val="dk1"/>
              </a:solidFill>
              <a:latin typeface="Lato"/>
              <a:ea typeface="Lato"/>
              <a:cs typeface="Lato"/>
              <a:sym typeface="Lato"/>
            </a:endParaRPr>
          </a:p>
        </p:txBody>
      </p:sp>
      <p:sp>
        <p:nvSpPr>
          <p:cNvPr id="160" name="Google Shape;160;p25"/>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00100101</a:t>
            </a:r>
            <a:endParaRPr sz="44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2 (binary)</a:t>
            </a:r>
            <a:endParaRPr b="0" sz="3600"/>
          </a:p>
        </p:txBody>
      </p:sp>
      <p:graphicFrame>
        <p:nvGraphicFramePr>
          <p:cNvPr id="166" name="Google Shape;166;p26"/>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7" name="Google Shape;167;p26"/>
          <p:cNvSpPr txBox="1"/>
          <p:nvPr/>
        </p:nvSpPr>
        <p:spPr>
          <a:xfrm>
            <a:off x="260850" y="3836350"/>
            <a:ext cx="862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Lato"/>
                <a:ea typeface="Lato"/>
                <a:cs typeface="Lato"/>
                <a:sym typeface="Lato"/>
              </a:rPr>
              <a:t>(1 * </a:t>
            </a:r>
            <a:r>
              <a:rPr lang="en" sz="4000">
                <a:solidFill>
                  <a:schemeClr val="dk1"/>
                </a:solidFill>
                <a:latin typeface="Lato"/>
                <a:ea typeface="Lato"/>
                <a:cs typeface="Lato"/>
                <a:sym typeface="Lato"/>
              </a:rPr>
              <a:t>32</a:t>
            </a:r>
            <a:r>
              <a:rPr lang="en" sz="4000">
                <a:solidFill>
                  <a:schemeClr val="lt1"/>
                </a:solidFill>
                <a:latin typeface="Lato"/>
                <a:ea typeface="Lato"/>
                <a:cs typeface="Lato"/>
                <a:sym typeface="Lato"/>
              </a:rPr>
              <a:t>) + </a:t>
            </a:r>
            <a:r>
              <a:rPr lang="en" sz="4000">
                <a:solidFill>
                  <a:schemeClr val="lt1"/>
                </a:solidFill>
                <a:latin typeface="Lato"/>
                <a:ea typeface="Lato"/>
                <a:cs typeface="Lato"/>
                <a:sym typeface="Lato"/>
              </a:rPr>
              <a:t>(1 * </a:t>
            </a:r>
            <a:r>
              <a:rPr lang="en" sz="4000">
                <a:solidFill>
                  <a:schemeClr val="dk1"/>
                </a:solidFill>
                <a:latin typeface="Lato"/>
                <a:ea typeface="Lato"/>
                <a:cs typeface="Lato"/>
                <a:sym typeface="Lato"/>
              </a:rPr>
              <a:t>4</a:t>
            </a:r>
            <a:r>
              <a:rPr lang="en" sz="4000">
                <a:solidFill>
                  <a:schemeClr val="lt1"/>
                </a:solidFill>
                <a:latin typeface="Lato"/>
                <a:ea typeface="Lato"/>
                <a:cs typeface="Lato"/>
                <a:sym typeface="Lato"/>
              </a:rPr>
              <a:t>) +</a:t>
            </a:r>
            <a:r>
              <a:rPr lang="en" sz="4000">
                <a:solidFill>
                  <a:schemeClr val="lt1"/>
                </a:solidFill>
                <a:latin typeface="Lato"/>
                <a:ea typeface="Lato"/>
                <a:cs typeface="Lato"/>
                <a:sym typeface="Lato"/>
              </a:rPr>
              <a:t> (1 * </a:t>
            </a:r>
            <a:r>
              <a:rPr lang="en" sz="4000">
                <a:solidFill>
                  <a:schemeClr val="dk1"/>
                </a:solidFill>
                <a:latin typeface="Lato"/>
                <a:ea typeface="Lato"/>
                <a:cs typeface="Lato"/>
                <a:sym typeface="Lato"/>
              </a:rPr>
              <a:t>1</a:t>
            </a:r>
            <a:r>
              <a:rPr lang="en" sz="4000">
                <a:solidFill>
                  <a:schemeClr val="lt1"/>
                </a:solidFill>
                <a:latin typeface="Lato"/>
                <a:ea typeface="Lato"/>
                <a:cs typeface="Lato"/>
                <a:sym typeface="Lato"/>
              </a:rPr>
              <a:t>) = 37</a:t>
            </a:r>
            <a:endParaRPr sz="41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60850" y="5493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Base 2 to Base 10</a:t>
            </a:r>
            <a:endParaRPr b="0" sz="3600"/>
          </a:p>
        </p:txBody>
      </p:sp>
      <p:graphicFrame>
        <p:nvGraphicFramePr>
          <p:cNvPr id="173" name="Google Shape;173;p27"/>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r>
                        <a:rPr lang="en" sz="1500">
                          <a:solidFill>
                            <a:schemeClr val="dk1"/>
                          </a:solidFill>
                        </a:rPr>
                        <a:t>2^0</a:t>
                      </a:r>
                      <a:endParaRPr sz="1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4" name="Google Shape;174;p27"/>
          <p:cNvSpPr txBox="1"/>
          <p:nvPr/>
        </p:nvSpPr>
        <p:spPr>
          <a:xfrm>
            <a:off x="260850" y="3836350"/>
            <a:ext cx="862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Lato"/>
                <a:ea typeface="Lato"/>
                <a:cs typeface="Lato"/>
                <a:sym typeface="Lato"/>
              </a:rPr>
              <a:t>?</a:t>
            </a:r>
            <a:endParaRPr sz="41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83100" y="483550"/>
            <a:ext cx="86223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rPr>
              <a:t>What is the biggest number that you can represent in binary using 8 bits?</a:t>
            </a:r>
            <a:endParaRPr b="0" sz="1200"/>
          </a:p>
        </p:txBody>
      </p:sp>
      <p:sp>
        <p:nvSpPr>
          <p:cNvPr id="180" name="Google Shape;180;p28"/>
          <p:cNvSpPr txBox="1"/>
          <p:nvPr>
            <p:ph type="title"/>
          </p:nvPr>
        </p:nvSpPr>
        <p:spPr>
          <a:xfrm>
            <a:off x="283100" y="2540950"/>
            <a:ext cx="86223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5"/>
                </a:solidFill>
              </a:rPr>
              <a:t>How many decimal numbers can you represent in binary using 8 bits?</a:t>
            </a:r>
            <a:endParaRPr b="0" sz="1200"/>
          </a:p>
        </p:txBody>
      </p:sp>
      <p:sp>
        <p:nvSpPr>
          <p:cNvPr id="181" name="Google Shape;181;p28"/>
          <p:cNvSpPr txBox="1"/>
          <p:nvPr/>
        </p:nvSpPr>
        <p:spPr>
          <a:xfrm>
            <a:off x="2134350" y="17216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255</a:t>
            </a:r>
            <a:endParaRPr sz="4100">
              <a:solidFill>
                <a:schemeClr val="dk1"/>
              </a:solidFill>
              <a:latin typeface="Lato"/>
              <a:ea typeface="Lato"/>
              <a:cs typeface="Lato"/>
              <a:sym typeface="Lato"/>
            </a:endParaRPr>
          </a:p>
        </p:txBody>
      </p:sp>
      <p:sp>
        <p:nvSpPr>
          <p:cNvPr id="182" name="Google Shape;182;p28"/>
          <p:cNvSpPr txBox="1"/>
          <p:nvPr/>
        </p:nvSpPr>
        <p:spPr>
          <a:xfrm>
            <a:off x="2134350" y="37028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256</a:t>
            </a:r>
            <a:endParaRPr sz="41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Base 2 to Base 10</a:t>
            </a:r>
            <a:endParaRPr b="0" sz="3600"/>
          </a:p>
        </p:txBody>
      </p:sp>
      <p:graphicFrame>
        <p:nvGraphicFramePr>
          <p:cNvPr id="188" name="Google Shape;188;p29"/>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9" name="Google Shape;189;p29"/>
          <p:cNvSpPr txBox="1"/>
          <p:nvPr/>
        </p:nvSpPr>
        <p:spPr>
          <a:xfrm>
            <a:off x="260850" y="3431675"/>
            <a:ext cx="8622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128</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64</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32</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16</a:t>
            </a:r>
            <a:r>
              <a:rPr lang="en" sz="2500">
                <a:solidFill>
                  <a:schemeClr val="lt1"/>
                </a:solidFill>
                <a:latin typeface="Lato"/>
                <a:ea typeface="Lato"/>
                <a:cs typeface="Lato"/>
                <a:sym typeface="Lato"/>
              </a:rPr>
              <a:t>) + (1 * </a:t>
            </a:r>
            <a:r>
              <a:rPr lang="en" sz="2500">
                <a:solidFill>
                  <a:schemeClr val="dk1"/>
                </a:solidFill>
                <a:latin typeface="Lato"/>
                <a:ea typeface="Lato"/>
                <a:cs typeface="Lato"/>
                <a:sym typeface="Lato"/>
              </a:rPr>
              <a:t>8</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4</a:t>
            </a:r>
            <a:r>
              <a:rPr lang="en" sz="2500">
                <a:solidFill>
                  <a:schemeClr val="lt1"/>
                </a:solidFill>
                <a:latin typeface="Lato"/>
                <a:ea typeface="Lato"/>
                <a:cs typeface="Lato"/>
                <a:sym typeface="Lato"/>
              </a:rPr>
              <a:t>) + (1 * </a:t>
            </a:r>
            <a:r>
              <a:rPr lang="en" sz="2500">
                <a:solidFill>
                  <a:schemeClr val="dk1"/>
                </a:solidFill>
                <a:latin typeface="Lato"/>
                <a:ea typeface="Lato"/>
                <a:cs typeface="Lato"/>
                <a:sym typeface="Lato"/>
              </a:rPr>
              <a:t>2</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(1 * </a:t>
            </a:r>
            <a:r>
              <a:rPr lang="en" sz="2500">
                <a:solidFill>
                  <a:schemeClr val="dk1"/>
                </a:solidFill>
                <a:latin typeface="Lato"/>
                <a:ea typeface="Lato"/>
                <a:cs typeface="Lato"/>
                <a:sym typeface="Lato"/>
              </a:rPr>
              <a:t>1</a:t>
            </a:r>
            <a:r>
              <a:rPr lang="en" sz="2500">
                <a:solidFill>
                  <a:schemeClr val="lt1"/>
                </a:solidFill>
                <a:latin typeface="Lato"/>
                <a:ea typeface="Lato"/>
                <a:cs typeface="Lato"/>
                <a:sym typeface="Lato"/>
              </a:rPr>
              <a:t>) + </a:t>
            </a:r>
            <a:r>
              <a:rPr lang="en" sz="2500">
                <a:solidFill>
                  <a:schemeClr val="lt1"/>
                </a:solidFill>
                <a:latin typeface="Lato"/>
                <a:ea typeface="Lato"/>
                <a:cs typeface="Lato"/>
                <a:sym typeface="Lato"/>
              </a:rPr>
              <a:t> = 255</a:t>
            </a:r>
            <a:endParaRPr sz="2600">
              <a:solidFill>
                <a:schemeClr val="lt1"/>
              </a:solidFill>
              <a:latin typeface="Lato"/>
              <a:ea typeface="Lato"/>
              <a:cs typeface="Lato"/>
              <a:sym typeface="Lato"/>
            </a:endParaRPr>
          </a:p>
        </p:txBody>
      </p:sp>
      <p:sp>
        <p:nvSpPr>
          <p:cNvPr id="190" name="Google Shape;190;p29"/>
          <p:cNvSpPr txBox="1"/>
          <p:nvPr/>
        </p:nvSpPr>
        <p:spPr>
          <a:xfrm>
            <a:off x="2353225" y="4430075"/>
            <a:ext cx="43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0 to 255 how many decimal numbers … 256</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 Conversion</a:t>
            </a:r>
            <a:endParaRPr b="0"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2 (binary) to Base 10 (decimal)</a:t>
            </a:r>
            <a:endParaRPr b="0" sz="3600"/>
          </a:p>
        </p:txBody>
      </p:sp>
      <p:sp>
        <p:nvSpPr>
          <p:cNvPr id="201" name="Google Shape;201;p31"/>
          <p:cNvSpPr txBox="1"/>
          <p:nvPr/>
        </p:nvSpPr>
        <p:spPr>
          <a:xfrm>
            <a:off x="260850" y="1484275"/>
            <a:ext cx="86223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lt1"/>
                </a:solidFill>
                <a:latin typeface="Lato"/>
                <a:ea typeface="Lato"/>
                <a:cs typeface="Lato"/>
                <a:sym typeface="Lato"/>
              </a:rPr>
              <a:t>00000101											01111111</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00010101											00111100</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01001010											11000011</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Clr>
                <a:schemeClr val="dk2"/>
              </a:buClr>
              <a:buSzPts val="1100"/>
              <a:buFont typeface="Arial"/>
              <a:buNone/>
            </a:pPr>
            <a:r>
              <a:rPr lang="en" sz="2800">
                <a:solidFill>
                  <a:schemeClr val="lt1"/>
                </a:solidFill>
                <a:latin typeface="Lato"/>
                <a:ea typeface="Lato"/>
                <a:cs typeface="Lato"/>
                <a:sym typeface="Lato"/>
              </a:rPr>
              <a:t>10101010											11111111</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Lesson 0 Review</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Base 10</a:t>
            </a:r>
            <a:endParaRPr sz="11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Base 2</a:t>
            </a:r>
            <a:endParaRPr sz="11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Conversion between bases</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Practice Conversion</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Representing Characters using binary</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Two’s Complement - Representing Negative Numbers using binary </a:t>
            </a:r>
            <a:endParaRPr b="1" sz="1300">
              <a:solidFill>
                <a:schemeClr val="dk1"/>
              </a:solidFill>
              <a:latin typeface="Raleway"/>
              <a:ea typeface="Raleway"/>
              <a:cs typeface="Raleway"/>
              <a:sym typeface="Raleway"/>
            </a:endParaRPr>
          </a:p>
          <a:p>
            <a:pPr indent="-311150" lvl="0" marL="457200" rtl="0" algn="l">
              <a:spcBef>
                <a:spcPts val="1000"/>
              </a:spcBef>
              <a:spcAft>
                <a:spcPts val="1000"/>
              </a:spcAft>
              <a:buClr>
                <a:schemeClr val="dk1"/>
              </a:buClr>
              <a:buSzPts val="1300"/>
              <a:buFont typeface="Raleway"/>
              <a:buChar char="➔"/>
            </a:pPr>
            <a:r>
              <a:rPr b="1" lang="en" sz="1300">
                <a:solidFill>
                  <a:schemeClr val="dk1"/>
                </a:solidFill>
                <a:latin typeface="Raleway"/>
                <a:ea typeface="Raleway"/>
                <a:cs typeface="Raleway"/>
                <a:sym typeface="Raleway"/>
              </a:rPr>
              <a:t>Practice Conversion</a:t>
            </a:r>
            <a:endParaRPr sz="11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10 (decimal) to Base 2 (binary)</a:t>
            </a:r>
            <a:endParaRPr b="0" sz="3600"/>
          </a:p>
        </p:txBody>
      </p:sp>
      <p:sp>
        <p:nvSpPr>
          <p:cNvPr id="207" name="Google Shape;207;p32"/>
          <p:cNvSpPr txBox="1"/>
          <p:nvPr/>
        </p:nvSpPr>
        <p:spPr>
          <a:xfrm>
            <a:off x="260850" y="1484275"/>
            <a:ext cx="86223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lt1"/>
                </a:solidFill>
                <a:latin typeface="Lato"/>
                <a:ea typeface="Lato"/>
                <a:cs typeface="Lato"/>
                <a:sym typeface="Lato"/>
              </a:rPr>
              <a:t>27</a:t>
            </a:r>
            <a:r>
              <a:rPr lang="en" sz="2800">
                <a:solidFill>
                  <a:schemeClr val="lt1"/>
                </a:solidFill>
                <a:latin typeface="Lato"/>
                <a:ea typeface="Lato"/>
                <a:cs typeface="Lato"/>
                <a:sym typeface="Lato"/>
              </a:rPr>
              <a:t>													132</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64													48</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130												10</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7													255</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Representing Characters using binary</a:t>
            </a:r>
            <a:endParaRPr b="0"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347938" y="152400"/>
            <a:ext cx="8448128" cy="4838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2555875" y="152400"/>
            <a:ext cx="4032250"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Design Goals of Unicode</a:t>
            </a:r>
            <a:endParaRPr b="0" sz="3600"/>
          </a:p>
        </p:txBody>
      </p:sp>
      <p:sp>
        <p:nvSpPr>
          <p:cNvPr id="228" name="Google Shape;228;p36"/>
          <p:cNvSpPr txBox="1"/>
          <p:nvPr/>
        </p:nvSpPr>
        <p:spPr>
          <a:xfrm>
            <a:off x="260850" y="1484275"/>
            <a:ext cx="8622300" cy="1908600"/>
          </a:xfrm>
          <a:prstGeom prst="rect">
            <a:avLst/>
          </a:prstGeom>
          <a:noFill/>
          <a:ln>
            <a:noFill/>
          </a:ln>
        </p:spPr>
        <p:txBody>
          <a:bodyPr anchorCtr="0" anchor="t" bIns="91425" lIns="91425" spcFirstLastPara="1" rIns="91425" wrap="square" tIns="91425">
            <a:spAutoFit/>
          </a:bodyPr>
          <a:lstStyle/>
          <a:p>
            <a:pPr indent="-406400" lvl="0" marL="457200" rtl="0" algn="just">
              <a:spcBef>
                <a:spcPts val="0"/>
              </a:spcBef>
              <a:spcAft>
                <a:spcPts val="0"/>
              </a:spcAft>
              <a:buClr>
                <a:schemeClr val="lt1"/>
              </a:buClr>
              <a:buSzPts val="2800"/>
              <a:buFont typeface="Lato"/>
              <a:buChar char="-"/>
            </a:pPr>
            <a:r>
              <a:rPr lang="en" sz="2800">
                <a:solidFill>
                  <a:schemeClr val="lt1"/>
                </a:solidFill>
                <a:latin typeface="Lato"/>
                <a:ea typeface="Lato"/>
                <a:cs typeface="Lato"/>
                <a:sym typeface="Lato"/>
              </a:rPr>
              <a:t>Unique code point for every possible character</a:t>
            </a:r>
            <a:endParaRPr sz="2800">
              <a:solidFill>
                <a:schemeClr val="lt1"/>
              </a:solidFill>
              <a:latin typeface="Lato"/>
              <a:ea typeface="Lato"/>
              <a:cs typeface="Lato"/>
              <a:sym typeface="Lato"/>
            </a:endParaRPr>
          </a:p>
          <a:p>
            <a:pPr indent="-406400" lvl="0" marL="457200" rtl="0" algn="just">
              <a:spcBef>
                <a:spcPts val="0"/>
              </a:spcBef>
              <a:spcAft>
                <a:spcPts val="0"/>
              </a:spcAft>
              <a:buClr>
                <a:schemeClr val="lt1"/>
              </a:buClr>
              <a:buSzPts val="2800"/>
              <a:buFont typeface="Lato"/>
              <a:buChar char="-"/>
            </a:pPr>
            <a:r>
              <a:rPr lang="en" sz="2800">
                <a:solidFill>
                  <a:schemeClr val="lt1"/>
                </a:solidFill>
                <a:latin typeface="Lato"/>
                <a:ea typeface="Lato"/>
                <a:cs typeface="Lato"/>
                <a:sym typeface="Lato"/>
              </a:rPr>
              <a:t>Backwards compatibility with ASCII</a:t>
            </a:r>
            <a:endParaRPr sz="2800">
              <a:solidFill>
                <a:schemeClr val="lt1"/>
              </a:solidFill>
              <a:latin typeface="Lato"/>
              <a:ea typeface="Lato"/>
              <a:cs typeface="Lato"/>
              <a:sym typeface="Lato"/>
            </a:endParaRPr>
          </a:p>
          <a:p>
            <a:pPr indent="-406400" lvl="0" marL="457200" rtl="0" algn="just">
              <a:spcBef>
                <a:spcPts val="0"/>
              </a:spcBef>
              <a:spcAft>
                <a:spcPts val="0"/>
              </a:spcAft>
              <a:buClr>
                <a:schemeClr val="lt1"/>
              </a:buClr>
              <a:buSzPts val="2800"/>
              <a:buFont typeface="Lato"/>
              <a:buChar char="-"/>
            </a:pPr>
            <a:r>
              <a:rPr lang="en" sz="2800">
                <a:solidFill>
                  <a:schemeClr val="lt1"/>
                </a:solidFill>
                <a:latin typeface="Lato"/>
                <a:ea typeface="Lato"/>
                <a:cs typeface="Lato"/>
                <a:sym typeface="Lato"/>
              </a:rPr>
              <a:t>Space efficient</a:t>
            </a:r>
            <a:endParaRPr sz="2800">
              <a:solidFill>
                <a:schemeClr val="lt1"/>
              </a:solidFill>
              <a:latin typeface="Lato"/>
              <a:ea typeface="Lato"/>
              <a:cs typeface="Lato"/>
              <a:sym typeface="Lato"/>
            </a:endParaRPr>
          </a:p>
          <a:p>
            <a:pPr indent="-406400" lvl="0" marL="457200" rtl="0" algn="just">
              <a:spcBef>
                <a:spcPts val="0"/>
              </a:spcBef>
              <a:spcAft>
                <a:spcPts val="0"/>
              </a:spcAft>
              <a:buClr>
                <a:schemeClr val="lt1"/>
              </a:buClr>
              <a:buSzPts val="2800"/>
              <a:buFont typeface="Lato"/>
              <a:buChar char="-"/>
            </a:pPr>
            <a:r>
              <a:rPr lang="en" sz="2800">
                <a:solidFill>
                  <a:schemeClr val="lt1"/>
                </a:solidFill>
                <a:latin typeface="Lato"/>
                <a:ea typeface="Lato"/>
                <a:cs typeface="Lato"/>
                <a:sym typeface="Lato"/>
              </a:rPr>
              <a:t>Allow for efficient data transmission</a:t>
            </a:r>
            <a:endParaRPr sz="2800">
              <a:solidFill>
                <a:schemeClr val="lt1"/>
              </a:solidFill>
              <a:latin typeface="Lato"/>
              <a:ea typeface="Lato"/>
              <a:cs typeface="Lato"/>
              <a:sym typeface="Lato"/>
            </a:endParaRPr>
          </a:p>
        </p:txBody>
      </p:sp>
      <p:sp>
        <p:nvSpPr>
          <p:cNvPr id="229" name="Google Shape;229;p36"/>
          <p:cNvSpPr txBox="1"/>
          <p:nvPr/>
        </p:nvSpPr>
        <p:spPr>
          <a:xfrm>
            <a:off x="260850" y="3836350"/>
            <a:ext cx="8622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dk1"/>
                </a:solidFill>
                <a:latin typeface="Lato"/>
                <a:ea typeface="Lato"/>
                <a:cs typeface="Lato"/>
                <a:sym typeface="Lato"/>
              </a:rPr>
              <a:t>00000000   </a:t>
            </a:r>
            <a:r>
              <a:rPr lang="en" sz="2900">
                <a:solidFill>
                  <a:schemeClr val="dk1"/>
                </a:solidFill>
                <a:latin typeface="Lato"/>
                <a:ea typeface="Lato"/>
                <a:cs typeface="Lato"/>
                <a:sym typeface="Lato"/>
              </a:rPr>
              <a:t>00000000   </a:t>
            </a:r>
            <a:r>
              <a:rPr lang="en" sz="2900">
                <a:solidFill>
                  <a:schemeClr val="dk1"/>
                </a:solidFill>
                <a:latin typeface="Lato"/>
                <a:ea typeface="Lato"/>
                <a:cs typeface="Lato"/>
                <a:sym typeface="Lato"/>
              </a:rPr>
              <a:t>00000000   </a:t>
            </a:r>
            <a:r>
              <a:rPr lang="en" sz="2900">
                <a:solidFill>
                  <a:schemeClr val="lt1"/>
                </a:solidFill>
                <a:latin typeface="Lato"/>
                <a:ea typeface="Lato"/>
                <a:cs typeface="Lato"/>
                <a:sym typeface="Lato"/>
              </a:rPr>
              <a:t>01000001</a:t>
            </a:r>
            <a:endParaRPr sz="30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7"/>
          <p:cNvPicPr preferRelativeResize="0"/>
          <p:nvPr/>
        </p:nvPicPr>
        <p:blipFill>
          <a:blip r:embed="rId3">
            <a:alphaModFix/>
          </a:blip>
          <a:stretch>
            <a:fillRect/>
          </a:stretch>
        </p:blipFill>
        <p:spPr>
          <a:xfrm>
            <a:off x="152400" y="152400"/>
            <a:ext cx="8839204" cy="46785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8"/>
          <p:cNvPicPr preferRelativeResize="0"/>
          <p:nvPr/>
        </p:nvPicPr>
        <p:blipFill>
          <a:blip r:embed="rId3">
            <a:alphaModFix/>
          </a:blip>
          <a:stretch>
            <a:fillRect/>
          </a:stretch>
        </p:blipFill>
        <p:spPr>
          <a:xfrm>
            <a:off x="152400" y="152400"/>
            <a:ext cx="8839204" cy="46267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Summary</a:t>
            </a:r>
            <a:endParaRPr b="0" sz="3600"/>
          </a:p>
        </p:txBody>
      </p:sp>
      <p:sp>
        <p:nvSpPr>
          <p:cNvPr id="245" name="Google Shape;245;p39"/>
          <p:cNvSpPr txBox="1"/>
          <p:nvPr/>
        </p:nvSpPr>
        <p:spPr>
          <a:xfrm>
            <a:off x="260850" y="1484275"/>
            <a:ext cx="8622300" cy="27705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ASCII is a 7 bit encoding system for a limited number of characters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Extended ASCII resulted in lots of incompatible code pages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allows every </a:t>
            </a:r>
            <a:r>
              <a:rPr lang="en" sz="2100">
                <a:solidFill>
                  <a:schemeClr val="lt1"/>
                </a:solidFill>
                <a:latin typeface="Lato"/>
                <a:ea typeface="Lato"/>
                <a:cs typeface="Lato"/>
                <a:sym typeface="Lato"/>
              </a:rPr>
              <a:t>character</a:t>
            </a:r>
            <a:r>
              <a:rPr lang="en" sz="2100">
                <a:solidFill>
                  <a:schemeClr val="lt1"/>
                </a:solidFill>
                <a:latin typeface="Lato"/>
                <a:ea typeface="Lato"/>
                <a:cs typeface="Lato"/>
                <a:sym typeface="Lato"/>
              </a:rPr>
              <a:t> in every written language to be encoded</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backwards compatible with ASCII</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space efficient</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Transformation Format (UTF-8) uses 1, 2, 3 or 4 bytes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Unicode is universally supported</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Two’s Complement</a:t>
            </a:r>
            <a:endParaRPr>
              <a:solidFill>
                <a:schemeClr val="accent5"/>
              </a:solidFill>
            </a:endParaRPr>
          </a:p>
          <a:p>
            <a:pPr indent="0" lvl="0" marL="0" rtl="0" algn="l">
              <a:spcBef>
                <a:spcPts val="1000"/>
              </a:spcBef>
              <a:spcAft>
                <a:spcPts val="1000"/>
              </a:spcAft>
              <a:buNone/>
            </a:pPr>
            <a:r>
              <a:rPr lang="en">
                <a:solidFill>
                  <a:schemeClr val="accent5"/>
                </a:solidFill>
              </a:rPr>
              <a:t>Representing Negative Numbers using binary</a:t>
            </a:r>
            <a:endParaRPr b="0"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Base 2 to Base 10</a:t>
            </a:r>
            <a:endParaRPr b="0" sz="3600"/>
          </a:p>
        </p:txBody>
      </p:sp>
      <p:graphicFrame>
        <p:nvGraphicFramePr>
          <p:cNvPr id="256" name="Google Shape;256;p41"/>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700">
                          <a:solidFill>
                            <a:schemeClr val="dk1"/>
                          </a:solidFill>
                        </a:rPr>
                        <a:t>128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64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32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16</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8</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4</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2</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dk1"/>
                          </a:solidFill>
                        </a:rPr>
                        <a:t>1</a:t>
                      </a:r>
                      <a:endParaRPr sz="3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0</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700">
                          <a:solidFill>
                            <a:schemeClr val="lt1"/>
                          </a:solidFill>
                        </a:rPr>
                        <a:t>1</a:t>
                      </a:r>
                      <a:endParaRPr sz="3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7" name="Google Shape;257;p41"/>
          <p:cNvSpPr txBox="1"/>
          <p:nvPr/>
        </p:nvSpPr>
        <p:spPr>
          <a:xfrm>
            <a:off x="260850" y="3836350"/>
            <a:ext cx="862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Lato"/>
                <a:ea typeface="Lato"/>
                <a:cs typeface="Lato"/>
                <a:sym typeface="Lato"/>
              </a:rPr>
              <a:t>109</a:t>
            </a:r>
            <a:endParaRPr sz="4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56200" y="3205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Organization </a:t>
            </a:r>
            <a:r>
              <a:rPr lang="en">
                <a:solidFill>
                  <a:schemeClr val="accent5"/>
                </a:solidFill>
              </a:rPr>
              <a:t>first step for chip designers, compiler/OS writers. Better and more secure software.</a:t>
            </a:r>
            <a:endParaRPr>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Representing -34</a:t>
            </a:r>
            <a:endParaRPr b="0" sz="3600"/>
          </a:p>
        </p:txBody>
      </p:sp>
      <p:graphicFrame>
        <p:nvGraphicFramePr>
          <p:cNvPr id="263" name="Google Shape;263;p42"/>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a:t>
                      </a: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4" name="Google Shape;264;p42"/>
          <p:cNvSpPr txBox="1"/>
          <p:nvPr/>
        </p:nvSpPr>
        <p:spPr>
          <a:xfrm>
            <a:off x="260850" y="3836350"/>
            <a:ext cx="8622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Lato"/>
                <a:ea typeface="Lato"/>
                <a:cs typeface="Lato"/>
                <a:sym typeface="Lato"/>
              </a:rPr>
              <a:t>-128 + 64 + 16 + 8 + 4 + 2 = -34 </a:t>
            </a:r>
            <a:endParaRPr sz="4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1145100" y="712150"/>
            <a:ext cx="6244200" cy="20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9		6</a:t>
            </a:r>
            <a:endParaRPr/>
          </a:p>
          <a:p>
            <a:pPr indent="457200" lvl="0" marL="0" rtl="0" algn="ctr">
              <a:spcBef>
                <a:spcPts val="0"/>
              </a:spcBef>
              <a:spcAft>
                <a:spcPts val="0"/>
              </a:spcAft>
              <a:buNone/>
            </a:pPr>
            <a:r>
              <a:rPr lang="en">
                <a:solidFill>
                  <a:schemeClr val="dk1"/>
                </a:solidFill>
              </a:rPr>
              <a:t>-	3		4</a:t>
            </a:r>
            <a:endParaRPr>
              <a:solidFill>
                <a:schemeClr val="dk1"/>
              </a:solidFill>
            </a:endParaRPr>
          </a:p>
        </p:txBody>
      </p:sp>
      <p:cxnSp>
        <p:nvCxnSpPr>
          <p:cNvPr id="270" name="Google Shape;270;p43"/>
          <p:cNvCxnSpPr/>
          <p:nvPr/>
        </p:nvCxnSpPr>
        <p:spPr>
          <a:xfrm>
            <a:off x="3029575" y="2892700"/>
            <a:ext cx="2567700" cy="0"/>
          </a:xfrm>
          <a:prstGeom prst="straightConnector1">
            <a:avLst/>
          </a:prstGeom>
          <a:noFill/>
          <a:ln cap="flat" cmpd="sng" w="38100">
            <a:solidFill>
              <a:srgbClr val="FFFFFF"/>
            </a:solidFill>
            <a:prstDash val="solid"/>
            <a:round/>
            <a:headEnd len="med" w="med" type="none"/>
            <a:tailEnd len="med" w="med" type="none"/>
          </a:ln>
        </p:spPr>
      </p:cxnSp>
      <p:sp>
        <p:nvSpPr>
          <p:cNvPr id="271" name="Google Shape;271;p43"/>
          <p:cNvSpPr txBox="1"/>
          <p:nvPr>
            <p:ph type="title"/>
          </p:nvPr>
        </p:nvSpPr>
        <p:spPr>
          <a:xfrm>
            <a:off x="1145100" y="3022750"/>
            <a:ext cx="6244200" cy="82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6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aphicFrame>
        <p:nvGraphicFramePr>
          <p:cNvPr id="276" name="Google Shape;276;p44"/>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934900"/>
                <a:gridCol w="934900"/>
                <a:gridCol w="934900"/>
                <a:gridCol w="934900"/>
                <a:gridCol w="934900"/>
                <a:gridCol w="934900"/>
                <a:gridCol w="934900"/>
                <a:gridCol w="934900"/>
              </a:tblGrid>
              <a:tr h="830275">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1</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400">
                          <a:solidFill>
                            <a:schemeClr val="lt1"/>
                          </a:solidFill>
                        </a:rPr>
                        <a:t>0</a:t>
                      </a:r>
                      <a:endParaRPr sz="34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7" name="Google Shape;277;p44"/>
          <p:cNvSpPr txBox="1"/>
          <p:nvPr/>
        </p:nvSpPr>
        <p:spPr>
          <a:xfrm>
            <a:off x="7833050" y="1741475"/>
            <a:ext cx="91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Lato"/>
                <a:ea typeface="Lato"/>
                <a:cs typeface="Lato"/>
                <a:sym typeface="Lato"/>
              </a:rPr>
              <a:t> 96</a:t>
            </a:r>
            <a:endParaRPr sz="3600">
              <a:solidFill>
                <a:schemeClr val="dk1"/>
              </a:solidFill>
              <a:latin typeface="Lato"/>
              <a:ea typeface="Lato"/>
              <a:cs typeface="Lato"/>
              <a:sym typeface="Lato"/>
            </a:endParaRPr>
          </a:p>
        </p:txBody>
      </p:sp>
      <p:sp>
        <p:nvSpPr>
          <p:cNvPr id="278" name="Google Shape;278;p44"/>
          <p:cNvSpPr txBox="1"/>
          <p:nvPr/>
        </p:nvSpPr>
        <p:spPr>
          <a:xfrm>
            <a:off x="7833050" y="2503475"/>
            <a:ext cx="91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Lato"/>
                <a:ea typeface="Lato"/>
                <a:cs typeface="Lato"/>
                <a:sym typeface="Lato"/>
              </a:rPr>
              <a:t>-34</a:t>
            </a:r>
            <a:endParaRPr sz="3600">
              <a:solidFill>
                <a:schemeClr val="dk1"/>
              </a:solidFill>
              <a:latin typeface="Lato"/>
              <a:ea typeface="Lato"/>
              <a:cs typeface="Lato"/>
              <a:sym typeface="Lato"/>
            </a:endParaRPr>
          </a:p>
        </p:txBody>
      </p:sp>
      <p:sp>
        <p:nvSpPr>
          <p:cNvPr id="279" name="Google Shape;279;p44"/>
          <p:cNvSpPr txBox="1"/>
          <p:nvPr/>
        </p:nvSpPr>
        <p:spPr>
          <a:xfrm>
            <a:off x="542300" y="1002575"/>
            <a:ext cx="45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FF0000"/>
                </a:solidFill>
                <a:latin typeface="Lato"/>
                <a:ea typeface="Lato"/>
                <a:cs typeface="Lato"/>
                <a:sym typeface="Lato"/>
              </a:rPr>
              <a:t> </a:t>
            </a:r>
            <a:r>
              <a:rPr lang="en">
                <a:solidFill>
                  <a:srgbClr val="FF0000"/>
                </a:solidFill>
                <a:latin typeface="Lato"/>
                <a:ea typeface="Lato"/>
                <a:cs typeface="Lato"/>
                <a:sym typeface="Lato"/>
              </a:rPr>
              <a:t>1</a:t>
            </a:r>
            <a:endParaRPr>
              <a:solidFill>
                <a:srgbClr val="FF0000"/>
              </a:solidFill>
              <a:latin typeface="Lato"/>
              <a:ea typeface="Lato"/>
              <a:cs typeface="Lato"/>
              <a:sym typeface="Lato"/>
            </a:endParaRPr>
          </a:p>
        </p:txBody>
      </p:sp>
      <p:sp>
        <p:nvSpPr>
          <p:cNvPr id="280" name="Google Shape;280;p44"/>
          <p:cNvSpPr txBox="1"/>
          <p:nvPr/>
        </p:nvSpPr>
        <p:spPr>
          <a:xfrm>
            <a:off x="7833050" y="3265475"/>
            <a:ext cx="91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Lato"/>
                <a:ea typeface="Lato"/>
                <a:cs typeface="Lato"/>
                <a:sym typeface="Lato"/>
              </a:rPr>
              <a:t>  62</a:t>
            </a:r>
            <a:endParaRPr sz="3600">
              <a:solidFill>
                <a:schemeClr val="dk1"/>
              </a:solidFill>
              <a:latin typeface="Lato"/>
              <a:ea typeface="Lato"/>
              <a:cs typeface="Lato"/>
              <a:sym typeface="Lato"/>
            </a:endParaRPr>
          </a:p>
        </p:txBody>
      </p:sp>
      <p:sp>
        <p:nvSpPr>
          <p:cNvPr id="281" name="Google Shape;281;p44"/>
          <p:cNvSpPr txBox="1"/>
          <p:nvPr/>
        </p:nvSpPr>
        <p:spPr>
          <a:xfrm>
            <a:off x="-67300" y="1002575"/>
            <a:ext cx="45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FF0000"/>
                </a:solidFill>
                <a:latin typeface="Lato"/>
                <a:ea typeface="Lato"/>
                <a:cs typeface="Lato"/>
                <a:sym typeface="Lato"/>
              </a:rPr>
              <a:t> </a:t>
            </a:r>
            <a:r>
              <a:rPr lang="en">
                <a:solidFill>
                  <a:srgbClr val="FF0000"/>
                </a:solidFill>
                <a:latin typeface="Lato"/>
                <a:ea typeface="Lato"/>
                <a:cs typeface="Lato"/>
                <a:sym typeface="Lato"/>
              </a:rPr>
              <a:t>1</a:t>
            </a:r>
            <a:endParaRPr>
              <a:solidFill>
                <a:srgbClr val="FF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a:t>
            </a:r>
            <a:r>
              <a:rPr b="0" lang="en" sz="3600"/>
              <a:t>-8 into 8 bit binary</a:t>
            </a:r>
            <a:endParaRPr b="0" sz="3600"/>
          </a:p>
        </p:txBody>
      </p:sp>
      <p:graphicFrame>
        <p:nvGraphicFramePr>
          <p:cNvPr id="287" name="Google Shape;287;p45"/>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8" name="Google Shape;288;p45"/>
          <p:cNvSpPr txBox="1"/>
          <p:nvPr/>
        </p:nvSpPr>
        <p:spPr>
          <a:xfrm>
            <a:off x="260850" y="3836350"/>
            <a:ext cx="8622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Lato"/>
                <a:ea typeface="Lato"/>
                <a:cs typeface="Lato"/>
                <a:sym typeface="Lato"/>
              </a:rPr>
              <a:t>-128 + 64 + 32 +16 + 8 = -8 </a:t>
            </a:r>
            <a:endParaRPr sz="4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Convert -24 into 8 bit binary</a:t>
            </a:r>
            <a:endParaRPr b="0" sz="3600"/>
          </a:p>
        </p:txBody>
      </p:sp>
      <p:graphicFrame>
        <p:nvGraphicFramePr>
          <p:cNvPr id="294" name="Google Shape;294;p46"/>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5" name="Google Shape;295;p46"/>
          <p:cNvSpPr txBox="1"/>
          <p:nvPr/>
        </p:nvSpPr>
        <p:spPr>
          <a:xfrm>
            <a:off x="260850" y="3836350"/>
            <a:ext cx="8622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lt1"/>
                </a:solidFill>
                <a:latin typeface="Lato"/>
                <a:ea typeface="Lato"/>
                <a:cs typeface="Lato"/>
                <a:sym typeface="Lato"/>
              </a:rPr>
              <a:t>-128 + 64 + 32 + 8 = -24 </a:t>
            </a:r>
            <a:endParaRPr sz="4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Special sequence</a:t>
            </a:r>
            <a:endParaRPr b="0" sz="3600"/>
          </a:p>
        </p:txBody>
      </p:sp>
      <p:graphicFrame>
        <p:nvGraphicFramePr>
          <p:cNvPr id="301" name="Google Shape;301;p47"/>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2" name="Google Shape;302;p47"/>
          <p:cNvSpPr txBox="1"/>
          <p:nvPr/>
        </p:nvSpPr>
        <p:spPr>
          <a:xfrm>
            <a:off x="260850" y="3836350"/>
            <a:ext cx="8622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lt1"/>
                </a:solidFill>
                <a:latin typeface="Lato"/>
                <a:ea typeface="Lato"/>
                <a:cs typeface="Lato"/>
                <a:sym typeface="Lato"/>
              </a:rPr>
              <a:t>-128 + 64 + 32 + 16 + 8 + 4 + 2 + 1= -1 </a:t>
            </a:r>
            <a:endParaRPr sz="3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Special sequence</a:t>
            </a:r>
            <a:endParaRPr b="0" sz="3600"/>
          </a:p>
        </p:txBody>
      </p:sp>
      <p:graphicFrame>
        <p:nvGraphicFramePr>
          <p:cNvPr id="308" name="Google Shape;308;p48"/>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9" name="Google Shape;309;p48"/>
          <p:cNvSpPr txBox="1"/>
          <p:nvPr/>
        </p:nvSpPr>
        <p:spPr>
          <a:xfrm>
            <a:off x="260850" y="3836350"/>
            <a:ext cx="8622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lt1"/>
                </a:solidFill>
                <a:latin typeface="Lato"/>
                <a:ea typeface="Lato"/>
                <a:cs typeface="Lato"/>
                <a:sym typeface="Lato"/>
              </a:rPr>
              <a:t> 64 + 32 + 16 + 8 + 4 + 2 + 1= 127</a:t>
            </a:r>
            <a:endParaRPr sz="3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Special sequence</a:t>
            </a:r>
            <a:endParaRPr b="0" sz="3600"/>
          </a:p>
        </p:txBody>
      </p:sp>
      <p:graphicFrame>
        <p:nvGraphicFramePr>
          <p:cNvPr id="315" name="Google Shape;315;p49"/>
          <p:cNvGraphicFramePr/>
          <p:nvPr/>
        </p:nvGraphicFramePr>
        <p:xfrm>
          <a:off x="260825" y="1741475"/>
          <a:ext cx="3000000" cy="3000000"/>
        </p:xfrm>
        <a:graphic>
          <a:graphicData uri="http://schemas.openxmlformats.org/drawingml/2006/table">
            <a:tbl>
              <a:tblPr>
                <a:noFill/>
                <a:tableStyleId>{5EC5DF9B-CC81-40E2-A5F7-44C85E28C9BB}</a:tableStyleId>
              </a:tblPr>
              <a:tblGrid>
                <a:gridCol w="1077775"/>
                <a:gridCol w="1077775"/>
                <a:gridCol w="1077775"/>
                <a:gridCol w="1077775"/>
                <a:gridCol w="1077775"/>
                <a:gridCol w="1077775"/>
                <a:gridCol w="1077775"/>
                <a:gridCol w="1077775"/>
              </a:tblGrid>
              <a:tr h="830275">
                <a:tc>
                  <a:txBody>
                    <a:bodyPr/>
                    <a:lstStyle/>
                    <a:p>
                      <a:pPr indent="0" lvl="0" marL="0" rtl="0" algn="l">
                        <a:spcBef>
                          <a:spcPts val="0"/>
                        </a:spcBef>
                        <a:spcAft>
                          <a:spcPts val="0"/>
                        </a:spcAft>
                        <a:buNone/>
                      </a:pPr>
                      <a:r>
                        <a:rPr lang="en" sz="3500">
                          <a:solidFill>
                            <a:srgbClr val="FF0000"/>
                          </a:solidFill>
                        </a:rPr>
                        <a:t>-128</a:t>
                      </a:r>
                      <a:endParaRPr sz="35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64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32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16</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8</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4</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2</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dk1"/>
                          </a:solidFill>
                        </a:rPr>
                        <a:t>1</a:t>
                      </a:r>
                      <a:endParaRPr sz="35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6725">
                <a:tc>
                  <a:txBody>
                    <a:bodyPr/>
                    <a:lstStyle/>
                    <a:p>
                      <a:pPr indent="0" lvl="0" marL="0" rtl="0" algn="l">
                        <a:spcBef>
                          <a:spcPts val="0"/>
                        </a:spcBef>
                        <a:spcAft>
                          <a:spcPts val="0"/>
                        </a:spcAft>
                        <a:buNone/>
                      </a:pPr>
                      <a:r>
                        <a:rPr lang="en" sz="3500">
                          <a:solidFill>
                            <a:schemeClr val="lt1"/>
                          </a:solidFill>
                        </a:rPr>
                        <a:t>1</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3500">
                          <a:solidFill>
                            <a:schemeClr val="lt1"/>
                          </a:solidFill>
                        </a:rPr>
                        <a:t>0</a:t>
                      </a:r>
                      <a:endParaRPr sz="3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6" name="Google Shape;316;p49"/>
          <p:cNvSpPr txBox="1"/>
          <p:nvPr/>
        </p:nvSpPr>
        <p:spPr>
          <a:xfrm>
            <a:off x="260850" y="3836350"/>
            <a:ext cx="8622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lt1"/>
                </a:solidFill>
                <a:latin typeface="Lato"/>
                <a:ea typeface="Lato"/>
                <a:cs typeface="Lato"/>
                <a:sym typeface="Lato"/>
              </a:rPr>
              <a:t> -128</a:t>
            </a:r>
            <a:endParaRPr sz="3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Summary</a:t>
            </a:r>
            <a:endParaRPr b="0" sz="3600"/>
          </a:p>
        </p:txBody>
      </p:sp>
      <p:sp>
        <p:nvSpPr>
          <p:cNvPr id="322" name="Google Shape;322;p50"/>
          <p:cNvSpPr txBox="1"/>
          <p:nvPr/>
        </p:nvSpPr>
        <p:spPr>
          <a:xfrm>
            <a:off x="260850" y="1484275"/>
            <a:ext cx="8622300" cy="18009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Computers use two’s complement to represent negative numbers in binary</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Half of the available combinations of bits are used to represent negative numbers</a:t>
            </a:r>
            <a:endParaRPr sz="2100">
              <a:solidFill>
                <a:schemeClr val="lt1"/>
              </a:solidFill>
              <a:latin typeface="Lato"/>
              <a:ea typeface="Lato"/>
              <a:cs typeface="Lato"/>
              <a:sym typeface="Lato"/>
            </a:endParaRPr>
          </a:p>
          <a:p>
            <a:pPr indent="0" lvl="0" marL="0" rtl="0" algn="just">
              <a:spcBef>
                <a:spcPts val="0"/>
              </a:spcBef>
              <a:spcAft>
                <a:spcPts val="0"/>
              </a:spcAft>
              <a:buNone/>
            </a:pPr>
            <a:r>
              <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 Conversion</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1919288" y="409575"/>
            <a:ext cx="5305425" cy="432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Binary, </a:t>
            </a:r>
            <a:r>
              <a:rPr b="0" lang="en" sz="3600"/>
              <a:t>Decimal</a:t>
            </a:r>
            <a:r>
              <a:rPr b="0" lang="en" sz="3600"/>
              <a:t> and Negative Numbers</a:t>
            </a:r>
            <a:endParaRPr b="0" sz="3600"/>
          </a:p>
        </p:txBody>
      </p:sp>
      <p:sp>
        <p:nvSpPr>
          <p:cNvPr id="333" name="Google Shape;333;p52"/>
          <p:cNvSpPr txBox="1"/>
          <p:nvPr/>
        </p:nvSpPr>
        <p:spPr>
          <a:xfrm>
            <a:off x="260850" y="1484275"/>
            <a:ext cx="86223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lt1"/>
                </a:solidFill>
                <a:latin typeface="Lato"/>
                <a:ea typeface="Lato"/>
                <a:cs typeface="Lato"/>
                <a:sym typeface="Lato"/>
              </a:rPr>
              <a:t>1</a:t>
            </a:r>
            <a:r>
              <a:rPr lang="en" sz="2800">
                <a:solidFill>
                  <a:schemeClr val="lt1"/>
                </a:solidFill>
                <a:latin typeface="Lato"/>
                <a:ea typeface="Lato"/>
                <a:cs typeface="Lato"/>
                <a:sym typeface="Lato"/>
              </a:rPr>
              <a:t>1010101											-1</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11110000											-42</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00001111											-89</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11100111											12</a:t>
            </a:r>
            <a:endParaRPr sz="2800">
              <a:solidFill>
                <a:schemeClr val="lt1"/>
              </a:solidFill>
              <a:latin typeface="Lato"/>
              <a:ea typeface="Lato"/>
              <a:cs typeface="Lato"/>
              <a:sym typeface="Lato"/>
            </a:endParaRPr>
          </a:p>
          <a:p>
            <a:pPr indent="0" lvl="0" marL="0" rtl="0" algn="just">
              <a:spcBef>
                <a:spcPts val="0"/>
              </a:spcBef>
              <a:spcAft>
                <a:spcPts val="0"/>
              </a:spcAft>
              <a:buNone/>
            </a:pPr>
            <a:r>
              <a:t/>
            </a:r>
            <a:endParaRPr sz="2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339" name="Google Shape;339;p5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40" name="Google Shape;340;p5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End</a:t>
            </a:r>
            <a:endParaRPr b="1" sz="3000">
              <a:solidFill>
                <a:schemeClr val="lt2"/>
              </a:solidFill>
              <a:latin typeface="Raleway"/>
              <a:ea typeface="Raleway"/>
              <a:cs typeface="Raleway"/>
              <a:sym typeface="Raleway"/>
            </a:endParaRPr>
          </a:p>
        </p:txBody>
      </p:sp>
      <p:sp>
        <p:nvSpPr>
          <p:cNvPr id="341" name="Google Shape;341;p53"/>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Collaborate on FSBS</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Base 2 to base 10 conversion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Complete practice problems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Download Logisim-evolution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Test that you are able to run on your computer.</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1397575" y="627500"/>
            <a:ext cx="5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8" name="Google Shape;98;p17"/>
          <p:cNvSpPr txBox="1"/>
          <p:nvPr>
            <p:ph type="title"/>
          </p:nvPr>
        </p:nvSpPr>
        <p:spPr>
          <a:xfrm>
            <a:off x="260850" y="722100"/>
            <a:ext cx="8622300" cy="36993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Why should a programmer care about hardware?</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solidFill>
                  <a:schemeClr val="dk2"/>
                </a:solidFill>
              </a:rPr>
              <a:t>Computer Architecture </a:t>
            </a:r>
            <a:endParaRPr b="0" sz="24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ctr">
              <a:spcBef>
                <a:spcPts val="0"/>
              </a:spcBef>
              <a:spcAft>
                <a:spcPts val="0"/>
              </a:spcAft>
              <a:buNone/>
            </a:pPr>
            <a:r>
              <a:rPr b="0" lang="en" sz="2400">
                <a:solidFill>
                  <a:schemeClr val="dk2"/>
                </a:solidFill>
              </a:rPr>
              <a:t>Levels of Transformation</a:t>
            </a:r>
            <a:endParaRPr b="0" sz="2400">
              <a:solidFill>
                <a:schemeClr val="dk2"/>
              </a:solidFill>
            </a:endParaRPr>
          </a:p>
        </p:txBody>
      </p:sp>
      <p:pic>
        <p:nvPicPr>
          <p:cNvPr id="104" name="Google Shape;104;p18"/>
          <p:cNvPicPr preferRelativeResize="0"/>
          <p:nvPr/>
        </p:nvPicPr>
        <p:blipFill rotWithShape="1">
          <a:blip r:embed="rId3">
            <a:alphaModFix/>
          </a:blip>
          <a:srcRect b="6867" l="34370" r="40497" t="5196"/>
          <a:stretch/>
        </p:blipFill>
        <p:spPr>
          <a:xfrm>
            <a:off x="5669100" y="310163"/>
            <a:ext cx="2567449" cy="452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2" type="body"/>
          </p:nvPr>
        </p:nvSpPr>
        <p:spPr>
          <a:xfrm>
            <a:off x="5549100" y="343200"/>
            <a:ext cx="3837000" cy="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r>
              <a:rPr lang="en"/>
              <a:t>[i] = b[i] + c;</a:t>
            </a:r>
            <a:endParaRPr/>
          </a:p>
        </p:txBody>
      </p:sp>
      <p:cxnSp>
        <p:nvCxnSpPr>
          <p:cNvPr id="110" name="Google Shape;110;p19"/>
          <p:cNvCxnSpPr/>
          <p:nvPr/>
        </p:nvCxnSpPr>
        <p:spPr>
          <a:xfrm>
            <a:off x="6703825" y="854950"/>
            <a:ext cx="28500" cy="418200"/>
          </a:xfrm>
          <a:prstGeom prst="straightConnector1">
            <a:avLst/>
          </a:prstGeom>
          <a:noFill/>
          <a:ln cap="flat" cmpd="sng" w="28575">
            <a:solidFill>
              <a:srgbClr val="B7B7B7"/>
            </a:solidFill>
            <a:prstDash val="solid"/>
            <a:round/>
            <a:headEnd len="med" w="med" type="none"/>
            <a:tailEnd len="med" w="med" type="triangle"/>
          </a:ln>
        </p:spPr>
      </p:cxnSp>
      <p:sp>
        <p:nvSpPr>
          <p:cNvPr id="111" name="Google Shape;111;p19"/>
          <p:cNvSpPr txBox="1"/>
          <p:nvPr>
            <p:ph idx="2" type="body"/>
          </p:nvPr>
        </p:nvSpPr>
        <p:spPr>
          <a:xfrm>
            <a:off x="6804625" y="724200"/>
            <a:ext cx="2124300" cy="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CCCCCC"/>
                </a:solidFill>
              </a:rPr>
              <a:t>c</a:t>
            </a:r>
            <a:r>
              <a:rPr b="1" lang="en">
                <a:solidFill>
                  <a:srgbClr val="CCCCCC"/>
                </a:solidFill>
              </a:rPr>
              <a:t>ompiler</a:t>
            </a:r>
            <a:r>
              <a:rPr lang="en"/>
              <a:t> </a:t>
            </a:r>
            <a:endParaRPr/>
          </a:p>
        </p:txBody>
      </p:sp>
      <p:sp>
        <p:nvSpPr>
          <p:cNvPr id="112" name="Google Shape;112;p19"/>
          <p:cNvSpPr txBox="1"/>
          <p:nvPr>
            <p:ph idx="2" type="body"/>
          </p:nvPr>
        </p:nvSpPr>
        <p:spPr>
          <a:xfrm>
            <a:off x="5549100" y="1257600"/>
            <a:ext cx="3837000" cy="22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w     $15, 0($2)</a:t>
            </a:r>
            <a:endParaRPr/>
          </a:p>
          <a:p>
            <a:pPr indent="0" lvl="0" marL="0" rtl="0" algn="l">
              <a:spcBef>
                <a:spcPts val="0"/>
              </a:spcBef>
              <a:spcAft>
                <a:spcPts val="0"/>
              </a:spcAft>
              <a:buNone/>
            </a:pPr>
            <a:r>
              <a:rPr lang="en"/>
              <a:t>a</a:t>
            </a:r>
            <a:r>
              <a:rPr lang="en"/>
              <a:t>dd  $16, $15, $14</a:t>
            </a:r>
            <a:endParaRPr/>
          </a:p>
          <a:p>
            <a:pPr indent="0" lvl="0" marL="0" rtl="0" algn="l">
              <a:spcBef>
                <a:spcPts val="0"/>
              </a:spcBef>
              <a:spcAft>
                <a:spcPts val="0"/>
              </a:spcAft>
              <a:buClr>
                <a:schemeClr val="dk2"/>
              </a:buClr>
              <a:buSzPts val="1100"/>
              <a:buFont typeface="Arial"/>
              <a:buNone/>
            </a:pPr>
            <a:r>
              <a:rPr lang="en"/>
              <a:t>add  $17, $15, $13</a:t>
            </a:r>
            <a:endParaRPr/>
          </a:p>
          <a:p>
            <a:pPr indent="0" lvl="0" marL="0" rtl="0" algn="l">
              <a:spcBef>
                <a:spcPts val="0"/>
              </a:spcBef>
              <a:spcAft>
                <a:spcPts val="0"/>
              </a:spcAft>
              <a:buNone/>
            </a:pPr>
            <a:r>
              <a:rPr lang="en"/>
              <a:t>lw     $18, 0($12)</a:t>
            </a:r>
            <a:endParaRPr/>
          </a:p>
          <a:p>
            <a:pPr indent="0" lvl="0" marL="0" rtl="0" algn="l">
              <a:spcBef>
                <a:spcPts val="0"/>
              </a:spcBef>
              <a:spcAft>
                <a:spcPts val="0"/>
              </a:spcAft>
              <a:buNone/>
            </a:pPr>
            <a:r>
              <a:rPr lang="en"/>
              <a:t>lw     $19, 0($17)</a:t>
            </a:r>
            <a:endParaRPr/>
          </a:p>
          <a:p>
            <a:pPr indent="0" lvl="0" marL="0" rtl="0" algn="l">
              <a:spcBef>
                <a:spcPts val="0"/>
              </a:spcBef>
              <a:spcAft>
                <a:spcPts val="0"/>
              </a:spcAft>
              <a:buNone/>
            </a:pPr>
            <a:r>
              <a:rPr lang="en"/>
              <a:t>add  $20, $18, $19</a:t>
            </a:r>
            <a:endParaRPr/>
          </a:p>
          <a:p>
            <a:pPr indent="0" lvl="0" marL="0" rtl="0" algn="l">
              <a:spcBef>
                <a:spcPts val="0"/>
              </a:spcBef>
              <a:spcAft>
                <a:spcPts val="0"/>
              </a:spcAft>
              <a:buClr>
                <a:schemeClr val="dk2"/>
              </a:buClr>
              <a:buSzPts val="1100"/>
              <a:buFont typeface="Arial"/>
              <a:buNone/>
            </a:pPr>
            <a:r>
              <a:rPr lang="en"/>
              <a:t>sw     $20, 0($16)</a:t>
            </a:r>
            <a:endParaRPr/>
          </a:p>
        </p:txBody>
      </p:sp>
      <p:cxnSp>
        <p:nvCxnSpPr>
          <p:cNvPr id="113" name="Google Shape;113;p19"/>
          <p:cNvCxnSpPr/>
          <p:nvPr/>
        </p:nvCxnSpPr>
        <p:spPr>
          <a:xfrm>
            <a:off x="6703825" y="3598150"/>
            <a:ext cx="28500" cy="418200"/>
          </a:xfrm>
          <a:prstGeom prst="straightConnector1">
            <a:avLst/>
          </a:prstGeom>
          <a:noFill/>
          <a:ln cap="flat" cmpd="sng" w="28575">
            <a:solidFill>
              <a:srgbClr val="B7B7B7"/>
            </a:solidFill>
            <a:prstDash val="solid"/>
            <a:round/>
            <a:headEnd len="med" w="med" type="none"/>
            <a:tailEnd len="med" w="med" type="triangle"/>
          </a:ln>
        </p:spPr>
      </p:cxnSp>
      <p:sp>
        <p:nvSpPr>
          <p:cNvPr id="114" name="Google Shape;114;p19"/>
          <p:cNvSpPr txBox="1"/>
          <p:nvPr>
            <p:ph idx="2" type="body"/>
          </p:nvPr>
        </p:nvSpPr>
        <p:spPr>
          <a:xfrm>
            <a:off x="6804625" y="3467400"/>
            <a:ext cx="2124300" cy="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CCCCCC"/>
                </a:solidFill>
              </a:rPr>
              <a:t>a</a:t>
            </a:r>
            <a:r>
              <a:rPr b="1" lang="en">
                <a:solidFill>
                  <a:srgbClr val="CCCCCC"/>
                </a:solidFill>
              </a:rPr>
              <a:t>ssembler </a:t>
            </a:r>
            <a:r>
              <a:rPr lang="en"/>
              <a:t> </a:t>
            </a:r>
            <a:endParaRPr/>
          </a:p>
        </p:txBody>
      </p:sp>
      <p:sp>
        <p:nvSpPr>
          <p:cNvPr id="115" name="Google Shape;115;p19"/>
          <p:cNvSpPr txBox="1"/>
          <p:nvPr>
            <p:ph idx="2" type="body"/>
          </p:nvPr>
        </p:nvSpPr>
        <p:spPr>
          <a:xfrm>
            <a:off x="5549100" y="3924600"/>
            <a:ext cx="3837000" cy="7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000000101100000</a:t>
            </a:r>
            <a:endParaRPr/>
          </a:p>
          <a:p>
            <a:pPr indent="0" lvl="0" marL="0" rtl="0" algn="l">
              <a:spcBef>
                <a:spcPts val="0"/>
              </a:spcBef>
              <a:spcAft>
                <a:spcPts val="0"/>
              </a:spcAft>
              <a:buNone/>
            </a:pPr>
            <a:r>
              <a:rPr lang="en"/>
              <a:t>110100000100010</a:t>
            </a:r>
            <a:endParaRPr/>
          </a:p>
          <a:p>
            <a:pPr indent="0" lvl="0" marL="0" rtl="0" algn="l">
              <a:spcBef>
                <a:spcPts val="0"/>
              </a:spcBef>
              <a:spcAft>
                <a:spcPts val="0"/>
              </a:spcAft>
              <a:buNone/>
            </a:pPr>
            <a:r>
              <a:rPr lang="en"/>
              <a:t>...</a:t>
            </a:r>
            <a:endParaRPr/>
          </a:p>
        </p:txBody>
      </p:sp>
      <p:sp>
        <p:nvSpPr>
          <p:cNvPr id="116" name="Google Shape;116;p19"/>
          <p:cNvSpPr txBox="1"/>
          <p:nvPr>
            <p:ph idx="2" type="body"/>
          </p:nvPr>
        </p:nvSpPr>
        <p:spPr>
          <a:xfrm>
            <a:off x="703800" y="343200"/>
            <a:ext cx="2937900" cy="41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rPr>
              <a:t>Application  software</a:t>
            </a:r>
            <a:endParaRPr b="1">
              <a:solidFill>
                <a:schemeClr val="dk1"/>
              </a:solidFill>
            </a:endParaRPr>
          </a:p>
        </p:txBody>
      </p:sp>
      <p:cxnSp>
        <p:nvCxnSpPr>
          <p:cNvPr id="117" name="Google Shape;117;p19"/>
          <p:cNvCxnSpPr/>
          <p:nvPr/>
        </p:nvCxnSpPr>
        <p:spPr>
          <a:xfrm>
            <a:off x="703550" y="1197925"/>
            <a:ext cx="2937900" cy="0"/>
          </a:xfrm>
          <a:prstGeom prst="straightConnector1">
            <a:avLst/>
          </a:prstGeom>
          <a:noFill/>
          <a:ln cap="flat" cmpd="sng" w="28575">
            <a:solidFill>
              <a:schemeClr val="dk1"/>
            </a:solidFill>
            <a:prstDash val="solid"/>
            <a:round/>
            <a:headEnd len="med" w="med" type="none"/>
            <a:tailEnd len="med" w="med" type="none"/>
          </a:ln>
        </p:spPr>
      </p:cxnSp>
      <p:sp>
        <p:nvSpPr>
          <p:cNvPr id="118" name="Google Shape;118;p19"/>
          <p:cNvSpPr txBox="1"/>
          <p:nvPr>
            <p:ph idx="2" type="body"/>
          </p:nvPr>
        </p:nvSpPr>
        <p:spPr>
          <a:xfrm>
            <a:off x="703800" y="1943400"/>
            <a:ext cx="2937900" cy="4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Systems software</a:t>
            </a:r>
            <a:endParaRPr b="1">
              <a:solidFill>
                <a:schemeClr val="dk1"/>
              </a:solidFill>
            </a:endParaRPr>
          </a:p>
          <a:p>
            <a:pPr indent="0" lvl="0" marL="0" rtl="0" algn="ctr">
              <a:spcBef>
                <a:spcPts val="1600"/>
              </a:spcBef>
              <a:spcAft>
                <a:spcPts val="1600"/>
              </a:spcAft>
              <a:buNone/>
            </a:pPr>
            <a:r>
              <a:rPr b="1" lang="en">
                <a:solidFill>
                  <a:schemeClr val="dk1"/>
                </a:solidFill>
              </a:rPr>
              <a:t>(OS, compiler)</a:t>
            </a:r>
            <a:endParaRPr b="1">
              <a:solidFill>
                <a:schemeClr val="dk1"/>
              </a:solidFill>
            </a:endParaRPr>
          </a:p>
        </p:txBody>
      </p:sp>
      <p:cxnSp>
        <p:nvCxnSpPr>
          <p:cNvPr id="119" name="Google Shape;119;p19"/>
          <p:cNvCxnSpPr/>
          <p:nvPr/>
        </p:nvCxnSpPr>
        <p:spPr>
          <a:xfrm>
            <a:off x="703550" y="3636325"/>
            <a:ext cx="2937900" cy="0"/>
          </a:xfrm>
          <a:prstGeom prst="straightConnector1">
            <a:avLst/>
          </a:prstGeom>
          <a:noFill/>
          <a:ln cap="flat" cmpd="sng" w="28575">
            <a:solidFill>
              <a:schemeClr val="dk1"/>
            </a:solidFill>
            <a:prstDash val="solid"/>
            <a:round/>
            <a:headEnd len="med" w="med" type="none"/>
            <a:tailEnd len="med" w="med" type="none"/>
          </a:ln>
        </p:spPr>
      </p:cxnSp>
      <p:sp>
        <p:nvSpPr>
          <p:cNvPr id="120" name="Google Shape;120;p19"/>
          <p:cNvSpPr txBox="1"/>
          <p:nvPr>
            <p:ph idx="2" type="body"/>
          </p:nvPr>
        </p:nvSpPr>
        <p:spPr>
          <a:xfrm>
            <a:off x="703800" y="4077000"/>
            <a:ext cx="2937900" cy="41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dk1"/>
                </a:solidFill>
              </a:rPr>
              <a:t>Hardware</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Base 10</a:t>
            </a:r>
            <a:endParaRPr b="0"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Base 10 (decimal)</a:t>
            </a:r>
            <a:endParaRPr b="0" sz="3600"/>
          </a:p>
        </p:txBody>
      </p:sp>
      <p:sp>
        <p:nvSpPr>
          <p:cNvPr id="131" name="Google Shape;131;p21"/>
          <p:cNvSpPr txBox="1"/>
          <p:nvPr/>
        </p:nvSpPr>
        <p:spPr>
          <a:xfrm>
            <a:off x="260850" y="1626550"/>
            <a:ext cx="862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Lato"/>
                <a:ea typeface="Lato"/>
                <a:cs typeface="Lato"/>
                <a:sym typeface="Lato"/>
              </a:rPr>
              <a:t>0     1     2     3     4     5     6     7     8     9</a:t>
            </a:r>
            <a:endParaRPr sz="3600">
              <a:solidFill>
                <a:schemeClr val="lt1"/>
              </a:solidFill>
              <a:latin typeface="Lato"/>
              <a:ea typeface="Lato"/>
              <a:cs typeface="Lato"/>
              <a:sym typeface="Lato"/>
            </a:endParaRPr>
          </a:p>
        </p:txBody>
      </p:sp>
      <p:sp>
        <p:nvSpPr>
          <p:cNvPr id="132" name="Google Shape;132;p21"/>
          <p:cNvSpPr txBox="1"/>
          <p:nvPr/>
        </p:nvSpPr>
        <p:spPr>
          <a:xfrm>
            <a:off x="2134350" y="2773550"/>
            <a:ext cx="487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a:solidFill>
                  <a:schemeClr val="dk1"/>
                </a:solidFill>
                <a:latin typeface="Lato"/>
                <a:ea typeface="Lato"/>
                <a:cs typeface="Lato"/>
                <a:sym typeface="Lato"/>
              </a:rPr>
              <a:t>digits</a:t>
            </a:r>
            <a:endParaRPr sz="4100">
              <a:solidFill>
                <a:schemeClr val="dk1"/>
              </a:solidFill>
              <a:latin typeface="Lato"/>
              <a:ea typeface="Lato"/>
              <a:cs typeface="Lato"/>
              <a:sym typeface="Lato"/>
            </a:endParaRPr>
          </a:p>
        </p:txBody>
      </p:sp>
      <p:sp>
        <p:nvSpPr>
          <p:cNvPr id="133" name="Google Shape;133;p21"/>
          <p:cNvSpPr txBox="1"/>
          <p:nvPr/>
        </p:nvSpPr>
        <p:spPr>
          <a:xfrm>
            <a:off x="260850" y="3836350"/>
            <a:ext cx="8622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latin typeface="Lato"/>
                <a:ea typeface="Lato"/>
                <a:cs typeface="Lato"/>
                <a:sym typeface="Lato"/>
              </a:rPr>
              <a:t>431</a:t>
            </a:r>
            <a:endParaRPr sz="44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