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5143500" cx="9144000"/>
  <p:notesSz cx="6858000" cy="9144000"/>
  <p:embeddedFontLst>
    <p:embeddedFont>
      <p:font typeface="Raleway"/>
      <p:regular r:id="rId52"/>
      <p:bold r:id="rId53"/>
      <p:italic r:id="rId54"/>
      <p:boldItalic r:id="rId55"/>
    </p:embeddedFont>
    <p:embeddedFont>
      <p:font typeface="Caveat"/>
      <p:regular r:id="rId56"/>
      <p:bold r:id="rId57"/>
    </p:embeddedFont>
    <p:embeddedFont>
      <p:font typeface="Lato"/>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DEE41B-DC62-4A99-B650-F99F68E2D8B2}">
  <a:tblStyle styleId="{FCDEE41B-DC62-4A99-B650-F99F68E2D8B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schemas.openxmlformats.org/officeDocument/2006/relationships/font" Target="fonts/La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Lato-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Raleway-bold.fntdata"/><Relationship Id="rId52" Type="http://schemas.openxmlformats.org/officeDocument/2006/relationships/font" Target="fonts/Raleway-regular.fntdata"/><Relationship Id="rId11" Type="http://schemas.openxmlformats.org/officeDocument/2006/relationships/slide" Target="slides/slide5.xml"/><Relationship Id="rId55" Type="http://schemas.openxmlformats.org/officeDocument/2006/relationships/font" Target="fonts/Raleway-boldItalic.fntdata"/><Relationship Id="rId10" Type="http://schemas.openxmlformats.org/officeDocument/2006/relationships/slide" Target="slides/slide4.xml"/><Relationship Id="rId54" Type="http://schemas.openxmlformats.org/officeDocument/2006/relationships/font" Target="fonts/Raleway-italic.fntdata"/><Relationship Id="rId13" Type="http://schemas.openxmlformats.org/officeDocument/2006/relationships/slide" Target="slides/slide7.xml"/><Relationship Id="rId57" Type="http://schemas.openxmlformats.org/officeDocument/2006/relationships/font" Target="fonts/Caveat-bold.fntdata"/><Relationship Id="rId12" Type="http://schemas.openxmlformats.org/officeDocument/2006/relationships/slide" Target="slides/slide6.xml"/><Relationship Id="rId56" Type="http://schemas.openxmlformats.org/officeDocument/2006/relationships/font" Target="fonts/Caveat-regular.fntdata"/><Relationship Id="rId15" Type="http://schemas.openxmlformats.org/officeDocument/2006/relationships/slide" Target="slides/slide9.xml"/><Relationship Id="rId59" Type="http://schemas.openxmlformats.org/officeDocument/2006/relationships/font" Target="fonts/Lato-bold.fntdata"/><Relationship Id="rId14" Type="http://schemas.openxmlformats.org/officeDocument/2006/relationships/slide" Target="slides/slide8.xml"/><Relationship Id="rId58" Type="http://schemas.openxmlformats.org/officeDocument/2006/relationships/font" Target="fonts/Lato-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a4f9d2f7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a4f9d2f7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90888873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90888873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ASCII abbreviated from American Standard Code for Information Interchange, is a character encoding standard for electronic communication. ASCII codes represent text in computers, telecommunications equipment, and other devices. Most modern character-encoding schemes are based on ASCII, although they support many additional characters.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The Internet Assigned Numbers Authority (IANA) prefers the name US-ASCII for this character encoding.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Different bit patterns are used for each different character that needs to be represented.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of this difference between the integer representation for a character, and the character representation for a character, we constantly need to convert from one to the other.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computer does arithmetic operations on two's complement integers (and often operations on unsigned integers). The computer has the ability to read in or print out a single character representation at a time. So, any time we want to do I/O, we're working with one character at a time, and the ASCII representation of the character. Yet, lots of the time, the data represents numbers (just consider integers, for now).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8-bits increased the number of characters range.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Early on most computer </a:t>
            </a:r>
            <a:r>
              <a:rPr lang="en"/>
              <a:t>manufacturers where creating their own set of characters. Microsoft and IBM each made dozens. Know as codepages.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It became platform dependent</a:t>
            </a:r>
            <a:endParaRPr/>
          </a:p>
          <a:p>
            <a:pPr indent="-317500" lvl="0" marL="457200" rtl="0" algn="l">
              <a:spcBef>
                <a:spcPts val="0"/>
              </a:spcBef>
              <a:spcAft>
                <a:spcPts val="0"/>
              </a:spcAft>
              <a:buSzPts val="1400"/>
              <a:buChar char="-"/>
            </a:pPr>
            <a:r>
              <a:rPr lang="en"/>
              <a:t>WWW increased this problem</a:t>
            </a:r>
            <a:endParaRPr/>
          </a:p>
          <a:p>
            <a:pPr indent="-317500" lvl="0" marL="457200" rtl="0" algn="l">
              <a:spcBef>
                <a:spcPts val="0"/>
              </a:spcBef>
              <a:spcAft>
                <a:spcPts val="0"/>
              </a:spcAft>
              <a:buSzPts val="1400"/>
              <a:buChar char="-"/>
            </a:pPr>
            <a:r>
              <a:rPr lang="en"/>
              <a:t>When data moved from one place to another possibly different system or storage devices. Data was not well represented.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it came </a:t>
            </a:r>
            <a:r>
              <a:rPr b="1" lang="en"/>
              <a:t>Unicode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The idea was to create a single character set in which every single platform has a unique character.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90888873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90888873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Unicode is an information technology standard for the consistent encoding, representation, and handling of text expressed in most of the world's writing systems. The standard, which is maintained by the Unicode Consortium, defines 143,859 characters covering 154 modern and historic scripts, as well as symbols, emoji, and non-visual control and formatting codes. Unicode 14.0 is now in beta with 144,697 characters, including 5 new scripts, and 37 new emoji characters.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90888873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90888873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908888737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908888737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a4f9d2f7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a4f9d2f7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a4f9d2f7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a4f9d2f7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a4f9d2f7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a4f9d2f7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a4f9d2f7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a4f9d2f7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a4f9d2f7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a4f9d2f7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a4f9d2f7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ea4f9d2f7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a4f9d2f7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ea4f9d2f7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a4f9d2f7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ea4f9d2f7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4</a:t>
            </a:r>
            <a:endParaRPr/>
          </a:p>
          <a:p>
            <a:pPr indent="0" lvl="0" marL="0" rtl="0" algn="l">
              <a:spcBef>
                <a:spcPts val="0"/>
              </a:spcBef>
              <a:spcAft>
                <a:spcPts val="0"/>
              </a:spcAft>
              <a:buNone/>
            </a:pPr>
            <a:r>
              <a:rPr lang="en"/>
              <a:t>7</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0 - (-1) =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0101 =&gt; 5</a:t>
            </a:r>
            <a:endParaRPr/>
          </a:p>
          <a:p>
            <a:pPr indent="0" lvl="0" marL="0" rtl="0" algn="l">
              <a:spcBef>
                <a:spcPts val="0"/>
              </a:spcBef>
              <a:spcAft>
                <a:spcPts val="0"/>
              </a:spcAft>
              <a:buNone/>
            </a:pPr>
            <a:r>
              <a:rPr lang="en"/>
              <a:t>0010 =&gt; 2</a:t>
            </a:r>
            <a:endParaRPr/>
          </a:p>
          <a:p>
            <a:pPr indent="0" lvl="0" marL="0" rtl="0" algn="l">
              <a:spcBef>
                <a:spcPts val="0"/>
              </a:spcBef>
              <a:spcAft>
                <a:spcPts val="0"/>
              </a:spcAft>
              <a:buNone/>
            </a:pPr>
            <a:r>
              <a:rPr lang="en"/>
              <a:t>0011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00</a:t>
            </a:r>
            <a:endParaRPr/>
          </a:p>
          <a:p>
            <a:pPr indent="0" lvl="0" marL="0" rtl="0" algn="l">
              <a:spcBef>
                <a:spcPts val="0"/>
              </a:spcBef>
              <a:spcAft>
                <a:spcPts val="0"/>
              </a:spcAft>
              <a:buNone/>
            </a:pPr>
            <a:r>
              <a:rPr lang="en"/>
              <a:t>11</a:t>
            </a:r>
            <a:endParaRPr/>
          </a:p>
          <a:p>
            <a:pPr indent="0" lvl="0" marL="0" rtl="0" algn="l">
              <a:spcBef>
                <a:spcPts val="0"/>
              </a:spcBef>
              <a:spcAft>
                <a:spcPts val="0"/>
              </a:spcAft>
              <a:buNone/>
            </a:pPr>
            <a:r>
              <a:rPr lang="en"/>
              <a:t>01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a4f9d2f7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ea4f9d2f7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ea4f9d2f7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ea4f9d2f7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ea4fa2b50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ea4fa2b50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a4fa2b50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ea4fa2b50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a4f9d2f7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ea4f9d2f7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ea4f9d2f7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ea4f9d2f7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a4f9d2f73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ea4f9d2f73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a4f9d2f73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a4f9d2f73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possible to represent this value using this Fixed Binary Fractions scheme</a:t>
            </a:r>
            <a:endParaRPr/>
          </a:p>
          <a:p>
            <a:pPr indent="0" lvl="0" marL="0" rtl="0" algn="l">
              <a:spcBef>
                <a:spcPts val="0"/>
              </a:spcBef>
              <a:spcAft>
                <a:spcPts val="0"/>
              </a:spcAft>
              <a:buNone/>
            </a:pPr>
            <a:r>
              <a:rPr b="1" lang="en"/>
              <a:t>180.8010   ?.796875</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(1 * .5) + (1 *.25) + (1 * .125) = .8750</a:t>
            </a:r>
            <a:endParaRPr/>
          </a:p>
          <a:p>
            <a:pPr indent="0" lvl="0" marL="0" rtl="0" algn="l">
              <a:spcBef>
                <a:spcPts val="0"/>
              </a:spcBef>
              <a:spcAft>
                <a:spcPts val="0"/>
              </a:spcAft>
              <a:buClr>
                <a:schemeClr val="dk1"/>
              </a:buClr>
              <a:buSzPts val="1100"/>
              <a:buFont typeface="Arial"/>
              <a:buNone/>
            </a:pPr>
            <a:r>
              <a:rPr lang="en">
                <a:solidFill>
                  <a:schemeClr val="dk1"/>
                </a:solidFill>
              </a:rPr>
              <a:t>(1 * .5) + (1 *.25) + (1 * .0625) = ..8125</a:t>
            </a:r>
            <a:endParaRPr/>
          </a:p>
          <a:p>
            <a:pPr indent="0" lvl="0" marL="0" rtl="0" algn="l">
              <a:spcBef>
                <a:spcPts val="0"/>
              </a:spcBef>
              <a:spcAft>
                <a:spcPts val="0"/>
              </a:spcAft>
              <a:buClr>
                <a:schemeClr val="dk1"/>
              </a:buClr>
              <a:buSzPts val="1100"/>
              <a:buFont typeface="Arial"/>
              <a:buNone/>
            </a:pPr>
            <a:r>
              <a:rPr lang="en">
                <a:solidFill>
                  <a:schemeClr val="dk1"/>
                </a:solidFill>
              </a:rPr>
              <a:t>(1 * .5) + (1 *.25)  = .7500</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0-255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a4f9d2f7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a4f9d2f7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ea4f9d2f7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ea4f9d2f7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a4f9d2f73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ea4f9d2f73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a4f9d2f73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ea4f9d2f73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ea4f9d2f7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ea4f9d2f7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ea4f9d2f7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ea4f9d2f7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modern computer use floating point to represent real numbers.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Why? Because floating point binary makes particular efficient use of the computer hardware.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Representing extremely large, small or values that require high degree of precision</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ea4f9d2f7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ea4f9d2f7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Scientific notation</a:t>
            </a:r>
            <a:r>
              <a:rPr lang="en"/>
              <a:t> is a way of expressing numbers that are too large or too small (usually would result in a long string of digits) to be conveniently written in decimal form. It may be referred to as scientific form or standard index form, or standard form in the UK. This base ten notation is commonly used by scientists, mathematicians, and engineers, in part because it can simplify certain arithmetic operations. On scientific calculators it is usually known as "SCI" display mode.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scientific notation, nonzero numbers are written in the form</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i="1" lang="en" sz="1050">
                <a:solidFill>
                  <a:srgbClr val="202122"/>
                </a:solidFill>
                <a:highlight>
                  <a:srgbClr val="FFFFFF"/>
                </a:highlight>
              </a:rPr>
              <a:t>m</a:t>
            </a:r>
            <a:r>
              <a:rPr lang="en" sz="1050">
                <a:solidFill>
                  <a:srgbClr val="202122"/>
                </a:solidFill>
                <a:highlight>
                  <a:srgbClr val="FFFFFF"/>
                </a:highlight>
              </a:rPr>
              <a:t> × 10</a:t>
            </a:r>
            <a:r>
              <a:rPr baseline="30000" i="1" lang="en" sz="1400">
                <a:solidFill>
                  <a:srgbClr val="202122"/>
                </a:solidFill>
                <a:highlight>
                  <a:srgbClr val="FFFFFF"/>
                </a:highlight>
              </a:rPr>
              <a:t>n</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ea4f9d2f73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ea4f9d2f73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Speed of light in a </a:t>
            </a:r>
            <a:r>
              <a:rPr lang="en"/>
              <a:t>vacuum</a:t>
            </a:r>
            <a:r>
              <a:rPr lang="en"/>
              <a:t> measured in meter per second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299 million meters per second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more digits in the mantissa we can express values with greater precision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number of digits written in the mantissa govern the precision</a:t>
            </a:r>
            <a:endParaRPr/>
          </a:p>
          <a:p>
            <a:pPr indent="0" lvl="0" marL="0" rtl="0" algn="l">
              <a:spcBef>
                <a:spcPts val="0"/>
              </a:spcBef>
              <a:spcAft>
                <a:spcPts val="0"/>
              </a:spcAft>
              <a:buClr>
                <a:schemeClr val="dk1"/>
              </a:buClr>
              <a:buSzPts val="1100"/>
              <a:buFont typeface="Arial"/>
              <a:buNone/>
            </a:pPr>
            <a:r>
              <a:rPr lang="en">
                <a:solidFill>
                  <a:schemeClr val="dk1"/>
                </a:solidFill>
              </a:rPr>
              <a:t>The number of digits written in the exponent govern the range</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ea4fa2b50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ea4fa2b50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Charge on a electron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 very small fraction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90888873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90888873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ea4fa2b50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ea4fa2b50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16 bits register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10 bits dedicate to the mantissa</a:t>
            </a:r>
            <a:endParaRPr/>
          </a:p>
          <a:p>
            <a:pPr indent="0" lvl="0" marL="0" rtl="0" algn="l">
              <a:spcBef>
                <a:spcPts val="0"/>
              </a:spcBef>
              <a:spcAft>
                <a:spcPts val="0"/>
              </a:spcAft>
              <a:buNone/>
            </a:pPr>
            <a:r>
              <a:rPr lang="en"/>
              <a:t>6 bits dedicated to the exponent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Two’s complement used in both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IEEE </a:t>
            </a:r>
            <a:r>
              <a:rPr lang="en"/>
              <a:t>standard</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ea4fa2b50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ea4fa2b50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16 bits register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10 bits dedicate to the mantissa</a:t>
            </a:r>
            <a:endParaRPr/>
          </a:p>
          <a:p>
            <a:pPr indent="0" lvl="0" marL="0" rtl="0" algn="l">
              <a:spcBef>
                <a:spcPts val="0"/>
              </a:spcBef>
              <a:spcAft>
                <a:spcPts val="0"/>
              </a:spcAft>
              <a:buNone/>
            </a:pPr>
            <a:r>
              <a:rPr lang="en"/>
              <a:t>6 bits dedicated to the exponent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Two’s complement used in both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IEEE standard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ea4fa2b50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ea4fa2b50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16 bits register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10 bits dedicate to the mantissa</a:t>
            </a:r>
            <a:endParaRPr/>
          </a:p>
          <a:p>
            <a:pPr indent="0" lvl="0" marL="0" rtl="0" algn="l">
              <a:spcBef>
                <a:spcPts val="0"/>
              </a:spcBef>
              <a:spcAft>
                <a:spcPts val="0"/>
              </a:spcAft>
              <a:buNone/>
            </a:pPr>
            <a:r>
              <a:rPr lang="en"/>
              <a:t>6 bits dedicated to the exponent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Two’s complement used in both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IEEE standard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ea4fa2b50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ea4fa2b50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ea4fa2b50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ea4fa2b50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90888873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90888873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90888873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90888873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90888873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90888873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90888873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90888873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90888873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90888873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249225"/>
            <a:ext cx="6331500" cy="1542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More Binary and  Floating Points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Computer Organization</a:t>
            </a:r>
            <a:endParaRPr b="1" sz="2400"/>
          </a:p>
        </p:txBody>
      </p:sp>
      <p:pic>
        <p:nvPicPr>
          <p:cNvPr id="74" name="Google Shape;74;p13"/>
          <p:cNvPicPr preferRelativeResize="0"/>
          <p:nvPr/>
        </p:nvPicPr>
        <p:blipFill>
          <a:blip r:embed="rId3">
            <a:alphaModFix/>
          </a:blip>
          <a:stretch>
            <a:fillRect/>
          </a:stretch>
        </p:blipFill>
        <p:spPr>
          <a:xfrm>
            <a:off x="3538538" y="1901900"/>
            <a:ext cx="2066925" cy="2066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283099" y="712150"/>
            <a:ext cx="86223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a:solidFill>
                  <a:schemeClr val="accent5"/>
                </a:solidFill>
              </a:rPr>
              <a:t>Character Representation</a:t>
            </a:r>
            <a:endParaRPr b="0"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3"/>
          <p:cNvPicPr preferRelativeResize="0"/>
          <p:nvPr/>
        </p:nvPicPr>
        <p:blipFill>
          <a:blip r:embed="rId3">
            <a:alphaModFix/>
          </a:blip>
          <a:stretch>
            <a:fillRect/>
          </a:stretch>
        </p:blipFill>
        <p:spPr>
          <a:xfrm>
            <a:off x="347938" y="152400"/>
            <a:ext cx="8448128" cy="48386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4"/>
          <p:cNvPicPr preferRelativeResize="0"/>
          <p:nvPr/>
        </p:nvPicPr>
        <p:blipFill>
          <a:blip r:embed="rId3">
            <a:alphaModFix/>
          </a:blip>
          <a:stretch>
            <a:fillRect/>
          </a:stretch>
        </p:blipFill>
        <p:spPr>
          <a:xfrm>
            <a:off x="2555875" y="152400"/>
            <a:ext cx="4032250"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Character Representation - Summary</a:t>
            </a:r>
            <a:endParaRPr b="0" sz="3600"/>
          </a:p>
        </p:txBody>
      </p:sp>
      <p:sp>
        <p:nvSpPr>
          <p:cNvPr id="150" name="Google Shape;150;p25"/>
          <p:cNvSpPr txBox="1"/>
          <p:nvPr/>
        </p:nvSpPr>
        <p:spPr>
          <a:xfrm>
            <a:off x="260850" y="1484275"/>
            <a:ext cx="8622300" cy="2770500"/>
          </a:xfrm>
          <a:prstGeom prst="rect">
            <a:avLst/>
          </a:prstGeom>
          <a:noFill/>
          <a:ln>
            <a:noFill/>
          </a:ln>
        </p:spPr>
        <p:txBody>
          <a:bodyPr anchorCtr="0" anchor="t" bIns="91425" lIns="91425" spcFirstLastPara="1" rIns="91425" wrap="square" tIns="91425">
            <a:spAutoFit/>
          </a:bodyPr>
          <a:lstStyle/>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ASCII is a 7 bit encoding system for a limited number of characters</a:t>
            </a:r>
            <a:endParaRPr sz="2100">
              <a:solidFill>
                <a:schemeClr val="lt1"/>
              </a:solidFill>
              <a:latin typeface="Lato"/>
              <a:ea typeface="Lato"/>
              <a:cs typeface="Lato"/>
              <a:sym typeface="Lato"/>
            </a:endParaRPr>
          </a:p>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Extended ASCII resulted in lots of incompatible code pages</a:t>
            </a:r>
            <a:endParaRPr sz="2100">
              <a:solidFill>
                <a:schemeClr val="lt1"/>
              </a:solidFill>
              <a:latin typeface="Lato"/>
              <a:ea typeface="Lato"/>
              <a:cs typeface="Lato"/>
              <a:sym typeface="Lato"/>
            </a:endParaRPr>
          </a:p>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Unicode allows every </a:t>
            </a:r>
            <a:r>
              <a:rPr lang="en" sz="2100">
                <a:solidFill>
                  <a:schemeClr val="lt1"/>
                </a:solidFill>
                <a:latin typeface="Lato"/>
                <a:ea typeface="Lato"/>
                <a:cs typeface="Lato"/>
                <a:sym typeface="Lato"/>
              </a:rPr>
              <a:t>character</a:t>
            </a:r>
            <a:r>
              <a:rPr lang="en" sz="2100">
                <a:solidFill>
                  <a:schemeClr val="lt1"/>
                </a:solidFill>
                <a:latin typeface="Lato"/>
                <a:ea typeface="Lato"/>
                <a:cs typeface="Lato"/>
                <a:sym typeface="Lato"/>
              </a:rPr>
              <a:t> in every written language to be encoded</a:t>
            </a:r>
            <a:endParaRPr sz="2100">
              <a:solidFill>
                <a:schemeClr val="lt1"/>
              </a:solidFill>
              <a:latin typeface="Lato"/>
              <a:ea typeface="Lato"/>
              <a:cs typeface="Lato"/>
              <a:sym typeface="Lato"/>
            </a:endParaRPr>
          </a:p>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Unicode is backwards compatible with ASCII</a:t>
            </a:r>
            <a:endParaRPr sz="2100">
              <a:solidFill>
                <a:schemeClr val="lt1"/>
              </a:solidFill>
              <a:latin typeface="Lato"/>
              <a:ea typeface="Lato"/>
              <a:cs typeface="Lato"/>
              <a:sym typeface="Lato"/>
            </a:endParaRPr>
          </a:p>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Unicode is space efficient</a:t>
            </a:r>
            <a:endParaRPr sz="2100">
              <a:solidFill>
                <a:schemeClr val="lt1"/>
              </a:solidFill>
              <a:latin typeface="Lato"/>
              <a:ea typeface="Lato"/>
              <a:cs typeface="Lato"/>
              <a:sym typeface="Lato"/>
            </a:endParaRPr>
          </a:p>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Unicode Transformation Format (UTF-8) uses 1, 2, 3 or 4 bytes</a:t>
            </a:r>
            <a:endParaRPr sz="2100">
              <a:solidFill>
                <a:schemeClr val="lt1"/>
              </a:solidFill>
              <a:latin typeface="Lato"/>
              <a:ea typeface="Lato"/>
              <a:cs typeface="Lato"/>
              <a:sym typeface="Lato"/>
            </a:endParaRPr>
          </a:p>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Unicode is universally supported</a:t>
            </a:r>
            <a:endParaRPr sz="21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Two’s Complement - </a:t>
            </a:r>
            <a:r>
              <a:rPr b="0" lang="en" sz="3600"/>
              <a:t>Summary</a:t>
            </a:r>
            <a:endParaRPr b="0" sz="3600"/>
          </a:p>
        </p:txBody>
      </p:sp>
      <p:sp>
        <p:nvSpPr>
          <p:cNvPr id="156" name="Google Shape;156;p26"/>
          <p:cNvSpPr txBox="1"/>
          <p:nvPr/>
        </p:nvSpPr>
        <p:spPr>
          <a:xfrm>
            <a:off x="260850" y="1484275"/>
            <a:ext cx="8622300" cy="1800900"/>
          </a:xfrm>
          <a:prstGeom prst="rect">
            <a:avLst/>
          </a:prstGeom>
          <a:noFill/>
          <a:ln>
            <a:noFill/>
          </a:ln>
        </p:spPr>
        <p:txBody>
          <a:bodyPr anchorCtr="0" anchor="t" bIns="91425" lIns="91425" spcFirstLastPara="1" rIns="91425" wrap="square" tIns="91425">
            <a:spAutoFit/>
          </a:bodyPr>
          <a:lstStyle/>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Computers use two’s complement to represent negative numbers in binary</a:t>
            </a:r>
            <a:endParaRPr sz="2100">
              <a:solidFill>
                <a:schemeClr val="lt1"/>
              </a:solidFill>
              <a:latin typeface="Lato"/>
              <a:ea typeface="Lato"/>
              <a:cs typeface="Lato"/>
              <a:sym typeface="Lato"/>
            </a:endParaRPr>
          </a:p>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Half of the available combinations of bits are used to represent negative numbers</a:t>
            </a:r>
            <a:endParaRPr sz="2100">
              <a:solidFill>
                <a:schemeClr val="lt1"/>
              </a:solidFill>
              <a:latin typeface="Lato"/>
              <a:ea typeface="Lato"/>
              <a:cs typeface="Lato"/>
              <a:sym typeface="Lato"/>
            </a:endParaRPr>
          </a:p>
          <a:p>
            <a:pPr indent="0" lvl="0" marL="0" rtl="0" algn="just">
              <a:spcBef>
                <a:spcPts val="0"/>
              </a:spcBef>
              <a:spcAft>
                <a:spcPts val="0"/>
              </a:spcAft>
              <a:buNone/>
            </a:pPr>
            <a:r>
              <a:t/>
            </a:r>
            <a:endParaRPr sz="21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283099" y="712150"/>
            <a:ext cx="86223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a:solidFill>
                  <a:schemeClr val="accent5"/>
                </a:solidFill>
              </a:rPr>
              <a:t>Binary Addition</a:t>
            </a:r>
            <a:endParaRPr b="0"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283100" y="1119025"/>
            <a:ext cx="5232000" cy="34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0 + 0 = 0</a:t>
            </a:r>
            <a:endParaRPr sz="3600">
              <a:solidFill>
                <a:schemeClr val="dk1"/>
              </a:solidFill>
            </a:endParaRPr>
          </a:p>
          <a:p>
            <a:pPr indent="0" lvl="0" marL="0" rtl="0" algn="l">
              <a:spcBef>
                <a:spcPts val="0"/>
              </a:spcBef>
              <a:spcAft>
                <a:spcPts val="0"/>
              </a:spcAft>
              <a:buNone/>
            </a:pPr>
            <a:r>
              <a:rPr lang="en" sz="3600">
                <a:solidFill>
                  <a:schemeClr val="dk1"/>
                </a:solidFill>
              </a:rPr>
              <a:t>0 + 1 = 1</a:t>
            </a:r>
            <a:endParaRPr sz="3600">
              <a:solidFill>
                <a:schemeClr val="dk1"/>
              </a:solidFill>
            </a:endParaRPr>
          </a:p>
          <a:p>
            <a:pPr indent="0" lvl="0" marL="0" rtl="0" algn="l">
              <a:spcBef>
                <a:spcPts val="0"/>
              </a:spcBef>
              <a:spcAft>
                <a:spcPts val="0"/>
              </a:spcAft>
              <a:buNone/>
            </a:pPr>
            <a:r>
              <a:rPr lang="en" sz="3600">
                <a:solidFill>
                  <a:schemeClr val="dk1"/>
                </a:solidFill>
              </a:rPr>
              <a:t>1 + 0 = 1</a:t>
            </a:r>
            <a:endParaRPr sz="3600">
              <a:solidFill>
                <a:schemeClr val="dk1"/>
              </a:solidFill>
            </a:endParaRPr>
          </a:p>
          <a:p>
            <a:pPr indent="0" lvl="0" marL="0" rtl="0" algn="l">
              <a:spcBef>
                <a:spcPts val="0"/>
              </a:spcBef>
              <a:spcAft>
                <a:spcPts val="0"/>
              </a:spcAft>
              <a:buNone/>
            </a:pPr>
            <a:r>
              <a:rPr lang="en" sz="3600">
                <a:solidFill>
                  <a:schemeClr val="dk1"/>
                </a:solidFill>
              </a:rPr>
              <a:t>1 + 1 = 0 with 1 carry</a:t>
            </a:r>
            <a:endParaRPr sz="3600">
              <a:solidFill>
                <a:schemeClr val="dk1"/>
              </a:solidFill>
            </a:endParaRPr>
          </a:p>
          <a:p>
            <a:pPr indent="0" lvl="0" marL="0" rtl="0" algn="l">
              <a:spcBef>
                <a:spcPts val="0"/>
              </a:spcBef>
              <a:spcAft>
                <a:spcPts val="0"/>
              </a:spcAft>
              <a:buNone/>
            </a:pPr>
            <a:r>
              <a:rPr lang="en" sz="3600">
                <a:solidFill>
                  <a:schemeClr val="dk1"/>
                </a:solidFill>
              </a:rPr>
              <a:t>1 + 1 + 1 = 1 with 1 carry </a:t>
            </a:r>
            <a:endParaRPr sz="3600">
              <a:solidFill>
                <a:schemeClr val="dk1"/>
              </a:solidFill>
            </a:endParaRPr>
          </a:p>
        </p:txBody>
      </p:sp>
      <p:sp>
        <p:nvSpPr>
          <p:cNvPr id="167" name="Google Shape;167;p28"/>
          <p:cNvSpPr txBox="1"/>
          <p:nvPr>
            <p:ph type="title"/>
          </p:nvPr>
        </p:nvSpPr>
        <p:spPr>
          <a:xfrm>
            <a:off x="260850" y="3886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Adding a bit</a:t>
            </a:r>
            <a:endParaRPr b="0" sz="3600"/>
          </a:p>
        </p:txBody>
      </p:sp>
      <p:sp>
        <p:nvSpPr>
          <p:cNvPr id="168" name="Google Shape;168;p28"/>
          <p:cNvSpPr txBox="1"/>
          <p:nvPr>
            <p:ph type="title"/>
          </p:nvPr>
        </p:nvSpPr>
        <p:spPr>
          <a:xfrm>
            <a:off x="7102700" y="857400"/>
            <a:ext cx="1371600" cy="342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3600">
              <a:solidFill>
                <a:schemeClr val="accent3"/>
              </a:solidFill>
            </a:endParaRPr>
          </a:p>
          <a:p>
            <a:pPr indent="0" lvl="0" marL="0" rtl="0" algn="r">
              <a:spcBef>
                <a:spcPts val="0"/>
              </a:spcBef>
              <a:spcAft>
                <a:spcPts val="0"/>
              </a:spcAft>
              <a:buNone/>
            </a:pPr>
            <a:r>
              <a:rPr lang="en" sz="3600">
                <a:solidFill>
                  <a:schemeClr val="accent4"/>
                </a:solidFill>
              </a:rPr>
              <a:t>1</a:t>
            </a:r>
            <a:endParaRPr sz="3600">
              <a:solidFill>
                <a:schemeClr val="accent4"/>
              </a:solidFill>
            </a:endParaRPr>
          </a:p>
          <a:p>
            <a:pPr indent="0" lvl="0" marL="0" rtl="0" algn="r">
              <a:spcBef>
                <a:spcPts val="0"/>
              </a:spcBef>
              <a:spcAft>
                <a:spcPts val="0"/>
              </a:spcAft>
              <a:buNone/>
            </a:pPr>
            <a:r>
              <a:rPr lang="en" sz="3600">
                <a:solidFill>
                  <a:schemeClr val="accent2"/>
                </a:solidFill>
              </a:rPr>
              <a:t>1</a:t>
            </a:r>
            <a:endParaRPr sz="3600">
              <a:solidFill>
                <a:schemeClr val="accent2"/>
              </a:solidFill>
            </a:endParaRPr>
          </a:p>
          <a:p>
            <a:pPr indent="-457200" lvl="0" marL="457200" rtl="0" algn="r">
              <a:spcBef>
                <a:spcPts val="0"/>
              </a:spcBef>
              <a:spcAft>
                <a:spcPts val="0"/>
              </a:spcAft>
              <a:buClr>
                <a:schemeClr val="accent2"/>
              </a:buClr>
              <a:buSzPts val="3600"/>
              <a:buChar char="+"/>
            </a:pPr>
            <a:r>
              <a:rPr lang="en" sz="3600">
                <a:solidFill>
                  <a:schemeClr val="accent2"/>
                </a:solidFill>
              </a:rPr>
              <a:t>1</a:t>
            </a:r>
            <a:endParaRPr sz="3600">
              <a:solidFill>
                <a:schemeClr val="accent2"/>
              </a:solidFill>
            </a:endParaRPr>
          </a:p>
          <a:p>
            <a:pPr indent="0" lvl="0" marL="457200" rtl="0" algn="r">
              <a:spcBef>
                <a:spcPts val="0"/>
              </a:spcBef>
              <a:spcAft>
                <a:spcPts val="0"/>
              </a:spcAft>
              <a:buNone/>
            </a:pPr>
            <a:r>
              <a:rPr lang="en" sz="3600">
                <a:solidFill>
                  <a:schemeClr val="accent2"/>
                </a:solidFill>
              </a:rPr>
              <a:t>11</a:t>
            </a:r>
            <a:endParaRPr sz="3600">
              <a:solidFill>
                <a:schemeClr val="accent2"/>
              </a:solidFill>
            </a:endParaRPr>
          </a:p>
        </p:txBody>
      </p:sp>
      <p:cxnSp>
        <p:nvCxnSpPr>
          <p:cNvPr id="169" name="Google Shape;169;p28"/>
          <p:cNvCxnSpPr/>
          <p:nvPr/>
        </p:nvCxnSpPr>
        <p:spPr>
          <a:xfrm flipH="1" rot="10800000">
            <a:off x="7559900" y="3457850"/>
            <a:ext cx="914400" cy="4200"/>
          </a:xfrm>
          <a:prstGeom prst="straightConnector1">
            <a:avLst/>
          </a:prstGeom>
          <a:noFill/>
          <a:ln cap="flat" cmpd="sng" w="19050">
            <a:solidFill>
              <a:schemeClr val="lt1"/>
            </a:solidFill>
            <a:prstDash val="solid"/>
            <a:round/>
            <a:headEnd len="med" w="med" type="none"/>
            <a:tailEnd len="med" w="med" type="none"/>
          </a:ln>
        </p:spPr>
      </p:cxnSp>
      <p:sp>
        <p:nvSpPr>
          <p:cNvPr id="170" name="Google Shape;170;p28"/>
          <p:cNvSpPr txBox="1"/>
          <p:nvPr/>
        </p:nvSpPr>
        <p:spPr>
          <a:xfrm>
            <a:off x="7619450" y="1500550"/>
            <a:ext cx="5031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000">
                <a:solidFill>
                  <a:srgbClr val="FF0000"/>
                </a:solidFill>
                <a:latin typeface="Caveat"/>
                <a:ea typeface="Caveat"/>
                <a:cs typeface="Caveat"/>
                <a:sym typeface="Caveat"/>
              </a:rPr>
              <a:t>  1  </a:t>
            </a:r>
            <a:endParaRPr sz="2000">
              <a:solidFill>
                <a:srgbClr val="FF0000"/>
              </a:solidFill>
              <a:latin typeface="Caveat"/>
              <a:ea typeface="Caveat"/>
              <a:cs typeface="Caveat"/>
              <a:sym typeface="Caveat"/>
            </a:endParaRPr>
          </a:p>
        </p:txBody>
      </p:sp>
      <p:sp>
        <p:nvSpPr>
          <p:cNvPr id="171" name="Google Shape;171;p28"/>
          <p:cNvSpPr txBox="1"/>
          <p:nvPr>
            <p:ph type="title"/>
          </p:nvPr>
        </p:nvSpPr>
        <p:spPr>
          <a:xfrm>
            <a:off x="4559200" y="857400"/>
            <a:ext cx="2086200" cy="342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3600">
              <a:solidFill>
                <a:schemeClr val="accent3"/>
              </a:solidFill>
            </a:endParaRPr>
          </a:p>
          <a:p>
            <a:pPr indent="0" lvl="0" marL="0" rtl="0" algn="ctr">
              <a:spcBef>
                <a:spcPts val="0"/>
              </a:spcBef>
              <a:spcAft>
                <a:spcPts val="0"/>
              </a:spcAft>
              <a:buNone/>
            </a:pPr>
            <a:r>
              <a:t/>
            </a:r>
            <a:endParaRPr sz="3600">
              <a:solidFill>
                <a:schemeClr val="accent3"/>
              </a:solidFill>
            </a:endParaRPr>
          </a:p>
          <a:p>
            <a:pPr indent="0" lvl="0" marL="0" rtl="0" algn="r">
              <a:spcBef>
                <a:spcPts val="0"/>
              </a:spcBef>
              <a:spcAft>
                <a:spcPts val="0"/>
              </a:spcAft>
              <a:buNone/>
            </a:pPr>
            <a:r>
              <a:rPr lang="en" sz="3600">
                <a:solidFill>
                  <a:schemeClr val="accent2"/>
                </a:solidFill>
              </a:rPr>
              <a:t>1</a:t>
            </a:r>
            <a:endParaRPr sz="3600">
              <a:solidFill>
                <a:schemeClr val="accent2"/>
              </a:solidFill>
            </a:endParaRPr>
          </a:p>
          <a:p>
            <a:pPr indent="-457200" lvl="0" marL="457200" rtl="0" algn="r">
              <a:spcBef>
                <a:spcPts val="0"/>
              </a:spcBef>
              <a:spcAft>
                <a:spcPts val="0"/>
              </a:spcAft>
              <a:buClr>
                <a:schemeClr val="accent2"/>
              </a:buClr>
              <a:buSzPts val="3600"/>
              <a:buChar char="+"/>
            </a:pPr>
            <a:r>
              <a:rPr lang="en" sz="3600">
                <a:solidFill>
                  <a:schemeClr val="accent2"/>
                </a:solidFill>
              </a:rPr>
              <a:t>1</a:t>
            </a:r>
            <a:endParaRPr sz="3600">
              <a:solidFill>
                <a:schemeClr val="accent2"/>
              </a:solidFill>
            </a:endParaRPr>
          </a:p>
          <a:p>
            <a:pPr indent="0" lvl="0" marL="457200" rtl="0" algn="r">
              <a:spcBef>
                <a:spcPts val="0"/>
              </a:spcBef>
              <a:spcAft>
                <a:spcPts val="0"/>
              </a:spcAft>
              <a:buNone/>
            </a:pPr>
            <a:r>
              <a:rPr lang="en" sz="3600">
                <a:solidFill>
                  <a:schemeClr val="accent2"/>
                </a:solidFill>
              </a:rPr>
              <a:t>10</a:t>
            </a:r>
            <a:endParaRPr sz="3600">
              <a:solidFill>
                <a:schemeClr val="accent2"/>
              </a:solidFill>
            </a:endParaRPr>
          </a:p>
        </p:txBody>
      </p:sp>
      <p:sp>
        <p:nvSpPr>
          <p:cNvPr id="172" name="Google Shape;172;p28"/>
          <p:cNvSpPr txBox="1"/>
          <p:nvPr/>
        </p:nvSpPr>
        <p:spPr>
          <a:xfrm>
            <a:off x="5500850" y="2110150"/>
            <a:ext cx="7653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000">
                <a:solidFill>
                  <a:srgbClr val="FF0000"/>
                </a:solidFill>
                <a:latin typeface="Caveat"/>
                <a:ea typeface="Caveat"/>
                <a:cs typeface="Caveat"/>
                <a:sym typeface="Caveat"/>
              </a:rPr>
              <a:t>  1  </a:t>
            </a:r>
            <a:endParaRPr sz="2000">
              <a:solidFill>
                <a:srgbClr val="FF0000"/>
              </a:solidFill>
              <a:latin typeface="Caveat"/>
              <a:ea typeface="Caveat"/>
              <a:cs typeface="Caveat"/>
              <a:sym typeface="Caveat"/>
            </a:endParaRPr>
          </a:p>
        </p:txBody>
      </p:sp>
      <p:cxnSp>
        <p:nvCxnSpPr>
          <p:cNvPr id="173" name="Google Shape;173;p28"/>
          <p:cNvCxnSpPr/>
          <p:nvPr/>
        </p:nvCxnSpPr>
        <p:spPr>
          <a:xfrm flipH="1" rot="10800000">
            <a:off x="5731100" y="3457850"/>
            <a:ext cx="914400" cy="42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graphicFrame>
        <p:nvGraphicFramePr>
          <p:cNvPr id="178" name="Google Shape;178;p29"/>
          <p:cNvGraphicFramePr/>
          <p:nvPr/>
        </p:nvGraphicFramePr>
        <p:xfrm>
          <a:off x="2416450" y="1055675"/>
          <a:ext cx="3000000" cy="3000000"/>
        </p:xfrm>
        <a:graphic>
          <a:graphicData uri="http://schemas.openxmlformats.org/drawingml/2006/table">
            <a:tbl>
              <a:tblPr>
                <a:noFill/>
                <a:tableStyleId>{FCDEE41B-DC62-4A99-B650-F99F68E2D8B2}</a:tableStyleId>
              </a:tblPr>
              <a:tblGrid>
                <a:gridCol w="1077775"/>
                <a:gridCol w="1077775"/>
                <a:gridCol w="1077775"/>
                <a:gridCol w="1077775"/>
              </a:tblGrid>
              <a:tr h="423300">
                <a:tc>
                  <a:txBody>
                    <a:bodyPr/>
                    <a:lstStyle/>
                    <a:p>
                      <a:pPr indent="0" lvl="0" marL="0" rtl="0" algn="ctr">
                        <a:spcBef>
                          <a:spcPts val="0"/>
                        </a:spcBef>
                        <a:spcAft>
                          <a:spcPts val="0"/>
                        </a:spcAft>
                        <a:buNone/>
                      </a:pPr>
                      <a:r>
                        <a:rPr lang="en" sz="1800">
                          <a:solidFill>
                            <a:schemeClr val="dk1"/>
                          </a:solidFill>
                        </a:rPr>
                        <a:t>8</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4</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2</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1</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3300">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79" name="Google Shape;179;p29"/>
          <p:cNvSpPr txBox="1"/>
          <p:nvPr/>
        </p:nvSpPr>
        <p:spPr>
          <a:xfrm>
            <a:off x="2765575" y="2238050"/>
            <a:ext cx="1806600" cy="1508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5"/>
                </a:solidFill>
                <a:latin typeface="Caveat"/>
                <a:ea typeface="Caveat"/>
                <a:cs typeface="Caveat"/>
                <a:sym typeface="Caveat"/>
              </a:rPr>
              <a:t>10</a:t>
            </a:r>
            <a:r>
              <a:rPr lang="en" sz="4300">
                <a:solidFill>
                  <a:schemeClr val="accent5"/>
                </a:solidFill>
                <a:latin typeface="Caveat"/>
                <a:ea typeface="Caveat"/>
                <a:cs typeface="Caveat"/>
                <a:sym typeface="Caveat"/>
              </a:rPr>
              <a:t>11</a:t>
            </a:r>
            <a:endParaRPr sz="4300">
              <a:solidFill>
                <a:schemeClr val="accent5"/>
              </a:solidFill>
              <a:latin typeface="Caveat"/>
              <a:ea typeface="Caveat"/>
              <a:cs typeface="Caveat"/>
              <a:sym typeface="Caveat"/>
            </a:endParaRPr>
          </a:p>
          <a:p>
            <a:pPr indent="-501650" lvl="0" marL="457200" rtl="0" algn="r">
              <a:spcBef>
                <a:spcPts val="0"/>
              </a:spcBef>
              <a:spcAft>
                <a:spcPts val="0"/>
              </a:spcAft>
              <a:buClr>
                <a:schemeClr val="lt1"/>
              </a:buClr>
              <a:buSzPts val="4300"/>
              <a:buFont typeface="Caveat"/>
              <a:buChar char="+"/>
            </a:pPr>
            <a:r>
              <a:rPr lang="en" sz="4300">
                <a:solidFill>
                  <a:schemeClr val="accent4"/>
                </a:solidFill>
                <a:latin typeface="Caveat"/>
                <a:ea typeface="Caveat"/>
                <a:cs typeface="Caveat"/>
                <a:sym typeface="Caveat"/>
              </a:rPr>
              <a:t> 0</a:t>
            </a:r>
            <a:r>
              <a:rPr lang="en" sz="4300">
                <a:solidFill>
                  <a:schemeClr val="accent4"/>
                </a:solidFill>
                <a:latin typeface="Caveat"/>
                <a:ea typeface="Caveat"/>
                <a:cs typeface="Caveat"/>
                <a:sym typeface="Caveat"/>
              </a:rPr>
              <a:t>011</a:t>
            </a:r>
            <a:endParaRPr sz="4300">
              <a:solidFill>
                <a:schemeClr val="accent4"/>
              </a:solidFill>
              <a:latin typeface="Caveat"/>
              <a:ea typeface="Caveat"/>
              <a:cs typeface="Caveat"/>
              <a:sym typeface="Caveat"/>
            </a:endParaRPr>
          </a:p>
        </p:txBody>
      </p:sp>
      <p:sp>
        <p:nvSpPr>
          <p:cNvPr id="180" name="Google Shape;180;p29"/>
          <p:cNvSpPr txBox="1"/>
          <p:nvPr/>
        </p:nvSpPr>
        <p:spPr>
          <a:xfrm>
            <a:off x="2957425" y="3533450"/>
            <a:ext cx="1614600" cy="846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3"/>
                </a:solidFill>
                <a:latin typeface="Caveat"/>
                <a:ea typeface="Caveat"/>
                <a:cs typeface="Caveat"/>
                <a:sym typeface="Caveat"/>
              </a:rPr>
              <a:t>1</a:t>
            </a:r>
            <a:r>
              <a:rPr lang="en" sz="4300">
                <a:solidFill>
                  <a:schemeClr val="accent3"/>
                </a:solidFill>
                <a:latin typeface="Caveat"/>
                <a:ea typeface="Caveat"/>
                <a:cs typeface="Caveat"/>
                <a:sym typeface="Caveat"/>
              </a:rPr>
              <a:t>110</a:t>
            </a:r>
            <a:endParaRPr sz="4300">
              <a:solidFill>
                <a:schemeClr val="accent3"/>
              </a:solidFill>
              <a:latin typeface="Caveat"/>
              <a:ea typeface="Caveat"/>
              <a:cs typeface="Caveat"/>
              <a:sym typeface="Caveat"/>
            </a:endParaRPr>
          </a:p>
        </p:txBody>
      </p:sp>
      <p:sp>
        <p:nvSpPr>
          <p:cNvPr id="181" name="Google Shape;181;p29"/>
          <p:cNvSpPr txBox="1"/>
          <p:nvPr/>
        </p:nvSpPr>
        <p:spPr>
          <a:xfrm>
            <a:off x="4582975" y="2238050"/>
            <a:ext cx="2155500" cy="1508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5"/>
                </a:solidFill>
                <a:latin typeface="Caveat"/>
                <a:ea typeface="Caveat"/>
                <a:cs typeface="Caveat"/>
                <a:sym typeface="Caveat"/>
              </a:rPr>
              <a:t>11</a:t>
            </a:r>
            <a:endParaRPr sz="4300">
              <a:solidFill>
                <a:schemeClr val="accent5"/>
              </a:solidFill>
              <a:latin typeface="Caveat"/>
              <a:ea typeface="Caveat"/>
              <a:cs typeface="Caveat"/>
              <a:sym typeface="Caveat"/>
            </a:endParaRPr>
          </a:p>
          <a:p>
            <a:pPr indent="-501650" lvl="0" marL="457200" rtl="0" algn="r">
              <a:spcBef>
                <a:spcPts val="0"/>
              </a:spcBef>
              <a:spcAft>
                <a:spcPts val="0"/>
              </a:spcAft>
              <a:buClr>
                <a:schemeClr val="lt1"/>
              </a:buClr>
              <a:buSzPts val="4300"/>
              <a:buFont typeface="Caveat"/>
              <a:buChar char="+"/>
            </a:pPr>
            <a:r>
              <a:rPr lang="en" sz="4300">
                <a:solidFill>
                  <a:schemeClr val="accent4"/>
                </a:solidFill>
                <a:latin typeface="Caveat"/>
                <a:ea typeface="Caveat"/>
                <a:cs typeface="Caveat"/>
                <a:sym typeface="Caveat"/>
              </a:rPr>
              <a:t>3</a:t>
            </a:r>
            <a:endParaRPr sz="4300">
              <a:solidFill>
                <a:schemeClr val="accent4"/>
              </a:solidFill>
              <a:latin typeface="Caveat"/>
              <a:ea typeface="Caveat"/>
              <a:cs typeface="Caveat"/>
              <a:sym typeface="Caveat"/>
            </a:endParaRPr>
          </a:p>
        </p:txBody>
      </p:sp>
      <p:sp>
        <p:nvSpPr>
          <p:cNvPr id="182" name="Google Shape;182;p29"/>
          <p:cNvSpPr txBox="1"/>
          <p:nvPr/>
        </p:nvSpPr>
        <p:spPr>
          <a:xfrm>
            <a:off x="4582975" y="3533450"/>
            <a:ext cx="2155500" cy="846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3"/>
                </a:solidFill>
                <a:latin typeface="Caveat"/>
                <a:ea typeface="Caveat"/>
                <a:cs typeface="Caveat"/>
                <a:sym typeface="Caveat"/>
              </a:rPr>
              <a:t>1</a:t>
            </a:r>
            <a:r>
              <a:rPr lang="en" sz="4300">
                <a:solidFill>
                  <a:schemeClr val="accent3"/>
                </a:solidFill>
                <a:latin typeface="Caveat"/>
                <a:ea typeface="Caveat"/>
                <a:cs typeface="Caveat"/>
                <a:sym typeface="Caveat"/>
              </a:rPr>
              <a:t>4</a:t>
            </a:r>
            <a:endParaRPr sz="4300">
              <a:solidFill>
                <a:schemeClr val="accent3"/>
              </a:solidFill>
              <a:latin typeface="Caveat"/>
              <a:ea typeface="Caveat"/>
              <a:cs typeface="Caveat"/>
              <a:sym typeface="Caveat"/>
            </a:endParaRPr>
          </a:p>
        </p:txBody>
      </p:sp>
      <p:cxnSp>
        <p:nvCxnSpPr>
          <p:cNvPr id="183" name="Google Shape;183;p29"/>
          <p:cNvCxnSpPr/>
          <p:nvPr/>
        </p:nvCxnSpPr>
        <p:spPr>
          <a:xfrm>
            <a:off x="3389025" y="3636825"/>
            <a:ext cx="1131300" cy="12000"/>
          </a:xfrm>
          <a:prstGeom prst="straightConnector1">
            <a:avLst/>
          </a:prstGeom>
          <a:noFill/>
          <a:ln cap="flat" cmpd="sng" w="19050">
            <a:solidFill>
              <a:schemeClr val="lt1"/>
            </a:solidFill>
            <a:prstDash val="solid"/>
            <a:round/>
            <a:headEnd len="med" w="med" type="none"/>
            <a:tailEnd len="med" w="med" type="none"/>
          </a:ln>
        </p:spPr>
      </p:cxnSp>
      <p:cxnSp>
        <p:nvCxnSpPr>
          <p:cNvPr id="184" name="Google Shape;184;p29"/>
          <p:cNvCxnSpPr/>
          <p:nvPr/>
        </p:nvCxnSpPr>
        <p:spPr>
          <a:xfrm flipH="1" rot="10800000">
            <a:off x="5738975" y="3648600"/>
            <a:ext cx="914400" cy="4200"/>
          </a:xfrm>
          <a:prstGeom prst="straightConnector1">
            <a:avLst/>
          </a:prstGeom>
          <a:noFill/>
          <a:ln cap="flat" cmpd="sng" w="19050">
            <a:solidFill>
              <a:schemeClr val="lt1"/>
            </a:solidFill>
            <a:prstDash val="solid"/>
            <a:round/>
            <a:headEnd len="med" w="med" type="none"/>
            <a:tailEnd len="med" w="med" type="none"/>
          </a:ln>
        </p:spPr>
      </p:cxnSp>
      <p:sp>
        <p:nvSpPr>
          <p:cNvPr id="185" name="Google Shape;185;p29"/>
          <p:cNvSpPr txBox="1"/>
          <p:nvPr>
            <p:ph type="title"/>
          </p:nvPr>
        </p:nvSpPr>
        <p:spPr>
          <a:xfrm>
            <a:off x="260850" y="3886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4 bits addition</a:t>
            </a:r>
            <a:endParaRPr b="0" sz="3600"/>
          </a:p>
        </p:txBody>
      </p:sp>
      <p:sp>
        <p:nvSpPr>
          <p:cNvPr id="186" name="Google Shape;186;p29"/>
          <p:cNvSpPr txBox="1"/>
          <p:nvPr/>
        </p:nvSpPr>
        <p:spPr>
          <a:xfrm>
            <a:off x="2728825" y="2161850"/>
            <a:ext cx="16146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000">
                <a:solidFill>
                  <a:srgbClr val="FF0000"/>
                </a:solidFill>
                <a:latin typeface="Caveat"/>
                <a:ea typeface="Caveat"/>
                <a:cs typeface="Caveat"/>
                <a:sym typeface="Caveat"/>
              </a:rPr>
              <a:t>  1  1</a:t>
            </a:r>
            <a:endParaRPr sz="2000">
              <a:solidFill>
                <a:srgbClr val="FF0000"/>
              </a:solidFill>
              <a:latin typeface="Caveat"/>
              <a:ea typeface="Caveat"/>
              <a:cs typeface="Caveat"/>
              <a:sym typeface="Cave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graphicFrame>
        <p:nvGraphicFramePr>
          <p:cNvPr id="191" name="Google Shape;191;p30"/>
          <p:cNvGraphicFramePr/>
          <p:nvPr/>
        </p:nvGraphicFramePr>
        <p:xfrm>
          <a:off x="2416450" y="1055675"/>
          <a:ext cx="3000000" cy="3000000"/>
        </p:xfrm>
        <a:graphic>
          <a:graphicData uri="http://schemas.openxmlformats.org/drawingml/2006/table">
            <a:tbl>
              <a:tblPr>
                <a:noFill/>
                <a:tableStyleId>{FCDEE41B-DC62-4A99-B650-F99F68E2D8B2}</a:tableStyleId>
              </a:tblPr>
              <a:tblGrid>
                <a:gridCol w="1077775"/>
                <a:gridCol w="1077775"/>
                <a:gridCol w="1077775"/>
                <a:gridCol w="1077775"/>
              </a:tblGrid>
              <a:tr h="423300">
                <a:tc>
                  <a:txBody>
                    <a:bodyPr/>
                    <a:lstStyle/>
                    <a:p>
                      <a:pPr indent="0" lvl="0" marL="0" rtl="0" algn="ctr">
                        <a:spcBef>
                          <a:spcPts val="0"/>
                        </a:spcBef>
                        <a:spcAft>
                          <a:spcPts val="0"/>
                        </a:spcAft>
                        <a:buNone/>
                      </a:pPr>
                      <a:r>
                        <a:rPr lang="en" sz="1800">
                          <a:solidFill>
                            <a:schemeClr val="dk1"/>
                          </a:solidFill>
                        </a:rPr>
                        <a:t>8</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4</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2</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1</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3300">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92" name="Google Shape;192;p30"/>
          <p:cNvSpPr txBox="1"/>
          <p:nvPr/>
        </p:nvSpPr>
        <p:spPr>
          <a:xfrm>
            <a:off x="2765575" y="2238050"/>
            <a:ext cx="1806600" cy="1508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5"/>
                </a:solidFill>
                <a:latin typeface="Caveat"/>
                <a:ea typeface="Caveat"/>
                <a:cs typeface="Caveat"/>
                <a:sym typeface="Caveat"/>
              </a:rPr>
              <a:t>1001</a:t>
            </a:r>
            <a:endParaRPr sz="4300">
              <a:solidFill>
                <a:schemeClr val="accent5"/>
              </a:solidFill>
              <a:latin typeface="Caveat"/>
              <a:ea typeface="Caveat"/>
              <a:cs typeface="Caveat"/>
              <a:sym typeface="Caveat"/>
            </a:endParaRPr>
          </a:p>
          <a:p>
            <a:pPr indent="-501650" lvl="0" marL="457200" rtl="0" algn="r">
              <a:spcBef>
                <a:spcPts val="0"/>
              </a:spcBef>
              <a:spcAft>
                <a:spcPts val="0"/>
              </a:spcAft>
              <a:buClr>
                <a:schemeClr val="lt1"/>
              </a:buClr>
              <a:buSzPts val="4300"/>
              <a:buFont typeface="Caveat"/>
              <a:buChar char="+"/>
            </a:pPr>
            <a:r>
              <a:rPr lang="en" sz="4300">
                <a:solidFill>
                  <a:schemeClr val="accent4"/>
                </a:solidFill>
                <a:latin typeface="Caveat"/>
                <a:ea typeface="Caveat"/>
                <a:cs typeface="Caveat"/>
                <a:sym typeface="Caveat"/>
              </a:rPr>
              <a:t> 1000</a:t>
            </a:r>
            <a:endParaRPr sz="4300">
              <a:solidFill>
                <a:schemeClr val="accent4"/>
              </a:solidFill>
              <a:latin typeface="Caveat"/>
              <a:ea typeface="Caveat"/>
              <a:cs typeface="Caveat"/>
              <a:sym typeface="Caveat"/>
            </a:endParaRPr>
          </a:p>
        </p:txBody>
      </p:sp>
      <p:sp>
        <p:nvSpPr>
          <p:cNvPr id="193" name="Google Shape;193;p30"/>
          <p:cNvSpPr txBox="1"/>
          <p:nvPr/>
        </p:nvSpPr>
        <p:spPr>
          <a:xfrm>
            <a:off x="2957425" y="3533450"/>
            <a:ext cx="1614600" cy="846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3"/>
                </a:solidFill>
                <a:latin typeface="Caveat"/>
                <a:ea typeface="Caveat"/>
                <a:cs typeface="Caveat"/>
                <a:sym typeface="Caveat"/>
              </a:rPr>
              <a:t>0</a:t>
            </a:r>
            <a:r>
              <a:rPr lang="en" sz="4300">
                <a:solidFill>
                  <a:schemeClr val="accent3"/>
                </a:solidFill>
                <a:latin typeface="Caveat"/>
                <a:ea typeface="Caveat"/>
                <a:cs typeface="Caveat"/>
                <a:sym typeface="Caveat"/>
              </a:rPr>
              <a:t>001</a:t>
            </a:r>
            <a:endParaRPr sz="4300">
              <a:solidFill>
                <a:schemeClr val="accent3"/>
              </a:solidFill>
              <a:latin typeface="Caveat"/>
              <a:ea typeface="Caveat"/>
              <a:cs typeface="Caveat"/>
              <a:sym typeface="Caveat"/>
            </a:endParaRPr>
          </a:p>
        </p:txBody>
      </p:sp>
      <p:sp>
        <p:nvSpPr>
          <p:cNvPr id="194" name="Google Shape;194;p30"/>
          <p:cNvSpPr txBox="1"/>
          <p:nvPr/>
        </p:nvSpPr>
        <p:spPr>
          <a:xfrm>
            <a:off x="4582975" y="2238050"/>
            <a:ext cx="2155500" cy="1508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5"/>
                </a:solidFill>
                <a:latin typeface="Caveat"/>
                <a:ea typeface="Caveat"/>
                <a:cs typeface="Caveat"/>
                <a:sym typeface="Caveat"/>
              </a:rPr>
              <a:t>9</a:t>
            </a:r>
            <a:endParaRPr sz="4300">
              <a:solidFill>
                <a:schemeClr val="accent5"/>
              </a:solidFill>
              <a:latin typeface="Caveat"/>
              <a:ea typeface="Caveat"/>
              <a:cs typeface="Caveat"/>
              <a:sym typeface="Caveat"/>
            </a:endParaRPr>
          </a:p>
          <a:p>
            <a:pPr indent="-501650" lvl="0" marL="457200" rtl="0" algn="r">
              <a:spcBef>
                <a:spcPts val="0"/>
              </a:spcBef>
              <a:spcAft>
                <a:spcPts val="0"/>
              </a:spcAft>
              <a:buClr>
                <a:schemeClr val="lt1"/>
              </a:buClr>
              <a:buSzPts val="4300"/>
              <a:buFont typeface="Caveat"/>
              <a:buChar char="+"/>
            </a:pPr>
            <a:r>
              <a:rPr lang="en" sz="4300">
                <a:solidFill>
                  <a:schemeClr val="accent4"/>
                </a:solidFill>
                <a:latin typeface="Caveat"/>
                <a:ea typeface="Caveat"/>
                <a:cs typeface="Caveat"/>
                <a:sym typeface="Caveat"/>
              </a:rPr>
              <a:t>8</a:t>
            </a:r>
            <a:endParaRPr sz="4300">
              <a:solidFill>
                <a:schemeClr val="accent4"/>
              </a:solidFill>
              <a:latin typeface="Caveat"/>
              <a:ea typeface="Caveat"/>
              <a:cs typeface="Caveat"/>
              <a:sym typeface="Caveat"/>
            </a:endParaRPr>
          </a:p>
        </p:txBody>
      </p:sp>
      <p:sp>
        <p:nvSpPr>
          <p:cNvPr id="195" name="Google Shape;195;p30"/>
          <p:cNvSpPr txBox="1"/>
          <p:nvPr/>
        </p:nvSpPr>
        <p:spPr>
          <a:xfrm>
            <a:off x="4582975" y="3533450"/>
            <a:ext cx="2155500" cy="846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3"/>
                </a:solidFill>
                <a:latin typeface="Caveat"/>
                <a:ea typeface="Caveat"/>
                <a:cs typeface="Caveat"/>
                <a:sym typeface="Caveat"/>
              </a:rPr>
              <a:t>17</a:t>
            </a:r>
            <a:endParaRPr sz="4300">
              <a:solidFill>
                <a:schemeClr val="accent3"/>
              </a:solidFill>
              <a:latin typeface="Caveat"/>
              <a:ea typeface="Caveat"/>
              <a:cs typeface="Caveat"/>
              <a:sym typeface="Caveat"/>
            </a:endParaRPr>
          </a:p>
        </p:txBody>
      </p:sp>
      <p:cxnSp>
        <p:nvCxnSpPr>
          <p:cNvPr id="196" name="Google Shape;196;p30"/>
          <p:cNvCxnSpPr/>
          <p:nvPr/>
        </p:nvCxnSpPr>
        <p:spPr>
          <a:xfrm>
            <a:off x="3389025" y="3636825"/>
            <a:ext cx="1131300" cy="12000"/>
          </a:xfrm>
          <a:prstGeom prst="straightConnector1">
            <a:avLst/>
          </a:prstGeom>
          <a:noFill/>
          <a:ln cap="flat" cmpd="sng" w="19050">
            <a:solidFill>
              <a:schemeClr val="lt1"/>
            </a:solidFill>
            <a:prstDash val="solid"/>
            <a:round/>
            <a:headEnd len="med" w="med" type="none"/>
            <a:tailEnd len="med" w="med" type="none"/>
          </a:ln>
        </p:spPr>
      </p:cxnSp>
      <p:cxnSp>
        <p:nvCxnSpPr>
          <p:cNvPr id="197" name="Google Shape;197;p30"/>
          <p:cNvCxnSpPr/>
          <p:nvPr/>
        </p:nvCxnSpPr>
        <p:spPr>
          <a:xfrm flipH="1" rot="10800000">
            <a:off x="5738975" y="3648600"/>
            <a:ext cx="914400" cy="4200"/>
          </a:xfrm>
          <a:prstGeom prst="straightConnector1">
            <a:avLst/>
          </a:prstGeom>
          <a:noFill/>
          <a:ln cap="flat" cmpd="sng" w="19050">
            <a:solidFill>
              <a:schemeClr val="lt1"/>
            </a:solidFill>
            <a:prstDash val="solid"/>
            <a:round/>
            <a:headEnd len="med" w="med" type="none"/>
            <a:tailEnd len="med" w="med" type="none"/>
          </a:ln>
        </p:spPr>
      </p:cxnSp>
      <p:sp>
        <p:nvSpPr>
          <p:cNvPr id="198" name="Google Shape;198;p30"/>
          <p:cNvSpPr txBox="1"/>
          <p:nvPr>
            <p:ph type="title"/>
          </p:nvPr>
        </p:nvSpPr>
        <p:spPr>
          <a:xfrm>
            <a:off x="260850" y="3886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4 bits addition - overflow</a:t>
            </a:r>
            <a:endParaRPr b="0" sz="3600"/>
          </a:p>
        </p:txBody>
      </p:sp>
      <p:sp>
        <p:nvSpPr>
          <p:cNvPr id="199" name="Google Shape;199;p30"/>
          <p:cNvSpPr txBox="1"/>
          <p:nvPr/>
        </p:nvSpPr>
        <p:spPr>
          <a:xfrm>
            <a:off x="2728825" y="2161850"/>
            <a:ext cx="7653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000">
                <a:solidFill>
                  <a:srgbClr val="FF0000"/>
                </a:solidFill>
                <a:latin typeface="Caveat"/>
                <a:ea typeface="Caveat"/>
                <a:cs typeface="Caveat"/>
                <a:sym typeface="Caveat"/>
              </a:rPr>
              <a:t>  1  </a:t>
            </a:r>
            <a:endParaRPr sz="2000">
              <a:solidFill>
                <a:srgbClr val="FF0000"/>
              </a:solidFill>
              <a:latin typeface="Caveat"/>
              <a:ea typeface="Caveat"/>
              <a:cs typeface="Caveat"/>
              <a:sym typeface="Caveat"/>
            </a:endParaRPr>
          </a:p>
        </p:txBody>
      </p:sp>
      <p:sp>
        <p:nvSpPr>
          <p:cNvPr id="200" name="Google Shape;200;p30"/>
          <p:cNvSpPr txBox="1"/>
          <p:nvPr/>
        </p:nvSpPr>
        <p:spPr>
          <a:xfrm>
            <a:off x="3460925" y="2943450"/>
            <a:ext cx="1390800" cy="141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800">
                <a:solidFill>
                  <a:srgbClr val="FF0000"/>
                </a:solidFill>
                <a:latin typeface="Caveat"/>
                <a:ea typeface="Caveat"/>
                <a:cs typeface="Caveat"/>
                <a:sym typeface="Caveat"/>
              </a:rPr>
              <a:t>x</a:t>
            </a:r>
            <a:endParaRPr sz="15800">
              <a:solidFill>
                <a:srgbClr val="FF0000"/>
              </a:solidFill>
              <a:latin typeface="Caveat"/>
              <a:ea typeface="Caveat"/>
              <a:cs typeface="Caveat"/>
              <a:sym typeface="Cave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graphicFrame>
        <p:nvGraphicFramePr>
          <p:cNvPr id="205" name="Google Shape;205;p31"/>
          <p:cNvGraphicFramePr/>
          <p:nvPr/>
        </p:nvGraphicFramePr>
        <p:xfrm>
          <a:off x="260825" y="1055675"/>
          <a:ext cx="3000000" cy="3000000"/>
        </p:xfrm>
        <a:graphic>
          <a:graphicData uri="http://schemas.openxmlformats.org/drawingml/2006/table">
            <a:tbl>
              <a:tblPr>
                <a:noFill/>
                <a:tableStyleId>{FCDEE41B-DC62-4A99-B650-F99F68E2D8B2}</a:tableStyleId>
              </a:tblPr>
              <a:tblGrid>
                <a:gridCol w="1077775"/>
                <a:gridCol w="1077775"/>
                <a:gridCol w="1077775"/>
                <a:gridCol w="1077775"/>
                <a:gridCol w="1077775"/>
                <a:gridCol w="1077775"/>
                <a:gridCol w="1077775"/>
                <a:gridCol w="1077775"/>
              </a:tblGrid>
              <a:tr h="423300">
                <a:tc>
                  <a:txBody>
                    <a:bodyPr/>
                    <a:lstStyle/>
                    <a:p>
                      <a:pPr indent="0" lvl="0" marL="0" rtl="0" algn="ctr">
                        <a:spcBef>
                          <a:spcPts val="0"/>
                        </a:spcBef>
                        <a:spcAft>
                          <a:spcPts val="0"/>
                        </a:spcAft>
                        <a:buNone/>
                      </a:pPr>
                      <a:r>
                        <a:rPr lang="en" sz="1800">
                          <a:solidFill>
                            <a:schemeClr val="dk1"/>
                          </a:solidFill>
                        </a:rPr>
                        <a:t>128</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64</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32</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16</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8</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4</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2</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1</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3300">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06" name="Google Shape;206;p31"/>
          <p:cNvSpPr txBox="1"/>
          <p:nvPr/>
        </p:nvSpPr>
        <p:spPr>
          <a:xfrm>
            <a:off x="1338600" y="2238050"/>
            <a:ext cx="3233400" cy="1508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5"/>
                </a:solidFill>
                <a:latin typeface="Caveat"/>
                <a:ea typeface="Caveat"/>
                <a:cs typeface="Caveat"/>
                <a:sym typeface="Caveat"/>
              </a:rPr>
              <a:t>0111 0000</a:t>
            </a:r>
            <a:endParaRPr sz="4300">
              <a:solidFill>
                <a:schemeClr val="accent5"/>
              </a:solidFill>
              <a:latin typeface="Caveat"/>
              <a:ea typeface="Caveat"/>
              <a:cs typeface="Caveat"/>
              <a:sym typeface="Caveat"/>
            </a:endParaRPr>
          </a:p>
          <a:p>
            <a:pPr indent="-501650" lvl="0" marL="457200" rtl="0" algn="r">
              <a:spcBef>
                <a:spcPts val="0"/>
              </a:spcBef>
              <a:spcAft>
                <a:spcPts val="0"/>
              </a:spcAft>
              <a:buClr>
                <a:schemeClr val="lt1"/>
              </a:buClr>
              <a:buSzPts val="4300"/>
              <a:buFont typeface="Caveat"/>
              <a:buChar char="+"/>
            </a:pPr>
            <a:r>
              <a:rPr lang="en" sz="4300">
                <a:solidFill>
                  <a:schemeClr val="accent4"/>
                </a:solidFill>
                <a:latin typeface="Caveat"/>
                <a:ea typeface="Caveat"/>
                <a:cs typeface="Caveat"/>
                <a:sym typeface="Caveat"/>
              </a:rPr>
              <a:t>0010 1010</a:t>
            </a:r>
            <a:endParaRPr sz="4300">
              <a:solidFill>
                <a:schemeClr val="accent4"/>
              </a:solidFill>
              <a:latin typeface="Caveat"/>
              <a:ea typeface="Caveat"/>
              <a:cs typeface="Caveat"/>
              <a:sym typeface="Caveat"/>
            </a:endParaRPr>
          </a:p>
        </p:txBody>
      </p:sp>
      <p:sp>
        <p:nvSpPr>
          <p:cNvPr id="207" name="Google Shape;207;p31"/>
          <p:cNvSpPr txBox="1"/>
          <p:nvPr/>
        </p:nvSpPr>
        <p:spPr>
          <a:xfrm>
            <a:off x="1338600" y="3533450"/>
            <a:ext cx="3233400" cy="846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3"/>
                </a:solidFill>
                <a:latin typeface="Caveat"/>
                <a:ea typeface="Caveat"/>
                <a:cs typeface="Caveat"/>
                <a:sym typeface="Caveat"/>
              </a:rPr>
              <a:t>10</a:t>
            </a:r>
            <a:r>
              <a:rPr lang="en" sz="4300">
                <a:solidFill>
                  <a:schemeClr val="accent3"/>
                </a:solidFill>
                <a:latin typeface="Caveat"/>
                <a:ea typeface="Caveat"/>
                <a:cs typeface="Caveat"/>
                <a:sym typeface="Caveat"/>
              </a:rPr>
              <a:t>01 1010</a:t>
            </a:r>
            <a:endParaRPr sz="4300">
              <a:solidFill>
                <a:schemeClr val="accent3"/>
              </a:solidFill>
              <a:latin typeface="Caveat"/>
              <a:ea typeface="Caveat"/>
              <a:cs typeface="Caveat"/>
              <a:sym typeface="Caveat"/>
            </a:endParaRPr>
          </a:p>
        </p:txBody>
      </p:sp>
      <p:sp>
        <p:nvSpPr>
          <p:cNvPr id="208" name="Google Shape;208;p31"/>
          <p:cNvSpPr txBox="1"/>
          <p:nvPr/>
        </p:nvSpPr>
        <p:spPr>
          <a:xfrm>
            <a:off x="4571925" y="2238050"/>
            <a:ext cx="3233400" cy="1508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5"/>
                </a:solidFill>
                <a:latin typeface="Caveat"/>
                <a:ea typeface="Caveat"/>
                <a:cs typeface="Caveat"/>
                <a:sym typeface="Caveat"/>
              </a:rPr>
              <a:t>112</a:t>
            </a:r>
            <a:endParaRPr sz="4300">
              <a:solidFill>
                <a:schemeClr val="accent5"/>
              </a:solidFill>
              <a:latin typeface="Caveat"/>
              <a:ea typeface="Caveat"/>
              <a:cs typeface="Caveat"/>
              <a:sym typeface="Caveat"/>
            </a:endParaRPr>
          </a:p>
          <a:p>
            <a:pPr indent="-501650" lvl="0" marL="457200" rtl="0" algn="r">
              <a:spcBef>
                <a:spcPts val="0"/>
              </a:spcBef>
              <a:spcAft>
                <a:spcPts val="0"/>
              </a:spcAft>
              <a:buClr>
                <a:schemeClr val="lt1"/>
              </a:buClr>
              <a:buSzPts val="4300"/>
              <a:buFont typeface="Caveat"/>
              <a:buChar char="+"/>
            </a:pPr>
            <a:r>
              <a:rPr lang="en" sz="4300">
                <a:solidFill>
                  <a:schemeClr val="accent4"/>
                </a:solidFill>
                <a:latin typeface="Caveat"/>
                <a:ea typeface="Caveat"/>
                <a:cs typeface="Caveat"/>
                <a:sym typeface="Caveat"/>
              </a:rPr>
              <a:t>42</a:t>
            </a:r>
            <a:endParaRPr sz="4300">
              <a:solidFill>
                <a:schemeClr val="accent4"/>
              </a:solidFill>
              <a:latin typeface="Caveat"/>
              <a:ea typeface="Caveat"/>
              <a:cs typeface="Caveat"/>
              <a:sym typeface="Caveat"/>
            </a:endParaRPr>
          </a:p>
        </p:txBody>
      </p:sp>
      <p:sp>
        <p:nvSpPr>
          <p:cNvPr id="209" name="Google Shape;209;p31"/>
          <p:cNvSpPr txBox="1"/>
          <p:nvPr/>
        </p:nvSpPr>
        <p:spPr>
          <a:xfrm>
            <a:off x="4571925" y="3533450"/>
            <a:ext cx="3233400" cy="846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3"/>
                </a:solidFill>
                <a:latin typeface="Caveat"/>
                <a:ea typeface="Caveat"/>
                <a:cs typeface="Caveat"/>
                <a:sym typeface="Caveat"/>
              </a:rPr>
              <a:t>154</a:t>
            </a:r>
            <a:endParaRPr sz="4300">
              <a:solidFill>
                <a:schemeClr val="accent3"/>
              </a:solidFill>
              <a:latin typeface="Caveat"/>
              <a:ea typeface="Caveat"/>
              <a:cs typeface="Caveat"/>
              <a:sym typeface="Caveat"/>
            </a:endParaRPr>
          </a:p>
        </p:txBody>
      </p:sp>
      <p:cxnSp>
        <p:nvCxnSpPr>
          <p:cNvPr id="210" name="Google Shape;210;p31"/>
          <p:cNvCxnSpPr/>
          <p:nvPr/>
        </p:nvCxnSpPr>
        <p:spPr>
          <a:xfrm>
            <a:off x="2337700" y="3640550"/>
            <a:ext cx="2182200" cy="8100"/>
          </a:xfrm>
          <a:prstGeom prst="straightConnector1">
            <a:avLst/>
          </a:prstGeom>
          <a:noFill/>
          <a:ln cap="flat" cmpd="sng" w="19050">
            <a:solidFill>
              <a:schemeClr val="lt1"/>
            </a:solidFill>
            <a:prstDash val="solid"/>
            <a:round/>
            <a:headEnd len="med" w="med" type="none"/>
            <a:tailEnd len="med" w="med" type="none"/>
          </a:ln>
        </p:spPr>
      </p:cxnSp>
      <p:cxnSp>
        <p:nvCxnSpPr>
          <p:cNvPr id="211" name="Google Shape;211;p31"/>
          <p:cNvCxnSpPr/>
          <p:nvPr/>
        </p:nvCxnSpPr>
        <p:spPr>
          <a:xfrm flipH="1" rot="10800000">
            <a:off x="6881975" y="3648600"/>
            <a:ext cx="914400" cy="4200"/>
          </a:xfrm>
          <a:prstGeom prst="straightConnector1">
            <a:avLst/>
          </a:prstGeom>
          <a:noFill/>
          <a:ln cap="flat" cmpd="sng" w="19050">
            <a:solidFill>
              <a:schemeClr val="lt1"/>
            </a:solidFill>
            <a:prstDash val="solid"/>
            <a:round/>
            <a:headEnd len="med" w="med" type="none"/>
            <a:tailEnd len="med" w="med" type="none"/>
          </a:ln>
        </p:spPr>
      </p:cxnSp>
      <p:sp>
        <p:nvSpPr>
          <p:cNvPr id="212" name="Google Shape;212;p31"/>
          <p:cNvSpPr txBox="1"/>
          <p:nvPr>
            <p:ph type="title"/>
          </p:nvPr>
        </p:nvSpPr>
        <p:spPr>
          <a:xfrm>
            <a:off x="260850" y="3886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8</a:t>
            </a:r>
            <a:r>
              <a:rPr b="0" lang="en" sz="3600"/>
              <a:t> bits addition</a:t>
            </a:r>
            <a:endParaRPr b="0" sz="3600"/>
          </a:p>
        </p:txBody>
      </p:sp>
      <p:sp>
        <p:nvSpPr>
          <p:cNvPr id="213" name="Google Shape;213;p31"/>
          <p:cNvSpPr txBox="1"/>
          <p:nvPr/>
        </p:nvSpPr>
        <p:spPr>
          <a:xfrm>
            <a:off x="2145850" y="2161850"/>
            <a:ext cx="7476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000">
                <a:solidFill>
                  <a:srgbClr val="FF0000"/>
                </a:solidFill>
                <a:latin typeface="Caveat"/>
                <a:ea typeface="Caveat"/>
                <a:cs typeface="Caveat"/>
                <a:sym typeface="Caveat"/>
              </a:rPr>
              <a:t>  1  </a:t>
            </a:r>
            <a:endParaRPr sz="2000">
              <a:solidFill>
                <a:srgbClr val="FF0000"/>
              </a:solidFill>
              <a:latin typeface="Caveat"/>
              <a:ea typeface="Caveat"/>
              <a:cs typeface="Caveat"/>
              <a:sym typeface="Caveat"/>
            </a:endParaRPr>
          </a:p>
        </p:txBody>
      </p:sp>
      <p:sp>
        <p:nvSpPr>
          <p:cNvPr id="214" name="Google Shape;214;p31"/>
          <p:cNvSpPr txBox="1"/>
          <p:nvPr/>
        </p:nvSpPr>
        <p:spPr>
          <a:xfrm>
            <a:off x="1917250" y="2161850"/>
            <a:ext cx="7476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000">
                <a:solidFill>
                  <a:srgbClr val="FF0000"/>
                </a:solidFill>
                <a:latin typeface="Caveat"/>
                <a:ea typeface="Caveat"/>
                <a:cs typeface="Caveat"/>
                <a:sym typeface="Caveat"/>
              </a:rPr>
              <a:t>  1  </a:t>
            </a:r>
            <a:endParaRPr sz="2000">
              <a:solidFill>
                <a:srgbClr val="FF0000"/>
              </a:solidFill>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8" name="Shape 78"/>
        <p:cNvGrpSpPr/>
        <p:nvPr/>
      </p:nvGrpSpPr>
      <p:grpSpPr>
        <a:xfrm>
          <a:off x="0" y="0"/>
          <a:ext cx="0" cy="0"/>
          <a:chOff x="0" y="0"/>
          <a:chExt cx="0" cy="0"/>
        </a:xfrm>
      </p:grpSpPr>
      <p:pic>
        <p:nvPicPr>
          <p:cNvPr id="79" name="Google Shape;79;p14"/>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0" name="Google Shape;80;p1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1" name="Google Shape;81;p14"/>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Intro</a:t>
            </a:r>
            <a:endParaRPr b="1" sz="3000">
              <a:solidFill>
                <a:schemeClr val="lt2"/>
              </a:solidFill>
              <a:latin typeface="Raleway"/>
              <a:ea typeface="Raleway"/>
              <a:cs typeface="Raleway"/>
              <a:sym typeface="Raleway"/>
            </a:endParaRPr>
          </a:p>
        </p:txBody>
      </p:sp>
      <p:sp>
        <p:nvSpPr>
          <p:cNvPr id="82" name="Google Shape;82;p14"/>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Lesson 1 Review</a:t>
            </a:r>
            <a:endParaRPr b="1"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Binary Addition</a:t>
            </a:r>
            <a:endParaRPr sz="1100">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Binary Subtraction</a:t>
            </a:r>
            <a:endParaRPr b="1"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Practice</a:t>
            </a:r>
            <a:endParaRPr b="1"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Fixed Point Binary Fractions</a:t>
            </a:r>
            <a:endParaRPr b="1"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Practice</a:t>
            </a:r>
            <a:endParaRPr b="1"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Floating Point Binary Fractions</a:t>
            </a:r>
            <a:endParaRPr b="1" sz="1300">
              <a:solidFill>
                <a:schemeClr val="dk1"/>
              </a:solidFill>
              <a:latin typeface="Raleway"/>
              <a:ea typeface="Raleway"/>
              <a:cs typeface="Raleway"/>
              <a:sym typeface="Raleway"/>
            </a:endParaRPr>
          </a:p>
          <a:p>
            <a:pPr indent="-311150" lvl="0" marL="457200" rtl="0" algn="l">
              <a:spcBef>
                <a:spcPts val="1000"/>
              </a:spcBef>
              <a:spcAft>
                <a:spcPts val="1000"/>
              </a:spcAft>
              <a:buClr>
                <a:schemeClr val="dk1"/>
              </a:buClr>
              <a:buSzPts val="1300"/>
              <a:buFont typeface="Raleway"/>
              <a:buChar char="➔"/>
            </a:pPr>
            <a:r>
              <a:rPr b="1" lang="en" sz="1300">
                <a:solidFill>
                  <a:schemeClr val="dk1"/>
                </a:solidFill>
                <a:latin typeface="Raleway"/>
                <a:ea typeface="Raleway"/>
                <a:cs typeface="Raleway"/>
                <a:sym typeface="Raleway"/>
              </a:rPr>
              <a:t>Practice</a:t>
            </a:r>
            <a:endParaRPr sz="1100">
              <a:solidFill>
                <a:schemeClr val="dk2"/>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graphicFrame>
        <p:nvGraphicFramePr>
          <p:cNvPr id="219" name="Google Shape;219;p32"/>
          <p:cNvGraphicFramePr/>
          <p:nvPr/>
        </p:nvGraphicFramePr>
        <p:xfrm>
          <a:off x="260825" y="1055675"/>
          <a:ext cx="3000000" cy="3000000"/>
        </p:xfrm>
        <a:graphic>
          <a:graphicData uri="http://schemas.openxmlformats.org/drawingml/2006/table">
            <a:tbl>
              <a:tblPr>
                <a:noFill/>
                <a:tableStyleId>{FCDEE41B-DC62-4A99-B650-F99F68E2D8B2}</a:tableStyleId>
              </a:tblPr>
              <a:tblGrid>
                <a:gridCol w="1077775"/>
                <a:gridCol w="1077775"/>
                <a:gridCol w="1077775"/>
                <a:gridCol w="1077775"/>
                <a:gridCol w="1077775"/>
                <a:gridCol w="1077775"/>
                <a:gridCol w="1077775"/>
                <a:gridCol w="1077775"/>
              </a:tblGrid>
              <a:tr h="423300">
                <a:tc>
                  <a:txBody>
                    <a:bodyPr/>
                    <a:lstStyle/>
                    <a:p>
                      <a:pPr indent="0" lvl="0" marL="0" rtl="0" algn="ctr">
                        <a:spcBef>
                          <a:spcPts val="0"/>
                        </a:spcBef>
                        <a:spcAft>
                          <a:spcPts val="0"/>
                        </a:spcAft>
                        <a:buNone/>
                      </a:pPr>
                      <a:r>
                        <a:rPr lang="en" sz="1800">
                          <a:solidFill>
                            <a:schemeClr val="dk1"/>
                          </a:solidFill>
                        </a:rPr>
                        <a:t>128</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64</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32</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16</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8</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4</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2</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1</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3300">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20" name="Google Shape;220;p32"/>
          <p:cNvSpPr txBox="1"/>
          <p:nvPr/>
        </p:nvSpPr>
        <p:spPr>
          <a:xfrm>
            <a:off x="1338600" y="2238050"/>
            <a:ext cx="3233400" cy="1508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5"/>
                </a:solidFill>
                <a:latin typeface="Caveat"/>
                <a:ea typeface="Caveat"/>
                <a:cs typeface="Caveat"/>
                <a:sym typeface="Caveat"/>
              </a:rPr>
              <a:t>1011 0110</a:t>
            </a:r>
            <a:endParaRPr sz="4300">
              <a:solidFill>
                <a:schemeClr val="accent5"/>
              </a:solidFill>
              <a:latin typeface="Caveat"/>
              <a:ea typeface="Caveat"/>
              <a:cs typeface="Caveat"/>
              <a:sym typeface="Caveat"/>
            </a:endParaRPr>
          </a:p>
          <a:p>
            <a:pPr indent="-501650" lvl="0" marL="457200" rtl="0" algn="r">
              <a:spcBef>
                <a:spcPts val="0"/>
              </a:spcBef>
              <a:spcAft>
                <a:spcPts val="0"/>
              </a:spcAft>
              <a:buClr>
                <a:schemeClr val="lt1"/>
              </a:buClr>
              <a:buSzPts val="4300"/>
              <a:buFont typeface="Caveat"/>
              <a:buChar char="+"/>
            </a:pPr>
            <a:r>
              <a:rPr lang="en" sz="4300">
                <a:solidFill>
                  <a:schemeClr val="accent4"/>
                </a:solidFill>
                <a:latin typeface="Caveat"/>
                <a:ea typeface="Caveat"/>
                <a:cs typeface="Caveat"/>
                <a:sym typeface="Caveat"/>
              </a:rPr>
              <a:t>0111 1010</a:t>
            </a:r>
            <a:endParaRPr sz="4300">
              <a:solidFill>
                <a:schemeClr val="accent4"/>
              </a:solidFill>
              <a:latin typeface="Caveat"/>
              <a:ea typeface="Caveat"/>
              <a:cs typeface="Caveat"/>
              <a:sym typeface="Caveat"/>
            </a:endParaRPr>
          </a:p>
        </p:txBody>
      </p:sp>
      <p:sp>
        <p:nvSpPr>
          <p:cNvPr id="221" name="Google Shape;221;p32"/>
          <p:cNvSpPr txBox="1"/>
          <p:nvPr/>
        </p:nvSpPr>
        <p:spPr>
          <a:xfrm>
            <a:off x="1338600" y="3533450"/>
            <a:ext cx="3233400" cy="846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3"/>
                </a:solidFill>
                <a:latin typeface="Caveat"/>
                <a:ea typeface="Caveat"/>
                <a:cs typeface="Caveat"/>
                <a:sym typeface="Caveat"/>
              </a:rPr>
              <a:t>0011 0000</a:t>
            </a:r>
            <a:endParaRPr sz="4300">
              <a:solidFill>
                <a:schemeClr val="accent3"/>
              </a:solidFill>
              <a:latin typeface="Caveat"/>
              <a:ea typeface="Caveat"/>
              <a:cs typeface="Caveat"/>
              <a:sym typeface="Caveat"/>
            </a:endParaRPr>
          </a:p>
        </p:txBody>
      </p:sp>
      <p:sp>
        <p:nvSpPr>
          <p:cNvPr id="222" name="Google Shape;222;p32"/>
          <p:cNvSpPr txBox="1"/>
          <p:nvPr/>
        </p:nvSpPr>
        <p:spPr>
          <a:xfrm>
            <a:off x="4571925" y="2238050"/>
            <a:ext cx="3233400" cy="1508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5"/>
                </a:solidFill>
                <a:latin typeface="Caveat"/>
                <a:ea typeface="Caveat"/>
                <a:cs typeface="Caveat"/>
                <a:sym typeface="Caveat"/>
              </a:rPr>
              <a:t>182</a:t>
            </a:r>
            <a:endParaRPr sz="4300">
              <a:solidFill>
                <a:schemeClr val="accent5"/>
              </a:solidFill>
              <a:latin typeface="Caveat"/>
              <a:ea typeface="Caveat"/>
              <a:cs typeface="Caveat"/>
              <a:sym typeface="Caveat"/>
            </a:endParaRPr>
          </a:p>
          <a:p>
            <a:pPr indent="-501650" lvl="0" marL="457200" rtl="0" algn="r">
              <a:spcBef>
                <a:spcPts val="0"/>
              </a:spcBef>
              <a:spcAft>
                <a:spcPts val="0"/>
              </a:spcAft>
              <a:buClr>
                <a:schemeClr val="lt1"/>
              </a:buClr>
              <a:buSzPts val="4300"/>
              <a:buFont typeface="Caveat"/>
              <a:buChar char="+"/>
            </a:pPr>
            <a:r>
              <a:rPr lang="en" sz="4300">
                <a:solidFill>
                  <a:schemeClr val="accent4"/>
                </a:solidFill>
                <a:latin typeface="Caveat"/>
                <a:ea typeface="Caveat"/>
                <a:cs typeface="Caveat"/>
                <a:sym typeface="Caveat"/>
              </a:rPr>
              <a:t>122</a:t>
            </a:r>
            <a:endParaRPr sz="4300">
              <a:solidFill>
                <a:schemeClr val="accent4"/>
              </a:solidFill>
              <a:latin typeface="Caveat"/>
              <a:ea typeface="Caveat"/>
              <a:cs typeface="Caveat"/>
              <a:sym typeface="Caveat"/>
            </a:endParaRPr>
          </a:p>
        </p:txBody>
      </p:sp>
      <p:sp>
        <p:nvSpPr>
          <p:cNvPr id="223" name="Google Shape;223;p32"/>
          <p:cNvSpPr txBox="1"/>
          <p:nvPr/>
        </p:nvSpPr>
        <p:spPr>
          <a:xfrm>
            <a:off x="4571925" y="3533450"/>
            <a:ext cx="3233400" cy="846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3"/>
                </a:solidFill>
                <a:latin typeface="Caveat"/>
                <a:ea typeface="Caveat"/>
                <a:cs typeface="Caveat"/>
                <a:sym typeface="Caveat"/>
              </a:rPr>
              <a:t>304</a:t>
            </a:r>
            <a:endParaRPr sz="4300">
              <a:solidFill>
                <a:schemeClr val="accent3"/>
              </a:solidFill>
              <a:latin typeface="Caveat"/>
              <a:ea typeface="Caveat"/>
              <a:cs typeface="Caveat"/>
              <a:sym typeface="Caveat"/>
            </a:endParaRPr>
          </a:p>
        </p:txBody>
      </p:sp>
      <p:cxnSp>
        <p:nvCxnSpPr>
          <p:cNvPr id="224" name="Google Shape;224;p32"/>
          <p:cNvCxnSpPr/>
          <p:nvPr/>
        </p:nvCxnSpPr>
        <p:spPr>
          <a:xfrm>
            <a:off x="2337700" y="3640550"/>
            <a:ext cx="2182200" cy="8100"/>
          </a:xfrm>
          <a:prstGeom prst="straightConnector1">
            <a:avLst/>
          </a:prstGeom>
          <a:noFill/>
          <a:ln cap="flat" cmpd="sng" w="19050">
            <a:solidFill>
              <a:schemeClr val="lt1"/>
            </a:solidFill>
            <a:prstDash val="solid"/>
            <a:round/>
            <a:headEnd len="med" w="med" type="none"/>
            <a:tailEnd len="med" w="med" type="none"/>
          </a:ln>
        </p:spPr>
      </p:cxnSp>
      <p:cxnSp>
        <p:nvCxnSpPr>
          <p:cNvPr id="225" name="Google Shape;225;p32"/>
          <p:cNvCxnSpPr/>
          <p:nvPr/>
        </p:nvCxnSpPr>
        <p:spPr>
          <a:xfrm flipH="1" rot="10800000">
            <a:off x="6881975" y="3648600"/>
            <a:ext cx="914400" cy="4200"/>
          </a:xfrm>
          <a:prstGeom prst="straightConnector1">
            <a:avLst/>
          </a:prstGeom>
          <a:noFill/>
          <a:ln cap="flat" cmpd="sng" w="19050">
            <a:solidFill>
              <a:schemeClr val="lt1"/>
            </a:solidFill>
            <a:prstDash val="solid"/>
            <a:round/>
            <a:headEnd len="med" w="med" type="none"/>
            <a:tailEnd len="med" w="med" type="none"/>
          </a:ln>
        </p:spPr>
      </p:cxnSp>
      <p:sp>
        <p:nvSpPr>
          <p:cNvPr id="226" name="Google Shape;226;p32"/>
          <p:cNvSpPr txBox="1"/>
          <p:nvPr>
            <p:ph type="title"/>
          </p:nvPr>
        </p:nvSpPr>
        <p:spPr>
          <a:xfrm>
            <a:off x="260850" y="3886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8 bits addition - overflow</a:t>
            </a:r>
            <a:endParaRPr b="0" sz="3600"/>
          </a:p>
        </p:txBody>
      </p:sp>
      <p:sp>
        <p:nvSpPr>
          <p:cNvPr id="227" name="Google Shape;227;p32"/>
          <p:cNvSpPr txBox="1"/>
          <p:nvPr/>
        </p:nvSpPr>
        <p:spPr>
          <a:xfrm>
            <a:off x="1774450" y="2161850"/>
            <a:ext cx="22698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000">
                <a:solidFill>
                  <a:srgbClr val="FF0000"/>
                </a:solidFill>
                <a:latin typeface="Caveat"/>
                <a:ea typeface="Caveat"/>
                <a:cs typeface="Caveat"/>
                <a:sym typeface="Caveat"/>
              </a:rPr>
              <a:t>   1  1  1  1  1    1  1  </a:t>
            </a:r>
            <a:endParaRPr sz="2000">
              <a:solidFill>
                <a:srgbClr val="FF0000"/>
              </a:solidFill>
              <a:latin typeface="Caveat"/>
              <a:ea typeface="Caveat"/>
              <a:cs typeface="Caveat"/>
              <a:sym typeface="Caveat"/>
            </a:endParaRPr>
          </a:p>
        </p:txBody>
      </p:sp>
      <p:sp>
        <p:nvSpPr>
          <p:cNvPr id="228" name="Google Shape;228;p32"/>
          <p:cNvSpPr txBox="1"/>
          <p:nvPr/>
        </p:nvSpPr>
        <p:spPr>
          <a:xfrm>
            <a:off x="2851325" y="2943450"/>
            <a:ext cx="1390800" cy="141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800">
                <a:solidFill>
                  <a:srgbClr val="FF0000"/>
                </a:solidFill>
                <a:latin typeface="Caveat"/>
                <a:ea typeface="Caveat"/>
                <a:cs typeface="Caveat"/>
                <a:sym typeface="Caveat"/>
              </a:rPr>
              <a:t>x</a:t>
            </a:r>
            <a:endParaRPr sz="15800">
              <a:solidFill>
                <a:srgbClr val="FF0000"/>
              </a:solidFill>
              <a:latin typeface="Caveat"/>
              <a:ea typeface="Caveat"/>
              <a:cs typeface="Caveat"/>
              <a:sym typeface="Cave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283099" y="712150"/>
            <a:ext cx="86223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a:solidFill>
                  <a:schemeClr val="accent5"/>
                </a:solidFill>
              </a:rPr>
              <a:t>Binary </a:t>
            </a:r>
            <a:r>
              <a:rPr lang="en">
                <a:solidFill>
                  <a:schemeClr val="accent5"/>
                </a:solidFill>
              </a:rPr>
              <a:t>Subtraction</a:t>
            </a:r>
            <a:endParaRPr b="0"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283100" y="1119025"/>
            <a:ext cx="5232000" cy="34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0 - 0 = 0</a:t>
            </a:r>
            <a:endParaRPr sz="3600">
              <a:solidFill>
                <a:schemeClr val="dk1"/>
              </a:solidFill>
            </a:endParaRPr>
          </a:p>
          <a:p>
            <a:pPr indent="0" lvl="0" marL="0" rtl="0" algn="l">
              <a:spcBef>
                <a:spcPts val="0"/>
              </a:spcBef>
              <a:spcAft>
                <a:spcPts val="0"/>
              </a:spcAft>
              <a:buNone/>
            </a:pPr>
            <a:r>
              <a:rPr lang="en" sz="3600">
                <a:solidFill>
                  <a:schemeClr val="dk1"/>
                </a:solidFill>
              </a:rPr>
              <a:t>0 - 1 = 1 with 1 borrow</a:t>
            </a:r>
            <a:endParaRPr sz="3600">
              <a:solidFill>
                <a:schemeClr val="dk1"/>
              </a:solidFill>
            </a:endParaRPr>
          </a:p>
          <a:p>
            <a:pPr indent="0" lvl="0" marL="0" rtl="0" algn="l">
              <a:spcBef>
                <a:spcPts val="0"/>
              </a:spcBef>
              <a:spcAft>
                <a:spcPts val="0"/>
              </a:spcAft>
              <a:buNone/>
            </a:pPr>
            <a:r>
              <a:rPr lang="en" sz="3600">
                <a:solidFill>
                  <a:schemeClr val="dk1"/>
                </a:solidFill>
              </a:rPr>
              <a:t>1 - 0 = 1</a:t>
            </a:r>
            <a:endParaRPr sz="3600">
              <a:solidFill>
                <a:schemeClr val="dk1"/>
              </a:solidFill>
            </a:endParaRPr>
          </a:p>
          <a:p>
            <a:pPr indent="0" lvl="0" marL="0" rtl="0" algn="l">
              <a:spcBef>
                <a:spcPts val="0"/>
              </a:spcBef>
              <a:spcAft>
                <a:spcPts val="0"/>
              </a:spcAft>
              <a:buNone/>
            </a:pPr>
            <a:r>
              <a:rPr lang="en" sz="3600">
                <a:solidFill>
                  <a:schemeClr val="dk1"/>
                </a:solidFill>
              </a:rPr>
              <a:t>1 - 1 = 0 </a:t>
            </a:r>
            <a:endParaRPr sz="3600">
              <a:solidFill>
                <a:schemeClr val="dk1"/>
              </a:solidFill>
            </a:endParaRPr>
          </a:p>
        </p:txBody>
      </p:sp>
      <p:sp>
        <p:nvSpPr>
          <p:cNvPr id="239" name="Google Shape;239;p34"/>
          <p:cNvSpPr txBox="1"/>
          <p:nvPr>
            <p:ph type="title"/>
          </p:nvPr>
        </p:nvSpPr>
        <p:spPr>
          <a:xfrm>
            <a:off x="260850" y="3886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Subtracting</a:t>
            </a:r>
            <a:r>
              <a:rPr b="0" lang="en" sz="3600"/>
              <a:t> a bit</a:t>
            </a:r>
            <a:endParaRPr b="0" sz="3600"/>
          </a:p>
        </p:txBody>
      </p:sp>
      <p:sp>
        <p:nvSpPr>
          <p:cNvPr id="240" name="Google Shape;240;p34"/>
          <p:cNvSpPr txBox="1"/>
          <p:nvPr>
            <p:ph type="title"/>
          </p:nvPr>
        </p:nvSpPr>
        <p:spPr>
          <a:xfrm>
            <a:off x="4559200" y="857400"/>
            <a:ext cx="2086200" cy="342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3600">
              <a:solidFill>
                <a:schemeClr val="accent3"/>
              </a:solidFill>
            </a:endParaRPr>
          </a:p>
          <a:p>
            <a:pPr indent="0" lvl="0" marL="0" rtl="0" algn="ctr">
              <a:spcBef>
                <a:spcPts val="0"/>
              </a:spcBef>
              <a:spcAft>
                <a:spcPts val="0"/>
              </a:spcAft>
              <a:buNone/>
            </a:pPr>
            <a:r>
              <a:t/>
            </a:r>
            <a:endParaRPr sz="3600">
              <a:solidFill>
                <a:schemeClr val="accent3"/>
              </a:solidFill>
            </a:endParaRPr>
          </a:p>
          <a:p>
            <a:pPr indent="0" lvl="0" marL="0" rtl="0" algn="r">
              <a:spcBef>
                <a:spcPts val="0"/>
              </a:spcBef>
              <a:spcAft>
                <a:spcPts val="0"/>
              </a:spcAft>
              <a:buNone/>
            </a:pPr>
            <a:r>
              <a:rPr lang="en" sz="3600">
                <a:solidFill>
                  <a:schemeClr val="accent2"/>
                </a:solidFill>
              </a:rPr>
              <a:t>1 0</a:t>
            </a:r>
            <a:endParaRPr sz="3600">
              <a:solidFill>
                <a:schemeClr val="accent2"/>
              </a:solidFill>
            </a:endParaRPr>
          </a:p>
          <a:p>
            <a:pPr indent="-457200" lvl="0" marL="457200" rtl="0" algn="r">
              <a:spcBef>
                <a:spcPts val="0"/>
              </a:spcBef>
              <a:spcAft>
                <a:spcPts val="0"/>
              </a:spcAft>
              <a:buClr>
                <a:schemeClr val="accent2"/>
              </a:buClr>
              <a:buSzPts val="3600"/>
              <a:buChar char="-"/>
            </a:pPr>
            <a:r>
              <a:rPr lang="en" sz="3600">
                <a:solidFill>
                  <a:schemeClr val="accent2"/>
                </a:solidFill>
              </a:rPr>
              <a:t>   1</a:t>
            </a:r>
            <a:endParaRPr sz="3600">
              <a:solidFill>
                <a:schemeClr val="accent2"/>
              </a:solidFill>
            </a:endParaRPr>
          </a:p>
          <a:p>
            <a:pPr indent="0" lvl="0" marL="457200" rtl="0" algn="r">
              <a:spcBef>
                <a:spcPts val="0"/>
              </a:spcBef>
              <a:spcAft>
                <a:spcPts val="0"/>
              </a:spcAft>
              <a:buNone/>
            </a:pPr>
            <a:r>
              <a:rPr lang="en" sz="3600">
                <a:solidFill>
                  <a:schemeClr val="accent2"/>
                </a:solidFill>
              </a:rPr>
              <a:t>0 1</a:t>
            </a:r>
            <a:endParaRPr sz="3600">
              <a:solidFill>
                <a:schemeClr val="accent2"/>
              </a:solidFill>
            </a:endParaRPr>
          </a:p>
        </p:txBody>
      </p:sp>
      <p:sp>
        <p:nvSpPr>
          <p:cNvPr id="241" name="Google Shape;241;p34"/>
          <p:cNvSpPr txBox="1"/>
          <p:nvPr/>
        </p:nvSpPr>
        <p:spPr>
          <a:xfrm>
            <a:off x="5500850" y="1805350"/>
            <a:ext cx="1097100" cy="538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300">
                <a:solidFill>
                  <a:srgbClr val="FF0000"/>
                </a:solidFill>
                <a:latin typeface="Caveat"/>
                <a:ea typeface="Caveat"/>
                <a:cs typeface="Caveat"/>
                <a:sym typeface="Caveat"/>
              </a:rPr>
              <a:t>  0   2</a:t>
            </a:r>
            <a:endParaRPr sz="2300">
              <a:solidFill>
                <a:srgbClr val="FF0000"/>
              </a:solidFill>
              <a:latin typeface="Caveat"/>
              <a:ea typeface="Caveat"/>
              <a:cs typeface="Caveat"/>
              <a:sym typeface="Caveat"/>
            </a:endParaRPr>
          </a:p>
        </p:txBody>
      </p:sp>
      <p:cxnSp>
        <p:nvCxnSpPr>
          <p:cNvPr id="242" name="Google Shape;242;p34"/>
          <p:cNvCxnSpPr/>
          <p:nvPr/>
        </p:nvCxnSpPr>
        <p:spPr>
          <a:xfrm flipH="1" rot="10800000">
            <a:off x="5731100" y="3457850"/>
            <a:ext cx="914400" cy="4200"/>
          </a:xfrm>
          <a:prstGeom prst="straightConnector1">
            <a:avLst/>
          </a:prstGeom>
          <a:noFill/>
          <a:ln cap="flat" cmpd="sng" w="19050">
            <a:solidFill>
              <a:schemeClr val="lt1"/>
            </a:solidFill>
            <a:prstDash val="solid"/>
            <a:round/>
            <a:headEnd len="med" w="med" type="none"/>
            <a:tailEnd len="med" w="med" type="none"/>
          </a:ln>
        </p:spPr>
      </p:cxnSp>
      <p:sp>
        <p:nvSpPr>
          <p:cNvPr id="243" name="Google Shape;243;p34"/>
          <p:cNvSpPr txBox="1"/>
          <p:nvPr/>
        </p:nvSpPr>
        <p:spPr>
          <a:xfrm>
            <a:off x="5758550" y="2210150"/>
            <a:ext cx="431400" cy="60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FF0000"/>
                </a:solidFill>
                <a:latin typeface="Caveat"/>
                <a:ea typeface="Caveat"/>
                <a:cs typeface="Caveat"/>
                <a:sym typeface="Caveat"/>
              </a:rPr>
              <a:t>x</a:t>
            </a:r>
            <a:endParaRPr sz="5700">
              <a:solidFill>
                <a:srgbClr val="FF0000"/>
              </a:solidFill>
              <a:latin typeface="Caveat"/>
              <a:ea typeface="Caveat"/>
              <a:cs typeface="Caveat"/>
              <a:sym typeface="Cave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graphicFrame>
        <p:nvGraphicFramePr>
          <p:cNvPr id="248" name="Google Shape;248;p35"/>
          <p:cNvGraphicFramePr/>
          <p:nvPr/>
        </p:nvGraphicFramePr>
        <p:xfrm>
          <a:off x="2416450" y="1055675"/>
          <a:ext cx="3000000" cy="3000000"/>
        </p:xfrm>
        <a:graphic>
          <a:graphicData uri="http://schemas.openxmlformats.org/drawingml/2006/table">
            <a:tbl>
              <a:tblPr>
                <a:noFill/>
                <a:tableStyleId>{FCDEE41B-DC62-4A99-B650-F99F68E2D8B2}</a:tableStyleId>
              </a:tblPr>
              <a:tblGrid>
                <a:gridCol w="1077775"/>
                <a:gridCol w="1077775"/>
                <a:gridCol w="1077775"/>
                <a:gridCol w="1077775"/>
              </a:tblGrid>
              <a:tr h="423300">
                <a:tc>
                  <a:txBody>
                    <a:bodyPr/>
                    <a:lstStyle/>
                    <a:p>
                      <a:pPr indent="0" lvl="0" marL="0" rtl="0" algn="ctr">
                        <a:spcBef>
                          <a:spcPts val="0"/>
                        </a:spcBef>
                        <a:spcAft>
                          <a:spcPts val="0"/>
                        </a:spcAft>
                        <a:buNone/>
                      </a:pPr>
                      <a:r>
                        <a:rPr lang="en" sz="1800">
                          <a:solidFill>
                            <a:schemeClr val="dk1"/>
                          </a:solidFill>
                        </a:rPr>
                        <a:t>8</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4</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2</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1</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3300">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49" name="Google Shape;249;p35"/>
          <p:cNvSpPr txBox="1"/>
          <p:nvPr/>
        </p:nvSpPr>
        <p:spPr>
          <a:xfrm>
            <a:off x="2765575" y="2238050"/>
            <a:ext cx="1806600" cy="1508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5"/>
                </a:solidFill>
                <a:latin typeface="Caveat"/>
                <a:ea typeface="Caveat"/>
                <a:cs typeface="Caveat"/>
                <a:sym typeface="Caveat"/>
              </a:rPr>
              <a:t>1011</a:t>
            </a:r>
            <a:endParaRPr sz="4300">
              <a:solidFill>
                <a:schemeClr val="accent5"/>
              </a:solidFill>
              <a:latin typeface="Caveat"/>
              <a:ea typeface="Caveat"/>
              <a:cs typeface="Caveat"/>
              <a:sym typeface="Caveat"/>
            </a:endParaRPr>
          </a:p>
          <a:p>
            <a:pPr indent="0" lvl="0" marL="0" rtl="0" algn="r">
              <a:spcBef>
                <a:spcPts val="0"/>
              </a:spcBef>
              <a:spcAft>
                <a:spcPts val="0"/>
              </a:spcAft>
              <a:buNone/>
            </a:pPr>
            <a:r>
              <a:rPr lang="en" sz="4300">
                <a:solidFill>
                  <a:schemeClr val="accent5"/>
                </a:solidFill>
                <a:latin typeface="Caveat"/>
                <a:ea typeface="Caveat"/>
                <a:cs typeface="Caveat"/>
                <a:sym typeface="Caveat"/>
              </a:rPr>
              <a:t> </a:t>
            </a:r>
            <a:r>
              <a:rPr lang="en" sz="4300">
                <a:solidFill>
                  <a:schemeClr val="lt1"/>
                </a:solidFill>
                <a:latin typeface="Caveat"/>
                <a:ea typeface="Caveat"/>
                <a:cs typeface="Caveat"/>
                <a:sym typeface="Caveat"/>
              </a:rPr>
              <a:t>-</a:t>
            </a:r>
            <a:r>
              <a:rPr lang="en" sz="4300">
                <a:solidFill>
                  <a:schemeClr val="accent4"/>
                </a:solidFill>
                <a:latin typeface="Caveat"/>
                <a:ea typeface="Caveat"/>
                <a:cs typeface="Caveat"/>
                <a:sym typeface="Caveat"/>
              </a:rPr>
              <a:t> 0011</a:t>
            </a:r>
            <a:endParaRPr sz="4300">
              <a:solidFill>
                <a:schemeClr val="accent4"/>
              </a:solidFill>
              <a:latin typeface="Caveat"/>
              <a:ea typeface="Caveat"/>
              <a:cs typeface="Caveat"/>
              <a:sym typeface="Caveat"/>
            </a:endParaRPr>
          </a:p>
        </p:txBody>
      </p:sp>
      <p:sp>
        <p:nvSpPr>
          <p:cNvPr id="250" name="Google Shape;250;p35"/>
          <p:cNvSpPr txBox="1"/>
          <p:nvPr/>
        </p:nvSpPr>
        <p:spPr>
          <a:xfrm>
            <a:off x="2957425" y="3533450"/>
            <a:ext cx="1614600" cy="846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3"/>
                </a:solidFill>
                <a:latin typeface="Caveat"/>
                <a:ea typeface="Caveat"/>
                <a:cs typeface="Caveat"/>
                <a:sym typeface="Caveat"/>
              </a:rPr>
              <a:t>1000</a:t>
            </a:r>
            <a:endParaRPr sz="4300">
              <a:solidFill>
                <a:schemeClr val="accent3"/>
              </a:solidFill>
              <a:latin typeface="Caveat"/>
              <a:ea typeface="Caveat"/>
              <a:cs typeface="Caveat"/>
              <a:sym typeface="Caveat"/>
            </a:endParaRPr>
          </a:p>
        </p:txBody>
      </p:sp>
      <p:sp>
        <p:nvSpPr>
          <p:cNvPr id="251" name="Google Shape;251;p35"/>
          <p:cNvSpPr txBox="1"/>
          <p:nvPr/>
        </p:nvSpPr>
        <p:spPr>
          <a:xfrm>
            <a:off x="4582975" y="2238050"/>
            <a:ext cx="2155500" cy="1508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5"/>
                </a:solidFill>
                <a:latin typeface="Caveat"/>
                <a:ea typeface="Caveat"/>
                <a:cs typeface="Caveat"/>
                <a:sym typeface="Caveat"/>
              </a:rPr>
              <a:t>11</a:t>
            </a:r>
            <a:endParaRPr sz="4300">
              <a:solidFill>
                <a:schemeClr val="accent5"/>
              </a:solidFill>
              <a:latin typeface="Caveat"/>
              <a:ea typeface="Caveat"/>
              <a:cs typeface="Caveat"/>
              <a:sym typeface="Caveat"/>
            </a:endParaRPr>
          </a:p>
          <a:p>
            <a:pPr indent="0" lvl="0" marL="0" rtl="0" algn="r">
              <a:spcBef>
                <a:spcPts val="0"/>
              </a:spcBef>
              <a:spcAft>
                <a:spcPts val="0"/>
              </a:spcAft>
              <a:buNone/>
            </a:pPr>
            <a:r>
              <a:rPr lang="en" sz="4300">
                <a:solidFill>
                  <a:schemeClr val="lt1"/>
                </a:solidFill>
                <a:latin typeface="Caveat"/>
                <a:ea typeface="Caveat"/>
                <a:cs typeface="Caveat"/>
                <a:sym typeface="Caveat"/>
              </a:rPr>
              <a:t>-   </a:t>
            </a:r>
            <a:r>
              <a:rPr lang="en" sz="4300">
                <a:solidFill>
                  <a:schemeClr val="accent4"/>
                </a:solidFill>
                <a:latin typeface="Caveat"/>
                <a:ea typeface="Caveat"/>
                <a:cs typeface="Caveat"/>
                <a:sym typeface="Caveat"/>
              </a:rPr>
              <a:t>3</a:t>
            </a:r>
            <a:endParaRPr sz="4300">
              <a:solidFill>
                <a:schemeClr val="accent4"/>
              </a:solidFill>
              <a:latin typeface="Caveat"/>
              <a:ea typeface="Caveat"/>
              <a:cs typeface="Caveat"/>
              <a:sym typeface="Caveat"/>
            </a:endParaRPr>
          </a:p>
        </p:txBody>
      </p:sp>
      <p:sp>
        <p:nvSpPr>
          <p:cNvPr id="252" name="Google Shape;252;p35"/>
          <p:cNvSpPr txBox="1"/>
          <p:nvPr/>
        </p:nvSpPr>
        <p:spPr>
          <a:xfrm>
            <a:off x="4582975" y="3533450"/>
            <a:ext cx="2155500" cy="846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3"/>
                </a:solidFill>
                <a:latin typeface="Caveat"/>
                <a:ea typeface="Caveat"/>
                <a:cs typeface="Caveat"/>
                <a:sym typeface="Caveat"/>
              </a:rPr>
              <a:t>8</a:t>
            </a:r>
            <a:endParaRPr sz="4300">
              <a:solidFill>
                <a:schemeClr val="accent3"/>
              </a:solidFill>
              <a:latin typeface="Caveat"/>
              <a:ea typeface="Caveat"/>
              <a:cs typeface="Caveat"/>
              <a:sym typeface="Caveat"/>
            </a:endParaRPr>
          </a:p>
        </p:txBody>
      </p:sp>
      <p:cxnSp>
        <p:nvCxnSpPr>
          <p:cNvPr id="253" name="Google Shape;253;p35"/>
          <p:cNvCxnSpPr/>
          <p:nvPr/>
        </p:nvCxnSpPr>
        <p:spPr>
          <a:xfrm>
            <a:off x="3389025" y="3636825"/>
            <a:ext cx="1131300" cy="12000"/>
          </a:xfrm>
          <a:prstGeom prst="straightConnector1">
            <a:avLst/>
          </a:prstGeom>
          <a:noFill/>
          <a:ln cap="flat" cmpd="sng" w="19050">
            <a:solidFill>
              <a:schemeClr val="lt1"/>
            </a:solidFill>
            <a:prstDash val="solid"/>
            <a:round/>
            <a:headEnd len="med" w="med" type="none"/>
            <a:tailEnd len="med" w="med" type="none"/>
          </a:ln>
        </p:spPr>
      </p:cxnSp>
      <p:cxnSp>
        <p:nvCxnSpPr>
          <p:cNvPr id="254" name="Google Shape;254;p35"/>
          <p:cNvCxnSpPr/>
          <p:nvPr/>
        </p:nvCxnSpPr>
        <p:spPr>
          <a:xfrm flipH="1" rot="10800000">
            <a:off x="5738975" y="3648600"/>
            <a:ext cx="914400" cy="4200"/>
          </a:xfrm>
          <a:prstGeom prst="straightConnector1">
            <a:avLst/>
          </a:prstGeom>
          <a:noFill/>
          <a:ln cap="flat" cmpd="sng" w="19050">
            <a:solidFill>
              <a:schemeClr val="lt1"/>
            </a:solidFill>
            <a:prstDash val="solid"/>
            <a:round/>
            <a:headEnd len="med" w="med" type="none"/>
            <a:tailEnd len="med" w="med" type="none"/>
          </a:ln>
        </p:spPr>
      </p:cxnSp>
      <p:sp>
        <p:nvSpPr>
          <p:cNvPr id="255" name="Google Shape;255;p35"/>
          <p:cNvSpPr txBox="1"/>
          <p:nvPr>
            <p:ph type="title"/>
          </p:nvPr>
        </p:nvSpPr>
        <p:spPr>
          <a:xfrm>
            <a:off x="260850" y="3886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4 bits </a:t>
            </a:r>
            <a:r>
              <a:rPr b="0" lang="en" sz="3600"/>
              <a:t>subtraction</a:t>
            </a:r>
            <a:endParaRPr b="0" sz="3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graphicFrame>
        <p:nvGraphicFramePr>
          <p:cNvPr id="260" name="Google Shape;260;p36"/>
          <p:cNvGraphicFramePr/>
          <p:nvPr/>
        </p:nvGraphicFramePr>
        <p:xfrm>
          <a:off x="260825" y="1055675"/>
          <a:ext cx="3000000" cy="3000000"/>
        </p:xfrm>
        <a:graphic>
          <a:graphicData uri="http://schemas.openxmlformats.org/drawingml/2006/table">
            <a:tbl>
              <a:tblPr>
                <a:noFill/>
                <a:tableStyleId>{FCDEE41B-DC62-4A99-B650-F99F68E2D8B2}</a:tableStyleId>
              </a:tblPr>
              <a:tblGrid>
                <a:gridCol w="1077775"/>
                <a:gridCol w="1077775"/>
                <a:gridCol w="1077775"/>
                <a:gridCol w="1077775"/>
                <a:gridCol w="1077775"/>
                <a:gridCol w="1077775"/>
                <a:gridCol w="1077775"/>
                <a:gridCol w="1077775"/>
              </a:tblGrid>
              <a:tr h="423300">
                <a:tc>
                  <a:txBody>
                    <a:bodyPr/>
                    <a:lstStyle/>
                    <a:p>
                      <a:pPr indent="0" lvl="0" marL="0" rtl="0" algn="ctr">
                        <a:spcBef>
                          <a:spcPts val="0"/>
                        </a:spcBef>
                        <a:spcAft>
                          <a:spcPts val="0"/>
                        </a:spcAft>
                        <a:buNone/>
                      </a:pPr>
                      <a:r>
                        <a:rPr lang="en" sz="1800">
                          <a:solidFill>
                            <a:schemeClr val="dk1"/>
                          </a:solidFill>
                        </a:rPr>
                        <a:t>128</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64</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32</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16</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8</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4</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2</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1</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3300">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61" name="Google Shape;261;p36"/>
          <p:cNvSpPr txBox="1"/>
          <p:nvPr/>
        </p:nvSpPr>
        <p:spPr>
          <a:xfrm>
            <a:off x="1338600" y="2238050"/>
            <a:ext cx="3233400" cy="1508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5"/>
                </a:solidFill>
                <a:latin typeface="Caveat"/>
                <a:ea typeface="Caveat"/>
                <a:cs typeface="Caveat"/>
                <a:sym typeface="Caveat"/>
              </a:rPr>
              <a:t>0111 0000</a:t>
            </a:r>
            <a:endParaRPr sz="4300">
              <a:solidFill>
                <a:schemeClr val="accent5"/>
              </a:solidFill>
              <a:latin typeface="Caveat"/>
              <a:ea typeface="Caveat"/>
              <a:cs typeface="Caveat"/>
              <a:sym typeface="Caveat"/>
            </a:endParaRPr>
          </a:p>
          <a:p>
            <a:pPr indent="0" lvl="0" marL="0" rtl="0" algn="r">
              <a:spcBef>
                <a:spcPts val="0"/>
              </a:spcBef>
              <a:spcAft>
                <a:spcPts val="0"/>
              </a:spcAft>
              <a:buNone/>
            </a:pPr>
            <a:r>
              <a:rPr lang="en" sz="4300">
                <a:solidFill>
                  <a:schemeClr val="accent5"/>
                </a:solidFill>
                <a:latin typeface="Caveat"/>
                <a:ea typeface="Caveat"/>
                <a:cs typeface="Caveat"/>
                <a:sym typeface="Caveat"/>
              </a:rPr>
              <a:t> </a:t>
            </a:r>
            <a:r>
              <a:rPr lang="en" sz="4300">
                <a:solidFill>
                  <a:schemeClr val="lt1"/>
                </a:solidFill>
                <a:latin typeface="Caveat"/>
                <a:ea typeface="Caveat"/>
                <a:cs typeface="Caveat"/>
                <a:sym typeface="Caveat"/>
              </a:rPr>
              <a:t>-  </a:t>
            </a:r>
            <a:r>
              <a:rPr lang="en" sz="4300">
                <a:solidFill>
                  <a:schemeClr val="accent4"/>
                </a:solidFill>
                <a:latin typeface="Caveat"/>
                <a:ea typeface="Caveat"/>
                <a:cs typeface="Caveat"/>
                <a:sym typeface="Caveat"/>
              </a:rPr>
              <a:t>0010 1010</a:t>
            </a:r>
            <a:endParaRPr sz="4300">
              <a:solidFill>
                <a:schemeClr val="accent4"/>
              </a:solidFill>
              <a:latin typeface="Caveat"/>
              <a:ea typeface="Caveat"/>
              <a:cs typeface="Caveat"/>
              <a:sym typeface="Caveat"/>
            </a:endParaRPr>
          </a:p>
        </p:txBody>
      </p:sp>
      <p:sp>
        <p:nvSpPr>
          <p:cNvPr id="262" name="Google Shape;262;p36"/>
          <p:cNvSpPr txBox="1"/>
          <p:nvPr/>
        </p:nvSpPr>
        <p:spPr>
          <a:xfrm>
            <a:off x="1338600" y="3533450"/>
            <a:ext cx="3233400" cy="846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3"/>
                </a:solidFill>
                <a:latin typeface="Caveat"/>
                <a:ea typeface="Caveat"/>
                <a:cs typeface="Caveat"/>
                <a:sym typeface="Caveat"/>
              </a:rPr>
              <a:t>0</a:t>
            </a:r>
            <a:r>
              <a:rPr lang="en" sz="4300">
                <a:solidFill>
                  <a:schemeClr val="accent3"/>
                </a:solidFill>
                <a:latin typeface="Caveat"/>
                <a:ea typeface="Caveat"/>
                <a:cs typeface="Caveat"/>
                <a:sym typeface="Caveat"/>
              </a:rPr>
              <a:t>100 0110</a:t>
            </a:r>
            <a:endParaRPr sz="4300">
              <a:solidFill>
                <a:schemeClr val="accent3"/>
              </a:solidFill>
              <a:latin typeface="Caveat"/>
              <a:ea typeface="Caveat"/>
              <a:cs typeface="Caveat"/>
              <a:sym typeface="Caveat"/>
            </a:endParaRPr>
          </a:p>
        </p:txBody>
      </p:sp>
      <p:sp>
        <p:nvSpPr>
          <p:cNvPr id="263" name="Google Shape;263;p36"/>
          <p:cNvSpPr txBox="1"/>
          <p:nvPr/>
        </p:nvSpPr>
        <p:spPr>
          <a:xfrm>
            <a:off x="4571925" y="2238050"/>
            <a:ext cx="3233400" cy="1508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5"/>
                </a:solidFill>
                <a:latin typeface="Caveat"/>
                <a:ea typeface="Caveat"/>
                <a:cs typeface="Caveat"/>
                <a:sym typeface="Caveat"/>
              </a:rPr>
              <a:t>112 </a:t>
            </a:r>
            <a:endParaRPr sz="4300">
              <a:solidFill>
                <a:schemeClr val="accent5"/>
              </a:solidFill>
              <a:latin typeface="Caveat"/>
              <a:ea typeface="Caveat"/>
              <a:cs typeface="Caveat"/>
              <a:sym typeface="Caveat"/>
            </a:endParaRPr>
          </a:p>
          <a:p>
            <a:pPr indent="0" lvl="0" marL="0" rtl="0" algn="r">
              <a:spcBef>
                <a:spcPts val="0"/>
              </a:spcBef>
              <a:spcAft>
                <a:spcPts val="0"/>
              </a:spcAft>
              <a:buNone/>
            </a:pPr>
            <a:r>
              <a:rPr lang="en" sz="4300">
                <a:solidFill>
                  <a:schemeClr val="lt1"/>
                </a:solidFill>
                <a:latin typeface="Caveat"/>
                <a:ea typeface="Caveat"/>
                <a:cs typeface="Caveat"/>
                <a:sym typeface="Caveat"/>
              </a:rPr>
              <a:t>-</a:t>
            </a:r>
            <a:r>
              <a:rPr lang="en" sz="4300">
                <a:solidFill>
                  <a:schemeClr val="accent5"/>
                </a:solidFill>
                <a:latin typeface="Caveat"/>
                <a:ea typeface="Caveat"/>
                <a:cs typeface="Caveat"/>
                <a:sym typeface="Caveat"/>
              </a:rPr>
              <a:t>  </a:t>
            </a:r>
            <a:r>
              <a:rPr lang="en" sz="4300">
                <a:solidFill>
                  <a:schemeClr val="accent4"/>
                </a:solidFill>
                <a:latin typeface="Caveat"/>
                <a:ea typeface="Caveat"/>
                <a:cs typeface="Caveat"/>
                <a:sym typeface="Caveat"/>
              </a:rPr>
              <a:t>42</a:t>
            </a:r>
            <a:endParaRPr sz="4300">
              <a:solidFill>
                <a:schemeClr val="accent4"/>
              </a:solidFill>
              <a:latin typeface="Caveat"/>
              <a:ea typeface="Caveat"/>
              <a:cs typeface="Caveat"/>
              <a:sym typeface="Caveat"/>
            </a:endParaRPr>
          </a:p>
        </p:txBody>
      </p:sp>
      <p:sp>
        <p:nvSpPr>
          <p:cNvPr id="264" name="Google Shape;264;p36"/>
          <p:cNvSpPr txBox="1"/>
          <p:nvPr/>
        </p:nvSpPr>
        <p:spPr>
          <a:xfrm>
            <a:off x="4571925" y="3533450"/>
            <a:ext cx="3233400" cy="846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3"/>
                </a:solidFill>
                <a:latin typeface="Caveat"/>
                <a:ea typeface="Caveat"/>
                <a:cs typeface="Caveat"/>
                <a:sym typeface="Caveat"/>
              </a:rPr>
              <a:t>70</a:t>
            </a:r>
            <a:endParaRPr sz="4300">
              <a:solidFill>
                <a:schemeClr val="accent3"/>
              </a:solidFill>
              <a:latin typeface="Caveat"/>
              <a:ea typeface="Caveat"/>
              <a:cs typeface="Caveat"/>
              <a:sym typeface="Caveat"/>
            </a:endParaRPr>
          </a:p>
        </p:txBody>
      </p:sp>
      <p:cxnSp>
        <p:nvCxnSpPr>
          <p:cNvPr id="265" name="Google Shape;265;p36"/>
          <p:cNvCxnSpPr/>
          <p:nvPr/>
        </p:nvCxnSpPr>
        <p:spPr>
          <a:xfrm>
            <a:off x="2337700" y="3640550"/>
            <a:ext cx="2182200" cy="8100"/>
          </a:xfrm>
          <a:prstGeom prst="straightConnector1">
            <a:avLst/>
          </a:prstGeom>
          <a:noFill/>
          <a:ln cap="flat" cmpd="sng" w="19050">
            <a:solidFill>
              <a:schemeClr val="lt1"/>
            </a:solidFill>
            <a:prstDash val="solid"/>
            <a:round/>
            <a:headEnd len="med" w="med" type="none"/>
            <a:tailEnd len="med" w="med" type="none"/>
          </a:ln>
        </p:spPr>
      </p:cxnSp>
      <p:cxnSp>
        <p:nvCxnSpPr>
          <p:cNvPr id="266" name="Google Shape;266;p36"/>
          <p:cNvCxnSpPr/>
          <p:nvPr/>
        </p:nvCxnSpPr>
        <p:spPr>
          <a:xfrm flipH="1" rot="10800000">
            <a:off x="6881975" y="3648600"/>
            <a:ext cx="914400" cy="4200"/>
          </a:xfrm>
          <a:prstGeom prst="straightConnector1">
            <a:avLst/>
          </a:prstGeom>
          <a:noFill/>
          <a:ln cap="flat" cmpd="sng" w="19050">
            <a:solidFill>
              <a:schemeClr val="lt1"/>
            </a:solidFill>
            <a:prstDash val="solid"/>
            <a:round/>
            <a:headEnd len="med" w="med" type="none"/>
            <a:tailEnd len="med" w="med" type="none"/>
          </a:ln>
        </p:spPr>
      </p:cxnSp>
      <p:sp>
        <p:nvSpPr>
          <p:cNvPr id="267" name="Google Shape;267;p36"/>
          <p:cNvSpPr txBox="1"/>
          <p:nvPr>
            <p:ph type="title"/>
          </p:nvPr>
        </p:nvSpPr>
        <p:spPr>
          <a:xfrm>
            <a:off x="260850" y="3886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8 bits subtraction</a:t>
            </a:r>
            <a:endParaRPr b="0" sz="3600"/>
          </a:p>
        </p:txBody>
      </p:sp>
      <p:sp>
        <p:nvSpPr>
          <p:cNvPr id="268" name="Google Shape;268;p36"/>
          <p:cNvSpPr txBox="1"/>
          <p:nvPr/>
        </p:nvSpPr>
        <p:spPr>
          <a:xfrm>
            <a:off x="2145850" y="2161850"/>
            <a:ext cx="21822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000">
                <a:solidFill>
                  <a:srgbClr val="FF0000"/>
                </a:solidFill>
                <a:latin typeface="Caveat"/>
                <a:ea typeface="Caveat"/>
                <a:cs typeface="Caveat"/>
                <a:sym typeface="Caveat"/>
              </a:rPr>
              <a:t>    0  1  1   2  </a:t>
            </a:r>
            <a:endParaRPr sz="2000">
              <a:solidFill>
                <a:srgbClr val="FF0000"/>
              </a:solidFill>
              <a:latin typeface="Caveat"/>
              <a:ea typeface="Caveat"/>
              <a:cs typeface="Caveat"/>
              <a:sym typeface="Cave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7"/>
          <p:cNvSpPr txBox="1"/>
          <p:nvPr>
            <p:ph type="title"/>
          </p:nvPr>
        </p:nvSpPr>
        <p:spPr>
          <a:xfrm>
            <a:off x="283099" y="712150"/>
            <a:ext cx="86223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a:solidFill>
                  <a:schemeClr val="accent5"/>
                </a:solidFill>
              </a:rPr>
              <a:t>Practice</a:t>
            </a:r>
            <a:endParaRPr b="0"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8"/>
          <p:cNvSpPr txBox="1"/>
          <p:nvPr/>
        </p:nvSpPr>
        <p:spPr>
          <a:xfrm>
            <a:off x="260850" y="617250"/>
            <a:ext cx="8622300" cy="71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000"/>
              </a:spcAft>
              <a:buNone/>
            </a:pPr>
            <a:r>
              <a:rPr lang="en" sz="3600">
                <a:solidFill>
                  <a:srgbClr val="FFFFFF"/>
                </a:solidFill>
                <a:latin typeface="Raleway"/>
                <a:ea typeface="Raleway"/>
                <a:cs typeface="Raleway"/>
                <a:sym typeface="Raleway"/>
              </a:rPr>
              <a:t>Adding binary values</a:t>
            </a:r>
            <a:endParaRPr sz="3600">
              <a:solidFill>
                <a:srgbClr val="FFFFFF"/>
              </a:solidFill>
              <a:latin typeface="Raleway"/>
              <a:ea typeface="Raleway"/>
              <a:cs typeface="Raleway"/>
              <a:sym typeface="Raleway"/>
            </a:endParaRPr>
          </a:p>
        </p:txBody>
      </p:sp>
      <p:sp>
        <p:nvSpPr>
          <p:cNvPr id="279" name="Google Shape;279;p38"/>
          <p:cNvSpPr txBox="1"/>
          <p:nvPr/>
        </p:nvSpPr>
        <p:spPr>
          <a:xfrm>
            <a:off x="260850" y="1484275"/>
            <a:ext cx="1602900" cy="19086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en" sz="2800">
                <a:solidFill>
                  <a:srgbClr val="FFFFFF"/>
                </a:solidFill>
                <a:latin typeface="Lato"/>
                <a:ea typeface="Lato"/>
                <a:cs typeface="Lato"/>
                <a:sym typeface="Lato"/>
              </a:rPr>
              <a:t>1011</a:t>
            </a:r>
            <a:endParaRPr sz="2800">
              <a:solidFill>
                <a:srgbClr val="FFFFFF"/>
              </a:solidFill>
              <a:latin typeface="Lato"/>
              <a:ea typeface="Lato"/>
              <a:cs typeface="Lato"/>
              <a:sym typeface="Lato"/>
            </a:endParaRPr>
          </a:p>
          <a:p>
            <a:pPr indent="-406400" lvl="0" marL="457200" rtl="0" algn="just">
              <a:spcBef>
                <a:spcPts val="0"/>
              </a:spcBef>
              <a:spcAft>
                <a:spcPts val="0"/>
              </a:spcAft>
              <a:buClr>
                <a:srgbClr val="FFFFFF"/>
              </a:buClr>
              <a:buSzPts val="2800"/>
              <a:buFont typeface="Lato"/>
              <a:buChar char="+"/>
            </a:pPr>
            <a:r>
              <a:rPr lang="en" sz="2800">
                <a:solidFill>
                  <a:srgbClr val="FFFFFF"/>
                </a:solidFill>
                <a:latin typeface="Lato"/>
                <a:ea typeface="Lato"/>
                <a:cs typeface="Lato"/>
                <a:sym typeface="Lato"/>
              </a:rPr>
              <a:t>0110</a:t>
            </a:r>
            <a:endParaRPr sz="2800">
              <a:solidFill>
                <a:srgbClr val="FFFFFF"/>
              </a:solidFill>
              <a:latin typeface="Lato"/>
              <a:ea typeface="Lato"/>
              <a:cs typeface="Lato"/>
              <a:sym typeface="Lato"/>
            </a:endParaRPr>
          </a:p>
          <a:p>
            <a:pPr indent="0" lvl="0" marL="0" rtl="0" algn="just">
              <a:spcBef>
                <a:spcPts val="0"/>
              </a:spcBef>
              <a:spcAft>
                <a:spcPts val="0"/>
              </a:spcAft>
              <a:buNone/>
            </a:pPr>
            <a:r>
              <a:rPr lang="en" sz="2800">
                <a:solidFill>
                  <a:srgbClr val="FFFFFF"/>
                </a:solidFill>
                <a:latin typeface="Lato"/>
                <a:ea typeface="Lato"/>
                <a:cs typeface="Lato"/>
                <a:sym typeface="Lato"/>
              </a:rPr>
              <a:t>----------</a:t>
            </a:r>
            <a:endParaRPr sz="2800">
              <a:solidFill>
                <a:srgbClr val="FFFFFF"/>
              </a:solidFill>
              <a:latin typeface="Lato"/>
              <a:ea typeface="Lato"/>
              <a:cs typeface="Lato"/>
              <a:sym typeface="Lato"/>
            </a:endParaRPr>
          </a:p>
          <a:p>
            <a:pPr indent="0" lvl="0" marL="0" rtl="0" algn="just">
              <a:spcBef>
                <a:spcPts val="0"/>
              </a:spcBef>
              <a:spcAft>
                <a:spcPts val="0"/>
              </a:spcAft>
              <a:buNone/>
            </a:pPr>
            <a:r>
              <a:t/>
            </a:r>
            <a:endParaRPr sz="2800">
              <a:solidFill>
                <a:srgbClr val="FFFFFF"/>
              </a:solidFill>
              <a:latin typeface="Lato"/>
              <a:ea typeface="Lato"/>
              <a:cs typeface="Lato"/>
              <a:sym typeface="Lato"/>
            </a:endParaRPr>
          </a:p>
        </p:txBody>
      </p:sp>
      <p:sp>
        <p:nvSpPr>
          <p:cNvPr id="280" name="Google Shape;280;p38"/>
          <p:cNvSpPr txBox="1"/>
          <p:nvPr/>
        </p:nvSpPr>
        <p:spPr>
          <a:xfrm>
            <a:off x="2165850" y="1484275"/>
            <a:ext cx="2406000" cy="19086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en" sz="2800">
                <a:solidFill>
                  <a:srgbClr val="FFFFFF"/>
                </a:solidFill>
                <a:latin typeface="Lato"/>
                <a:ea typeface="Lato"/>
                <a:cs typeface="Lato"/>
                <a:sym typeface="Lato"/>
              </a:rPr>
              <a:t>1100 1010</a:t>
            </a:r>
            <a:endParaRPr sz="2800">
              <a:solidFill>
                <a:srgbClr val="FFFFFF"/>
              </a:solidFill>
              <a:latin typeface="Lato"/>
              <a:ea typeface="Lato"/>
              <a:cs typeface="Lato"/>
              <a:sym typeface="Lato"/>
            </a:endParaRPr>
          </a:p>
          <a:p>
            <a:pPr indent="-406400" lvl="0" marL="457200" rtl="0" algn="just">
              <a:spcBef>
                <a:spcPts val="0"/>
              </a:spcBef>
              <a:spcAft>
                <a:spcPts val="0"/>
              </a:spcAft>
              <a:buClr>
                <a:srgbClr val="FFFFFF"/>
              </a:buClr>
              <a:buSzPts val="2800"/>
              <a:buFont typeface="Lato"/>
              <a:buChar char="+"/>
            </a:pPr>
            <a:r>
              <a:rPr lang="en" sz="2800">
                <a:solidFill>
                  <a:srgbClr val="FFFFFF"/>
                </a:solidFill>
                <a:latin typeface="Lato"/>
                <a:ea typeface="Lato"/>
                <a:cs typeface="Lato"/>
                <a:sym typeface="Lato"/>
              </a:rPr>
              <a:t>0011 1111</a:t>
            </a:r>
            <a:endParaRPr sz="2800">
              <a:solidFill>
                <a:srgbClr val="FFFFFF"/>
              </a:solidFill>
              <a:latin typeface="Lato"/>
              <a:ea typeface="Lato"/>
              <a:cs typeface="Lato"/>
              <a:sym typeface="Lato"/>
            </a:endParaRPr>
          </a:p>
          <a:p>
            <a:pPr indent="0" lvl="0" marL="0" rtl="0" algn="just">
              <a:spcBef>
                <a:spcPts val="0"/>
              </a:spcBef>
              <a:spcAft>
                <a:spcPts val="0"/>
              </a:spcAft>
              <a:buNone/>
            </a:pPr>
            <a:r>
              <a:rPr lang="en" sz="2800">
                <a:solidFill>
                  <a:srgbClr val="FFFFFF"/>
                </a:solidFill>
                <a:latin typeface="Lato"/>
                <a:ea typeface="Lato"/>
                <a:cs typeface="Lato"/>
                <a:sym typeface="Lato"/>
              </a:rPr>
              <a:t>-----------------</a:t>
            </a:r>
            <a:endParaRPr sz="2800">
              <a:solidFill>
                <a:srgbClr val="FFFFFF"/>
              </a:solidFill>
              <a:latin typeface="Lato"/>
              <a:ea typeface="Lato"/>
              <a:cs typeface="Lato"/>
              <a:sym typeface="Lato"/>
            </a:endParaRPr>
          </a:p>
          <a:p>
            <a:pPr indent="0" lvl="0" marL="0" rtl="0" algn="just">
              <a:spcBef>
                <a:spcPts val="0"/>
              </a:spcBef>
              <a:spcAft>
                <a:spcPts val="0"/>
              </a:spcAft>
              <a:buNone/>
            </a:pPr>
            <a:r>
              <a:t/>
            </a:r>
            <a:endParaRPr sz="2800">
              <a:solidFill>
                <a:srgbClr val="FFFFFF"/>
              </a:solidFill>
              <a:latin typeface="Lato"/>
              <a:ea typeface="Lato"/>
              <a:cs typeface="Lato"/>
              <a:sym typeface="Lato"/>
            </a:endParaRPr>
          </a:p>
        </p:txBody>
      </p:sp>
      <p:sp>
        <p:nvSpPr>
          <p:cNvPr id="281" name="Google Shape;281;p38"/>
          <p:cNvSpPr txBox="1"/>
          <p:nvPr/>
        </p:nvSpPr>
        <p:spPr>
          <a:xfrm>
            <a:off x="4451850" y="2932075"/>
            <a:ext cx="1602900" cy="19086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en" sz="2800">
                <a:solidFill>
                  <a:srgbClr val="FFFFFF"/>
                </a:solidFill>
                <a:latin typeface="Lato"/>
                <a:ea typeface="Lato"/>
                <a:cs typeface="Lato"/>
                <a:sym typeface="Lato"/>
              </a:rPr>
              <a:t>1110</a:t>
            </a:r>
            <a:endParaRPr sz="2800">
              <a:solidFill>
                <a:srgbClr val="FFFFFF"/>
              </a:solidFill>
              <a:latin typeface="Lato"/>
              <a:ea typeface="Lato"/>
              <a:cs typeface="Lato"/>
              <a:sym typeface="Lato"/>
            </a:endParaRPr>
          </a:p>
          <a:p>
            <a:pPr indent="-406400" lvl="0" marL="457200" rtl="0" algn="just">
              <a:spcBef>
                <a:spcPts val="0"/>
              </a:spcBef>
              <a:spcAft>
                <a:spcPts val="0"/>
              </a:spcAft>
              <a:buClr>
                <a:srgbClr val="FFFFFF"/>
              </a:buClr>
              <a:buSzPts val="2800"/>
              <a:buFont typeface="Lato"/>
              <a:buChar char="-"/>
            </a:pPr>
            <a:r>
              <a:rPr lang="en" sz="2800">
                <a:solidFill>
                  <a:srgbClr val="FFFFFF"/>
                </a:solidFill>
                <a:latin typeface="Lato"/>
                <a:ea typeface="Lato"/>
                <a:cs typeface="Lato"/>
                <a:sym typeface="Lato"/>
              </a:rPr>
              <a:t>0111</a:t>
            </a:r>
            <a:endParaRPr sz="2800">
              <a:solidFill>
                <a:srgbClr val="FFFFFF"/>
              </a:solidFill>
              <a:latin typeface="Lato"/>
              <a:ea typeface="Lato"/>
              <a:cs typeface="Lato"/>
              <a:sym typeface="Lato"/>
            </a:endParaRPr>
          </a:p>
          <a:p>
            <a:pPr indent="0" lvl="0" marL="0" rtl="0" algn="just">
              <a:spcBef>
                <a:spcPts val="0"/>
              </a:spcBef>
              <a:spcAft>
                <a:spcPts val="0"/>
              </a:spcAft>
              <a:buNone/>
            </a:pPr>
            <a:r>
              <a:rPr lang="en" sz="2800">
                <a:solidFill>
                  <a:srgbClr val="FFFFFF"/>
                </a:solidFill>
                <a:latin typeface="Lato"/>
                <a:ea typeface="Lato"/>
                <a:cs typeface="Lato"/>
                <a:sym typeface="Lato"/>
              </a:rPr>
              <a:t>----------</a:t>
            </a:r>
            <a:endParaRPr sz="2800">
              <a:solidFill>
                <a:srgbClr val="FFFFFF"/>
              </a:solidFill>
              <a:latin typeface="Lato"/>
              <a:ea typeface="Lato"/>
              <a:cs typeface="Lato"/>
              <a:sym typeface="Lato"/>
            </a:endParaRPr>
          </a:p>
          <a:p>
            <a:pPr indent="0" lvl="0" marL="0" rtl="0" algn="just">
              <a:spcBef>
                <a:spcPts val="0"/>
              </a:spcBef>
              <a:spcAft>
                <a:spcPts val="0"/>
              </a:spcAft>
              <a:buNone/>
            </a:pPr>
            <a:r>
              <a:t/>
            </a:r>
            <a:endParaRPr sz="2800">
              <a:solidFill>
                <a:srgbClr val="FFFFFF"/>
              </a:solidFill>
              <a:latin typeface="Lato"/>
              <a:ea typeface="Lato"/>
              <a:cs typeface="Lato"/>
              <a:sym typeface="Lato"/>
            </a:endParaRPr>
          </a:p>
        </p:txBody>
      </p:sp>
      <p:sp>
        <p:nvSpPr>
          <p:cNvPr id="282" name="Google Shape;282;p38"/>
          <p:cNvSpPr txBox="1"/>
          <p:nvPr/>
        </p:nvSpPr>
        <p:spPr>
          <a:xfrm>
            <a:off x="6356850" y="2932075"/>
            <a:ext cx="2406000" cy="19086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en" sz="2800">
                <a:solidFill>
                  <a:srgbClr val="FFFFFF"/>
                </a:solidFill>
                <a:latin typeface="Lato"/>
                <a:ea typeface="Lato"/>
                <a:cs typeface="Lato"/>
                <a:sym typeface="Lato"/>
              </a:rPr>
              <a:t>0</a:t>
            </a:r>
            <a:r>
              <a:rPr lang="en" sz="2800">
                <a:solidFill>
                  <a:srgbClr val="FFFFFF"/>
                </a:solidFill>
                <a:latin typeface="Lato"/>
                <a:ea typeface="Lato"/>
                <a:cs typeface="Lato"/>
                <a:sym typeface="Lato"/>
              </a:rPr>
              <a:t>100 0000 - 	0011 1100</a:t>
            </a:r>
            <a:endParaRPr sz="2800">
              <a:solidFill>
                <a:srgbClr val="FFFFFF"/>
              </a:solidFill>
              <a:latin typeface="Lato"/>
              <a:ea typeface="Lato"/>
              <a:cs typeface="Lato"/>
              <a:sym typeface="Lato"/>
            </a:endParaRPr>
          </a:p>
          <a:p>
            <a:pPr indent="0" lvl="0" marL="0" rtl="0" algn="just">
              <a:spcBef>
                <a:spcPts val="0"/>
              </a:spcBef>
              <a:spcAft>
                <a:spcPts val="0"/>
              </a:spcAft>
              <a:buNone/>
            </a:pPr>
            <a:r>
              <a:rPr lang="en" sz="2800">
                <a:solidFill>
                  <a:srgbClr val="FFFFFF"/>
                </a:solidFill>
                <a:latin typeface="Lato"/>
                <a:ea typeface="Lato"/>
                <a:cs typeface="Lato"/>
                <a:sym typeface="Lato"/>
              </a:rPr>
              <a:t>-----------------</a:t>
            </a:r>
            <a:endParaRPr sz="2800">
              <a:solidFill>
                <a:srgbClr val="FFFFFF"/>
              </a:solidFill>
              <a:latin typeface="Lato"/>
              <a:ea typeface="Lato"/>
              <a:cs typeface="Lato"/>
              <a:sym typeface="Lato"/>
            </a:endParaRPr>
          </a:p>
          <a:p>
            <a:pPr indent="0" lvl="0" marL="0" rtl="0" algn="just">
              <a:spcBef>
                <a:spcPts val="0"/>
              </a:spcBef>
              <a:spcAft>
                <a:spcPts val="0"/>
              </a:spcAft>
              <a:buNone/>
            </a:pPr>
            <a:r>
              <a:t/>
            </a:r>
            <a:endParaRPr sz="2800">
              <a:solidFill>
                <a:srgbClr val="FFFFFF"/>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9"/>
          <p:cNvSpPr txBox="1"/>
          <p:nvPr>
            <p:ph type="title"/>
          </p:nvPr>
        </p:nvSpPr>
        <p:spPr>
          <a:xfrm>
            <a:off x="283099" y="712150"/>
            <a:ext cx="86223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a:solidFill>
                  <a:schemeClr val="accent5"/>
                </a:solidFill>
              </a:rPr>
              <a:t>Fixed Point Binary Fractions</a:t>
            </a:r>
            <a:endParaRPr b="0"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graphicFrame>
        <p:nvGraphicFramePr>
          <p:cNvPr id="292" name="Google Shape;292;p40"/>
          <p:cNvGraphicFramePr/>
          <p:nvPr/>
        </p:nvGraphicFramePr>
        <p:xfrm>
          <a:off x="260825" y="1360475"/>
          <a:ext cx="3000000" cy="3000000"/>
        </p:xfrm>
        <a:graphic>
          <a:graphicData uri="http://schemas.openxmlformats.org/drawingml/2006/table">
            <a:tbl>
              <a:tblPr>
                <a:noFill/>
                <a:tableStyleId>{FCDEE41B-DC62-4A99-B650-F99F68E2D8B2}</a:tableStyleId>
              </a:tblPr>
              <a:tblGrid>
                <a:gridCol w="1077775"/>
                <a:gridCol w="1077775"/>
                <a:gridCol w="1077775"/>
                <a:gridCol w="1077775"/>
                <a:gridCol w="1077775"/>
                <a:gridCol w="1077775"/>
                <a:gridCol w="1077775"/>
                <a:gridCol w="1077775"/>
              </a:tblGrid>
              <a:tr h="423300">
                <a:tc>
                  <a:txBody>
                    <a:bodyPr/>
                    <a:lstStyle/>
                    <a:p>
                      <a:pPr indent="0" lvl="0" marL="0" rtl="0" algn="ctr">
                        <a:spcBef>
                          <a:spcPts val="0"/>
                        </a:spcBef>
                        <a:spcAft>
                          <a:spcPts val="0"/>
                        </a:spcAft>
                        <a:buNone/>
                      </a:pPr>
                      <a:r>
                        <a:rPr lang="en" sz="1800">
                          <a:solidFill>
                            <a:schemeClr val="dk1"/>
                          </a:solidFill>
                        </a:rPr>
                        <a:t>16</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8</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4</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2</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1</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19050">
                      <a:solidFill>
                        <a:srgbClr val="FF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accent3"/>
                          </a:solidFill>
                        </a:rPr>
                        <a:t>1/2</a:t>
                      </a:r>
                      <a:endParaRPr sz="1800">
                        <a:solidFill>
                          <a:schemeClr val="accent3"/>
                        </a:solidFill>
                      </a:endParaRPr>
                    </a:p>
                  </a:txBody>
                  <a:tcPr marT="91425" marB="91425" marR="91425" marL="91425">
                    <a:lnL cap="flat" cmpd="sng" w="19050">
                      <a:solidFill>
                        <a:srgbClr val="FF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accent3"/>
                          </a:solidFill>
                        </a:rPr>
                        <a:t>1/4</a:t>
                      </a:r>
                      <a:endParaRPr sz="1800">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accent3"/>
                          </a:solidFill>
                        </a:rPr>
                        <a:t>1/8</a:t>
                      </a:r>
                      <a:endParaRPr sz="1800">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3300">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19050">
                      <a:solidFill>
                        <a:srgbClr val="FF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19050">
                      <a:solidFill>
                        <a:srgbClr val="FF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93" name="Google Shape;293;p40"/>
          <p:cNvSpPr txBox="1"/>
          <p:nvPr>
            <p:ph type="title"/>
          </p:nvPr>
        </p:nvSpPr>
        <p:spPr>
          <a:xfrm>
            <a:off x="260850" y="3886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8 bits with 3 bits precision</a:t>
            </a:r>
            <a:endParaRPr b="0" sz="3600"/>
          </a:p>
        </p:txBody>
      </p:sp>
      <p:sp>
        <p:nvSpPr>
          <p:cNvPr id="294" name="Google Shape;294;p40"/>
          <p:cNvSpPr txBox="1"/>
          <p:nvPr/>
        </p:nvSpPr>
        <p:spPr>
          <a:xfrm>
            <a:off x="1338600" y="2933425"/>
            <a:ext cx="64665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800">
                <a:solidFill>
                  <a:schemeClr val="accent4"/>
                </a:solidFill>
                <a:latin typeface="Lato"/>
                <a:ea typeface="Lato"/>
                <a:cs typeface="Lato"/>
                <a:sym typeface="Lato"/>
              </a:rPr>
              <a:t>8 + 4 + 1 + ½  = 13 ½ </a:t>
            </a:r>
            <a:endParaRPr b="1" sz="3800">
              <a:solidFill>
                <a:schemeClr val="accent4"/>
              </a:solidFill>
              <a:latin typeface="Lato"/>
              <a:ea typeface="Lato"/>
              <a:cs typeface="Lato"/>
              <a:sym typeface="Lato"/>
            </a:endParaRPr>
          </a:p>
        </p:txBody>
      </p:sp>
      <p:cxnSp>
        <p:nvCxnSpPr>
          <p:cNvPr id="295" name="Google Shape;295;p40"/>
          <p:cNvCxnSpPr/>
          <p:nvPr/>
        </p:nvCxnSpPr>
        <p:spPr>
          <a:xfrm rot="10800000">
            <a:off x="5699125" y="2341925"/>
            <a:ext cx="775200" cy="247800"/>
          </a:xfrm>
          <a:prstGeom prst="straightConnector1">
            <a:avLst/>
          </a:prstGeom>
          <a:noFill/>
          <a:ln cap="flat" cmpd="sng" w="19050">
            <a:solidFill>
              <a:srgbClr val="FF0000"/>
            </a:solidFill>
            <a:prstDash val="solid"/>
            <a:round/>
            <a:headEnd len="med" w="med" type="none"/>
            <a:tailEnd len="med" w="med" type="triangle"/>
          </a:ln>
        </p:spPr>
      </p:cxnSp>
      <p:sp>
        <p:nvSpPr>
          <p:cNvPr id="296" name="Google Shape;296;p40"/>
          <p:cNvSpPr txBox="1"/>
          <p:nvPr/>
        </p:nvSpPr>
        <p:spPr>
          <a:xfrm>
            <a:off x="6522300" y="2404025"/>
            <a:ext cx="11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Lato"/>
                <a:ea typeface="Lato"/>
                <a:cs typeface="Lato"/>
                <a:sym typeface="Lato"/>
              </a:rPr>
              <a:t>b</a:t>
            </a:r>
            <a:r>
              <a:rPr lang="en">
                <a:solidFill>
                  <a:schemeClr val="accent3"/>
                </a:solidFill>
                <a:latin typeface="Lato"/>
                <a:ea typeface="Lato"/>
                <a:cs typeface="Lato"/>
                <a:sym typeface="Lato"/>
              </a:rPr>
              <a:t>inary point</a:t>
            </a:r>
            <a:endParaRPr>
              <a:solidFill>
                <a:schemeClr val="accent3"/>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graphicFrame>
        <p:nvGraphicFramePr>
          <p:cNvPr id="301" name="Google Shape;301;p41"/>
          <p:cNvGraphicFramePr/>
          <p:nvPr/>
        </p:nvGraphicFramePr>
        <p:xfrm>
          <a:off x="260825" y="1360475"/>
          <a:ext cx="3000000" cy="3000000"/>
        </p:xfrm>
        <a:graphic>
          <a:graphicData uri="http://schemas.openxmlformats.org/drawingml/2006/table">
            <a:tbl>
              <a:tblPr>
                <a:noFill/>
                <a:tableStyleId>{FCDEE41B-DC62-4A99-B650-F99F68E2D8B2}</a:tableStyleId>
              </a:tblPr>
              <a:tblGrid>
                <a:gridCol w="1077775"/>
                <a:gridCol w="1077775"/>
                <a:gridCol w="1077775"/>
                <a:gridCol w="1077775"/>
                <a:gridCol w="1077775"/>
                <a:gridCol w="1077775"/>
                <a:gridCol w="1077775"/>
                <a:gridCol w="1077775"/>
              </a:tblGrid>
              <a:tr h="423300">
                <a:tc>
                  <a:txBody>
                    <a:bodyPr/>
                    <a:lstStyle/>
                    <a:p>
                      <a:pPr indent="0" lvl="0" marL="0" rtl="0" algn="ctr">
                        <a:spcBef>
                          <a:spcPts val="0"/>
                        </a:spcBef>
                        <a:spcAft>
                          <a:spcPts val="0"/>
                        </a:spcAft>
                        <a:buNone/>
                      </a:pPr>
                      <a:r>
                        <a:rPr lang="en" sz="1800">
                          <a:solidFill>
                            <a:schemeClr val="dk1"/>
                          </a:solidFill>
                        </a:rPr>
                        <a:t>16</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8</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4</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2</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1</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19050">
                      <a:solidFill>
                        <a:srgbClr val="FF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accent3"/>
                          </a:solidFill>
                        </a:rPr>
                        <a:t>.5</a:t>
                      </a:r>
                      <a:endParaRPr sz="1800">
                        <a:solidFill>
                          <a:schemeClr val="accent3"/>
                        </a:solidFill>
                      </a:endParaRPr>
                    </a:p>
                  </a:txBody>
                  <a:tcPr marT="91425" marB="91425" marR="91425" marL="91425">
                    <a:lnL cap="flat" cmpd="sng" w="19050">
                      <a:solidFill>
                        <a:srgbClr val="FF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accent3"/>
                          </a:solidFill>
                        </a:rPr>
                        <a:t>.25</a:t>
                      </a:r>
                      <a:endParaRPr sz="1800">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accent3"/>
                          </a:solidFill>
                        </a:rPr>
                        <a:t>.125</a:t>
                      </a:r>
                      <a:endParaRPr sz="1800">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3300">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19050">
                      <a:solidFill>
                        <a:srgbClr val="FF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19050">
                      <a:solidFill>
                        <a:srgbClr val="FF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02" name="Google Shape;302;p41"/>
          <p:cNvSpPr txBox="1"/>
          <p:nvPr>
            <p:ph type="title"/>
          </p:nvPr>
        </p:nvSpPr>
        <p:spPr>
          <a:xfrm>
            <a:off x="260850" y="3886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8 bits with </a:t>
            </a:r>
            <a:r>
              <a:rPr b="0" lang="en" sz="3600"/>
              <a:t>3 bits precision</a:t>
            </a:r>
            <a:endParaRPr b="0" sz="3600"/>
          </a:p>
        </p:txBody>
      </p:sp>
      <p:sp>
        <p:nvSpPr>
          <p:cNvPr id="303" name="Google Shape;303;p41"/>
          <p:cNvSpPr txBox="1"/>
          <p:nvPr/>
        </p:nvSpPr>
        <p:spPr>
          <a:xfrm>
            <a:off x="735350" y="2933425"/>
            <a:ext cx="76413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800">
                <a:solidFill>
                  <a:schemeClr val="accent4"/>
                </a:solidFill>
                <a:latin typeface="Lato"/>
                <a:ea typeface="Lato"/>
                <a:cs typeface="Lato"/>
                <a:sym typeface="Lato"/>
              </a:rPr>
              <a:t>16</a:t>
            </a:r>
            <a:r>
              <a:rPr b="1" lang="en" sz="3800">
                <a:solidFill>
                  <a:schemeClr val="accent4"/>
                </a:solidFill>
                <a:latin typeface="Lato"/>
                <a:ea typeface="Lato"/>
                <a:cs typeface="Lato"/>
                <a:sym typeface="Lato"/>
              </a:rPr>
              <a:t> + 4 + 2 + .25 + .125  = 22.375 </a:t>
            </a:r>
            <a:endParaRPr b="1" sz="3800">
              <a:solidFill>
                <a:schemeClr val="accent4"/>
              </a:solidFill>
              <a:latin typeface="Lato"/>
              <a:ea typeface="Lato"/>
              <a:cs typeface="Lato"/>
              <a:sym typeface="Lato"/>
            </a:endParaRPr>
          </a:p>
        </p:txBody>
      </p:sp>
      <p:cxnSp>
        <p:nvCxnSpPr>
          <p:cNvPr id="304" name="Google Shape;304;p41"/>
          <p:cNvCxnSpPr/>
          <p:nvPr/>
        </p:nvCxnSpPr>
        <p:spPr>
          <a:xfrm rot="10800000">
            <a:off x="5699125" y="2341925"/>
            <a:ext cx="775200" cy="247800"/>
          </a:xfrm>
          <a:prstGeom prst="straightConnector1">
            <a:avLst/>
          </a:prstGeom>
          <a:noFill/>
          <a:ln cap="flat" cmpd="sng" w="19050">
            <a:solidFill>
              <a:srgbClr val="FF0000"/>
            </a:solidFill>
            <a:prstDash val="solid"/>
            <a:round/>
            <a:headEnd len="med" w="med" type="none"/>
            <a:tailEnd len="med" w="med" type="triangle"/>
          </a:ln>
        </p:spPr>
      </p:cxnSp>
      <p:sp>
        <p:nvSpPr>
          <p:cNvPr id="305" name="Google Shape;305;p41"/>
          <p:cNvSpPr txBox="1"/>
          <p:nvPr/>
        </p:nvSpPr>
        <p:spPr>
          <a:xfrm>
            <a:off x="6522300" y="2404025"/>
            <a:ext cx="11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Lato"/>
                <a:ea typeface="Lato"/>
                <a:cs typeface="Lato"/>
                <a:sym typeface="Lato"/>
              </a:rPr>
              <a:t>binary point</a:t>
            </a:r>
            <a:endParaRPr>
              <a:solidFill>
                <a:schemeClr val="accent3"/>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283099" y="712150"/>
            <a:ext cx="86223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a:solidFill>
                  <a:schemeClr val="accent5"/>
                </a:solidFill>
              </a:rPr>
              <a:t>Base 10</a:t>
            </a:r>
            <a:endParaRPr b="0"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graphicFrame>
        <p:nvGraphicFramePr>
          <p:cNvPr id="310" name="Google Shape;310;p42"/>
          <p:cNvGraphicFramePr/>
          <p:nvPr/>
        </p:nvGraphicFramePr>
        <p:xfrm>
          <a:off x="260825" y="1360475"/>
          <a:ext cx="3000000" cy="3000000"/>
        </p:xfrm>
        <a:graphic>
          <a:graphicData uri="http://schemas.openxmlformats.org/drawingml/2006/table">
            <a:tbl>
              <a:tblPr>
                <a:noFill/>
                <a:tableStyleId>{FCDEE41B-DC62-4A99-B650-F99F68E2D8B2}</a:tableStyleId>
              </a:tblPr>
              <a:tblGrid>
                <a:gridCol w="718525"/>
                <a:gridCol w="718525"/>
                <a:gridCol w="718525"/>
                <a:gridCol w="718525"/>
                <a:gridCol w="718525"/>
                <a:gridCol w="718525"/>
                <a:gridCol w="718525"/>
                <a:gridCol w="718525"/>
                <a:gridCol w="718525"/>
                <a:gridCol w="718525"/>
                <a:gridCol w="718525"/>
                <a:gridCol w="718525"/>
              </a:tblGrid>
              <a:tr h="423300">
                <a:tc>
                  <a:txBody>
                    <a:bodyPr/>
                    <a:lstStyle/>
                    <a:p>
                      <a:pPr indent="0" lvl="0" marL="0" rtl="0" algn="ctr">
                        <a:spcBef>
                          <a:spcPts val="0"/>
                        </a:spcBef>
                        <a:spcAft>
                          <a:spcPts val="0"/>
                        </a:spcAft>
                        <a:buNone/>
                      </a:pPr>
                      <a:r>
                        <a:rPr lang="en" sz="1600">
                          <a:solidFill>
                            <a:schemeClr val="dk1"/>
                          </a:solidFill>
                        </a:rPr>
                        <a:t>128</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64</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32</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16</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8</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4</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2</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1</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19050">
                      <a:solidFill>
                        <a:srgbClr val="FF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3"/>
                          </a:solidFill>
                        </a:rPr>
                        <a:t>.5</a:t>
                      </a:r>
                      <a:endParaRPr sz="1600">
                        <a:solidFill>
                          <a:schemeClr val="accent3"/>
                        </a:solidFill>
                      </a:endParaRPr>
                    </a:p>
                  </a:txBody>
                  <a:tcPr marT="91425" marB="91425" marR="91425" marL="91425">
                    <a:lnL cap="flat" cmpd="sng" w="19050">
                      <a:solidFill>
                        <a:srgbClr val="FF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3"/>
                          </a:solidFill>
                        </a:rPr>
                        <a:t>.25</a:t>
                      </a:r>
                      <a:endParaRPr sz="1600">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3"/>
                          </a:solidFill>
                        </a:rPr>
                        <a:t>.125</a:t>
                      </a:r>
                      <a:endParaRPr sz="1600">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3"/>
                          </a:solidFill>
                        </a:rPr>
                        <a:t>.0625</a:t>
                      </a:r>
                      <a:endParaRPr sz="1600">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3300">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19050">
                      <a:solidFill>
                        <a:srgbClr val="FF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19050">
                      <a:solidFill>
                        <a:srgbClr val="FF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11" name="Google Shape;311;p42"/>
          <p:cNvSpPr txBox="1"/>
          <p:nvPr>
            <p:ph type="title"/>
          </p:nvPr>
        </p:nvSpPr>
        <p:spPr>
          <a:xfrm>
            <a:off x="260850" y="3886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12 bits with 4</a:t>
            </a:r>
            <a:r>
              <a:rPr b="0" lang="en" sz="3600"/>
              <a:t> bits precision</a:t>
            </a:r>
            <a:endParaRPr b="0" sz="3600"/>
          </a:p>
        </p:txBody>
      </p:sp>
      <p:sp>
        <p:nvSpPr>
          <p:cNvPr id="312" name="Google Shape;312;p42"/>
          <p:cNvSpPr txBox="1"/>
          <p:nvPr/>
        </p:nvSpPr>
        <p:spPr>
          <a:xfrm>
            <a:off x="751350" y="4075525"/>
            <a:ext cx="76413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accent4"/>
                </a:solidFill>
                <a:latin typeface="Lato"/>
                <a:ea typeface="Lato"/>
                <a:cs typeface="Lato"/>
                <a:sym typeface="Lato"/>
              </a:rPr>
              <a:t>128 + 32 + 16 + 4 + .5 +.0625  = 180.5625</a:t>
            </a:r>
            <a:r>
              <a:rPr b="1" lang="en" sz="3800">
                <a:solidFill>
                  <a:schemeClr val="accent4"/>
                </a:solidFill>
                <a:latin typeface="Lato"/>
                <a:ea typeface="Lato"/>
                <a:cs typeface="Lato"/>
                <a:sym typeface="Lato"/>
              </a:rPr>
              <a:t> </a:t>
            </a:r>
            <a:endParaRPr b="1" sz="3800">
              <a:solidFill>
                <a:schemeClr val="accent4"/>
              </a:solidFill>
              <a:latin typeface="Lato"/>
              <a:ea typeface="Lato"/>
              <a:cs typeface="Lato"/>
              <a:sym typeface="Lato"/>
            </a:endParaRPr>
          </a:p>
        </p:txBody>
      </p:sp>
      <p:cxnSp>
        <p:nvCxnSpPr>
          <p:cNvPr id="313" name="Google Shape;313;p42"/>
          <p:cNvCxnSpPr/>
          <p:nvPr/>
        </p:nvCxnSpPr>
        <p:spPr>
          <a:xfrm rot="10800000">
            <a:off x="6122725" y="2341925"/>
            <a:ext cx="351600" cy="247800"/>
          </a:xfrm>
          <a:prstGeom prst="straightConnector1">
            <a:avLst/>
          </a:prstGeom>
          <a:noFill/>
          <a:ln cap="flat" cmpd="sng" w="19050">
            <a:solidFill>
              <a:srgbClr val="FF0000"/>
            </a:solidFill>
            <a:prstDash val="solid"/>
            <a:round/>
            <a:headEnd len="med" w="med" type="none"/>
            <a:tailEnd len="med" w="med" type="triangle"/>
          </a:ln>
        </p:spPr>
      </p:cxnSp>
      <p:sp>
        <p:nvSpPr>
          <p:cNvPr id="314" name="Google Shape;314;p42"/>
          <p:cNvSpPr txBox="1"/>
          <p:nvPr/>
        </p:nvSpPr>
        <p:spPr>
          <a:xfrm>
            <a:off x="6522300" y="2404025"/>
            <a:ext cx="11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Lato"/>
                <a:ea typeface="Lato"/>
                <a:cs typeface="Lato"/>
                <a:sym typeface="Lato"/>
              </a:rPr>
              <a:t>binary point</a:t>
            </a:r>
            <a:endParaRPr>
              <a:solidFill>
                <a:schemeClr val="accent3"/>
              </a:solidFill>
              <a:latin typeface="Lato"/>
              <a:ea typeface="Lato"/>
              <a:cs typeface="Lato"/>
              <a:sym typeface="Lato"/>
            </a:endParaRPr>
          </a:p>
        </p:txBody>
      </p:sp>
      <p:graphicFrame>
        <p:nvGraphicFramePr>
          <p:cNvPr id="315" name="Google Shape;315;p42"/>
          <p:cNvGraphicFramePr/>
          <p:nvPr/>
        </p:nvGraphicFramePr>
        <p:xfrm>
          <a:off x="319250" y="2804225"/>
          <a:ext cx="3000000" cy="3000000"/>
        </p:xfrm>
        <a:graphic>
          <a:graphicData uri="http://schemas.openxmlformats.org/drawingml/2006/table">
            <a:tbl>
              <a:tblPr>
                <a:noFill/>
                <a:tableStyleId>{FCDEE41B-DC62-4A99-B650-F99F68E2D8B2}</a:tableStyleId>
              </a:tblPr>
              <a:tblGrid>
                <a:gridCol w="718525"/>
                <a:gridCol w="718525"/>
                <a:gridCol w="718525"/>
                <a:gridCol w="718525"/>
                <a:gridCol w="718525"/>
                <a:gridCol w="718525"/>
                <a:gridCol w="718525"/>
                <a:gridCol w="718525"/>
                <a:gridCol w="718525"/>
                <a:gridCol w="718525"/>
                <a:gridCol w="834200"/>
                <a:gridCol w="602850"/>
              </a:tblGrid>
              <a:tr h="443525">
                <a:tc>
                  <a:txBody>
                    <a:bodyPr/>
                    <a:lstStyle/>
                    <a:p>
                      <a:pPr indent="0" lvl="0" marL="0" rtl="0" algn="ctr">
                        <a:spcBef>
                          <a:spcPts val="0"/>
                        </a:spcBef>
                        <a:spcAft>
                          <a:spcPts val="0"/>
                        </a:spcAft>
                        <a:buNone/>
                      </a:pPr>
                      <a:r>
                        <a:rPr lang="en" sz="1600">
                          <a:solidFill>
                            <a:schemeClr val="dk1"/>
                          </a:solidFill>
                        </a:rPr>
                        <a:t>32</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16</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8</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4</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2</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1</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19050">
                      <a:solidFill>
                        <a:srgbClr val="FF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3"/>
                          </a:solidFill>
                        </a:rPr>
                        <a:t>.5</a:t>
                      </a:r>
                      <a:endParaRPr sz="1600">
                        <a:solidFill>
                          <a:schemeClr val="accent3"/>
                        </a:solidFill>
                      </a:endParaRPr>
                    </a:p>
                  </a:txBody>
                  <a:tcPr marT="91425" marB="91425" marR="91425" marL="91425">
                    <a:lnL cap="flat" cmpd="sng" w="19050">
                      <a:solidFill>
                        <a:srgbClr val="FF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3"/>
                          </a:solidFill>
                        </a:rPr>
                        <a:t>.25</a:t>
                      </a:r>
                      <a:endParaRPr sz="1600">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3"/>
                          </a:solidFill>
                        </a:rPr>
                        <a:t>.125</a:t>
                      </a:r>
                      <a:endParaRPr sz="1600">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3"/>
                          </a:solidFill>
                        </a:rPr>
                        <a:t>.0625</a:t>
                      </a:r>
                      <a:endParaRPr sz="1600">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3"/>
                          </a:solidFill>
                        </a:rPr>
                        <a:t>.03125</a:t>
                      </a:r>
                      <a:endParaRPr sz="1600">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3"/>
                          </a:solidFill>
                        </a:rPr>
                        <a:t>.015625</a:t>
                      </a:r>
                      <a:endParaRPr sz="1600">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75225">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FF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19050">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cxnSp>
        <p:nvCxnSpPr>
          <p:cNvPr id="316" name="Google Shape;316;p42"/>
          <p:cNvCxnSpPr/>
          <p:nvPr/>
        </p:nvCxnSpPr>
        <p:spPr>
          <a:xfrm flipH="1" rot="10800000">
            <a:off x="4672000" y="2635950"/>
            <a:ext cx="1539600" cy="723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graphicFrame>
        <p:nvGraphicFramePr>
          <p:cNvPr id="321" name="Google Shape;321;p43"/>
          <p:cNvGraphicFramePr/>
          <p:nvPr/>
        </p:nvGraphicFramePr>
        <p:xfrm>
          <a:off x="260825" y="2046275"/>
          <a:ext cx="3000000" cy="3000000"/>
        </p:xfrm>
        <a:graphic>
          <a:graphicData uri="http://schemas.openxmlformats.org/drawingml/2006/table">
            <a:tbl>
              <a:tblPr>
                <a:noFill/>
                <a:tableStyleId>{FCDEE41B-DC62-4A99-B650-F99F68E2D8B2}</a:tableStyleId>
              </a:tblPr>
              <a:tblGrid>
                <a:gridCol w="718525"/>
                <a:gridCol w="718525"/>
                <a:gridCol w="718525"/>
                <a:gridCol w="718525"/>
                <a:gridCol w="718525"/>
                <a:gridCol w="718525"/>
                <a:gridCol w="718525"/>
                <a:gridCol w="718525"/>
                <a:gridCol w="718525"/>
                <a:gridCol w="718525"/>
                <a:gridCol w="718525"/>
                <a:gridCol w="718525"/>
              </a:tblGrid>
              <a:tr h="423300">
                <a:tc>
                  <a:txBody>
                    <a:bodyPr/>
                    <a:lstStyle/>
                    <a:p>
                      <a:pPr indent="0" lvl="0" marL="0" rtl="0" algn="ctr">
                        <a:spcBef>
                          <a:spcPts val="0"/>
                        </a:spcBef>
                        <a:spcAft>
                          <a:spcPts val="0"/>
                        </a:spcAft>
                        <a:buNone/>
                      </a:pPr>
                      <a:r>
                        <a:rPr lang="en" sz="1600">
                          <a:solidFill>
                            <a:srgbClr val="FF0000"/>
                          </a:solidFill>
                        </a:rPr>
                        <a:t>-</a:t>
                      </a:r>
                      <a:r>
                        <a:rPr lang="en" sz="1600">
                          <a:solidFill>
                            <a:srgbClr val="FF0000"/>
                          </a:solidFill>
                        </a:rPr>
                        <a:t>128</a:t>
                      </a:r>
                      <a:endParaRPr sz="16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64</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32</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16</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8</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4</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2</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1</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19050">
                      <a:solidFill>
                        <a:srgbClr val="FF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3"/>
                          </a:solidFill>
                        </a:rPr>
                        <a:t>.5</a:t>
                      </a:r>
                      <a:endParaRPr sz="1600">
                        <a:solidFill>
                          <a:schemeClr val="accent3"/>
                        </a:solidFill>
                      </a:endParaRPr>
                    </a:p>
                  </a:txBody>
                  <a:tcPr marT="91425" marB="91425" marR="91425" marL="91425">
                    <a:lnL cap="flat" cmpd="sng" w="19050">
                      <a:solidFill>
                        <a:srgbClr val="FF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3"/>
                          </a:solidFill>
                        </a:rPr>
                        <a:t>.25</a:t>
                      </a:r>
                      <a:endParaRPr sz="1600">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3"/>
                          </a:solidFill>
                        </a:rPr>
                        <a:t>.125</a:t>
                      </a:r>
                      <a:endParaRPr sz="1600">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3"/>
                          </a:solidFill>
                        </a:rPr>
                        <a:t>.0625</a:t>
                      </a:r>
                      <a:endParaRPr sz="1600">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3300">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19050">
                      <a:solidFill>
                        <a:srgbClr val="FF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19050">
                      <a:solidFill>
                        <a:srgbClr val="FF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22" name="Google Shape;322;p43"/>
          <p:cNvSpPr txBox="1"/>
          <p:nvPr>
            <p:ph type="title"/>
          </p:nvPr>
        </p:nvSpPr>
        <p:spPr>
          <a:xfrm>
            <a:off x="260850" y="6172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Two’s complement </a:t>
            </a:r>
            <a:r>
              <a:rPr b="0" lang="en" sz="3600"/>
              <a:t>12 bits with 4 bits precision</a:t>
            </a:r>
            <a:endParaRPr b="0" sz="3600"/>
          </a:p>
        </p:txBody>
      </p:sp>
      <p:sp>
        <p:nvSpPr>
          <p:cNvPr id="323" name="Google Shape;323;p43"/>
          <p:cNvSpPr txBox="1"/>
          <p:nvPr/>
        </p:nvSpPr>
        <p:spPr>
          <a:xfrm>
            <a:off x="735350" y="3619225"/>
            <a:ext cx="7641300" cy="1231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rgbClr val="FF0000"/>
                </a:solidFill>
                <a:latin typeface="Lato"/>
                <a:ea typeface="Lato"/>
                <a:cs typeface="Lato"/>
                <a:sym typeface="Lato"/>
              </a:rPr>
              <a:t>-</a:t>
            </a:r>
            <a:r>
              <a:rPr b="1" lang="en" sz="3000">
                <a:solidFill>
                  <a:srgbClr val="FF0000"/>
                </a:solidFill>
                <a:latin typeface="Lato"/>
                <a:ea typeface="Lato"/>
                <a:cs typeface="Lato"/>
                <a:sym typeface="Lato"/>
              </a:rPr>
              <a:t>128</a:t>
            </a:r>
            <a:r>
              <a:rPr b="1" lang="en" sz="3000">
                <a:solidFill>
                  <a:schemeClr val="accent4"/>
                </a:solidFill>
                <a:latin typeface="Lato"/>
                <a:ea typeface="Lato"/>
                <a:cs typeface="Lato"/>
                <a:sym typeface="Lato"/>
              </a:rPr>
              <a:t> + 16 + 8 + 2 + 1 + .25 +.125  = -100.375</a:t>
            </a:r>
            <a:r>
              <a:rPr b="1" lang="en" sz="3800">
                <a:solidFill>
                  <a:schemeClr val="accent4"/>
                </a:solidFill>
                <a:latin typeface="Lato"/>
                <a:ea typeface="Lato"/>
                <a:cs typeface="Lato"/>
                <a:sym typeface="Lato"/>
              </a:rPr>
              <a:t> </a:t>
            </a:r>
            <a:endParaRPr b="1" sz="3800">
              <a:solidFill>
                <a:schemeClr val="accent4"/>
              </a:solidFill>
              <a:latin typeface="Lato"/>
              <a:ea typeface="Lato"/>
              <a:cs typeface="Lato"/>
              <a:sym typeface="Lato"/>
            </a:endParaRPr>
          </a:p>
        </p:txBody>
      </p:sp>
      <p:cxnSp>
        <p:nvCxnSpPr>
          <p:cNvPr id="324" name="Google Shape;324;p43"/>
          <p:cNvCxnSpPr/>
          <p:nvPr/>
        </p:nvCxnSpPr>
        <p:spPr>
          <a:xfrm rot="10800000">
            <a:off x="6122725" y="3027725"/>
            <a:ext cx="351600" cy="247800"/>
          </a:xfrm>
          <a:prstGeom prst="straightConnector1">
            <a:avLst/>
          </a:prstGeom>
          <a:noFill/>
          <a:ln cap="flat" cmpd="sng" w="19050">
            <a:solidFill>
              <a:srgbClr val="FF0000"/>
            </a:solidFill>
            <a:prstDash val="solid"/>
            <a:round/>
            <a:headEnd len="med" w="med" type="none"/>
            <a:tailEnd len="med" w="med" type="triangle"/>
          </a:ln>
        </p:spPr>
      </p:cxnSp>
      <p:sp>
        <p:nvSpPr>
          <p:cNvPr id="325" name="Google Shape;325;p43"/>
          <p:cNvSpPr txBox="1"/>
          <p:nvPr/>
        </p:nvSpPr>
        <p:spPr>
          <a:xfrm>
            <a:off x="6522300" y="3089825"/>
            <a:ext cx="11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Lato"/>
                <a:ea typeface="Lato"/>
                <a:cs typeface="Lato"/>
                <a:sym typeface="Lato"/>
              </a:rPr>
              <a:t>binary point</a:t>
            </a:r>
            <a:endParaRPr>
              <a:solidFill>
                <a:schemeClr val="accent3"/>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4"/>
          <p:cNvSpPr txBox="1"/>
          <p:nvPr>
            <p:ph type="title"/>
          </p:nvPr>
        </p:nvSpPr>
        <p:spPr>
          <a:xfrm>
            <a:off x="283099" y="712150"/>
            <a:ext cx="86223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a:solidFill>
                  <a:schemeClr val="accent5"/>
                </a:solidFill>
              </a:rPr>
              <a:t>Practice</a:t>
            </a:r>
            <a:endParaRPr b="0" sz="2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5"/>
          <p:cNvSpPr txBox="1"/>
          <p:nvPr/>
        </p:nvSpPr>
        <p:spPr>
          <a:xfrm>
            <a:off x="260850" y="617250"/>
            <a:ext cx="8622300" cy="71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000"/>
              </a:spcAft>
              <a:buNone/>
            </a:pPr>
            <a:r>
              <a:rPr lang="en" sz="3600">
                <a:solidFill>
                  <a:srgbClr val="FFFFFF"/>
                </a:solidFill>
                <a:latin typeface="Raleway"/>
                <a:ea typeface="Raleway"/>
                <a:cs typeface="Raleway"/>
                <a:sym typeface="Raleway"/>
              </a:rPr>
              <a:t>Each binary number is stored using </a:t>
            </a:r>
            <a:r>
              <a:rPr lang="en" sz="3600">
                <a:solidFill>
                  <a:schemeClr val="lt1"/>
                </a:solidFill>
                <a:latin typeface="Raleway"/>
                <a:ea typeface="Raleway"/>
                <a:cs typeface="Raleway"/>
                <a:sym typeface="Raleway"/>
              </a:rPr>
              <a:t>Two’s complement 12 bits with 4 bits precision</a:t>
            </a:r>
            <a:r>
              <a:rPr lang="en" sz="3600">
                <a:solidFill>
                  <a:srgbClr val="FFFFFF"/>
                </a:solidFill>
                <a:latin typeface="Raleway"/>
                <a:ea typeface="Raleway"/>
                <a:cs typeface="Raleway"/>
                <a:sym typeface="Raleway"/>
              </a:rPr>
              <a:t>. Convert to decimal</a:t>
            </a:r>
            <a:endParaRPr sz="3600">
              <a:solidFill>
                <a:srgbClr val="FFFFFF"/>
              </a:solidFill>
              <a:latin typeface="Raleway"/>
              <a:ea typeface="Raleway"/>
              <a:cs typeface="Raleway"/>
              <a:sym typeface="Raleway"/>
            </a:endParaRPr>
          </a:p>
        </p:txBody>
      </p:sp>
      <p:sp>
        <p:nvSpPr>
          <p:cNvPr id="336" name="Google Shape;336;p45"/>
          <p:cNvSpPr txBox="1"/>
          <p:nvPr/>
        </p:nvSpPr>
        <p:spPr>
          <a:xfrm>
            <a:off x="260850" y="2017675"/>
            <a:ext cx="8622300" cy="233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800">
                <a:solidFill>
                  <a:srgbClr val="FFFFFF"/>
                </a:solidFill>
                <a:latin typeface="Lato"/>
                <a:ea typeface="Lato"/>
                <a:cs typeface="Lato"/>
                <a:sym typeface="Lato"/>
              </a:rPr>
              <a:t>101</a:t>
            </a:r>
            <a:r>
              <a:rPr lang="en" sz="2800">
                <a:solidFill>
                  <a:srgbClr val="FFFFFF"/>
                </a:solidFill>
                <a:latin typeface="Lato"/>
                <a:ea typeface="Lato"/>
                <a:cs typeface="Lato"/>
                <a:sym typeface="Lato"/>
              </a:rPr>
              <a:t>001011000</a:t>
            </a:r>
            <a:endParaRPr sz="2800">
              <a:solidFill>
                <a:srgbClr val="FFFFFF"/>
              </a:solidFill>
              <a:latin typeface="Lato"/>
              <a:ea typeface="Lato"/>
              <a:cs typeface="Lato"/>
              <a:sym typeface="Lato"/>
            </a:endParaRPr>
          </a:p>
          <a:p>
            <a:pPr indent="0" lvl="0" marL="0" rtl="0" algn="just">
              <a:spcBef>
                <a:spcPts val="0"/>
              </a:spcBef>
              <a:spcAft>
                <a:spcPts val="0"/>
              </a:spcAft>
              <a:buNone/>
            </a:pPr>
            <a:r>
              <a:t/>
            </a:r>
            <a:endParaRPr sz="2800">
              <a:solidFill>
                <a:srgbClr val="FFFFFF"/>
              </a:solidFill>
              <a:latin typeface="Lato"/>
              <a:ea typeface="Lato"/>
              <a:cs typeface="Lato"/>
              <a:sym typeface="Lato"/>
            </a:endParaRPr>
          </a:p>
          <a:p>
            <a:pPr indent="0" lvl="0" marL="0" rtl="0" algn="just">
              <a:spcBef>
                <a:spcPts val="0"/>
              </a:spcBef>
              <a:spcAft>
                <a:spcPts val="0"/>
              </a:spcAft>
              <a:buNone/>
            </a:pPr>
            <a:r>
              <a:rPr lang="en" sz="2800">
                <a:solidFill>
                  <a:schemeClr val="lt1"/>
                </a:solidFill>
                <a:latin typeface="Lato"/>
                <a:ea typeface="Lato"/>
                <a:cs typeface="Lato"/>
                <a:sym typeface="Lato"/>
              </a:rPr>
              <a:t>010111011100</a:t>
            </a:r>
            <a:r>
              <a:rPr lang="en" sz="2800">
                <a:solidFill>
                  <a:srgbClr val="FFFFFF"/>
                </a:solidFill>
                <a:latin typeface="Lato"/>
                <a:ea typeface="Lato"/>
                <a:cs typeface="Lato"/>
                <a:sym typeface="Lato"/>
              </a:rPr>
              <a:t>	</a:t>
            </a:r>
            <a:endParaRPr sz="2800">
              <a:solidFill>
                <a:srgbClr val="FFFFFF"/>
              </a:solidFill>
              <a:latin typeface="Lato"/>
              <a:ea typeface="Lato"/>
              <a:cs typeface="Lato"/>
              <a:sym typeface="Lato"/>
            </a:endParaRPr>
          </a:p>
          <a:p>
            <a:pPr indent="0" lvl="0" marL="0" rtl="0" algn="just">
              <a:spcBef>
                <a:spcPts val="0"/>
              </a:spcBef>
              <a:spcAft>
                <a:spcPts val="0"/>
              </a:spcAft>
              <a:buNone/>
            </a:pPr>
            <a:r>
              <a:t/>
            </a:r>
            <a:endParaRPr sz="2800">
              <a:solidFill>
                <a:srgbClr val="FFFFFF"/>
              </a:solidFill>
              <a:latin typeface="Lato"/>
              <a:ea typeface="Lato"/>
              <a:cs typeface="Lato"/>
              <a:sym typeface="Lato"/>
            </a:endParaRPr>
          </a:p>
          <a:p>
            <a:pPr indent="0" lvl="0" marL="0" rtl="0" algn="just">
              <a:spcBef>
                <a:spcPts val="0"/>
              </a:spcBef>
              <a:spcAft>
                <a:spcPts val="0"/>
              </a:spcAft>
              <a:buNone/>
            </a:pPr>
            <a:r>
              <a:rPr lang="en" sz="2800">
                <a:solidFill>
                  <a:schemeClr val="lt1"/>
                </a:solidFill>
                <a:latin typeface="Lato"/>
                <a:ea typeface="Lato"/>
                <a:cs typeface="Lato"/>
                <a:sym typeface="Lato"/>
              </a:rPr>
              <a:t>001001010110</a:t>
            </a:r>
            <a:endParaRPr sz="2800">
              <a:solidFill>
                <a:srgbClr val="FFFFFF"/>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6"/>
          <p:cNvSpPr txBox="1"/>
          <p:nvPr/>
        </p:nvSpPr>
        <p:spPr>
          <a:xfrm>
            <a:off x="260850" y="922050"/>
            <a:ext cx="8622300" cy="71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000"/>
              </a:spcAft>
              <a:buNone/>
            </a:pPr>
            <a:r>
              <a:rPr lang="en" sz="3600">
                <a:solidFill>
                  <a:srgbClr val="FFFFFF"/>
                </a:solidFill>
                <a:latin typeface="Raleway"/>
                <a:ea typeface="Raleway"/>
                <a:cs typeface="Raleway"/>
                <a:sym typeface="Raleway"/>
              </a:rPr>
              <a:t>Using two’</a:t>
            </a:r>
            <a:r>
              <a:rPr lang="en" sz="3600">
                <a:solidFill>
                  <a:srgbClr val="FFFFFF"/>
                </a:solidFill>
                <a:latin typeface="Raleway"/>
                <a:ea typeface="Raleway"/>
                <a:cs typeface="Raleway"/>
                <a:sym typeface="Raleway"/>
              </a:rPr>
              <a:t>s complement, convert into fixed point binary. Result should be in 12 bits with 4 bits after the binary point </a:t>
            </a:r>
            <a:endParaRPr sz="3600">
              <a:solidFill>
                <a:srgbClr val="FFFFFF"/>
              </a:solidFill>
              <a:latin typeface="Raleway"/>
              <a:ea typeface="Raleway"/>
              <a:cs typeface="Raleway"/>
              <a:sym typeface="Raleway"/>
            </a:endParaRPr>
          </a:p>
        </p:txBody>
      </p:sp>
      <p:sp>
        <p:nvSpPr>
          <p:cNvPr id="342" name="Google Shape;342;p46"/>
          <p:cNvSpPr txBox="1"/>
          <p:nvPr/>
        </p:nvSpPr>
        <p:spPr>
          <a:xfrm>
            <a:off x="260850" y="2398675"/>
            <a:ext cx="8622300" cy="233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800">
                <a:solidFill>
                  <a:srgbClr val="FFFFFF"/>
                </a:solidFill>
                <a:latin typeface="Lato"/>
                <a:ea typeface="Lato"/>
                <a:cs typeface="Lato"/>
                <a:sym typeface="Lato"/>
              </a:rPr>
              <a:t>13.5</a:t>
            </a:r>
            <a:endParaRPr sz="2800">
              <a:solidFill>
                <a:srgbClr val="FFFFFF"/>
              </a:solidFill>
              <a:latin typeface="Lato"/>
              <a:ea typeface="Lato"/>
              <a:cs typeface="Lato"/>
              <a:sym typeface="Lato"/>
            </a:endParaRPr>
          </a:p>
          <a:p>
            <a:pPr indent="0" lvl="0" marL="0" rtl="0" algn="just">
              <a:spcBef>
                <a:spcPts val="0"/>
              </a:spcBef>
              <a:spcAft>
                <a:spcPts val="0"/>
              </a:spcAft>
              <a:buNone/>
            </a:pPr>
            <a:r>
              <a:t/>
            </a:r>
            <a:endParaRPr sz="2800">
              <a:solidFill>
                <a:srgbClr val="FFFFFF"/>
              </a:solidFill>
              <a:latin typeface="Lato"/>
              <a:ea typeface="Lato"/>
              <a:cs typeface="Lato"/>
              <a:sym typeface="Lato"/>
            </a:endParaRPr>
          </a:p>
          <a:p>
            <a:pPr indent="0" lvl="0" marL="0" rtl="0" algn="just">
              <a:spcBef>
                <a:spcPts val="0"/>
              </a:spcBef>
              <a:spcAft>
                <a:spcPts val="0"/>
              </a:spcAft>
              <a:buNone/>
            </a:pPr>
            <a:r>
              <a:rPr lang="en" sz="2800">
                <a:solidFill>
                  <a:schemeClr val="lt1"/>
                </a:solidFill>
                <a:latin typeface="Lato"/>
                <a:ea typeface="Lato"/>
                <a:cs typeface="Lato"/>
                <a:sym typeface="Lato"/>
              </a:rPr>
              <a:t>-86.75</a:t>
            </a:r>
            <a:r>
              <a:rPr lang="en" sz="2800">
                <a:solidFill>
                  <a:srgbClr val="FFFFFF"/>
                </a:solidFill>
                <a:latin typeface="Lato"/>
                <a:ea typeface="Lato"/>
                <a:cs typeface="Lato"/>
                <a:sym typeface="Lato"/>
              </a:rPr>
              <a:t>	</a:t>
            </a:r>
            <a:endParaRPr sz="2800">
              <a:solidFill>
                <a:srgbClr val="FFFFFF"/>
              </a:solidFill>
              <a:latin typeface="Lato"/>
              <a:ea typeface="Lato"/>
              <a:cs typeface="Lato"/>
              <a:sym typeface="Lato"/>
            </a:endParaRPr>
          </a:p>
          <a:p>
            <a:pPr indent="0" lvl="0" marL="0" rtl="0" algn="just">
              <a:spcBef>
                <a:spcPts val="0"/>
              </a:spcBef>
              <a:spcAft>
                <a:spcPts val="0"/>
              </a:spcAft>
              <a:buNone/>
            </a:pPr>
            <a:r>
              <a:t/>
            </a:r>
            <a:endParaRPr sz="2800">
              <a:solidFill>
                <a:srgbClr val="FFFFFF"/>
              </a:solidFill>
              <a:latin typeface="Lato"/>
              <a:ea typeface="Lato"/>
              <a:cs typeface="Lato"/>
              <a:sym typeface="Lato"/>
            </a:endParaRPr>
          </a:p>
          <a:p>
            <a:pPr indent="0" lvl="0" marL="0" rtl="0" algn="just">
              <a:spcBef>
                <a:spcPts val="0"/>
              </a:spcBef>
              <a:spcAft>
                <a:spcPts val="0"/>
              </a:spcAft>
              <a:buNone/>
            </a:pPr>
            <a:r>
              <a:rPr lang="en" sz="2800">
                <a:solidFill>
                  <a:schemeClr val="lt1"/>
                </a:solidFill>
                <a:latin typeface="Lato"/>
                <a:ea typeface="Lato"/>
                <a:cs typeface="Lato"/>
                <a:sym typeface="Lato"/>
              </a:rPr>
              <a:t>-1.5</a:t>
            </a:r>
            <a:endParaRPr sz="2800">
              <a:solidFill>
                <a:srgbClr val="FFFFFF"/>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7"/>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Summary</a:t>
            </a:r>
            <a:endParaRPr b="0" sz="3600"/>
          </a:p>
        </p:txBody>
      </p:sp>
      <p:sp>
        <p:nvSpPr>
          <p:cNvPr id="348" name="Google Shape;348;p47"/>
          <p:cNvSpPr txBox="1"/>
          <p:nvPr/>
        </p:nvSpPr>
        <p:spPr>
          <a:xfrm>
            <a:off x="260850" y="1484275"/>
            <a:ext cx="8622300" cy="2447400"/>
          </a:xfrm>
          <a:prstGeom prst="rect">
            <a:avLst/>
          </a:prstGeom>
          <a:noFill/>
          <a:ln>
            <a:noFill/>
          </a:ln>
        </p:spPr>
        <p:txBody>
          <a:bodyPr anchorCtr="0" anchor="t" bIns="91425" lIns="91425" spcFirstLastPara="1" rIns="91425" wrap="square" tIns="91425">
            <a:spAutoFit/>
          </a:bodyPr>
          <a:lstStyle/>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Fixed point binary is used in Digital Signal Processing</a:t>
            </a:r>
            <a:endParaRPr sz="2100">
              <a:solidFill>
                <a:schemeClr val="lt1"/>
              </a:solidFill>
              <a:latin typeface="Lato"/>
              <a:ea typeface="Lato"/>
              <a:cs typeface="Lato"/>
              <a:sym typeface="Lato"/>
            </a:endParaRPr>
          </a:p>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Simpler and therefore cheaper processor hardware</a:t>
            </a:r>
            <a:endParaRPr sz="2100">
              <a:solidFill>
                <a:schemeClr val="lt1"/>
              </a:solidFill>
              <a:latin typeface="Lato"/>
              <a:ea typeface="Lato"/>
              <a:cs typeface="Lato"/>
              <a:sym typeface="Lato"/>
            </a:endParaRPr>
          </a:p>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Greatly simplified arithmetic means much faster processing</a:t>
            </a:r>
            <a:endParaRPr sz="2100">
              <a:solidFill>
                <a:schemeClr val="lt1"/>
              </a:solidFill>
              <a:latin typeface="Lato"/>
              <a:ea typeface="Lato"/>
              <a:cs typeface="Lato"/>
              <a:sym typeface="Lato"/>
            </a:endParaRPr>
          </a:p>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Trade off between range and precision</a:t>
            </a:r>
            <a:endParaRPr sz="2100">
              <a:solidFill>
                <a:schemeClr val="lt1"/>
              </a:solidFill>
              <a:latin typeface="Lato"/>
              <a:ea typeface="Lato"/>
              <a:cs typeface="Lato"/>
              <a:sym typeface="Lato"/>
            </a:endParaRPr>
          </a:p>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Some numbers can never be represented accurately</a:t>
            </a:r>
            <a:endParaRPr sz="2100">
              <a:solidFill>
                <a:schemeClr val="lt1"/>
              </a:solidFill>
              <a:latin typeface="Lato"/>
              <a:ea typeface="Lato"/>
              <a:cs typeface="Lato"/>
              <a:sym typeface="Lato"/>
            </a:endParaRPr>
          </a:p>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Used in real time application when performance is more important than accuracy</a:t>
            </a:r>
            <a:endParaRPr sz="21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8"/>
          <p:cNvSpPr txBox="1"/>
          <p:nvPr>
            <p:ph type="title"/>
          </p:nvPr>
        </p:nvSpPr>
        <p:spPr>
          <a:xfrm>
            <a:off x="283099" y="712150"/>
            <a:ext cx="86223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a:solidFill>
                  <a:schemeClr val="accent5"/>
                </a:solidFill>
              </a:rPr>
              <a:t>Floating Point Binary Fractions</a:t>
            </a:r>
            <a:endParaRPr b="0"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9"/>
          <p:cNvSpPr txBox="1"/>
          <p:nvPr/>
        </p:nvSpPr>
        <p:spPr>
          <a:xfrm>
            <a:off x="260850" y="693450"/>
            <a:ext cx="8622300" cy="71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Raleway"/>
                <a:ea typeface="Raleway"/>
                <a:cs typeface="Raleway"/>
                <a:sym typeface="Raleway"/>
              </a:rPr>
              <a:t>Expressing values using </a:t>
            </a:r>
            <a:endParaRPr sz="3600">
              <a:solidFill>
                <a:srgbClr val="FFFFFF"/>
              </a:solidFill>
              <a:latin typeface="Raleway"/>
              <a:ea typeface="Raleway"/>
              <a:cs typeface="Raleway"/>
              <a:sym typeface="Raleway"/>
            </a:endParaRPr>
          </a:p>
          <a:p>
            <a:pPr indent="0" lvl="0" marL="0" rtl="0" algn="l">
              <a:spcBef>
                <a:spcPts val="1000"/>
              </a:spcBef>
              <a:spcAft>
                <a:spcPts val="1000"/>
              </a:spcAft>
              <a:buNone/>
            </a:pPr>
            <a:r>
              <a:rPr lang="en" sz="3600">
                <a:solidFill>
                  <a:srgbClr val="FFFFFF"/>
                </a:solidFill>
                <a:latin typeface="Raleway"/>
                <a:ea typeface="Raleway"/>
                <a:cs typeface="Raleway"/>
                <a:sym typeface="Raleway"/>
              </a:rPr>
              <a:t>Scientific Notation</a:t>
            </a:r>
            <a:endParaRPr sz="3600">
              <a:solidFill>
                <a:srgbClr val="FFFFFF"/>
              </a:solidFill>
              <a:latin typeface="Raleway"/>
              <a:ea typeface="Raleway"/>
              <a:cs typeface="Raleway"/>
              <a:sym typeface="Raleway"/>
            </a:endParaRPr>
          </a:p>
        </p:txBody>
      </p:sp>
      <p:sp>
        <p:nvSpPr>
          <p:cNvPr id="359" name="Google Shape;359;p49"/>
          <p:cNvSpPr txBox="1"/>
          <p:nvPr/>
        </p:nvSpPr>
        <p:spPr>
          <a:xfrm>
            <a:off x="2981400" y="2178600"/>
            <a:ext cx="32931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2800">
                <a:solidFill>
                  <a:schemeClr val="accent2"/>
                </a:solidFill>
                <a:latin typeface="Lato"/>
                <a:ea typeface="Lato"/>
                <a:cs typeface="Lato"/>
                <a:sym typeface="Lato"/>
              </a:rPr>
              <a:t>300	= 3 × 10</a:t>
            </a:r>
            <a:r>
              <a:rPr b="1" baseline="30000" lang="en" sz="2800">
                <a:solidFill>
                  <a:schemeClr val="accent2"/>
                </a:solidFill>
                <a:latin typeface="Lato"/>
                <a:ea typeface="Lato"/>
                <a:cs typeface="Lato"/>
                <a:sym typeface="Lato"/>
              </a:rPr>
              <a:t>2</a:t>
            </a:r>
            <a:endParaRPr b="1" baseline="30000" sz="2800">
              <a:solidFill>
                <a:schemeClr val="accent2"/>
              </a:solidFill>
              <a:latin typeface="Lato"/>
              <a:ea typeface="Lato"/>
              <a:cs typeface="Lato"/>
              <a:sym typeface="Lato"/>
            </a:endParaRPr>
          </a:p>
          <a:p>
            <a:pPr indent="0" lvl="0" marL="0" rtl="0" algn="just">
              <a:spcBef>
                <a:spcPts val="0"/>
              </a:spcBef>
              <a:spcAft>
                <a:spcPts val="0"/>
              </a:spcAft>
              <a:buNone/>
            </a:pPr>
            <a:r>
              <a:rPr b="1" lang="en" sz="2800">
                <a:solidFill>
                  <a:schemeClr val="accent2"/>
                </a:solidFill>
                <a:latin typeface="Lato"/>
                <a:ea typeface="Lato"/>
                <a:cs typeface="Lato"/>
                <a:sym typeface="Lato"/>
              </a:rPr>
              <a:t>0.2 	= 2 × 10</a:t>
            </a:r>
            <a:r>
              <a:rPr b="1" baseline="30000" lang="en" sz="2800">
                <a:solidFill>
                  <a:schemeClr val="accent2"/>
                </a:solidFill>
                <a:latin typeface="Lato"/>
                <a:ea typeface="Lato"/>
                <a:cs typeface="Lato"/>
                <a:sym typeface="Lato"/>
              </a:rPr>
              <a:t>-1</a:t>
            </a:r>
            <a:r>
              <a:rPr b="1" lang="en" sz="2800">
                <a:solidFill>
                  <a:schemeClr val="accent2"/>
                </a:solidFill>
                <a:latin typeface="Lato"/>
                <a:ea typeface="Lato"/>
                <a:cs typeface="Lato"/>
                <a:sym typeface="Lato"/>
              </a:rPr>
              <a:t> </a:t>
            </a:r>
            <a:endParaRPr b="1" sz="2800">
              <a:solidFill>
                <a:schemeClr val="accent2"/>
              </a:solidFill>
              <a:latin typeface="Lato"/>
              <a:ea typeface="Lato"/>
              <a:cs typeface="Lato"/>
              <a:sym typeface="Lato"/>
            </a:endParaRPr>
          </a:p>
          <a:p>
            <a:pPr indent="0" lvl="0" marL="0" rtl="0" algn="just">
              <a:spcBef>
                <a:spcPts val="0"/>
              </a:spcBef>
              <a:spcAft>
                <a:spcPts val="0"/>
              </a:spcAft>
              <a:buClr>
                <a:schemeClr val="dk2"/>
              </a:buClr>
              <a:buSzPts val="1100"/>
              <a:buFont typeface="Arial"/>
              <a:buNone/>
            </a:pPr>
            <a:r>
              <a:rPr b="1" lang="en" sz="2800">
                <a:solidFill>
                  <a:schemeClr val="accent2"/>
                </a:solidFill>
                <a:latin typeface="Lato"/>
                <a:ea typeface="Lato"/>
                <a:cs typeface="Lato"/>
                <a:sym typeface="Lato"/>
              </a:rPr>
              <a:t>987	= 9.87 × 10</a:t>
            </a:r>
            <a:r>
              <a:rPr b="1" baseline="30000" lang="en" sz="2800">
                <a:solidFill>
                  <a:schemeClr val="accent2"/>
                </a:solidFill>
                <a:latin typeface="Lato"/>
                <a:ea typeface="Lato"/>
                <a:cs typeface="Lato"/>
                <a:sym typeface="Lato"/>
              </a:rPr>
              <a:t>2</a:t>
            </a:r>
            <a:endParaRPr b="1" sz="2800">
              <a:solidFill>
                <a:schemeClr val="accent2"/>
              </a:solidFill>
              <a:latin typeface="Lato"/>
              <a:ea typeface="Lato"/>
              <a:cs typeface="Lato"/>
              <a:sym typeface="Lato"/>
            </a:endParaRPr>
          </a:p>
        </p:txBody>
      </p:sp>
      <p:sp>
        <p:nvSpPr>
          <p:cNvPr id="360" name="Google Shape;360;p49"/>
          <p:cNvSpPr txBox="1"/>
          <p:nvPr/>
        </p:nvSpPr>
        <p:spPr>
          <a:xfrm>
            <a:off x="-394575" y="4401175"/>
            <a:ext cx="8622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800">
              <a:solidFill>
                <a:schemeClr val="accent2"/>
              </a:solidFill>
              <a:latin typeface="Lato"/>
              <a:ea typeface="Lato"/>
              <a:cs typeface="Lato"/>
              <a:sym typeface="Lato"/>
            </a:endParaRPr>
          </a:p>
        </p:txBody>
      </p:sp>
      <p:sp>
        <p:nvSpPr>
          <p:cNvPr id="361" name="Google Shape;361;p49"/>
          <p:cNvSpPr txBox="1"/>
          <p:nvPr/>
        </p:nvSpPr>
        <p:spPr>
          <a:xfrm>
            <a:off x="228875" y="1258200"/>
            <a:ext cx="8622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800">
              <a:solidFill>
                <a:schemeClr val="accent2"/>
              </a:solidFill>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0"/>
          <p:cNvSpPr txBox="1"/>
          <p:nvPr/>
        </p:nvSpPr>
        <p:spPr>
          <a:xfrm>
            <a:off x="260850" y="617250"/>
            <a:ext cx="8622300" cy="71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000"/>
              </a:spcAft>
              <a:buNone/>
            </a:pPr>
            <a:r>
              <a:rPr lang="en" sz="3600">
                <a:solidFill>
                  <a:srgbClr val="FFFFFF"/>
                </a:solidFill>
                <a:latin typeface="Raleway"/>
                <a:ea typeface="Raleway"/>
                <a:cs typeface="Raleway"/>
                <a:sym typeface="Raleway"/>
              </a:rPr>
              <a:t>Standard Scientific Notation using positive exponent</a:t>
            </a:r>
            <a:endParaRPr sz="3600">
              <a:solidFill>
                <a:srgbClr val="FFFFFF"/>
              </a:solidFill>
              <a:latin typeface="Raleway"/>
              <a:ea typeface="Raleway"/>
              <a:cs typeface="Raleway"/>
              <a:sym typeface="Raleway"/>
            </a:endParaRPr>
          </a:p>
        </p:txBody>
      </p:sp>
      <p:sp>
        <p:nvSpPr>
          <p:cNvPr id="367" name="Google Shape;367;p50"/>
          <p:cNvSpPr txBox="1"/>
          <p:nvPr/>
        </p:nvSpPr>
        <p:spPr>
          <a:xfrm>
            <a:off x="260850" y="1873800"/>
            <a:ext cx="85902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400">
                <a:solidFill>
                  <a:schemeClr val="accent3"/>
                </a:solidFill>
                <a:latin typeface="Lato"/>
                <a:ea typeface="Lato"/>
                <a:cs typeface="Lato"/>
                <a:sym typeface="Lato"/>
              </a:rPr>
              <a:t>2.99</a:t>
            </a:r>
            <a:r>
              <a:rPr b="1" lang="en" sz="4400">
                <a:solidFill>
                  <a:schemeClr val="accent2"/>
                </a:solidFill>
                <a:latin typeface="Lato"/>
                <a:ea typeface="Lato"/>
                <a:cs typeface="Lato"/>
                <a:sym typeface="Lato"/>
              </a:rPr>
              <a:t> × 10</a:t>
            </a:r>
            <a:r>
              <a:rPr b="1" baseline="30000" lang="en" sz="4400">
                <a:solidFill>
                  <a:srgbClr val="FF0000"/>
                </a:solidFill>
                <a:latin typeface="Lato"/>
                <a:ea typeface="Lato"/>
                <a:cs typeface="Lato"/>
                <a:sym typeface="Lato"/>
              </a:rPr>
              <a:t>8</a:t>
            </a:r>
            <a:endParaRPr b="1" sz="4400">
              <a:solidFill>
                <a:srgbClr val="FF0000"/>
              </a:solidFill>
              <a:latin typeface="Lato"/>
              <a:ea typeface="Lato"/>
              <a:cs typeface="Lato"/>
              <a:sym typeface="Lato"/>
            </a:endParaRPr>
          </a:p>
        </p:txBody>
      </p:sp>
      <p:sp>
        <p:nvSpPr>
          <p:cNvPr id="368" name="Google Shape;368;p50"/>
          <p:cNvSpPr txBox="1"/>
          <p:nvPr/>
        </p:nvSpPr>
        <p:spPr>
          <a:xfrm>
            <a:off x="3710475" y="2742338"/>
            <a:ext cx="2078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accent3"/>
                </a:solidFill>
                <a:latin typeface="Lato"/>
                <a:ea typeface="Lato"/>
                <a:cs typeface="Lato"/>
                <a:sym typeface="Lato"/>
              </a:rPr>
              <a:t>m</a:t>
            </a:r>
            <a:r>
              <a:rPr b="1" lang="en" sz="2800">
                <a:solidFill>
                  <a:schemeClr val="dk1"/>
                </a:solidFill>
                <a:latin typeface="Lato"/>
                <a:ea typeface="Lato"/>
                <a:cs typeface="Lato"/>
                <a:sym typeface="Lato"/>
              </a:rPr>
              <a:t> </a:t>
            </a:r>
            <a:r>
              <a:rPr b="1" lang="en" sz="2800">
                <a:solidFill>
                  <a:schemeClr val="accent2"/>
                </a:solidFill>
                <a:latin typeface="Lato"/>
                <a:ea typeface="Lato"/>
                <a:cs typeface="Lato"/>
                <a:sym typeface="Lato"/>
              </a:rPr>
              <a:t>× 10</a:t>
            </a:r>
            <a:r>
              <a:rPr b="1" baseline="30000" lang="en" sz="2800">
                <a:solidFill>
                  <a:srgbClr val="FF0000"/>
                </a:solidFill>
                <a:latin typeface="Lato"/>
                <a:ea typeface="Lato"/>
                <a:cs typeface="Lato"/>
                <a:sym typeface="Lato"/>
              </a:rPr>
              <a:t>n</a:t>
            </a:r>
            <a:endParaRPr b="1" baseline="30000" sz="2800">
              <a:solidFill>
                <a:srgbClr val="FF0000"/>
              </a:solidFill>
              <a:latin typeface="Lato"/>
              <a:ea typeface="Lato"/>
              <a:cs typeface="Lato"/>
              <a:sym typeface="Lato"/>
            </a:endParaRPr>
          </a:p>
        </p:txBody>
      </p:sp>
      <p:sp>
        <p:nvSpPr>
          <p:cNvPr id="369" name="Google Shape;369;p50"/>
          <p:cNvSpPr txBox="1"/>
          <p:nvPr/>
        </p:nvSpPr>
        <p:spPr>
          <a:xfrm>
            <a:off x="260850" y="3598000"/>
            <a:ext cx="8622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accent2"/>
                </a:solidFill>
                <a:latin typeface="Lato"/>
                <a:ea typeface="Lato"/>
                <a:cs typeface="Lato"/>
                <a:sym typeface="Lato"/>
              </a:rPr>
              <a:t>299000000</a:t>
            </a:r>
            <a:r>
              <a:rPr b="1" lang="en" sz="2800">
                <a:solidFill>
                  <a:srgbClr val="FF0000"/>
                </a:solidFill>
                <a:latin typeface="Lato"/>
                <a:ea typeface="Lato"/>
                <a:cs typeface="Lato"/>
                <a:sym typeface="Lato"/>
              </a:rPr>
              <a:t>.</a:t>
            </a:r>
            <a:endParaRPr b="1" sz="2800">
              <a:solidFill>
                <a:srgbClr val="FF0000"/>
              </a:solidFill>
              <a:latin typeface="Lato"/>
              <a:ea typeface="Lato"/>
              <a:cs typeface="Lato"/>
              <a:sym typeface="Lato"/>
            </a:endParaRPr>
          </a:p>
        </p:txBody>
      </p:sp>
      <p:sp>
        <p:nvSpPr>
          <p:cNvPr id="370" name="Google Shape;370;p50"/>
          <p:cNvSpPr txBox="1"/>
          <p:nvPr/>
        </p:nvSpPr>
        <p:spPr>
          <a:xfrm>
            <a:off x="228875" y="1258200"/>
            <a:ext cx="8622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800">
              <a:solidFill>
                <a:schemeClr val="accent2"/>
              </a:solidFill>
              <a:latin typeface="Lato"/>
              <a:ea typeface="Lato"/>
              <a:cs typeface="Lato"/>
              <a:sym typeface="Lato"/>
            </a:endParaRPr>
          </a:p>
        </p:txBody>
      </p:sp>
      <p:sp>
        <p:nvSpPr>
          <p:cNvPr id="371" name="Google Shape;371;p50"/>
          <p:cNvSpPr txBox="1"/>
          <p:nvPr/>
        </p:nvSpPr>
        <p:spPr>
          <a:xfrm>
            <a:off x="3273075" y="1497075"/>
            <a:ext cx="1287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accent3"/>
                </a:solidFill>
                <a:latin typeface="Lato"/>
                <a:ea typeface="Lato"/>
                <a:cs typeface="Lato"/>
                <a:sym typeface="Lato"/>
              </a:rPr>
              <a:t>mantissa</a:t>
            </a:r>
            <a:endParaRPr b="1" baseline="30000" sz="2100">
              <a:solidFill>
                <a:schemeClr val="accent3"/>
              </a:solidFill>
              <a:latin typeface="Lato"/>
              <a:ea typeface="Lato"/>
              <a:cs typeface="Lato"/>
              <a:sym typeface="Lato"/>
            </a:endParaRPr>
          </a:p>
        </p:txBody>
      </p:sp>
      <p:sp>
        <p:nvSpPr>
          <p:cNvPr id="372" name="Google Shape;372;p50"/>
          <p:cNvSpPr txBox="1"/>
          <p:nvPr/>
        </p:nvSpPr>
        <p:spPr>
          <a:xfrm>
            <a:off x="5559075" y="1497075"/>
            <a:ext cx="1370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rgbClr val="FF0000"/>
                </a:solidFill>
                <a:latin typeface="Lato"/>
                <a:ea typeface="Lato"/>
                <a:cs typeface="Lato"/>
                <a:sym typeface="Lato"/>
              </a:rPr>
              <a:t>exponent</a:t>
            </a:r>
            <a:endParaRPr b="1" baseline="30000" sz="2100">
              <a:solidFill>
                <a:srgbClr val="FF0000"/>
              </a:solidFill>
              <a:latin typeface="Lato"/>
              <a:ea typeface="Lato"/>
              <a:cs typeface="Lato"/>
              <a:sym typeface="Lato"/>
            </a:endParaRPr>
          </a:p>
        </p:txBody>
      </p:sp>
      <p:cxnSp>
        <p:nvCxnSpPr>
          <p:cNvPr id="373" name="Google Shape;373;p50"/>
          <p:cNvCxnSpPr/>
          <p:nvPr/>
        </p:nvCxnSpPr>
        <p:spPr>
          <a:xfrm>
            <a:off x="3802775" y="4095300"/>
            <a:ext cx="1635900" cy="0"/>
          </a:xfrm>
          <a:prstGeom prst="straightConnector1">
            <a:avLst/>
          </a:prstGeom>
          <a:noFill/>
          <a:ln cap="flat" cmpd="sng" w="19050">
            <a:solidFill>
              <a:srgbClr val="FF0000"/>
            </a:solidFill>
            <a:prstDash val="solid"/>
            <a:round/>
            <a:headEnd len="med" w="med" type="oval"/>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1"/>
          <p:cNvSpPr txBox="1"/>
          <p:nvPr/>
        </p:nvSpPr>
        <p:spPr>
          <a:xfrm>
            <a:off x="260850" y="617250"/>
            <a:ext cx="8622300" cy="71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000"/>
              </a:spcAft>
              <a:buNone/>
            </a:pPr>
            <a:r>
              <a:rPr lang="en" sz="3600">
                <a:solidFill>
                  <a:srgbClr val="FFFFFF"/>
                </a:solidFill>
                <a:latin typeface="Raleway"/>
                <a:ea typeface="Raleway"/>
                <a:cs typeface="Raleway"/>
                <a:sym typeface="Raleway"/>
              </a:rPr>
              <a:t>Standard Scientific Notation using negative exponent</a:t>
            </a:r>
            <a:endParaRPr sz="3600">
              <a:solidFill>
                <a:srgbClr val="FFFFFF"/>
              </a:solidFill>
              <a:latin typeface="Raleway"/>
              <a:ea typeface="Raleway"/>
              <a:cs typeface="Raleway"/>
              <a:sym typeface="Raleway"/>
            </a:endParaRPr>
          </a:p>
        </p:txBody>
      </p:sp>
      <p:sp>
        <p:nvSpPr>
          <p:cNvPr id="379" name="Google Shape;379;p51"/>
          <p:cNvSpPr txBox="1"/>
          <p:nvPr/>
        </p:nvSpPr>
        <p:spPr>
          <a:xfrm>
            <a:off x="260850" y="1873800"/>
            <a:ext cx="85902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400">
                <a:solidFill>
                  <a:schemeClr val="accent3"/>
                </a:solidFill>
                <a:latin typeface="Lato"/>
                <a:ea typeface="Lato"/>
                <a:cs typeface="Lato"/>
                <a:sym typeface="Lato"/>
              </a:rPr>
              <a:t>1</a:t>
            </a:r>
            <a:r>
              <a:rPr b="1" lang="en" sz="4400">
                <a:solidFill>
                  <a:schemeClr val="accent3"/>
                </a:solidFill>
                <a:latin typeface="Lato"/>
                <a:ea typeface="Lato"/>
                <a:cs typeface="Lato"/>
                <a:sym typeface="Lato"/>
              </a:rPr>
              <a:t>.60</a:t>
            </a:r>
            <a:r>
              <a:rPr b="1" lang="en" sz="4400">
                <a:solidFill>
                  <a:schemeClr val="accent2"/>
                </a:solidFill>
                <a:latin typeface="Lato"/>
                <a:ea typeface="Lato"/>
                <a:cs typeface="Lato"/>
                <a:sym typeface="Lato"/>
              </a:rPr>
              <a:t> × 10</a:t>
            </a:r>
            <a:r>
              <a:rPr b="1" baseline="30000" lang="en" sz="4400">
                <a:solidFill>
                  <a:srgbClr val="FF0000"/>
                </a:solidFill>
                <a:latin typeface="Lato"/>
                <a:ea typeface="Lato"/>
                <a:cs typeface="Lato"/>
                <a:sym typeface="Lato"/>
              </a:rPr>
              <a:t>-19</a:t>
            </a:r>
            <a:endParaRPr b="1" sz="4400">
              <a:solidFill>
                <a:srgbClr val="FF0000"/>
              </a:solidFill>
              <a:latin typeface="Lato"/>
              <a:ea typeface="Lato"/>
              <a:cs typeface="Lato"/>
              <a:sym typeface="Lato"/>
            </a:endParaRPr>
          </a:p>
        </p:txBody>
      </p:sp>
      <p:sp>
        <p:nvSpPr>
          <p:cNvPr id="380" name="Google Shape;380;p51"/>
          <p:cNvSpPr txBox="1"/>
          <p:nvPr/>
        </p:nvSpPr>
        <p:spPr>
          <a:xfrm>
            <a:off x="260850" y="3598000"/>
            <a:ext cx="8622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accent2"/>
                </a:solidFill>
                <a:latin typeface="Lato"/>
                <a:ea typeface="Lato"/>
                <a:cs typeface="Lato"/>
                <a:sym typeface="Lato"/>
              </a:rPr>
              <a:t>0</a:t>
            </a:r>
            <a:r>
              <a:rPr b="1" lang="en" sz="2800">
                <a:solidFill>
                  <a:srgbClr val="FF0000"/>
                </a:solidFill>
                <a:latin typeface="Lato"/>
                <a:ea typeface="Lato"/>
                <a:cs typeface="Lato"/>
                <a:sym typeface="Lato"/>
              </a:rPr>
              <a:t>.</a:t>
            </a:r>
            <a:r>
              <a:rPr b="1" lang="en" sz="2800">
                <a:solidFill>
                  <a:schemeClr val="accent2"/>
                </a:solidFill>
                <a:latin typeface="Lato"/>
                <a:ea typeface="Lato"/>
                <a:cs typeface="Lato"/>
                <a:sym typeface="Lato"/>
              </a:rPr>
              <a:t>000000000000000000160</a:t>
            </a:r>
            <a:endParaRPr b="1" sz="2800">
              <a:solidFill>
                <a:srgbClr val="FF0000"/>
              </a:solidFill>
              <a:latin typeface="Lato"/>
              <a:ea typeface="Lato"/>
              <a:cs typeface="Lato"/>
              <a:sym typeface="Lato"/>
            </a:endParaRPr>
          </a:p>
        </p:txBody>
      </p:sp>
      <p:sp>
        <p:nvSpPr>
          <p:cNvPr id="381" name="Google Shape;381;p51"/>
          <p:cNvSpPr txBox="1"/>
          <p:nvPr/>
        </p:nvSpPr>
        <p:spPr>
          <a:xfrm>
            <a:off x="228875" y="1258200"/>
            <a:ext cx="8622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800">
              <a:solidFill>
                <a:schemeClr val="accent2"/>
              </a:solidFill>
              <a:latin typeface="Lato"/>
              <a:ea typeface="Lato"/>
              <a:cs typeface="Lato"/>
              <a:sym typeface="Lato"/>
            </a:endParaRPr>
          </a:p>
        </p:txBody>
      </p:sp>
      <p:sp>
        <p:nvSpPr>
          <p:cNvPr id="382" name="Google Shape;382;p51"/>
          <p:cNvSpPr txBox="1"/>
          <p:nvPr/>
        </p:nvSpPr>
        <p:spPr>
          <a:xfrm>
            <a:off x="3273075" y="1497075"/>
            <a:ext cx="1287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accent3"/>
                </a:solidFill>
                <a:latin typeface="Lato"/>
                <a:ea typeface="Lato"/>
                <a:cs typeface="Lato"/>
                <a:sym typeface="Lato"/>
              </a:rPr>
              <a:t>mantissa</a:t>
            </a:r>
            <a:endParaRPr b="1" baseline="30000" sz="2100">
              <a:solidFill>
                <a:schemeClr val="accent3"/>
              </a:solidFill>
              <a:latin typeface="Lato"/>
              <a:ea typeface="Lato"/>
              <a:cs typeface="Lato"/>
              <a:sym typeface="Lato"/>
            </a:endParaRPr>
          </a:p>
        </p:txBody>
      </p:sp>
      <p:sp>
        <p:nvSpPr>
          <p:cNvPr id="383" name="Google Shape;383;p51"/>
          <p:cNvSpPr txBox="1"/>
          <p:nvPr/>
        </p:nvSpPr>
        <p:spPr>
          <a:xfrm>
            <a:off x="5559075" y="1497075"/>
            <a:ext cx="1370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rgbClr val="FF0000"/>
                </a:solidFill>
                <a:latin typeface="Lato"/>
                <a:ea typeface="Lato"/>
                <a:cs typeface="Lato"/>
                <a:sym typeface="Lato"/>
              </a:rPr>
              <a:t>exponent</a:t>
            </a:r>
            <a:endParaRPr b="1" baseline="30000" sz="2100">
              <a:solidFill>
                <a:srgbClr val="FF0000"/>
              </a:solidFill>
              <a:latin typeface="Lato"/>
              <a:ea typeface="Lato"/>
              <a:cs typeface="Lato"/>
              <a:sym typeface="Lato"/>
            </a:endParaRPr>
          </a:p>
        </p:txBody>
      </p:sp>
      <p:cxnSp>
        <p:nvCxnSpPr>
          <p:cNvPr id="384" name="Google Shape;384;p51"/>
          <p:cNvCxnSpPr/>
          <p:nvPr/>
        </p:nvCxnSpPr>
        <p:spPr>
          <a:xfrm flipH="1">
            <a:off x="2535300" y="4084475"/>
            <a:ext cx="3943500" cy="10800"/>
          </a:xfrm>
          <a:prstGeom prst="straightConnector1">
            <a:avLst/>
          </a:prstGeom>
          <a:noFill/>
          <a:ln cap="flat" cmpd="sng" w="19050">
            <a:solidFill>
              <a:srgbClr val="FF0000"/>
            </a:solidFill>
            <a:prstDash val="solid"/>
            <a:round/>
            <a:headEnd len="med" w="med" type="oval"/>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Base 10 (decimal)</a:t>
            </a:r>
            <a:endParaRPr b="0" sz="3600"/>
          </a:p>
        </p:txBody>
      </p:sp>
      <p:sp>
        <p:nvSpPr>
          <p:cNvPr id="93" name="Google Shape;93;p16"/>
          <p:cNvSpPr txBox="1"/>
          <p:nvPr/>
        </p:nvSpPr>
        <p:spPr>
          <a:xfrm>
            <a:off x="260850" y="1626550"/>
            <a:ext cx="8622300" cy="846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300">
                <a:solidFill>
                  <a:schemeClr val="lt1"/>
                </a:solidFill>
                <a:latin typeface="Lato"/>
                <a:ea typeface="Lato"/>
                <a:cs typeface="Lato"/>
                <a:sym typeface="Lato"/>
              </a:rPr>
              <a:t>0     1     2     3     4     5     6     7     8     9</a:t>
            </a:r>
            <a:endParaRPr sz="4400">
              <a:solidFill>
                <a:schemeClr val="lt1"/>
              </a:solidFill>
              <a:latin typeface="Lato"/>
              <a:ea typeface="Lato"/>
              <a:cs typeface="Lato"/>
              <a:sym typeface="Lato"/>
            </a:endParaRPr>
          </a:p>
        </p:txBody>
      </p:sp>
      <p:sp>
        <p:nvSpPr>
          <p:cNvPr id="94" name="Google Shape;94;p16"/>
          <p:cNvSpPr txBox="1"/>
          <p:nvPr/>
        </p:nvSpPr>
        <p:spPr>
          <a:xfrm>
            <a:off x="2134350" y="2773550"/>
            <a:ext cx="48753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a:solidFill>
                  <a:schemeClr val="dk1"/>
                </a:solidFill>
                <a:latin typeface="Lato"/>
                <a:ea typeface="Lato"/>
                <a:cs typeface="Lato"/>
                <a:sym typeface="Lato"/>
              </a:rPr>
              <a:t>digits</a:t>
            </a:r>
            <a:endParaRPr sz="4100">
              <a:solidFill>
                <a:schemeClr val="dk1"/>
              </a:solidFill>
              <a:latin typeface="Lato"/>
              <a:ea typeface="Lato"/>
              <a:cs typeface="Lato"/>
              <a:sym typeface="Lato"/>
            </a:endParaRPr>
          </a:p>
        </p:txBody>
      </p:sp>
      <p:sp>
        <p:nvSpPr>
          <p:cNvPr id="95" name="Google Shape;95;p16"/>
          <p:cNvSpPr txBox="1"/>
          <p:nvPr/>
        </p:nvSpPr>
        <p:spPr>
          <a:xfrm>
            <a:off x="260850" y="3836350"/>
            <a:ext cx="8622300" cy="846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300">
                <a:solidFill>
                  <a:schemeClr val="lt1"/>
                </a:solidFill>
                <a:latin typeface="Lato"/>
                <a:ea typeface="Lato"/>
                <a:cs typeface="Lato"/>
                <a:sym typeface="Lato"/>
              </a:rPr>
              <a:t>431</a:t>
            </a:r>
            <a:endParaRPr sz="44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2"/>
          <p:cNvSpPr txBox="1"/>
          <p:nvPr/>
        </p:nvSpPr>
        <p:spPr>
          <a:xfrm>
            <a:off x="260850" y="388650"/>
            <a:ext cx="8622300" cy="71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000"/>
              </a:spcAft>
              <a:buNone/>
            </a:pPr>
            <a:r>
              <a:rPr lang="en" sz="3600">
                <a:solidFill>
                  <a:srgbClr val="FFFFFF"/>
                </a:solidFill>
                <a:latin typeface="Raleway"/>
                <a:ea typeface="Raleway"/>
                <a:cs typeface="Raleway"/>
                <a:sym typeface="Raleway"/>
              </a:rPr>
              <a:t>Floating point inside the computer </a:t>
            </a:r>
            <a:endParaRPr sz="3600">
              <a:solidFill>
                <a:srgbClr val="FFFFFF"/>
              </a:solidFill>
              <a:latin typeface="Raleway"/>
              <a:ea typeface="Raleway"/>
              <a:cs typeface="Raleway"/>
              <a:sym typeface="Raleway"/>
            </a:endParaRPr>
          </a:p>
        </p:txBody>
      </p:sp>
      <p:sp>
        <p:nvSpPr>
          <p:cNvPr id="390" name="Google Shape;390;p52"/>
          <p:cNvSpPr txBox="1"/>
          <p:nvPr/>
        </p:nvSpPr>
        <p:spPr>
          <a:xfrm>
            <a:off x="228875" y="1258200"/>
            <a:ext cx="8622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800">
              <a:solidFill>
                <a:schemeClr val="accent2"/>
              </a:solidFill>
              <a:latin typeface="Lato"/>
              <a:ea typeface="Lato"/>
              <a:cs typeface="Lato"/>
              <a:sym typeface="Lato"/>
            </a:endParaRPr>
          </a:p>
        </p:txBody>
      </p:sp>
      <p:graphicFrame>
        <p:nvGraphicFramePr>
          <p:cNvPr id="391" name="Google Shape;391;p52"/>
          <p:cNvGraphicFramePr/>
          <p:nvPr/>
        </p:nvGraphicFramePr>
        <p:xfrm>
          <a:off x="260825" y="1741475"/>
          <a:ext cx="3000000" cy="3000000"/>
        </p:xfrm>
        <a:graphic>
          <a:graphicData uri="http://schemas.openxmlformats.org/drawingml/2006/table">
            <a:tbl>
              <a:tblPr>
                <a:noFill/>
                <a:tableStyleId>{FCDEE41B-DC62-4A99-B650-F99F68E2D8B2}</a:tableStyleId>
              </a:tblPr>
              <a:tblGrid>
                <a:gridCol w="538900"/>
                <a:gridCol w="538900"/>
                <a:gridCol w="538900"/>
                <a:gridCol w="538900"/>
                <a:gridCol w="538900"/>
                <a:gridCol w="538900"/>
                <a:gridCol w="538900"/>
                <a:gridCol w="538900"/>
                <a:gridCol w="538900"/>
                <a:gridCol w="538900"/>
                <a:gridCol w="538900"/>
                <a:gridCol w="538900"/>
                <a:gridCol w="538900"/>
                <a:gridCol w="538900"/>
                <a:gridCol w="538900"/>
                <a:gridCol w="538900"/>
              </a:tblGrid>
              <a:tr h="423300">
                <a:tc>
                  <a:txBody>
                    <a:bodyPr/>
                    <a:lstStyle/>
                    <a:p>
                      <a:pPr indent="0" lvl="0" marL="0" rtl="0" algn="ctr">
                        <a:spcBef>
                          <a:spcPts val="0"/>
                        </a:spcBef>
                        <a:spcAft>
                          <a:spcPts val="0"/>
                        </a:spcAft>
                        <a:buNone/>
                      </a:pPr>
                      <a:r>
                        <a:t/>
                      </a:r>
                      <a:endParaRPr sz="1800">
                        <a:solidFill>
                          <a:schemeClr val="lt1"/>
                        </a:solidFill>
                      </a:endParaRPr>
                    </a:p>
                  </a:txBody>
                  <a:tcPr marT="91425" marB="91425" marR="91425" marL="91425">
                    <a:lnL cap="flat" cmpd="sng" w="28575">
                      <a:solidFill>
                        <a:schemeClr val="accent2"/>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19050">
                      <a:solidFill>
                        <a:srgbClr val="FF0000"/>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-32</a:t>
                      </a:r>
                      <a:endParaRPr sz="1800">
                        <a:solidFill>
                          <a:schemeClr val="lt1"/>
                        </a:solidFill>
                      </a:endParaRPr>
                    </a:p>
                  </a:txBody>
                  <a:tcPr marT="91425" marB="91425" marR="91425" marL="91425">
                    <a:lnL cap="flat" cmpd="sng" w="19050">
                      <a:solidFill>
                        <a:srgbClr val="FF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16</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8</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4</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2</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r>
              <a:tr h="423300">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28575">
                      <a:solidFill>
                        <a:schemeClr val="accent2"/>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19050">
                      <a:solidFill>
                        <a:srgbClr val="FF0000"/>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19050">
                      <a:solidFill>
                        <a:srgbClr val="FF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r>
            </a:tbl>
          </a:graphicData>
        </a:graphic>
      </p:graphicFrame>
      <p:sp>
        <p:nvSpPr>
          <p:cNvPr id="392" name="Google Shape;392;p52"/>
          <p:cNvSpPr/>
          <p:nvPr/>
        </p:nvSpPr>
        <p:spPr>
          <a:xfrm>
            <a:off x="734500" y="2404002"/>
            <a:ext cx="121200" cy="1170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2"/>
          <p:cNvSpPr txBox="1"/>
          <p:nvPr/>
        </p:nvSpPr>
        <p:spPr>
          <a:xfrm>
            <a:off x="260850" y="1278425"/>
            <a:ext cx="5388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4"/>
                </a:solidFill>
                <a:latin typeface="Lato"/>
                <a:ea typeface="Lato"/>
                <a:cs typeface="Lato"/>
                <a:sym typeface="Lato"/>
              </a:rPr>
              <a:t>mantissa</a:t>
            </a:r>
            <a:endParaRPr b="1" sz="2000">
              <a:solidFill>
                <a:schemeClr val="accent4"/>
              </a:solidFill>
              <a:latin typeface="Lato"/>
              <a:ea typeface="Lato"/>
              <a:cs typeface="Lato"/>
              <a:sym typeface="Lato"/>
            </a:endParaRPr>
          </a:p>
        </p:txBody>
      </p:sp>
      <p:sp>
        <p:nvSpPr>
          <p:cNvPr id="394" name="Google Shape;394;p52"/>
          <p:cNvSpPr txBox="1"/>
          <p:nvPr/>
        </p:nvSpPr>
        <p:spPr>
          <a:xfrm>
            <a:off x="5649825" y="1278425"/>
            <a:ext cx="3233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3"/>
                </a:solidFill>
                <a:latin typeface="Lato"/>
                <a:ea typeface="Lato"/>
                <a:cs typeface="Lato"/>
                <a:sym typeface="Lato"/>
              </a:rPr>
              <a:t>exponent</a:t>
            </a:r>
            <a:endParaRPr b="1" sz="2000">
              <a:solidFill>
                <a:schemeClr val="accent3"/>
              </a:solidFill>
              <a:latin typeface="Lato"/>
              <a:ea typeface="Lato"/>
              <a:cs typeface="Lato"/>
              <a:sym typeface="Lato"/>
            </a:endParaRPr>
          </a:p>
        </p:txBody>
      </p:sp>
      <p:cxnSp>
        <p:nvCxnSpPr>
          <p:cNvPr id="395" name="Google Shape;395;p52"/>
          <p:cNvCxnSpPr/>
          <p:nvPr/>
        </p:nvCxnSpPr>
        <p:spPr>
          <a:xfrm rot="10800000">
            <a:off x="743225" y="2733575"/>
            <a:ext cx="367800" cy="352800"/>
          </a:xfrm>
          <a:prstGeom prst="straightConnector1">
            <a:avLst/>
          </a:prstGeom>
          <a:noFill/>
          <a:ln cap="flat" cmpd="sng" w="19050">
            <a:solidFill>
              <a:srgbClr val="FF9900"/>
            </a:solidFill>
            <a:prstDash val="solid"/>
            <a:round/>
            <a:headEnd len="med" w="med" type="none"/>
            <a:tailEnd len="med" w="med" type="triangle"/>
          </a:ln>
        </p:spPr>
      </p:cxnSp>
      <p:sp>
        <p:nvSpPr>
          <p:cNvPr id="396" name="Google Shape;396;p52"/>
          <p:cNvSpPr txBox="1"/>
          <p:nvPr/>
        </p:nvSpPr>
        <p:spPr>
          <a:xfrm>
            <a:off x="1111025" y="2876550"/>
            <a:ext cx="1121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9900"/>
                </a:solidFill>
                <a:latin typeface="Lato"/>
                <a:ea typeface="Lato"/>
                <a:cs typeface="Lato"/>
                <a:sym typeface="Lato"/>
              </a:rPr>
              <a:t>sign bit</a:t>
            </a:r>
            <a:endParaRPr b="1" sz="1600">
              <a:solidFill>
                <a:srgbClr val="FF9900"/>
              </a:solidFill>
              <a:latin typeface="Lato"/>
              <a:ea typeface="Lato"/>
              <a:cs typeface="Lato"/>
              <a:sym typeface="Lato"/>
            </a:endParaRPr>
          </a:p>
        </p:txBody>
      </p:sp>
      <p:cxnSp>
        <p:nvCxnSpPr>
          <p:cNvPr id="397" name="Google Shape;397;p52"/>
          <p:cNvCxnSpPr>
            <a:stCxn id="398" idx="1"/>
          </p:cNvCxnSpPr>
          <p:nvPr/>
        </p:nvCxnSpPr>
        <p:spPr>
          <a:xfrm rot="10800000">
            <a:off x="6138725" y="2749500"/>
            <a:ext cx="382500" cy="266400"/>
          </a:xfrm>
          <a:prstGeom prst="straightConnector1">
            <a:avLst/>
          </a:prstGeom>
          <a:noFill/>
          <a:ln cap="flat" cmpd="sng" w="19050">
            <a:solidFill>
              <a:srgbClr val="FF9900"/>
            </a:solidFill>
            <a:prstDash val="solid"/>
            <a:round/>
            <a:headEnd len="med" w="med" type="none"/>
            <a:tailEnd len="med" w="med" type="triangle"/>
          </a:ln>
        </p:spPr>
      </p:cxnSp>
      <p:sp>
        <p:nvSpPr>
          <p:cNvPr id="398" name="Google Shape;398;p52"/>
          <p:cNvSpPr txBox="1"/>
          <p:nvPr/>
        </p:nvSpPr>
        <p:spPr>
          <a:xfrm>
            <a:off x="6521225" y="2800350"/>
            <a:ext cx="1121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9900"/>
                </a:solidFill>
                <a:latin typeface="Lato"/>
                <a:ea typeface="Lato"/>
                <a:cs typeface="Lato"/>
                <a:sym typeface="Lato"/>
              </a:rPr>
              <a:t>sign bit</a:t>
            </a:r>
            <a:endParaRPr b="1" sz="1600">
              <a:solidFill>
                <a:srgbClr val="FF9900"/>
              </a:solidFill>
              <a:latin typeface="Lato"/>
              <a:ea typeface="Lato"/>
              <a:cs typeface="Lato"/>
              <a:sym typeface="Lato"/>
            </a:endParaRPr>
          </a:p>
        </p:txBody>
      </p:sp>
      <p:cxnSp>
        <p:nvCxnSpPr>
          <p:cNvPr id="399" name="Google Shape;399;p52"/>
          <p:cNvCxnSpPr/>
          <p:nvPr/>
        </p:nvCxnSpPr>
        <p:spPr>
          <a:xfrm rot="10800000">
            <a:off x="887150" y="2547250"/>
            <a:ext cx="319800" cy="279600"/>
          </a:xfrm>
          <a:prstGeom prst="straightConnector1">
            <a:avLst/>
          </a:prstGeom>
          <a:noFill/>
          <a:ln cap="flat" cmpd="sng" w="19050">
            <a:solidFill>
              <a:srgbClr val="FF0000"/>
            </a:solidFill>
            <a:prstDash val="solid"/>
            <a:round/>
            <a:headEnd len="med" w="med" type="none"/>
            <a:tailEnd len="med" w="med" type="triangle"/>
          </a:ln>
        </p:spPr>
      </p:cxnSp>
      <p:sp>
        <p:nvSpPr>
          <p:cNvPr id="400" name="Google Shape;400;p52"/>
          <p:cNvSpPr txBox="1"/>
          <p:nvPr/>
        </p:nvSpPr>
        <p:spPr>
          <a:xfrm>
            <a:off x="1162175" y="2626500"/>
            <a:ext cx="151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Lato"/>
                <a:ea typeface="Lato"/>
                <a:cs typeface="Lato"/>
                <a:sym typeface="Lato"/>
              </a:rPr>
              <a:t>imaginary point</a:t>
            </a:r>
            <a:endParaRPr b="1">
              <a:solidFill>
                <a:srgbClr val="FF0000"/>
              </a:solidFill>
              <a:latin typeface="Lato"/>
              <a:ea typeface="Lato"/>
              <a:cs typeface="Lato"/>
              <a:sym typeface="Lato"/>
            </a:endParaRPr>
          </a:p>
        </p:txBody>
      </p:sp>
      <p:sp>
        <p:nvSpPr>
          <p:cNvPr id="401" name="Google Shape;401;p52"/>
          <p:cNvSpPr txBox="1"/>
          <p:nvPr/>
        </p:nvSpPr>
        <p:spPr>
          <a:xfrm>
            <a:off x="5649825" y="3365133"/>
            <a:ext cx="3233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3"/>
                </a:solidFill>
                <a:latin typeface="Lato"/>
                <a:ea typeface="Lato"/>
                <a:cs typeface="Lato"/>
                <a:sym typeface="Lato"/>
              </a:rPr>
              <a:t>x	2</a:t>
            </a:r>
            <a:r>
              <a:rPr b="1" baseline="30000" lang="en" sz="2000">
                <a:solidFill>
                  <a:schemeClr val="accent3"/>
                </a:solidFill>
                <a:latin typeface="Lato"/>
                <a:ea typeface="Lato"/>
                <a:cs typeface="Lato"/>
                <a:sym typeface="Lato"/>
              </a:rPr>
              <a:t>3</a:t>
            </a:r>
            <a:endParaRPr b="1" baseline="30000" sz="2000">
              <a:solidFill>
                <a:schemeClr val="accent3"/>
              </a:solidFill>
              <a:latin typeface="Lato"/>
              <a:ea typeface="Lato"/>
              <a:cs typeface="Lato"/>
              <a:sym typeface="Lato"/>
            </a:endParaRPr>
          </a:p>
        </p:txBody>
      </p:sp>
      <p:cxnSp>
        <p:nvCxnSpPr>
          <p:cNvPr id="402" name="Google Shape;402;p52"/>
          <p:cNvCxnSpPr/>
          <p:nvPr/>
        </p:nvCxnSpPr>
        <p:spPr>
          <a:xfrm flipH="1" rot="10800000">
            <a:off x="749750" y="3916058"/>
            <a:ext cx="1656300" cy="6900"/>
          </a:xfrm>
          <a:prstGeom prst="straightConnector1">
            <a:avLst/>
          </a:prstGeom>
          <a:noFill/>
          <a:ln cap="flat" cmpd="sng" w="19050">
            <a:solidFill>
              <a:srgbClr val="FF0000"/>
            </a:solidFill>
            <a:prstDash val="solid"/>
            <a:round/>
            <a:headEnd len="med" w="med" type="oval"/>
            <a:tailEnd len="med" w="med" type="triangle"/>
          </a:ln>
        </p:spPr>
      </p:cxnSp>
      <p:graphicFrame>
        <p:nvGraphicFramePr>
          <p:cNvPr id="403" name="Google Shape;403;p52"/>
          <p:cNvGraphicFramePr/>
          <p:nvPr/>
        </p:nvGraphicFramePr>
        <p:xfrm>
          <a:off x="260825" y="3370983"/>
          <a:ext cx="3000000" cy="3000000"/>
        </p:xfrm>
        <a:graphic>
          <a:graphicData uri="http://schemas.openxmlformats.org/drawingml/2006/table">
            <a:tbl>
              <a:tblPr>
                <a:noFill/>
                <a:tableStyleId>{FCDEE41B-DC62-4A99-B650-F99F68E2D8B2}</a:tableStyleId>
              </a:tblPr>
              <a:tblGrid>
                <a:gridCol w="538900"/>
                <a:gridCol w="538900"/>
                <a:gridCol w="538900"/>
                <a:gridCol w="538900"/>
                <a:gridCol w="538900"/>
                <a:gridCol w="538900"/>
                <a:gridCol w="538900"/>
                <a:gridCol w="538900"/>
                <a:gridCol w="538900"/>
                <a:gridCol w="538900"/>
              </a:tblGrid>
              <a:tr h="423300">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28575">
                      <a:solidFill>
                        <a:schemeClr val="accent2"/>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19050">
                      <a:solidFill>
                        <a:srgbClr val="FF0000"/>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r>
            </a:tbl>
          </a:graphicData>
        </a:graphic>
      </p:graphicFrame>
      <p:graphicFrame>
        <p:nvGraphicFramePr>
          <p:cNvPr id="404" name="Google Shape;404;p52"/>
          <p:cNvGraphicFramePr/>
          <p:nvPr/>
        </p:nvGraphicFramePr>
        <p:xfrm>
          <a:off x="794225" y="4132983"/>
          <a:ext cx="3000000" cy="3000000"/>
        </p:xfrm>
        <a:graphic>
          <a:graphicData uri="http://schemas.openxmlformats.org/drawingml/2006/table">
            <a:tbl>
              <a:tblPr>
                <a:noFill/>
                <a:tableStyleId>{FCDEE41B-DC62-4A99-B650-F99F68E2D8B2}</a:tableStyleId>
              </a:tblPr>
              <a:tblGrid>
                <a:gridCol w="538900"/>
                <a:gridCol w="538900"/>
                <a:gridCol w="538900"/>
                <a:gridCol w="538900"/>
              </a:tblGrid>
              <a:tr h="423300">
                <a:tc>
                  <a:txBody>
                    <a:bodyPr/>
                    <a:lstStyle/>
                    <a:p>
                      <a:pPr indent="0" lvl="0" marL="0" rtl="0" algn="ctr">
                        <a:spcBef>
                          <a:spcPts val="0"/>
                        </a:spcBef>
                        <a:spcAft>
                          <a:spcPts val="0"/>
                        </a:spcAft>
                        <a:buNone/>
                      </a:pPr>
                      <a:r>
                        <a:rPr lang="en" sz="1800">
                          <a:solidFill>
                            <a:schemeClr val="dk1"/>
                          </a:solidFill>
                        </a:rPr>
                        <a:t>4</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2</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1</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.5</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r>
              <a:tr h="423300">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r>
            </a:tbl>
          </a:graphicData>
        </a:graphic>
      </p:graphicFrame>
      <p:sp>
        <p:nvSpPr>
          <p:cNvPr id="405" name="Google Shape;405;p52"/>
          <p:cNvSpPr/>
          <p:nvPr/>
        </p:nvSpPr>
        <p:spPr>
          <a:xfrm>
            <a:off x="2340575" y="4812302"/>
            <a:ext cx="121200" cy="1170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2"/>
          <p:cNvSpPr txBox="1"/>
          <p:nvPr/>
        </p:nvSpPr>
        <p:spPr>
          <a:xfrm>
            <a:off x="3330950" y="4308225"/>
            <a:ext cx="30213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chemeClr val="dk1"/>
                </a:solidFill>
                <a:latin typeface="Lato"/>
                <a:ea typeface="Lato"/>
                <a:cs typeface="Lato"/>
                <a:sym typeface="Lato"/>
              </a:rPr>
              <a:t>4 + 2 + .5 = 6.5</a:t>
            </a:r>
            <a:endParaRPr b="1" sz="2900">
              <a:solidFill>
                <a:schemeClr val="dk1"/>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3"/>
          <p:cNvSpPr txBox="1"/>
          <p:nvPr/>
        </p:nvSpPr>
        <p:spPr>
          <a:xfrm>
            <a:off x="260850" y="388650"/>
            <a:ext cx="8622300" cy="71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000"/>
              </a:spcAft>
              <a:buNone/>
            </a:pPr>
            <a:r>
              <a:rPr lang="en" sz="3600">
                <a:solidFill>
                  <a:srgbClr val="FFFFFF"/>
                </a:solidFill>
                <a:latin typeface="Raleway"/>
                <a:ea typeface="Raleway"/>
                <a:cs typeface="Raleway"/>
                <a:sym typeface="Raleway"/>
              </a:rPr>
              <a:t>Floating point inside the computer </a:t>
            </a:r>
            <a:endParaRPr sz="3600">
              <a:solidFill>
                <a:srgbClr val="FFFFFF"/>
              </a:solidFill>
              <a:latin typeface="Raleway"/>
              <a:ea typeface="Raleway"/>
              <a:cs typeface="Raleway"/>
              <a:sym typeface="Raleway"/>
            </a:endParaRPr>
          </a:p>
        </p:txBody>
      </p:sp>
      <p:sp>
        <p:nvSpPr>
          <p:cNvPr id="412" name="Google Shape;412;p53"/>
          <p:cNvSpPr txBox="1"/>
          <p:nvPr/>
        </p:nvSpPr>
        <p:spPr>
          <a:xfrm>
            <a:off x="228875" y="1258200"/>
            <a:ext cx="8622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800">
              <a:solidFill>
                <a:schemeClr val="accent2"/>
              </a:solidFill>
              <a:latin typeface="Lato"/>
              <a:ea typeface="Lato"/>
              <a:cs typeface="Lato"/>
              <a:sym typeface="Lato"/>
            </a:endParaRPr>
          </a:p>
        </p:txBody>
      </p:sp>
      <p:graphicFrame>
        <p:nvGraphicFramePr>
          <p:cNvPr id="413" name="Google Shape;413;p53"/>
          <p:cNvGraphicFramePr/>
          <p:nvPr/>
        </p:nvGraphicFramePr>
        <p:xfrm>
          <a:off x="260825" y="1741475"/>
          <a:ext cx="3000000" cy="3000000"/>
        </p:xfrm>
        <a:graphic>
          <a:graphicData uri="http://schemas.openxmlformats.org/drawingml/2006/table">
            <a:tbl>
              <a:tblPr>
                <a:noFill/>
                <a:tableStyleId>{FCDEE41B-DC62-4A99-B650-F99F68E2D8B2}</a:tableStyleId>
              </a:tblPr>
              <a:tblGrid>
                <a:gridCol w="538900"/>
                <a:gridCol w="538900"/>
                <a:gridCol w="538900"/>
                <a:gridCol w="538900"/>
                <a:gridCol w="538900"/>
                <a:gridCol w="538900"/>
                <a:gridCol w="538900"/>
                <a:gridCol w="538900"/>
                <a:gridCol w="538900"/>
                <a:gridCol w="538900"/>
                <a:gridCol w="538900"/>
                <a:gridCol w="538900"/>
                <a:gridCol w="538900"/>
                <a:gridCol w="538900"/>
                <a:gridCol w="538900"/>
                <a:gridCol w="538900"/>
              </a:tblGrid>
              <a:tr h="423300">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28575">
                      <a:solidFill>
                        <a:schemeClr val="accent2"/>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19050">
                      <a:solidFill>
                        <a:srgbClr val="FF0000"/>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19050">
                      <a:solidFill>
                        <a:srgbClr val="FF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r>
            </a:tbl>
          </a:graphicData>
        </a:graphic>
      </p:graphicFrame>
      <p:sp>
        <p:nvSpPr>
          <p:cNvPr id="414" name="Google Shape;414;p53"/>
          <p:cNvSpPr/>
          <p:nvPr/>
        </p:nvSpPr>
        <p:spPr>
          <a:xfrm>
            <a:off x="734500" y="2404002"/>
            <a:ext cx="121200" cy="1170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3"/>
          <p:cNvSpPr txBox="1"/>
          <p:nvPr/>
        </p:nvSpPr>
        <p:spPr>
          <a:xfrm>
            <a:off x="260850" y="1278425"/>
            <a:ext cx="5388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4"/>
                </a:solidFill>
                <a:latin typeface="Lato"/>
                <a:ea typeface="Lato"/>
                <a:cs typeface="Lato"/>
                <a:sym typeface="Lato"/>
              </a:rPr>
              <a:t>mantissa</a:t>
            </a:r>
            <a:endParaRPr b="1" sz="2000">
              <a:solidFill>
                <a:schemeClr val="accent4"/>
              </a:solidFill>
              <a:latin typeface="Lato"/>
              <a:ea typeface="Lato"/>
              <a:cs typeface="Lato"/>
              <a:sym typeface="Lato"/>
            </a:endParaRPr>
          </a:p>
        </p:txBody>
      </p:sp>
      <p:sp>
        <p:nvSpPr>
          <p:cNvPr id="416" name="Google Shape;416;p53"/>
          <p:cNvSpPr txBox="1"/>
          <p:nvPr/>
        </p:nvSpPr>
        <p:spPr>
          <a:xfrm>
            <a:off x="5649825" y="1278425"/>
            <a:ext cx="3233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3"/>
                </a:solidFill>
                <a:latin typeface="Lato"/>
                <a:ea typeface="Lato"/>
                <a:cs typeface="Lato"/>
                <a:sym typeface="Lato"/>
              </a:rPr>
              <a:t>exponent</a:t>
            </a:r>
            <a:endParaRPr b="1" sz="2000">
              <a:solidFill>
                <a:schemeClr val="accent3"/>
              </a:solidFill>
              <a:latin typeface="Lato"/>
              <a:ea typeface="Lato"/>
              <a:cs typeface="Lato"/>
              <a:sym typeface="Lato"/>
            </a:endParaRPr>
          </a:p>
        </p:txBody>
      </p:sp>
      <p:cxnSp>
        <p:nvCxnSpPr>
          <p:cNvPr id="417" name="Google Shape;417;p53"/>
          <p:cNvCxnSpPr/>
          <p:nvPr/>
        </p:nvCxnSpPr>
        <p:spPr>
          <a:xfrm rot="10800000">
            <a:off x="743225" y="2733575"/>
            <a:ext cx="367800" cy="352800"/>
          </a:xfrm>
          <a:prstGeom prst="straightConnector1">
            <a:avLst/>
          </a:prstGeom>
          <a:noFill/>
          <a:ln cap="flat" cmpd="sng" w="19050">
            <a:solidFill>
              <a:srgbClr val="FF9900"/>
            </a:solidFill>
            <a:prstDash val="solid"/>
            <a:round/>
            <a:headEnd len="med" w="med" type="none"/>
            <a:tailEnd len="med" w="med" type="triangle"/>
          </a:ln>
        </p:spPr>
      </p:cxnSp>
      <p:sp>
        <p:nvSpPr>
          <p:cNvPr id="418" name="Google Shape;418;p53"/>
          <p:cNvSpPr txBox="1"/>
          <p:nvPr/>
        </p:nvSpPr>
        <p:spPr>
          <a:xfrm>
            <a:off x="1111025" y="2876550"/>
            <a:ext cx="1121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9900"/>
                </a:solidFill>
                <a:latin typeface="Lato"/>
                <a:ea typeface="Lato"/>
                <a:cs typeface="Lato"/>
                <a:sym typeface="Lato"/>
              </a:rPr>
              <a:t>sign bit</a:t>
            </a:r>
            <a:endParaRPr b="1" sz="1600">
              <a:solidFill>
                <a:srgbClr val="FF9900"/>
              </a:solidFill>
              <a:latin typeface="Lato"/>
              <a:ea typeface="Lato"/>
              <a:cs typeface="Lato"/>
              <a:sym typeface="Lato"/>
            </a:endParaRPr>
          </a:p>
        </p:txBody>
      </p:sp>
      <p:cxnSp>
        <p:nvCxnSpPr>
          <p:cNvPr id="419" name="Google Shape;419;p53"/>
          <p:cNvCxnSpPr>
            <a:stCxn id="420" idx="1"/>
          </p:cNvCxnSpPr>
          <p:nvPr/>
        </p:nvCxnSpPr>
        <p:spPr>
          <a:xfrm rot="10800000">
            <a:off x="6138725" y="2749500"/>
            <a:ext cx="382500" cy="266400"/>
          </a:xfrm>
          <a:prstGeom prst="straightConnector1">
            <a:avLst/>
          </a:prstGeom>
          <a:noFill/>
          <a:ln cap="flat" cmpd="sng" w="19050">
            <a:solidFill>
              <a:srgbClr val="FF9900"/>
            </a:solidFill>
            <a:prstDash val="solid"/>
            <a:round/>
            <a:headEnd len="med" w="med" type="none"/>
            <a:tailEnd len="med" w="med" type="triangle"/>
          </a:ln>
        </p:spPr>
      </p:cxnSp>
      <p:sp>
        <p:nvSpPr>
          <p:cNvPr id="420" name="Google Shape;420;p53"/>
          <p:cNvSpPr txBox="1"/>
          <p:nvPr/>
        </p:nvSpPr>
        <p:spPr>
          <a:xfrm>
            <a:off x="6521225" y="2800350"/>
            <a:ext cx="1121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9900"/>
                </a:solidFill>
                <a:latin typeface="Lato"/>
                <a:ea typeface="Lato"/>
                <a:cs typeface="Lato"/>
                <a:sym typeface="Lato"/>
              </a:rPr>
              <a:t>sign bit</a:t>
            </a:r>
            <a:endParaRPr b="1" sz="1600">
              <a:solidFill>
                <a:srgbClr val="FF9900"/>
              </a:solidFill>
              <a:latin typeface="Lato"/>
              <a:ea typeface="Lato"/>
              <a:cs typeface="Lato"/>
              <a:sym typeface="Lato"/>
            </a:endParaRPr>
          </a:p>
        </p:txBody>
      </p:sp>
      <p:cxnSp>
        <p:nvCxnSpPr>
          <p:cNvPr id="421" name="Google Shape;421;p53"/>
          <p:cNvCxnSpPr/>
          <p:nvPr/>
        </p:nvCxnSpPr>
        <p:spPr>
          <a:xfrm rot="10800000">
            <a:off x="887150" y="2547250"/>
            <a:ext cx="319800" cy="279600"/>
          </a:xfrm>
          <a:prstGeom prst="straightConnector1">
            <a:avLst/>
          </a:prstGeom>
          <a:noFill/>
          <a:ln cap="flat" cmpd="sng" w="19050">
            <a:solidFill>
              <a:srgbClr val="FF0000"/>
            </a:solidFill>
            <a:prstDash val="solid"/>
            <a:round/>
            <a:headEnd len="med" w="med" type="none"/>
            <a:tailEnd len="med" w="med" type="triangle"/>
          </a:ln>
        </p:spPr>
      </p:cxnSp>
      <p:sp>
        <p:nvSpPr>
          <p:cNvPr id="422" name="Google Shape;422;p53"/>
          <p:cNvSpPr txBox="1"/>
          <p:nvPr/>
        </p:nvSpPr>
        <p:spPr>
          <a:xfrm>
            <a:off x="1162175" y="2626500"/>
            <a:ext cx="151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Lato"/>
                <a:ea typeface="Lato"/>
                <a:cs typeface="Lato"/>
                <a:sym typeface="Lato"/>
              </a:rPr>
              <a:t>imaginary point</a:t>
            </a:r>
            <a:endParaRPr b="1">
              <a:solidFill>
                <a:srgbClr val="FF0000"/>
              </a:solidFill>
              <a:latin typeface="Lato"/>
              <a:ea typeface="Lato"/>
              <a:cs typeface="Lato"/>
              <a:sym typeface="Lato"/>
            </a:endParaRPr>
          </a:p>
        </p:txBody>
      </p:sp>
      <p:sp>
        <p:nvSpPr>
          <p:cNvPr id="423" name="Google Shape;423;p53"/>
          <p:cNvSpPr txBox="1"/>
          <p:nvPr/>
        </p:nvSpPr>
        <p:spPr>
          <a:xfrm>
            <a:off x="5649825" y="3365133"/>
            <a:ext cx="3233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3"/>
                </a:solidFill>
                <a:latin typeface="Lato"/>
                <a:ea typeface="Lato"/>
                <a:cs typeface="Lato"/>
                <a:sym typeface="Lato"/>
              </a:rPr>
              <a:t>x	2</a:t>
            </a:r>
            <a:r>
              <a:rPr b="1" baseline="30000" lang="en" sz="2000">
                <a:solidFill>
                  <a:schemeClr val="accent3"/>
                </a:solidFill>
                <a:latin typeface="Lato"/>
                <a:ea typeface="Lato"/>
                <a:cs typeface="Lato"/>
                <a:sym typeface="Lato"/>
              </a:rPr>
              <a:t>2</a:t>
            </a:r>
            <a:endParaRPr b="1" baseline="30000" sz="2000">
              <a:solidFill>
                <a:schemeClr val="accent3"/>
              </a:solidFill>
              <a:latin typeface="Lato"/>
              <a:ea typeface="Lato"/>
              <a:cs typeface="Lato"/>
              <a:sym typeface="Lato"/>
            </a:endParaRPr>
          </a:p>
        </p:txBody>
      </p:sp>
      <p:cxnSp>
        <p:nvCxnSpPr>
          <p:cNvPr id="424" name="Google Shape;424;p53"/>
          <p:cNvCxnSpPr/>
          <p:nvPr/>
        </p:nvCxnSpPr>
        <p:spPr>
          <a:xfrm flipH="1" rot="10800000">
            <a:off x="749750" y="3916658"/>
            <a:ext cx="1096500" cy="6300"/>
          </a:xfrm>
          <a:prstGeom prst="straightConnector1">
            <a:avLst/>
          </a:prstGeom>
          <a:noFill/>
          <a:ln cap="flat" cmpd="sng" w="19050">
            <a:solidFill>
              <a:srgbClr val="FF0000"/>
            </a:solidFill>
            <a:prstDash val="solid"/>
            <a:round/>
            <a:headEnd len="med" w="med" type="oval"/>
            <a:tailEnd len="med" w="med" type="triangle"/>
          </a:ln>
        </p:spPr>
      </p:cxnSp>
      <p:graphicFrame>
        <p:nvGraphicFramePr>
          <p:cNvPr id="425" name="Google Shape;425;p53"/>
          <p:cNvGraphicFramePr/>
          <p:nvPr/>
        </p:nvGraphicFramePr>
        <p:xfrm>
          <a:off x="260825" y="3370983"/>
          <a:ext cx="3000000" cy="3000000"/>
        </p:xfrm>
        <a:graphic>
          <a:graphicData uri="http://schemas.openxmlformats.org/drawingml/2006/table">
            <a:tbl>
              <a:tblPr>
                <a:noFill/>
                <a:tableStyleId>{FCDEE41B-DC62-4A99-B650-F99F68E2D8B2}</a:tableStyleId>
              </a:tblPr>
              <a:tblGrid>
                <a:gridCol w="538900"/>
                <a:gridCol w="538900"/>
                <a:gridCol w="538900"/>
                <a:gridCol w="538900"/>
                <a:gridCol w="538900"/>
                <a:gridCol w="538900"/>
                <a:gridCol w="538900"/>
                <a:gridCol w="538900"/>
                <a:gridCol w="538900"/>
                <a:gridCol w="538900"/>
              </a:tblGrid>
              <a:tr h="423300">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28575">
                      <a:solidFill>
                        <a:schemeClr val="accent2"/>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19050">
                      <a:solidFill>
                        <a:srgbClr val="FF0000"/>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r>
            </a:tbl>
          </a:graphicData>
        </a:graphic>
      </p:graphicFrame>
      <p:graphicFrame>
        <p:nvGraphicFramePr>
          <p:cNvPr id="426" name="Google Shape;426;p53"/>
          <p:cNvGraphicFramePr/>
          <p:nvPr/>
        </p:nvGraphicFramePr>
        <p:xfrm>
          <a:off x="794225" y="4132983"/>
          <a:ext cx="3000000" cy="3000000"/>
        </p:xfrm>
        <a:graphic>
          <a:graphicData uri="http://schemas.openxmlformats.org/drawingml/2006/table">
            <a:tbl>
              <a:tblPr>
                <a:noFill/>
                <a:tableStyleId>{FCDEE41B-DC62-4A99-B650-F99F68E2D8B2}</a:tableStyleId>
              </a:tblPr>
              <a:tblGrid>
                <a:gridCol w="540000"/>
                <a:gridCol w="540000"/>
                <a:gridCol w="540000"/>
                <a:gridCol w="540000"/>
                <a:gridCol w="540000"/>
              </a:tblGrid>
              <a:tr h="457175">
                <a:tc>
                  <a:txBody>
                    <a:bodyPr/>
                    <a:lstStyle/>
                    <a:p>
                      <a:pPr indent="0" lvl="0" marL="0" rtl="0" algn="ctr">
                        <a:spcBef>
                          <a:spcPts val="0"/>
                        </a:spcBef>
                        <a:spcAft>
                          <a:spcPts val="0"/>
                        </a:spcAft>
                        <a:buNone/>
                      </a:pPr>
                      <a:r>
                        <a:rPr lang="en">
                          <a:solidFill>
                            <a:schemeClr val="dk1"/>
                          </a:solidFill>
                        </a:rPr>
                        <a:t>2</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1</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.25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.125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r>
              <a:tr h="457175">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r>
            </a:tbl>
          </a:graphicData>
        </a:graphic>
      </p:graphicFrame>
      <p:sp>
        <p:nvSpPr>
          <p:cNvPr id="427" name="Google Shape;427;p53"/>
          <p:cNvSpPr/>
          <p:nvPr/>
        </p:nvSpPr>
        <p:spPr>
          <a:xfrm>
            <a:off x="1807175" y="4812302"/>
            <a:ext cx="121200" cy="1170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3"/>
          <p:cNvSpPr txBox="1"/>
          <p:nvPr/>
        </p:nvSpPr>
        <p:spPr>
          <a:xfrm>
            <a:off x="3711950" y="4308225"/>
            <a:ext cx="3753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chemeClr val="dk1"/>
                </a:solidFill>
                <a:latin typeface="Lato"/>
                <a:ea typeface="Lato"/>
                <a:cs typeface="Lato"/>
                <a:sym typeface="Lato"/>
              </a:rPr>
              <a:t>2</a:t>
            </a:r>
            <a:r>
              <a:rPr b="1" lang="en" sz="2900">
                <a:solidFill>
                  <a:schemeClr val="dk1"/>
                </a:solidFill>
                <a:latin typeface="Lato"/>
                <a:ea typeface="Lato"/>
                <a:cs typeface="Lato"/>
                <a:sym typeface="Lato"/>
              </a:rPr>
              <a:t> +  .5 + .125 = 2.625</a:t>
            </a:r>
            <a:endParaRPr b="1" sz="2900">
              <a:solidFill>
                <a:schemeClr val="dk1"/>
              </a:solidFill>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4"/>
          <p:cNvSpPr txBox="1"/>
          <p:nvPr/>
        </p:nvSpPr>
        <p:spPr>
          <a:xfrm>
            <a:off x="260850" y="388650"/>
            <a:ext cx="8622300" cy="71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000"/>
              </a:spcAft>
              <a:buNone/>
            </a:pPr>
            <a:r>
              <a:rPr lang="en" sz="3600">
                <a:solidFill>
                  <a:srgbClr val="FFFFFF"/>
                </a:solidFill>
                <a:latin typeface="Raleway"/>
                <a:ea typeface="Raleway"/>
                <a:cs typeface="Raleway"/>
                <a:sym typeface="Raleway"/>
              </a:rPr>
              <a:t>Floating point inside the computer </a:t>
            </a:r>
            <a:endParaRPr sz="3600">
              <a:solidFill>
                <a:srgbClr val="FFFFFF"/>
              </a:solidFill>
              <a:latin typeface="Raleway"/>
              <a:ea typeface="Raleway"/>
              <a:cs typeface="Raleway"/>
              <a:sym typeface="Raleway"/>
            </a:endParaRPr>
          </a:p>
        </p:txBody>
      </p:sp>
      <p:sp>
        <p:nvSpPr>
          <p:cNvPr id="434" name="Google Shape;434;p54"/>
          <p:cNvSpPr txBox="1"/>
          <p:nvPr/>
        </p:nvSpPr>
        <p:spPr>
          <a:xfrm>
            <a:off x="228875" y="1258200"/>
            <a:ext cx="8622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800">
              <a:solidFill>
                <a:schemeClr val="accent2"/>
              </a:solidFill>
              <a:latin typeface="Lato"/>
              <a:ea typeface="Lato"/>
              <a:cs typeface="Lato"/>
              <a:sym typeface="Lato"/>
            </a:endParaRPr>
          </a:p>
        </p:txBody>
      </p:sp>
      <p:graphicFrame>
        <p:nvGraphicFramePr>
          <p:cNvPr id="435" name="Google Shape;435;p54"/>
          <p:cNvGraphicFramePr/>
          <p:nvPr/>
        </p:nvGraphicFramePr>
        <p:xfrm>
          <a:off x="260825" y="1741475"/>
          <a:ext cx="3000000" cy="3000000"/>
        </p:xfrm>
        <a:graphic>
          <a:graphicData uri="http://schemas.openxmlformats.org/drawingml/2006/table">
            <a:tbl>
              <a:tblPr>
                <a:noFill/>
                <a:tableStyleId>{FCDEE41B-DC62-4A99-B650-F99F68E2D8B2}</a:tableStyleId>
              </a:tblPr>
              <a:tblGrid>
                <a:gridCol w="538900"/>
                <a:gridCol w="538900"/>
                <a:gridCol w="538900"/>
                <a:gridCol w="538900"/>
                <a:gridCol w="538900"/>
                <a:gridCol w="538900"/>
                <a:gridCol w="538900"/>
                <a:gridCol w="538900"/>
                <a:gridCol w="538900"/>
                <a:gridCol w="538900"/>
                <a:gridCol w="538900"/>
                <a:gridCol w="538900"/>
                <a:gridCol w="538900"/>
                <a:gridCol w="538900"/>
                <a:gridCol w="538900"/>
                <a:gridCol w="538900"/>
              </a:tblGrid>
              <a:tr h="423300">
                <a:tc>
                  <a:txBody>
                    <a:bodyPr/>
                    <a:lstStyle/>
                    <a:p>
                      <a:pPr indent="0" lvl="0" marL="0" rtl="0" algn="ctr">
                        <a:spcBef>
                          <a:spcPts val="0"/>
                        </a:spcBef>
                        <a:spcAft>
                          <a:spcPts val="0"/>
                        </a:spcAft>
                        <a:buNone/>
                      </a:pPr>
                      <a:r>
                        <a:t/>
                      </a:r>
                      <a:endParaRPr sz="1800">
                        <a:solidFill>
                          <a:schemeClr val="lt1"/>
                        </a:solidFill>
                      </a:endParaRPr>
                    </a:p>
                  </a:txBody>
                  <a:tcPr marT="91425" marB="91425" marR="91425" marL="91425">
                    <a:lnL cap="flat" cmpd="sng" w="28575">
                      <a:solidFill>
                        <a:schemeClr val="accent2"/>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19050">
                      <a:solidFill>
                        <a:srgbClr val="FF0000"/>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-32</a:t>
                      </a:r>
                      <a:endParaRPr sz="1800">
                        <a:solidFill>
                          <a:schemeClr val="lt1"/>
                        </a:solidFill>
                      </a:endParaRPr>
                    </a:p>
                  </a:txBody>
                  <a:tcPr marT="91425" marB="91425" marR="91425" marL="91425">
                    <a:lnL cap="flat" cmpd="sng" w="19050">
                      <a:solidFill>
                        <a:srgbClr val="FF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16</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8</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4</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2</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r>
              <a:tr h="423300">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28575">
                      <a:solidFill>
                        <a:schemeClr val="accent2"/>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19050">
                      <a:solidFill>
                        <a:srgbClr val="FF0000"/>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19050">
                      <a:solidFill>
                        <a:srgbClr val="FF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r>
            </a:tbl>
          </a:graphicData>
        </a:graphic>
      </p:graphicFrame>
      <p:sp>
        <p:nvSpPr>
          <p:cNvPr id="436" name="Google Shape;436;p54"/>
          <p:cNvSpPr/>
          <p:nvPr/>
        </p:nvSpPr>
        <p:spPr>
          <a:xfrm>
            <a:off x="734500" y="2404002"/>
            <a:ext cx="121200" cy="1170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4"/>
          <p:cNvSpPr txBox="1"/>
          <p:nvPr/>
        </p:nvSpPr>
        <p:spPr>
          <a:xfrm>
            <a:off x="260850" y="1278425"/>
            <a:ext cx="5388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4"/>
                </a:solidFill>
                <a:latin typeface="Lato"/>
                <a:ea typeface="Lato"/>
                <a:cs typeface="Lato"/>
                <a:sym typeface="Lato"/>
              </a:rPr>
              <a:t>mantissa</a:t>
            </a:r>
            <a:endParaRPr b="1" sz="2000">
              <a:solidFill>
                <a:schemeClr val="accent4"/>
              </a:solidFill>
              <a:latin typeface="Lato"/>
              <a:ea typeface="Lato"/>
              <a:cs typeface="Lato"/>
              <a:sym typeface="Lato"/>
            </a:endParaRPr>
          </a:p>
        </p:txBody>
      </p:sp>
      <p:sp>
        <p:nvSpPr>
          <p:cNvPr id="438" name="Google Shape;438;p54"/>
          <p:cNvSpPr txBox="1"/>
          <p:nvPr/>
        </p:nvSpPr>
        <p:spPr>
          <a:xfrm>
            <a:off x="5649825" y="1278425"/>
            <a:ext cx="3233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3"/>
                </a:solidFill>
                <a:latin typeface="Lato"/>
                <a:ea typeface="Lato"/>
                <a:cs typeface="Lato"/>
                <a:sym typeface="Lato"/>
              </a:rPr>
              <a:t>exponent</a:t>
            </a:r>
            <a:endParaRPr b="1" sz="2000">
              <a:solidFill>
                <a:schemeClr val="accent3"/>
              </a:solidFill>
              <a:latin typeface="Lato"/>
              <a:ea typeface="Lato"/>
              <a:cs typeface="Lato"/>
              <a:sym typeface="Lato"/>
            </a:endParaRPr>
          </a:p>
        </p:txBody>
      </p:sp>
      <p:cxnSp>
        <p:nvCxnSpPr>
          <p:cNvPr id="439" name="Google Shape;439;p54"/>
          <p:cNvCxnSpPr/>
          <p:nvPr/>
        </p:nvCxnSpPr>
        <p:spPr>
          <a:xfrm rot="10800000">
            <a:off x="743225" y="2733575"/>
            <a:ext cx="367800" cy="352800"/>
          </a:xfrm>
          <a:prstGeom prst="straightConnector1">
            <a:avLst/>
          </a:prstGeom>
          <a:noFill/>
          <a:ln cap="flat" cmpd="sng" w="19050">
            <a:solidFill>
              <a:srgbClr val="FF9900"/>
            </a:solidFill>
            <a:prstDash val="solid"/>
            <a:round/>
            <a:headEnd len="med" w="med" type="none"/>
            <a:tailEnd len="med" w="med" type="triangle"/>
          </a:ln>
        </p:spPr>
      </p:cxnSp>
      <p:sp>
        <p:nvSpPr>
          <p:cNvPr id="440" name="Google Shape;440;p54"/>
          <p:cNvSpPr txBox="1"/>
          <p:nvPr/>
        </p:nvSpPr>
        <p:spPr>
          <a:xfrm>
            <a:off x="1111025" y="2876550"/>
            <a:ext cx="1121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9900"/>
                </a:solidFill>
                <a:latin typeface="Lato"/>
                <a:ea typeface="Lato"/>
                <a:cs typeface="Lato"/>
                <a:sym typeface="Lato"/>
              </a:rPr>
              <a:t>sign bit</a:t>
            </a:r>
            <a:endParaRPr b="1" sz="1600">
              <a:solidFill>
                <a:srgbClr val="FF9900"/>
              </a:solidFill>
              <a:latin typeface="Lato"/>
              <a:ea typeface="Lato"/>
              <a:cs typeface="Lato"/>
              <a:sym typeface="Lato"/>
            </a:endParaRPr>
          </a:p>
        </p:txBody>
      </p:sp>
      <p:cxnSp>
        <p:nvCxnSpPr>
          <p:cNvPr id="441" name="Google Shape;441;p54"/>
          <p:cNvCxnSpPr>
            <a:stCxn id="442" idx="1"/>
          </p:cNvCxnSpPr>
          <p:nvPr/>
        </p:nvCxnSpPr>
        <p:spPr>
          <a:xfrm rot="10800000">
            <a:off x="6138725" y="2749500"/>
            <a:ext cx="382500" cy="266400"/>
          </a:xfrm>
          <a:prstGeom prst="straightConnector1">
            <a:avLst/>
          </a:prstGeom>
          <a:noFill/>
          <a:ln cap="flat" cmpd="sng" w="19050">
            <a:solidFill>
              <a:srgbClr val="FF9900"/>
            </a:solidFill>
            <a:prstDash val="solid"/>
            <a:round/>
            <a:headEnd len="med" w="med" type="none"/>
            <a:tailEnd len="med" w="med" type="triangle"/>
          </a:ln>
        </p:spPr>
      </p:cxnSp>
      <p:sp>
        <p:nvSpPr>
          <p:cNvPr id="442" name="Google Shape;442;p54"/>
          <p:cNvSpPr txBox="1"/>
          <p:nvPr/>
        </p:nvSpPr>
        <p:spPr>
          <a:xfrm>
            <a:off x="6521225" y="2800350"/>
            <a:ext cx="1121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9900"/>
                </a:solidFill>
                <a:latin typeface="Lato"/>
                <a:ea typeface="Lato"/>
                <a:cs typeface="Lato"/>
                <a:sym typeface="Lato"/>
              </a:rPr>
              <a:t>sign bit</a:t>
            </a:r>
            <a:endParaRPr b="1" sz="1600">
              <a:solidFill>
                <a:srgbClr val="FF9900"/>
              </a:solidFill>
              <a:latin typeface="Lato"/>
              <a:ea typeface="Lato"/>
              <a:cs typeface="Lato"/>
              <a:sym typeface="Lato"/>
            </a:endParaRPr>
          </a:p>
        </p:txBody>
      </p:sp>
      <p:cxnSp>
        <p:nvCxnSpPr>
          <p:cNvPr id="443" name="Google Shape;443;p54"/>
          <p:cNvCxnSpPr/>
          <p:nvPr/>
        </p:nvCxnSpPr>
        <p:spPr>
          <a:xfrm rot="10800000">
            <a:off x="887150" y="2547250"/>
            <a:ext cx="319800" cy="279600"/>
          </a:xfrm>
          <a:prstGeom prst="straightConnector1">
            <a:avLst/>
          </a:prstGeom>
          <a:noFill/>
          <a:ln cap="flat" cmpd="sng" w="19050">
            <a:solidFill>
              <a:srgbClr val="FF0000"/>
            </a:solidFill>
            <a:prstDash val="solid"/>
            <a:round/>
            <a:headEnd len="med" w="med" type="none"/>
            <a:tailEnd len="med" w="med" type="triangle"/>
          </a:ln>
        </p:spPr>
      </p:cxnSp>
      <p:sp>
        <p:nvSpPr>
          <p:cNvPr id="444" name="Google Shape;444;p54"/>
          <p:cNvSpPr txBox="1"/>
          <p:nvPr/>
        </p:nvSpPr>
        <p:spPr>
          <a:xfrm>
            <a:off x="1162175" y="2626500"/>
            <a:ext cx="151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Lato"/>
                <a:ea typeface="Lato"/>
                <a:cs typeface="Lato"/>
                <a:sym typeface="Lato"/>
              </a:rPr>
              <a:t>imaginary point</a:t>
            </a:r>
            <a:endParaRPr b="1">
              <a:solidFill>
                <a:srgbClr val="FF0000"/>
              </a:solidFill>
              <a:latin typeface="Lato"/>
              <a:ea typeface="Lato"/>
              <a:cs typeface="Lato"/>
              <a:sym typeface="Lato"/>
            </a:endParaRPr>
          </a:p>
        </p:txBody>
      </p:sp>
      <p:sp>
        <p:nvSpPr>
          <p:cNvPr id="445" name="Google Shape;445;p54"/>
          <p:cNvSpPr txBox="1"/>
          <p:nvPr/>
        </p:nvSpPr>
        <p:spPr>
          <a:xfrm>
            <a:off x="5649825" y="3365133"/>
            <a:ext cx="3233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3"/>
                </a:solidFill>
                <a:latin typeface="Lato"/>
                <a:ea typeface="Lato"/>
                <a:cs typeface="Lato"/>
                <a:sym typeface="Lato"/>
              </a:rPr>
              <a:t>x	2</a:t>
            </a:r>
            <a:r>
              <a:rPr b="1" baseline="30000" lang="en" sz="2000">
                <a:solidFill>
                  <a:schemeClr val="accent3"/>
                </a:solidFill>
                <a:latin typeface="Lato"/>
                <a:ea typeface="Lato"/>
                <a:cs typeface="Lato"/>
                <a:sym typeface="Lato"/>
              </a:rPr>
              <a:t>-2</a:t>
            </a:r>
            <a:endParaRPr b="1" baseline="30000" sz="2000">
              <a:solidFill>
                <a:schemeClr val="accent3"/>
              </a:solidFill>
              <a:latin typeface="Lato"/>
              <a:ea typeface="Lato"/>
              <a:cs typeface="Lato"/>
              <a:sym typeface="Lato"/>
            </a:endParaRPr>
          </a:p>
        </p:txBody>
      </p:sp>
      <p:cxnSp>
        <p:nvCxnSpPr>
          <p:cNvPr id="446" name="Google Shape;446;p54"/>
          <p:cNvCxnSpPr/>
          <p:nvPr/>
        </p:nvCxnSpPr>
        <p:spPr>
          <a:xfrm rot="10800000">
            <a:off x="167750" y="3916658"/>
            <a:ext cx="582000" cy="6300"/>
          </a:xfrm>
          <a:prstGeom prst="straightConnector1">
            <a:avLst/>
          </a:prstGeom>
          <a:noFill/>
          <a:ln cap="flat" cmpd="sng" w="19050">
            <a:solidFill>
              <a:srgbClr val="FF0000"/>
            </a:solidFill>
            <a:prstDash val="solid"/>
            <a:round/>
            <a:headEnd len="med" w="med" type="oval"/>
            <a:tailEnd len="med" w="med" type="triangle"/>
          </a:ln>
        </p:spPr>
      </p:cxnSp>
      <p:graphicFrame>
        <p:nvGraphicFramePr>
          <p:cNvPr id="447" name="Google Shape;447;p54"/>
          <p:cNvGraphicFramePr/>
          <p:nvPr/>
        </p:nvGraphicFramePr>
        <p:xfrm>
          <a:off x="260825" y="3370983"/>
          <a:ext cx="3000000" cy="3000000"/>
        </p:xfrm>
        <a:graphic>
          <a:graphicData uri="http://schemas.openxmlformats.org/drawingml/2006/table">
            <a:tbl>
              <a:tblPr>
                <a:noFill/>
                <a:tableStyleId>{FCDEE41B-DC62-4A99-B650-F99F68E2D8B2}</a:tableStyleId>
              </a:tblPr>
              <a:tblGrid>
                <a:gridCol w="538900"/>
                <a:gridCol w="538900"/>
                <a:gridCol w="538900"/>
                <a:gridCol w="538900"/>
                <a:gridCol w="538900"/>
                <a:gridCol w="538900"/>
                <a:gridCol w="538900"/>
                <a:gridCol w="538900"/>
                <a:gridCol w="538900"/>
                <a:gridCol w="538900"/>
              </a:tblGrid>
              <a:tr h="423300">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28575">
                      <a:solidFill>
                        <a:schemeClr val="accent2"/>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19050">
                      <a:solidFill>
                        <a:srgbClr val="FF0000"/>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r>
            </a:tbl>
          </a:graphicData>
        </a:graphic>
      </p:graphicFrame>
      <p:graphicFrame>
        <p:nvGraphicFramePr>
          <p:cNvPr id="448" name="Google Shape;448;p54"/>
          <p:cNvGraphicFramePr/>
          <p:nvPr/>
        </p:nvGraphicFramePr>
        <p:xfrm>
          <a:off x="794225" y="4132983"/>
          <a:ext cx="3000000" cy="3000000"/>
        </p:xfrm>
        <a:graphic>
          <a:graphicData uri="http://schemas.openxmlformats.org/drawingml/2006/table">
            <a:tbl>
              <a:tblPr>
                <a:noFill/>
                <a:tableStyleId>{FCDEE41B-DC62-4A99-B650-F99F68E2D8B2}</a:tableStyleId>
              </a:tblPr>
              <a:tblGrid>
                <a:gridCol w="540000"/>
                <a:gridCol w="540000"/>
                <a:gridCol w="540000"/>
                <a:gridCol w="540000"/>
              </a:tblGrid>
              <a:tr h="457175">
                <a:tc>
                  <a:txBody>
                    <a:bodyPr/>
                    <a:lstStyle/>
                    <a:p>
                      <a:pPr indent="0" lvl="0" marL="0" rtl="0" algn="ctr">
                        <a:spcBef>
                          <a:spcPts val="0"/>
                        </a:spcBef>
                        <a:spcAft>
                          <a:spcPts val="0"/>
                        </a:spcAft>
                        <a:buNone/>
                      </a:pPr>
                      <a:r>
                        <a:rPr lang="en">
                          <a:solidFill>
                            <a:schemeClr val="dk1"/>
                          </a:solidFill>
                        </a:rPr>
                        <a:t>1</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.25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.125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r>
              <a:tr h="457175">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r>
            </a:tbl>
          </a:graphicData>
        </a:graphic>
      </p:graphicFrame>
      <p:sp>
        <p:nvSpPr>
          <p:cNvPr id="449" name="Google Shape;449;p54"/>
          <p:cNvSpPr/>
          <p:nvPr/>
        </p:nvSpPr>
        <p:spPr>
          <a:xfrm>
            <a:off x="1271650" y="4822427"/>
            <a:ext cx="121200" cy="1170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4"/>
          <p:cNvSpPr txBox="1"/>
          <p:nvPr/>
        </p:nvSpPr>
        <p:spPr>
          <a:xfrm>
            <a:off x="3711950" y="4308225"/>
            <a:ext cx="3753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chemeClr val="dk1"/>
                </a:solidFill>
                <a:latin typeface="Lato"/>
                <a:ea typeface="Lato"/>
                <a:cs typeface="Lato"/>
                <a:sym typeface="Lato"/>
              </a:rPr>
              <a:t>= </a:t>
            </a:r>
            <a:r>
              <a:rPr b="1" lang="en" sz="2900">
                <a:solidFill>
                  <a:schemeClr val="dk1"/>
                </a:solidFill>
                <a:latin typeface="Lato"/>
                <a:ea typeface="Lato"/>
                <a:cs typeface="Lato"/>
                <a:sym typeface="Lato"/>
              </a:rPr>
              <a:t>.125</a:t>
            </a:r>
            <a:endParaRPr b="1" sz="2900">
              <a:solidFill>
                <a:schemeClr val="dk1"/>
              </a:solidFill>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5"/>
          <p:cNvSpPr txBox="1"/>
          <p:nvPr>
            <p:ph type="title"/>
          </p:nvPr>
        </p:nvSpPr>
        <p:spPr>
          <a:xfrm>
            <a:off x="283099" y="712150"/>
            <a:ext cx="86223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a:solidFill>
                  <a:schemeClr val="accent5"/>
                </a:solidFill>
              </a:rPr>
              <a:t>Practice</a:t>
            </a:r>
            <a:endParaRPr b="0" sz="24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6"/>
          <p:cNvSpPr txBox="1"/>
          <p:nvPr/>
        </p:nvSpPr>
        <p:spPr>
          <a:xfrm>
            <a:off x="260850" y="922050"/>
            <a:ext cx="8622300" cy="71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000"/>
              </a:spcAft>
              <a:buNone/>
            </a:pPr>
            <a:r>
              <a:rPr lang="en" sz="3600">
                <a:solidFill>
                  <a:srgbClr val="FFFFFF"/>
                </a:solidFill>
                <a:latin typeface="Raleway"/>
                <a:ea typeface="Raleway"/>
                <a:cs typeface="Raleway"/>
                <a:sym typeface="Raleway"/>
              </a:rPr>
              <a:t>Convert floating point binary to decimal. Assume 10 bits mantissa and 6 bits exponent, both two’s complement</a:t>
            </a:r>
            <a:endParaRPr sz="3600">
              <a:solidFill>
                <a:srgbClr val="FFFFFF"/>
              </a:solidFill>
              <a:latin typeface="Raleway"/>
              <a:ea typeface="Raleway"/>
              <a:cs typeface="Raleway"/>
              <a:sym typeface="Raleway"/>
            </a:endParaRPr>
          </a:p>
        </p:txBody>
      </p:sp>
      <p:sp>
        <p:nvSpPr>
          <p:cNvPr id="461" name="Google Shape;461;p56"/>
          <p:cNvSpPr txBox="1"/>
          <p:nvPr/>
        </p:nvSpPr>
        <p:spPr>
          <a:xfrm>
            <a:off x="260850" y="2779675"/>
            <a:ext cx="86223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800">
                <a:solidFill>
                  <a:srgbClr val="FFFFFF"/>
                </a:solidFill>
                <a:latin typeface="Lato"/>
                <a:ea typeface="Lato"/>
                <a:cs typeface="Lato"/>
                <a:sym typeface="Lato"/>
              </a:rPr>
              <a:t>0</a:t>
            </a:r>
            <a:r>
              <a:rPr lang="en" sz="2800">
                <a:solidFill>
                  <a:srgbClr val="FFFFFF"/>
                </a:solidFill>
                <a:latin typeface="Lato"/>
                <a:ea typeface="Lato"/>
                <a:cs typeface="Lato"/>
                <a:sym typeface="Lato"/>
              </a:rPr>
              <a:t>110110100000010</a:t>
            </a:r>
            <a:endParaRPr sz="2800">
              <a:solidFill>
                <a:srgbClr val="FFFFFF"/>
              </a:solidFill>
              <a:latin typeface="Lato"/>
              <a:ea typeface="Lato"/>
              <a:cs typeface="Lato"/>
              <a:sym typeface="Lato"/>
            </a:endParaRPr>
          </a:p>
          <a:p>
            <a:pPr indent="0" lvl="0" marL="0" rtl="0" algn="just">
              <a:spcBef>
                <a:spcPts val="0"/>
              </a:spcBef>
              <a:spcAft>
                <a:spcPts val="0"/>
              </a:spcAft>
              <a:buNone/>
            </a:pPr>
            <a:r>
              <a:t/>
            </a:r>
            <a:endParaRPr sz="2800">
              <a:solidFill>
                <a:srgbClr val="FFFFFF"/>
              </a:solidFill>
              <a:latin typeface="Lato"/>
              <a:ea typeface="Lato"/>
              <a:cs typeface="Lato"/>
              <a:sym typeface="Lato"/>
            </a:endParaRPr>
          </a:p>
          <a:p>
            <a:pPr indent="0" lvl="0" marL="0" rtl="0" algn="just">
              <a:spcBef>
                <a:spcPts val="0"/>
              </a:spcBef>
              <a:spcAft>
                <a:spcPts val="0"/>
              </a:spcAft>
              <a:buNone/>
            </a:pPr>
            <a:r>
              <a:rPr lang="en" sz="2800">
                <a:solidFill>
                  <a:schemeClr val="lt1"/>
                </a:solidFill>
                <a:latin typeface="Lato"/>
                <a:ea typeface="Lato"/>
                <a:cs typeface="Lato"/>
                <a:sym typeface="Lato"/>
              </a:rPr>
              <a:t>0101100000111111</a:t>
            </a:r>
            <a:endParaRPr sz="2800">
              <a:solidFill>
                <a:srgbClr val="FFFFFF"/>
              </a:solidFill>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65" name="Shape 465"/>
        <p:cNvGrpSpPr/>
        <p:nvPr/>
      </p:nvGrpSpPr>
      <p:grpSpPr>
        <a:xfrm>
          <a:off x="0" y="0"/>
          <a:ext cx="0" cy="0"/>
          <a:chOff x="0" y="0"/>
          <a:chExt cx="0" cy="0"/>
        </a:xfrm>
      </p:grpSpPr>
      <p:pic>
        <p:nvPicPr>
          <p:cNvPr id="466" name="Google Shape;466;p57"/>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467" name="Google Shape;467;p5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468" name="Google Shape;468;p57"/>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2. End</a:t>
            </a:r>
            <a:endParaRPr b="1" sz="3000">
              <a:solidFill>
                <a:schemeClr val="lt2"/>
              </a:solidFill>
              <a:latin typeface="Raleway"/>
              <a:ea typeface="Raleway"/>
              <a:cs typeface="Raleway"/>
              <a:sym typeface="Raleway"/>
            </a:endParaRPr>
          </a:p>
        </p:txBody>
      </p:sp>
      <p:sp>
        <p:nvSpPr>
          <p:cNvPr id="469" name="Google Shape;469;p57"/>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Collaborate on Slack</a:t>
            </a:r>
            <a:endParaRPr b="1" sz="1400">
              <a:solidFill>
                <a:schemeClr val="dk1"/>
              </a:solidFill>
              <a:latin typeface="Raleway"/>
              <a:ea typeface="Raleway"/>
              <a:cs typeface="Raleway"/>
              <a:sym typeface="Raleway"/>
            </a:endParaRPr>
          </a:p>
          <a:p>
            <a:pPr indent="0" lvl="0" marL="457200" rtl="0" algn="l">
              <a:spcBef>
                <a:spcPts val="1000"/>
              </a:spcBef>
              <a:spcAft>
                <a:spcPts val="0"/>
              </a:spcAft>
              <a:buNone/>
            </a:pPr>
            <a:r>
              <a:rPr lang="en" sz="1200">
                <a:latin typeface="Raleway"/>
                <a:ea typeface="Raleway"/>
                <a:cs typeface="Raleway"/>
                <a:sym typeface="Raleway"/>
              </a:rPr>
              <a:t>Binary and Floating Points operations </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Complete practice problems</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Download Logisim-evolution</a:t>
            </a:r>
            <a:endParaRPr b="1" sz="1400">
              <a:solidFill>
                <a:schemeClr val="dk1"/>
              </a:solidFill>
              <a:latin typeface="Raleway"/>
              <a:ea typeface="Raleway"/>
              <a:cs typeface="Raleway"/>
              <a:sym typeface="Raleway"/>
            </a:endParaRPr>
          </a:p>
          <a:p>
            <a:pPr indent="0" lvl="0" marL="457200" rtl="0" algn="l">
              <a:spcBef>
                <a:spcPts val="1000"/>
              </a:spcBef>
              <a:spcAft>
                <a:spcPts val="1000"/>
              </a:spcAft>
              <a:buNone/>
            </a:pPr>
            <a:r>
              <a:rPr lang="en" sz="1200">
                <a:latin typeface="Raleway"/>
                <a:ea typeface="Raleway"/>
                <a:cs typeface="Raleway"/>
                <a:sym typeface="Raleway"/>
              </a:rPr>
              <a:t>Test that you are able to run on your computer.</a:t>
            </a:r>
            <a:endParaRPr sz="12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Base 10 (decimal)</a:t>
            </a:r>
            <a:endParaRPr b="0" sz="3600"/>
          </a:p>
        </p:txBody>
      </p:sp>
      <p:graphicFrame>
        <p:nvGraphicFramePr>
          <p:cNvPr id="101" name="Google Shape;101;p17"/>
          <p:cNvGraphicFramePr/>
          <p:nvPr/>
        </p:nvGraphicFramePr>
        <p:xfrm>
          <a:off x="260825" y="1741475"/>
          <a:ext cx="3000000" cy="3000000"/>
        </p:xfrm>
        <a:graphic>
          <a:graphicData uri="http://schemas.openxmlformats.org/drawingml/2006/table">
            <a:tbl>
              <a:tblPr>
                <a:noFill/>
                <a:tableStyleId>{FCDEE41B-DC62-4A99-B650-F99F68E2D8B2}</a:tableStyleId>
              </a:tblPr>
              <a:tblGrid>
                <a:gridCol w="1724450"/>
                <a:gridCol w="1724450"/>
                <a:gridCol w="1724450"/>
                <a:gridCol w="1724450"/>
                <a:gridCol w="1724450"/>
              </a:tblGrid>
              <a:tr h="830275">
                <a:tc>
                  <a:txBody>
                    <a:bodyPr/>
                    <a:lstStyle/>
                    <a:p>
                      <a:pPr indent="0" lvl="0" marL="0" rtl="0" algn="l">
                        <a:spcBef>
                          <a:spcPts val="0"/>
                        </a:spcBef>
                        <a:spcAft>
                          <a:spcPts val="0"/>
                        </a:spcAft>
                        <a:buNone/>
                      </a:pPr>
                      <a:r>
                        <a:rPr lang="en" sz="3700">
                          <a:solidFill>
                            <a:schemeClr val="dk1"/>
                          </a:solidFill>
                        </a:rPr>
                        <a:t>10000</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1000</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100</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10</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1</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46725">
                <a:tc>
                  <a:txBody>
                    <a:bodyPr/>
                    <a:lstStyle/>
                    <a:p>
                      <a:pPr indent="0" lvl="0" marL="0" rtl="0" algn="l">
                        <a:spcBef>
                          <a:spcPts val="0"/>
                        </a:spcBef>
                        <a:spcAft>
                          <a:spcPts val="0"/>
                        </a:spcAft>
                        <a:buNone/>
                      </a:pPr>
                      <a:r>
                        <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4</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3</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02" name="Google Shape;102;p17"/>
          <p:cNvSpPr txBox="1"/>
          <p:nvPr/>
        </p:nvSpPr>
        <p:spPr>
          <a:xfrm>
            <a:off x="260850" y="3836350"/>
            <a:ext cx="8622300" cy="846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300">
                <a:solidFill>
                  <a:schemeClr val="lt1"/>
                </a:solidFill>
                <a:latin typeface="Lato"/>
                <a:ea typeface="Lato"/>
                <a:cs typeface="Lato"/>
                <a:sym typeface="Lato"/>
              </a:rPr>
              <a:t>(4 * </a:t>
            </a:r>
            <a:r>
              <a:rPr lang="en" sz="4300">
                <a:solidFill>
                  <a:schemeClr val="dk1"/>
                </a:solidFill>
                <a:latin typeface="Lato"/>
                <a:ea typeface="Lato"/>
                <a:cs typeface="Lato"/>
                <a:sym typeface="Lato"/>
              </a:rPr>
              <a:t>100</a:t>
            </a:r>
            <a:r>
              <a:rPr lang="en" sz="4300">
                <a:solidFill>
                  <a:schemeClr val="lt1"/>
                </a:solidFill>
                <a:latin typeface="Lato"/>
                <a:ea typeface="Lato"/>
                <a:cs typeface="Lato"/>
                <a:sym typeface="Lato"/>
              </a:rPr>
              <a:t>) + (3 * </a:t>
            </a:r>
            <a:r>
              <a:rPr lang="en" sz="4300">
                <a:solidFill>
                  <a:schemeClr val="dk1"/>
                </a:solidFill>
                <a:latin typeface="Lato"/>
                <a:ea typeface="Lato"/>
                <a:cs typeface="Lato"/>
                <a:sym typeface="Lato"/>
              </a:rPr>
              <a:t>10</a:t>
            </a:r>
            <a:r>
              <a:rPr lang="en" sz="4300">
                <a:solidFill>
                  <a:schemeClr val="lt1"/>
                </a:solidFill>
                <a:latin typeface="Lato"/>
                <a:ea typeface="Lato"/>
                <a:cs typeface="Lato"/>
                <a:sym typeface="Lato"/>
              </a:rPr>
              <a:t>) + (1 * </a:t>
            </a:r>
            <a:r>
              <a:rPr lang="en" sz="4300">
                <a:solidFill>
                  <a:schemeClr val="dk1"/>
                </a:solidFill>
                <a:latin typeface="Lato"/>
                <a:ea typeface="Lato"/>
                <a:cs typeface="Lato"/>
                <a:sym typeface="Lato"/>
              </a:rPr>
              <a:t>1</a:t>
            </a:r>
            <a:r>
              <a:rPr lang="en" sz="4300">
                <a:solidFill>
                  <a:schemeClr val="lt1"/>
                </a:solidFill>
                <a:latin typeface="Lato"/>
                <a:ea typeface="Lato"/>
                <a:cs typeface="Lato"/>
                <a:sym typeface="Lato"/>
              </a:rPr>
              <a:t>) = 431</a:t>
            </a:r>
            <a:endParaRPr sz="44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Convert Base 10 to </a:t>
            </a:r>
            <a:r>
              <a:rPr b="0" lang="en" sz="3600"/>
              <a:t>Base 2</a:t>
            </a:r>
            <a:endParaRPr b="0" sz="3600"/>
          </a:p>
        </p:txBody>
      </p:sp>
      <p:graphicFrame>
        <p:nvGraphicFramePr>
          <p:cNvPr id="108" name="Google Shape;108;p18"/>
          <p:cNvGraphicFramePr/>
          <p:nvPr/>
        </p:nvGraphicFramePr>
        <p:xfrm>
          <a:off x="260825" y="1436675"/>
          <a:ext cx="3000000" cy="3000000"/>
        </p:xfrm>
        <a:graphic>
          <a:graphicData uri="http://schemas.openxmlformats.org/drawingml/2006/table">
            <a:tbl>
              <a:tblPr>
                <a:noFill/>
                <a:tableStyleId>{FCDEE41B-DC62-4A99-B650-F99F68E2D8B2}</a:tableStyleId>
              </a:tblPr>
              <a:tblGrid>
                <a:gridCol w="1724450"/>
                <a:gridCol w="1724450"/>
                <a:gridCol w="1724450"/>
                <a:gridCol w="1724450"/>
                <a:gridCol w="1724450"/>
              </a:tblGrid>
              <a:tr h="647750">
                <a:tc>
                  <a:txBody>
                    <a:bodyPr/>
                    <a:lstStyle/>
                    <a:p>
                      <a:pPr indent="0" lvl="0" marL="0" rtl="0" algn="l">
                        <a:spcBef>
                          <a:spcPts val="0"/>
                        </a:spcBef>
                        <a:spcAft>
                          <a:spcPts val="0"/>
                        </a:spcAft>
                        <a:buNone/>
                      </a:pPr>
                      <a:r>
                        <a:rPr lang="en" sz="2000">
                          <a:solidFill>
                            <a:schemeClr val="dk1"/>
                          </a:solidFill>
                        </a:rPr>
                        <a:t>10000</a:t>
                      </a:r>
                      <a:endParaRPr sz="2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rPr>
                        <a:t>1000</a:t>
                      </a:r>
                      <a:endParaRPr sz="2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rPr>
                        <a:t>100</a:t>
                      </a:r>
                      <a:endParaRPr sz="2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rPr>
                        <a:t>10</a:t>
                      </a:r>
                      <a:endParaRPr sz="2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rPr>
                        <a:t>1</a:t>
                      </a:r>
                      <a:endParaRPr sz="2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82575">
                <a:tc>
                  <a:txBody>
                    <a:bodyPr/>
                    <a:lstStyle/>
                    <a:p>
                      <a:pPr indent="0" lvl="0" marL="0" rtl="0" algn="l">
                        <a:spcBef>
                          <a:spcPts val="0"/>
                        </a:spcBef>
                        <a:spcAft>
                          <a:spcPts val="0"/>
                        </a:spcAft>
                        <a:buNone/>
                      </a:pPr>
                      <a:r>
                        <a:t/>
                      </a:r>
                      <a:endParaRPr sz="2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2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lt1"/>
                          </a:solidFill>
                        </a:rPr>
                        <a:t>2</a:t>
                      </a:r>
                      <a:endParaRPr sz="2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lt1"/>
                          </a:solidFill>
                        </a:rPr>
                        <a:t>3</a:t>
                      </a:r>
                      <a:endParaRPr sz="2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lt1"/>
                          </a:solidFill>
                        </a:rPr>
                        <a:t>1</a:t>
                      </a:r>
                      <a:endParaRPr sz="2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09" name="Google Shape;109;p18"/>
          <p:cNvGraphicFramePr/>
          <p:nvPr/>
        </p:nvGraphicFramePr>
        <p:xfrm>
          <a:off x="260825" y="3189275"/>
          <a:ext cx="3000000" cy="3000000"/>
        </p:xfrm>
        <a:graphic>
          <a:graphicData uri="http://schemas.openxmlformats.org/drawingml/2006/table">
            <a:tbl>
              <a:tblPr>
                <a:noFill/>
                <a:tableStyleId>{FCDEE41B-DC62-4A99-B650-F99F68E2D8B2}</a:tableStyleId>
              </a:tblPr>
              <a:tblGrid>
                <a:gridCol w="1077775"/>
                <a:gridCol w="1077775"/>
                <a:gridCol w="1077775"/>
                <a:gridCol w="1077775"/>
                <a:gridCol w="1077775"/>
                <a:gridCol w="1077775"/>
                <a:gridCol w="1077775"/>
                <a:gridCol w="1077775"/>
              </a:tblGrid>
              <a:tr h="830275">
                <a:tc>
                  <a:txBody>
                    <a:bodyPr/>
                    <a:lstStyle/>
                    <a:p>
                      <a:pPr indent="0" lvl="0" marL="0" rtl="0" algn="l">
                        <a:spcBef>
                          <a:spcPts val="0"/>
                        </a:spcBef>
                        <a:spcAft>
                          <a:spcPts val="0"/>
                        </a:spcAft>
                        <a:buNone/>
                      </a:pPr>
                      <a:r>
                        <a:rPr lang="en" sz="3700">
                          <a:solidFill>
                            <a:schemeClr val="dk1"/>
                          </a:solidFill>
                        </a:rPr>
                        <a:t>128</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64</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32</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16</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8</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4</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2</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1</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46725">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0</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0</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283099" y="712150"/>
            <a:ext cx="86223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a:solidFill>
                  <a:schemeClr val="accent5"/>
                </a:solidFill>
              </a:rPr>
              <a:t>Base 2</a:t>
            </a:r>
            <a:endParaRPr b="0"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Base 2 (binary)</a:t>
            </a:r>
            <a:endParaRPr b="0" sz="3600"/>
          </a:p>
        </p:txBody>
      </p:sp>
      <p:sp>
        <p:nvSpPr>
          <p:cNvPr id="120" name="Google Shape;120;p20"/>
          <p:cNvSpPr txBox="1"/>
          <p:nvPr/>
        </p:nvSpPr>
        <p:spPr>
          <a:xfrm>
            <a:off x="260850" y="1626550"/>
            <a:ext cx="8622300" cy="846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300">
                <a:solidFill>
                  <a:schemeClr val="lt1"/>
                </a:solidFill>
                <a:latin typeface="Lato"/>
                <a:ea typeface="Lato"/>
                <a:cs typeface="Lato"/>
                <a:sym typeface="Lato"/>
              </a:rPr>
              <a:t>0     1</a:t>
            </a:r>
            <a:endParaRPr sz="4400">
              <a:solidFill>
                <a:schemeClr val="lt1"/>
              </a:solidFill>
              <a:latin typeface="Lato"/>
              <a:ea typeface="Lato"/>
              <a:cs typeface="Lato"/>
              <a:sym typeface="Lato"/>
            </a:endParaRPr>
          </a:p>
        </p:txBody>
      </p:sp>
      <p:sp>
        <p:nvSpPr>
          <p:cNvPr id="121" name="Google Shape;121;p20"/>
          <p:cNvSpPr txBox="1"/>
          <p:nvPr/>
        </p:nvSpPr>
        <p:spPr>
          <a:xfrm>
            <a:off x="2134350" y="2773550"/>
            <a:ext cx="48753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a:solidFill>
                  <a:schemeClr val="dk1"/>
                </a:solidFill>
                <a:latin typeface="Lato"/>
                <a:ea typeface="Lato"/>
                <a:cs typeface="Lato"/>
                <a:sym typeface="Lato"/>
              </a:rPr>
              <a:t>b</a:t>
            </a:r>
            <a:r>
              <a:rPr lang="en" sz="4100">
                <a:solidFill>
                  <a:schemeClr val="dk1"/>
                </a:solidFill>
                <a:latin typeface="Lato"/>
                <a:ea typeface="Lato"/>
                <a:cs typeface="Lato"/>
                <a:sym typeface="Lato"/>
              </a:rPr>
              <a:t>inary </a:t>
            </a:r>
            <a:r>
              <a:rPr lang="en" sz="4100">
                <a:solidFill>
                  <a:schemeClr val="dk1"/>
                </a:solidFill>
                <a:latin typeface="Lato"/>
                <a:ea typeface="Lato"/>
                <a:cs typeface="Lato"/>
                <a:sym typeface="Lato"/>
              </a:rPr>
              <a:t>digits (bits)</a:t>
            </a:r>
            <a:endParaRPr sz="4100">
              <a:solidFill>
                <a:schemeClr val="dk1"/>
              </a:solidFill>
              <a:latin typeface="Lato"/>
              <a:ea typeface="Lato"/>
              <a:cs typeface="Lato"/>
              <a:sym typeface="Lato"/>
            </a:endParaRPr>
          </a:p>
        </p:txBody>
      </p:sp>
      <p:sp>
        <p:nvSpPr>
          <p:cNvPr id="122" name="Google Shape;122;p20"/>
          <p:cNvSpPr txBox="1"/>
          <p:nvPr/>
        </p:nvSpPr>
        <p:spPr>
          <a:xfrm>
            <a:off x="260850" y="3836350"/>
            <a:ext cx="8622300" cy="846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300">
                <a:solidFill>
                  <a:schemeClr val="lt1"/>
                </a:solidFill>
                <a:latin typeface="Lato"/>
                <a:ea typeface="Lato"/>
                <a:cs typeface="Lato"/>
                <a:sym typeface="Lato"/>
              </a:rPr>
              <a:t>00100101</a:t>
            </a:r>
            <a:endParaRPr sz="44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Base 2 (binary)</a:t>
            </a:r>
            <a:endParaRPr b="0" sz="3600"/>
          </a:p>
        </p:txBody>
      </p:sp>
      <p:graphicFrame>
        <p:nvGraphicFramePr>
          <p:cNvPr id="128" name="Google Shape;128;p21"/>
          <p:cNvGraphicFramePr/>
          <p:nvPr/>
        </p:nvGraphicFramePr>
        <p:xfrm>
          <a:off x="260825" y="1741475"/>
          <a:ext cx="3000000" cy="3000000"/>
        </p:xfrm>
        <a:graphic>
          <a:graphicData uri="http://schemas.openxmlformats.org/drawingml/2006/table">
            <a:tbl>
              <a:tblPr>
                <a:noFill/>
                <a:tableStyleId>{FCDEE41B-DC62-4A99-B650-F99F68E2D8B2}</a:tableStyleId>
              </a:tblPr>
              <a:tblGrid>
                <a:gridCol w="1077775"/>
                <a:gridCol w="1077775"/>
                <a:gridCol w="1077775"/>
                <a:gridCol w="1077775"/>
                <a:gridCol w="1077775"/>
                <a:gridCol w="1077775"/>
                <a:gridCol w="1077775"/>
                <a:gridCol w="1077775"/>
              </a:tblGrid>
              <a:tr h="830275">
                <a:tc>
                  <a:txBody>
                    <a:bodyPr/>
                    <a:lstStyle/>
                    <a:p>
                      <a:pPr indent="0" lvl="0" marL="0" rtl="0" algn="l">
                        <a:spcBef>
                          <a:spcPts val="0"/>
                        </a:spcBef>
                        <a:spcAft>
                          <a:spcPts val="0"/>
                        </a:spcAft>
                        <a:buNone/>
                      </a:pPr>
                      <a:r>
                        <a:rPr lang="en" sz="3700">
                          <a:solidFill>
                            <a:schemeClr val="dk1"/>
                          </a:solidFill>
                        </a:rPr>
                        <a:t>128</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64</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32</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16</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8</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4</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2</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1</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46725">
                <a:tc>
                  <a:txBody>
                    <a:bodyPr/>
                    <a:lstStyle/>
                    <a:p>
                      <a:pPr indent="0" lvl="0" marL="0" rtl="0" algn="l">
                        <a:spcBef>
                          <a:spcPts val="0"/>
                        </a:spcBef>
                        <a:spcAft>
                          <a:spcPts val="0"/>
                        </a:spcAft>
                        <a:buNone/>
                      </a:pPr>
                      <a:r>
                        <a:rPr lang="en" sz="3700">
                          <a:solidFill>
                            <a:schemeClr val="lt1"/>
                          </a:solidFill>
                        </a:rPr>
                        <a:t>0</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0</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0</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0</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0</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29" name="Google Shape;129;p21"/>
          <p:cNvSpPr txBox="1"/>
          <p:nvPr/>
        </p:nvSpPr>
        <p:spPr>
          <a:xfrm>
            <a:off x="260850" y="3836350"/>
            <a:ext cx="8622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chemeClr val="lt1"/>
                </a:solidFill>
                <a:latin typeface="Lato"/>
                <a:ea typeface="Lato"/>
                <a:cs typeface="Lato"/>
                <a:sym typeface="Lato"/>
              </a:rPr>
              <a:t>(1 * </a:t>
            </a:r>
            <a:r>
              <a:rPr lang="en" sz="4000">
                <a:solidFill>
                  <a:schemeClr val="dk1"/>
                </a:solidFill>
                <a:latin typeface="Lato"/>
                <a:ea typeface="Lato"/>
                <a:cs typeface="Lato"/>
                <a:sym typeface="Lato"/>
              </a:rPr>
              <a:t>32</a:t>
            </a:r>
            <a:r>
              <a:rPr lang="en" sz="4000">
                <a:solidFill>
                  <a:schemeClr val="lt1"/>
                </a:solidFill>
                <a:latin typeface="Lato"/>
                <a:ea typeface="Lato"/>
                <a:cs typeface="Lato"/>
                <a:sym typeface="Lato"/>
              </a:rPr>
              <a:t>) + </a:t>
            </a:r>
            <a:r>
              <a:rPr lang="en" sz="4000">
                <a:solidFill>
                  <a:schemeClr val="lt1"/>
                </a:solidFill>
                <a:latin typeface="Lato"/>
                <a:ea typeface="Lato"/>
                <a:cs typeface="Lato"/>
                <a:sym typeface="Lato"/>
              </a:rPr>
              <a:t>(1 * </a:t>
            </a:r>
            <a:r>
              <a:rPr lang="en" sz="4000">
                <a:solidFill>
                  <a:schemeClr val="dk1"/>
                </a:solidFill>
                <a:latin typeface="Lato"/>
                <a:ea typeface="Lato"/>
                <a:cs typeface="Lato"/>
                <a:sym typeface="Lato"/>
              </a:rPr>
              <a:t>4</a:t>
            </a:r>
            <a:r>
              <a:rPr lang="en" sz="4000">
                <a:solidFill>
                  <a:schemeClr val="lt1"/>
                </a:solidFill>
                <a:latin typeface="Lato"/>
                <a:ea typeface="Lato"/>
                <a:cs typeface="Lato"/>
                <a:sym typeface="Lato"/>
              </a:rPr>
              <a:t>) +</a:t>
            </a:r>
            <a:r>
              <a:rPr lang="en" sz="4000">
                <a:solidFill>
                  <a:schemeClr val="lt1"/>
                </a:solidFill>
                <a:latin typeface="Lato"/>
                <a:ea typeface="Lato"/>
                <a:cs typeface="Lato"/>
                <a:sym typeface="Lato"/>
              </a:rPr>
              <a:t> (1 * </a:t>
            </a:r>
            <a:r>
              <a:rPr lang="en" sz="4000">
                <a:solidFill>
                  <a:schemeClr val="dk1"/>
                </a:solidFill>
                <a:latin typeface="Lato"/>
                <a:ea typeface="Lato"/>
                <a:cs typeface="Lato"/>
                <a:sym typeface="Lato"/>
              </a:rPr>
              <a:t>1</a:t>
            </a:r>
            <a:r>
              <a:rPr lang="en" sz="4000">
                <a:solidFill>
                  <a:schemeClr val="lt1"/>
                </a:solidFill>
                <a:latin typeface="Lato"/>
                <a:ea typeface="Lato"/>
                <a:cs typeface="Lato"/>
                <a:sym typeface="Lato"/>
              </a:rPr>
              <a:t>) = 37</a:t>
            </a:r>
            <a:endParaRPr sz="41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