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aleway"/>
      <p:regular r:id="rId44"/>
      <p:bold r:id="rId45"/>
      <p:italic r:id="rId46"/>
      <p:boldItalic r:id="rId47"/>
    </p:embeddedFont>
    <p:embeddedFont>
      <p:font typeface="Caveat"/>
      <p:regular r:id="rId48"/>
      <p:bold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767DBB-D81C-4CA7-B23D-A54EB252FCE3}">
  <a:tblStyle styleId="{F7767DBB-D81C-4CA7-B23D-A54EB252FC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regular.fntdata"/><Relationship Id="rId43" Type="http://schemas.openxmlformats.org/officeDocument/2006/relationships/slide" Target="slides/slide37.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aveat-regular.fntdata"/><Relationship Id="rId47" Type="http://schemas.openxmlformats.org/officeDocument/2006/relationships/font" Target="fonts/Raleway-boldItalic.fntdata"/><Relationship Id="rId49" Type="http://schemas.openxmlformats.org/officeDocument/2006/relationships/font" Target="fonts/Cave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oracle.com/javase/tutorial/java/nutsandbolts/arrays.html" TargetMode="External"/><Relationship Id="rId3" Type="http://schemas.openxmlformats.org/officeDocument/2006/relationships/hyperlink" Target="https://docs.oracle.com/javase/8/docs/api/java/lang/Integer.html" TargetMode="External"/><Relationship Id="rId4" Type="http://schemas.openxmlformats.org/officeDocument/2006/relationships/hyperlink" Target="https://docs.oracle.com/javase/8/docs/api/java/lang/Long.html" TargetMode="External"/><Relationship Id="rId5" Type="http://schemas.openxmlformats.org/officeDocument/2006/relationships/hyperlink" Target="https://docs.oracle.com/javase/specs/jls/se7/html/jls-4.html#jls-4.2.3" TargetMode="External"/><Relationship Id="rId6" Type="http://schemas.openxmlformats.org/officeDocument/2006/relationships/hyperlink" Target="https://docs.oracle.com/javase/8/docs/api/java/math/BigDecimal.html" TargetMode="External"/><Relationship Id="rId7" Type="http://schemas.openxmlformats.org/officeDocument/2006/relationships/hyperlink" Target="https://docs.oracle.com/javase/tutorial/java/data/index.html" TargetMode="External"/><Relationship Id="rId8" Type="http://schemas.openxmlformats.org/officeDocument/2006/relationships/hyperlink" Target="https://docs.oracle.com/javase/specs/jls/se7/html/jls-4.html#jls-4.2.3"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40" Type="http://schemas.openxmlformats.org/officeDocument/2006/relationships/hyperlink" Target="https://en.wikipedia.org/wiki/Endianness#cite_note-17" TargetMode="External"/><Relationship Id="rId42" Type="http://schemas.openxmlformats.org/officeDocument/2006/relationships/hyperlink" Target="https://en.wikipedia.org/wiki/Endianness#Bi-endianness" TargetMode="External"/><Relationship Id="rId41" Type="http://schemas.openxmlformats.org/officeDocument/2006/relationships/hyperlink" Target="https://en.wikipedia.org/wiki/SPARC" TargetMode="External"/><Relationship Id="rId44" Type="http://schemas.openxmlformats.org/officeDocument/2006/relationships/hyperlink" Target="https://en.wikipedia.org/wiki/Power_ISA" TargetMode="External"/><Relationship Id="rId43" Type="http://schemas.openxmlformats.org/officeDocument/2006/relationships/hyperlink" Target="https://en.wikipedia.org/wiki/PowerPC" TargetMode="External"/><Relationship Id="rId46" Type="http://schemas.openxmlformats.org/officeDocument/2006/relationships/hyperlink" Target="https://en.wikipedia.org/w/index.php?title=Endianness&amp;action=edit&amp;section=8" TargetMode="External"/><Relationship Id="rId45" Type="http://schemas.openxmlformats.org/officeDocument/2006/relationships/hyperlink" Target="https://en.wikipedia.org/wiki/ARM_architecture" TargetMode="External"/><Relationship Id="rId1" Type="http://schemas.openxmlformats.org/officeDocument/2006/relationships/notesMaster" Target="../notesMasters/notesMaster1.xml"/><Relationship Id="rId2" Type="http://schemas.openxmlformats.org/officeDocument/2006/relationships/hyperlink" Target="https://en.wikipedia.org/wiki/Internet_protocol_suite" TargetMode="External"/><Relationship Id="rId3" Type="http://schemas.openxmlformats.org/officeDocument/2006/relationships/hyperlink" Target="https://en.wikipedia.org/wiki/Endianness#Middle" TargetMode="External"/><Relationship Id="rId4" Type="http://schemas.openxmlformats.org/officeDocument/2006/relationships/hyperlink" Target="https://en.wikipedia.org/wiki/PDP-11" TargetMode="External"/><Relationship Id="rId9" Type="http://schemas.openxmlformats.org/officeDocument/2006/relationships/hyperlink" Target="https://en.wikipedia.org/wiki/PDP-10" TargetMode="External"/><Relationship Id="rId48" Type="http://schemas.openxmlformats.org/officeDocument/2006/relationships/hyperlink" Target="https://en.wikipedia.org/wiki/X86-64" TargetMode="External"/><Relationship Id="rId47" Type="http://schemas.openxmlformats.org/officeDocument/2006/relationships/hyperlink" Target="https://en.wikipedia.org/wiki/X86" TargetMode="External"/><Relationship Id="rId49" Type="http://schemas.openxmlformats.org/officeDocument/2006/relationships/hyperlink" Target="https://en.wikipedia.org/wiki/Nios_II" TargetMode="External"/><Relationship Id="rId5" Type="http://schemas.openxmlformats.org/officeDocument/2006/relationships/hyperlink" Target="https://en.wikipedia.org/wiki/IBM_System/360" TargetMode="External"/><Relationship Id="rId6" Type="http://schemas.openxmlformats.org/officeDocument/2006/relationships/hyperlink" Target="https://en.wikipedia.org/wiki/System/370" TargetMode="External"/><Relationship Id="rId7" Type="http://schemas.openxmlformats.org/officeDocument/2006/relationships/hyperlink" Target="https://en.wikipedia.org/wiki/ESA/390" TargetMode="External"/><Relationship Id="rId8" Type="http://schemas.openxmlformats.org/officeDocument/2006/relationships/hyperlink" Target="https://en.wikipedia.org/wiki/Z/Architecture" TargetMode="External"/><Relationship Id="rId31" Type="http://schemas.openxmlformats.org/officeDocument/2006/relationships/hyperlink" Target="https://en.wikipedia.org/wiki/Z80" TargetMode="External"/><Relationship Id="rId30" Type="http://schemas.openxmlformats.org/officeDocument/2006/relationships/hyperlink" Target="https://en.wikipedia.org/wiki/65C816" TargetMode="External"/><Relationship Id="rId33" Type="http://schemas.openxmlformats.org/officeDocument/2006/relationships/hyperlink" Target="https://en.wikipedia.org/wiki/EZ80" TargetMode="External"/><Relationship Id="rId32" Type="http://schemas.openxmlformats.org/officeDocument/2006/relationships/hyperlink" Target="https://en.wikipedia.org/wiki/Z180" TargetMode="External"/><Relationship Id="rId35" Type="http://schemas.openxmlformats.org/officeDocument/2006/relationships/hyperlink" Target="https://en.wikipedia.org/wiki/Nios_II" TargetMode="External"/><Relationship Id="rId34" Type="http://schemas.openxmlformats.org/officeDocument/2006/relationships/hyperlink" Target="https://en.wikipedia.org/wiki/Altera" TargetMode="External"/><Relationship Id="rId37" Type="http://schemas.openxmlformats.org/officeDocument/2006/relationships/hyperlink" Target="https://en.wikipedia.org/wiki/6809" TargetMode="External"/><Relationship Id="rId36" Type="http://schemas.openxmlformats.org/officeDocument/2006/relationships/hyperlink" Target="https://en.wikipedia.org/wiki/Motorola_6800" TargetMode="External"/><Relationship Id="rId39" Type="http://schemas.openxmlformats.org/officeDocument/2006/relationships/hyperlink" Target="https://en.wikipedia.org/wiki/8051" TargetMode="External"/><Relationship Id="rId38" Type="http://schemas.openxmlformats.org/officeDocument/2006/relationships/hyperlink" Target="https://en.wikipedia.org/wiki/Motorola_68000_series" TargetMode="External"/><Relationship Id="rId62" Type="http://schemas.openxmlformats.org/officeDocument/2006/relationships/hyperlink" Target="https://en.wikipedia.org/wiki/Oracle_Solaris" TargetMode="External"/><Relationship Id="rId61" Type="http://schemas.openxmlformats.org/officeDocument/2006/relationships/hyperlink" Target="https://en.wikipedia.org/wiki/IBM_AIX" TargetMode="External"/><Relationship Id="rId20" Type="http://schemas.openxmlformats.org/officeDocument/2006/relationships/hyperlink" Target="https://en.wikipedia.org/wiki/Intel_8086" TargetMode="External"/><Relationship Id="rId64" Type="http://schemas.openxmlformats.org/officeDocument/2006/relationships/hyperlink" Target="https://en.wikipedia.org/wiki/SPARC" TargetMode="External"/><Relationship Id="rId63" Type="http://schemas.openxmlformats.org/officeDocument/2006/relationships/hyperlink" Target="https://en.wikipedia.org/wiki/Power_ISA" TargetMode="External"/><Relationship Id="rId22" Type="http://schemas.openxmlformats.org/officeDocument/2006/relationships/hyperlink" Target="https://en.wikipedia.org/wiki/Endianness#cite_note-15" TargetMode="External"/><Relationship Id="rId21" Type="http://schemas.openxmlformats.org/officeDocument/2006/relationships/hyperlink" Target="https://en.wikipedia.org/wiki/X86" TargetMode="External"/><Relationship Id="rId65" Type="http://schemas.openxmlformats.org/officeDocument/2006/relationships/hyperlink" Target="https://en.wikipedia.org/wiki/Linux" TargetMode="External"/><Relationship Id="rId24" Type="http://schemas.openxmlformats.org/officeDocument/2006/relationships/hyperlink" Target="https://en.wikipedia.org/wiki/DEC_Alpha" TargetMode="External"/><Relationship Id="rId23" Type="http://schemas.openxmlformats.org/officeDocument/2006/relationships/hyperlink" Target="https://en.wikipedia.org/wiki/Endianness#cite_note-Lunde2009-16" TargetMode="External"/><Relationship Id="rId60" Type="http://schemas.openxmlformats.org/officeDocument/2006/relationships/hyperlink" Target="https://en.wikipedia.org/wiki/OpenRISC" TargetMode="External"/><Relationship Id="rId26" Type="http://schemas.openxmlformats.org/officeDocument/2006/relationships/hyperlink" Target="https://en.wikipedia.org/wiki/VAX" TargetMode="External"/><Relationship Id="rId25" Type="http://schemas.openxmlformats.org/officeDocument/2006/relationships/hyperlink" Target="https://en.wikipedia.org/wiki/Atmel_AVR" TargetMode="External"/><Relationship Id="rId28" Type="http://schemas.openxmlformats.org/officeDocument/2006/relationships/hyperlink" Target="https://en.wikipedia.org/wiki/Western_Design_Center" TargetMode="External"/><Relationship Id="rId27" Type="http://schemas.openxmlformats.org/officeDocument/2006/relationships/hyperlink" Target="https://en.wikipedia.org/wiki/MOS_Technology_6502" TargetMode="External"/><Relationship Id="rId29" Type="http://schemas.openxmlformats.org/officeDocument/2006/relationships/hyperlink" Target="https://en.wikipedia.org/wiki/65802" TargetMode="External"/><Relationship Id="rId51" Type="http://schemas.openxmlformats.org/officeDocument/2006/relationships/hyperlink" Target="https://en.wikipedia.org/wiki/Qualcomm_Hexagon" TargetMode="External"/><Relationship Id="rId50" Type="http://schemas.openxmlformats.org/officeDocument/2006/relationships/hyperlink" Target="https://en.wikipedia.org/wiki/Andes_Technology" TargetMode="External"/><Relationship Id="rId53" Type="http://schemas.openxmlformats.org/officeDocument/2006/relationships/hyperlink" Target="https://en.wikipedia.org/w/index.php?title=C-Sky&amp;action=edit&amp;redlink=1" TargetMode="External"/><Relationship Id="rId52" Type="http://schemas.openxmlformats.org/officeDocument/2006/relationships/hyperlink" Target="https://en.wikipedia.org/wiki/AArch64" TargetMode="External"/><Relationship Id="rId11" Type="http://schemas.openxmlformats.org/officeDocument/2006/relationships/hyperlink" Target="https://en.wikipedia.org/wiki/Endianness#cite_note-13" TargetMode="External"/><Relationship Id="rId55" Type="http://schemas.openxmlformats.org/officeDocument/2006/relationships/hyperlink" Target="https://en.wikipedia.org/wiki/RISC-V" TargetMode="External"/><Relationship Id="rId10" Type="http://schemas.openxmlformats.org/officeDocument/2006/relationships/hyperlink" Target="https://en.wikipedia.org/wiki/IBM_Series/1" TargetMode="External"/><Relationship Id="rId54" Type="http://schemas.openxmlformats.org/officeDocument/2006/relationships/hyperlink" Target="https://en.wikipedia.org/wiki/Power_ISA" TargetMode="External"/><Relationship Id="rId13" Type="http://schemas.openxmlformats.org/officeDocument/2006/relationships/hyperlink" Target="https://en.wikipedia.org/wiki/UNIX" TargetMode="External"/><Relationship Id="rId57" Type="http://schemas.openxmlformats.org/officeDocument/2006/relationships/hyperlink" Target="https://en.wikipedia.org/wiki/Freescale_ColdFire" TargetMode="External"/><Relationship Id="rId12" Type="http://schemas.openxmlformats.org/officeDocument/2006/relationships/hyperlink" Target="https://en.wikipedia.org/wiki/Porting" TargetMode="External"/><Relationship Id="rId56" Type="http://schemas.openxmlformats.org/officeDocument/2006/relationships/hyperlink" Target="https://en.wikipedia.org/wiki/Z/Architecture" TargetMode="External"/><Relationship Id="rId15" Type="http://schemas.openxmlformats.org/officeDocument/2006/relationships/hyperlink" Target="https://en.wikipedia.org/wiki/Datapoint_2200" TargetMode="External"/><Relationship Id="rId59" Type="http://schemas.openxmlformats.org/officeDocument/2006/relationships/hyperlink" Target="https://en.wikipedia.org/wiki/AVR32" TargetMode="External"/><Relationship Id="rId14" Type="http://schemas.openxmlformats.org/officeDocument/2006/relationships/hyperlink" Target="https://en.wikipedia.org/wiki/Endianness#cite_note-14" TargetMode="External"/><Relationship Id="rId58" Type="http://schemas.openxmlformats.org/officeDocument/2006/relationships/hyperlink" Target="https://en.wikipedia.org/wiki/Motorola_68000_series" TargetMode="External"/><Relationship Id="rId17" Type="http://schemas.openxmlformats.org/officeDocument/2006/relationships/hyperlink" Target="https://en.wikipedia.org/wiki/Intel_8008" TargetMode="External"/><Relationship Id="rId16" Type="http://schemas.openxmlformats.org/officeDocument/2006/relationships/hyperlink" Target="https://en.wikipedia.org/wiki/Carry_propagation" TargetMode="External"/><Relationship Id="rId19" Type="http://schemas.openxmlformats.org/officeDocument/2006/relationships/hyperlink" Target="https://en.wikipedia.org/wiki/MCS-48" TargetMode="External"/><Relationship Id="rId18" Type="http://schemas.openxmlformats.org/officeDocument/2006/relationships/hyperlink" Target="https://en.wikipedia.org/wiki/Medium_scale_integration"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athematics" TargetMode="External"/><Relationship Id="rId3" Type="http://schemas.openxmlformats.org/officeDocument/2006/relationships/hyperlink" Target="https://en.wikipedia.org/wiki/Computing" TargetMode="External"/><Relationship Id="rId4" Type="http://schemas.openxmlformats.org/officeDocument/2006/relationships/hyperlink" Target="https://en.wikipedia.org/wiki/Numeral_system#Positional_systems_in_detail" TargetMode="External"/><Relationship Id="rId9" Type="http://schemas.openxmlformats.org/officeDocument/2006/relationships/hyperlink" Target="https://en.wikipedia.org/wiki/Nibble" TargetMode="External"/><Relationship Id="rId5" Type="http://schemas.openxmlformats.org/officeDocument/2006/relationships/hyperlink" Target="https://en.wikipedia.org/wiki/Radix" TargetMode="External"/><Relationship Id="rId6" Type="http://schemas.openxmlformats.org/officeDocument/2006/relationships/hyperlink" Target="https://en.wikipedia.org/wiki/Decimal" TargetMode="External"/><Relationship Id="rId7" Type="http://schemas.openxmlformats.org/officeDocument/2006/relationships/hyperlink" Target="https://en.wikipedia.org/wiki/Binary_code" TargetMode="External"/><Relationship Id="rId8" Type="http://schemas.openxmlformats.org/officeDocument/2006/relationships/hyperlink" Target="https://en.wikipedia.org/wiki/Bit" TargetMode="External"/><Relationship Id="rId10" Type="http://schemas.openxmlformats.org/officeDocument/2006/relationships/hyperlink" Target="https://en.wikipedia.org/wiki/Byte"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a4f9d2f7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a4f9d2f7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a4f9d2f7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a4f9d2f7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a4f9d2f7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a4f9d2f7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1.1112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a4f9d2f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a4f9d2f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a4f9d2f7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a4f9d2f7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10100101</a:t>
            </a:r>
            <a:r>
              <a:rPr b="1" lang="en">
                <a:solidFill>
                  <a:schemeClr val="dk2"/>
                </a:solidFill>
              </a:rPr>
              <a:t>1000</a:t>
            </a:r>
            <a:r>
              <a:rPr baseline="-25000" lang="en"/>
              <a:t>2</a:t>
            </a:r>
            <a:r>
              <a:rPr lang="en"/>
              <a:t> = </a:t>
            </a:r>
            <a:r>
              <a:rPr lang="en"/>
              <a:t>-90.5</a:t>
            </a:r>
            <a:r>
              <a:rPr baseline="-25000" lang="en"/>
              <a:t>10</a:t>
            </a:r>
            <a:endParaRPr baseline="-25000"/>
          </a:p>
          <a:p>
            <a:pPr indent="0" lvl="0" marL="0" rtl="0" algn="l">
              <a:spcBef>
                <a:spcPts val="0"/>
              </a:spcBef>
              <a:spcAft>
                <a:spcPts val="0"/>
              </a:spcAft>
              <a:buNone/>
            </a:pPr>
            <a:r>
              <a:rPr b="1" lang="en">
                <a:solidFill>
                  <a:srgbClr val="FF9900"/>
                </a:solidFill>
              </a:rPr>
              <a:t>01011101</a:t>
            </a:r>
            <a:r>
              <a:rPr b="1" lang="en">
                <a:solidFill>
                  <a:schemeClr val="dk2"/>
                </a:solidFill>
              </a:rPr>
              <a:t>1100</a:t>
            </a:r>
            <a:r>
              <a:rPr baseline="-25000" lang="en"/>
              <a:t>2 </a:t>
            </a:r>
            <a:r>
              <a:rPr lang="en"/>
              <a:t> = 93.75</a:t>
            </a:r>
            <a:r>
              <a:rPr baseline="-25000" lang="en"/>
              <a:t>10</a:t>
            </a:r>
            <a:endParaRPr baseline="-25000"/>
          </a:p>
          <a:p>
            <a:pPr indent="0" lvl="0" marL="0" rtl="0" algn="l">
              <a:spcBef>
                <a:spcPts val="0"/>
              </a:spcBef>
              <a:spcAft>
                <a:spcPts val="0"/>
              </a:spcAft>
              <a:buNone/>
            </a:pPr>
            <a:r>
              <a:rPr b="1" lang="en">
                <a:solidFill>
                  <a:srgbClr val="FF9900"/>
                </a:solidFill>
              </a:rPr>
              <a:t>00100101</a:t>
            </a:r>
            <a:r>
              <a:rPr b="1" lang="en">
                <a:solidFill>
                  <a:schemeClr val="dk2"/>
                </a:solidFill>
              </a:rPr>
              <a:t>0110</a:t>
            </a:r>
            <a:r>
              <a:rPr baseline="-25000" lang="en"/>
              <a:t>2</a:t>
            </a:r>
            <a:r>
              <a:rPr lang="en"/>
              <a:t> = 37.375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a4f9d2f7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a4f9d2f7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13.5</a:t>
            </a:r>
            <a:r>
              <a:rPr baseline="-25000" lang="en"/>
              <a:t>10</a:t>
            </a:r>
            <a:r>
              <a:rPr lang="en"/>
              <a:t> 	= </a:t>
            </a:r>
            <a:r>
              <a:rPr b="1" lang="en">
                <a:solidFill>
                  <a:srgbClr val="FF9900"/>
                </a:solidFill>
              </a:rPr>
              <a:t>00001101</a:t>
            </a:r>
            <a:r>
              <a:rPr b="1" lang="en">
                <a:solidFill>
                  <a:schemeClr val="dk2"/>
                </a:solidFill>
              </a:rPr>
              <a:t>1000</a:t>
            </a:r>
            <a:r>
              <a:rPr baseline="-25000" lang="en"/>
              <a:t>2</a:t>
            </a:r>
            <a:endParaRPr baseline="-25000"/>
          </a:p>
          <a:p>
            <a:pPr indent="0" lvl="0" marL="0" rtl="0" algn="l">
              <a:spcBef>
                <a:spcPts val="0"/>
              </a:spcBef>
              <a:spcAft>
                <a:spcPts val="0"/>
              </a:spcAft>
              <a:buNone/>
            </a:pPr>
            <a:r>
              <a:rPr lang="en"/>
              <a:t>-86.75 	= </a:t>
            </a:r>
            <a:r>
              <a:rPr b="1" lang="en">
                <a:solidFill>
                  <a:srgbClr val="FF9900"/>
                </a:solidFill>
              </a:rPr>
              <a:t>10101010</a:t>
            </a:r>
            <a:r>
              <a:rPr b="1" lang="en">
                <a:solidFill>
                  <a:schemeClr val="dk2"/>
                </a:solidFill>
              </a:rPr>
              <a:t>1100</a:t>
            </a:r>
            <a:r>
              <a:rPr baseline="-25000" lang="en"/>
              <a:t>2</a:t>
            </a:r>
            <a:endParaRPr baseline="-25000"/>
          </a:p>
          <a:p>
            <a:pPr indent="0" lvl="0" marL="0" rtl="0" algn="l">
              <a:spcBef>
                <a:spcPts val="0"/>
              </a:spcBef>
              <a:spcAft>
                <a:spcPts val="0"/>
              </a:spcAft>
              <a:buNone/>
            </a:pPr>
            <a:r>
              <a:rPr lang="en"/>
              <a:t>-1.5	= </a:t>
            </a:r>
            <a:r>
              <a:rPr b="1" lang="en">
                <a:solidFill>
                  <a:srgbClr val="FF9900"/>
                </a:solidFill>
              </a:rPr>
              <a:t>11111110</a:t>
            </a:r>
            <a:r>
              <a:rPr b="1" lang="en">
                <a:solidFill>
                  <a:schemeClr val="dk2"/>
                </a:solidFill>
              </a:rPr>
              <a:t>1000</a:t>
            </a:r>
            <a:r>
              <a:rPr baseline="-25000" lang="en">
                <a:solidFill>
                  <a:schemeClr val="dk1"/>
                </a:solidFill>
              </a:rPr>
              <a:t>2</a:t>
            </a:r>
            <a:endParaRPr baseline="-250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456cccf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456cccf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-85.25</a:t>
            </a:r>
            <a:r>
              <a:rPr lang="en">
                <a:solidFill>
                  <a:schemeClr val="dk1"/>
                </a:solidFill>
              </a:rPr>
              <a:t> </a:t>
            </a:r>
            <a:r>
              <a:rPr b="1" lang="en">
                <a:solidFill>
                  <a:srgbClr val="FF9900"/>
                </a:solidFill>
              </a:rPr>
              <a:t>10101010</a:t>
            </a:r>
            <a:r>
              <a:rPr b="1" lang="en">
                <a:solidFill>
                  <a:schemeClr val="dk2"/>
                </a:solidFill>
              </a:rPr>
              <a:t>1100</a:t>
            </a:r>
            <a:r>
              <a:rPr baseline="-25000" lang="en">
                <a:solidFill>
                  <a:schemeClr val="dk1"/>
                </a:solidFill>
              </a:rPr>
              <a:t>2</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a4f9d2f7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a4f9d2f7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a4f9d2f7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a4f9d2f7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modern computer use floating point to represent real numbers.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Because floating point binary makes particular efficient use of the computer hardware.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Representing extremely large, small or values that require high degree of precision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a4f9d2f7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a4f9d2f7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Scientific notation</a:t>
            </a:r>
            <a:r>
              <a:rPr lang="en"/>
              <a:t> is a way of expressing numbers that are too large or too small (usually would result in a long string of digits) to be conveniently written in decimal form. It may be referred to as scientific form or standard index form, or standard form in the UK. This base ten notation is commonly used by scientists, mathematicians, and engineers, in part because it can simplify certain arithmetic operations. On scientific calculators it is usually known as "SCI" display mode.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scientific notation, nonzero numbers are written in the form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i="1" lang="en" sz="1050">
                <a:solidFill>
                  <a:srgbClr val="202122"/>
                </a:solidFill>
                <a:highlight>
                  <a:srgbClr val="FFFFFF"/>
                </a:highlight>
              </a:rPr>
              <a:t>m</a:t>
            </a:r>
            <a:r>
              <a:rPr lang="en" sz="1050">
                <a:solidFill>
                  <a:srgbClr val="202122"/>
                </a:solidFill>
                <a:highlight>
                  <a:srgbClr val="FFFFFF"/>
                </a:highlight>
              </a:rPr>
              <a:t> × 10</a:t>
            </a:r>
            <a:r>
              <a:rPr baseline="30000" i="1" lang="en" sz="1400">
                <a:solidFill>
                  <a:srgbClr val="202122"/>
                </a:solidFill>
                <a:highlight>
                  <a:srgbClr val="FFFFFF"/>
                </a:highlight>
              </a:rPr>
              <a:t>n</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a4f9d2f7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a4f9d2f7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Speed of light in a </a:t>
            </a:r>
            <a:r>
              <a:rPr lang="en"/>
              <a:t>vacuum</a:t>
            </a:r>
            <a:r>
              <a:rPr lang="en"/>
              <a:t> measured in meter per second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299 million meters per second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more digits in the mantissa we can express values with greater precision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number of digits written in the mantissa govern the precision</a:t>
            </a:r>
            <a:endParaRPr/>
          </a:p>
          <a:p>
            <a:pPr indent="0" lvl="0" marL="0" rtl="0" algn="l">
              <a:spcBef>
                <a:spcPts val="0"/>
              </a:spcBef>
              <a:spcAft>
                <a:spcPts val="0"/>
              </a:spcAft>
              <a:buClr>
                <a:schemeClr val="dk1"/>
              </a:buClr>
              <a:buSzPts val="1100"/>
              <a:buFont typeface="Arial"/>
              <a:buNone/>
            </a:pPr>
            <a:r>
              <a:rPr lang="en">
                <a:solidFill>
                  <a:schemeClr val="dk1"/>
                </a:solidFill>
              </a:rPr>
              <a:t>The number of digits written in the exponent govern the range</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a4fa2b5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a4fa2b5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Charge on a electron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very small fraction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a4fa2b50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a4fa2b50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16 bits register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 bits dedicate to the mantissa</a:t>
            </a:r>
            <a:endParaRPr/>
          </a:p>
          <a:p>
            <a:pPr indent="0" lvl="0" marL="0" rtl="0" algn="l">
              <a:spcBef>
                <a:spcPts val="0"/>
              </a:spcBef>
              <a:spcAft>
                <a:spcPts val="0"/>
              </a:spcAft>
              <a:buNone/>
            </a:pPr>
            <a:r>
              <a:rPr lang="en"/>
              <a:t>6 bits dedicated to the exponent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Two’s complement used in both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IEEE standard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a4fa2b50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a4fa2b50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a4fa2b5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a4fa2b5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46524"/>
                </a:solidFill>
              </a:rPr>
              <a:t>0110110100</a:t>
            </a:r>
            <a:r>
              <a:rPr b="1" lang="en">
                <a:solidFill>
                  <a:schemeClr val="dk2"/>
                </a:solidFill>
              </a:rPr>
              <a:t>000010</a:t>
            </a:r>
            <a:r>
              <a:rPr baseline="-25000" lang="en"/>
              <a:t>2</a:t>
            </a:r>
            <a:r>
              <a:rPr lang="en"/>
              <a:t> = 3.40625</a:t>
            </a:r>
            <a:r>
              <a:rPr baseline="-25000" lang="en"/>
              <a:t>10</a:t>
            </a:r>
            <a:endParaRPr baseline="-25000"/>
          </a:p>
          <a:p>
            <a:pPr indent="0" lvl="0" marL="0" rtl="0" algn="l">
              <a:spcBef>
                <a:spcPts val="0"/>
              </a:spcBef>
              <a:spcAft>
                <a:spcPts val="0"/>
              </a:spcAft>
              <a:buNone/>
            </a:pPr>
            <a:r>
              <a:rPr b="1" lang="en">
                <a:solidFill>
                  <a:srgbClr val="F46524"/>
                </a:solidFill>
              </a:rPr>
              <a:t>0101100000</a:t>
            </a:r>
            <a:r>
              <a:rPr b="1" lang="en">
                <a:solidFill>
                  <a:schemeClr val="dk2"/>
                </a:solidFill>
              </a:rPr>
              <a:t>111111</a:t>
            </a:r>
            <a:r>
              <a:rPr baseline="-25000" lang="en"/>
              <a:t>2 </a:t>
            </a:r>
            <a:r>
              <a:rPr lang="en"/>
              <a:t>= 0.34375</a:t>
            </a:r>
            <a:r>
              <a:rPr baseline="-25000" lang="en"/>
              <a:t>10</a:t>
            </a:r>
            <a:endParaRPr baseline="-25000"/>
          </a:p>
          <a:p>
            <a:pPr indent="0" lvl="0" marL="0" rtl="0" algn="l">
              <a:spcBef>
                <a:spcPts val="0"/>
              </a:spcBef>
              <a:spcAft>
                <a:spcPts val="0"/>
              </a:spcAft>
              <a:buNone/>
            </a:pPr>
            <a:r>
              <a:t/>
            </a:r>
            <a:endParaRPr baseline="-25000"/>
          </a:p>
          <a:p>
            <a:pPr indent="0" lvl="0" marL="0" rtl="0" algn="l">
              <a:spcBef>
                <a:spcPts val="0"/>
              </a:spcBef>
              <a:spcAft>
                <a:spcPts val="0"/>
              </a:spcAft>
              <a:buNone/>
            </a:pPr>
            <a:r>
              <a:t/>
            </a:r>
            <a:endParaRPr baseline="-25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f627d3a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f627d3a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f627d3a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f627d3a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mantissa</a:t>
            </a:r>
            <a:r>
              <a:rPr lang="en"/>
              <a:t> of a floating point number holds the </a:t>
            </a:r>
            <a:r>
              <a:rPr b="1" lang="en"/>
              <a:t>detail of the value of a number</a:t>
            </a:r>
            <a:r>
              <a:rPr lang="en"/>
              <a:t>, while the </a:t>
            </a:r>
            <a:r>
              <a:rPr b="1" lang="en"/>
              <a:t>exponent</a:t>
            </a:r>
            <a:r>
              <a:rPr lang="en"/>
              <a:t> is used as a positive or negative factor that can increase or decrease the magnitude of the number. Hence, increasing the number of bits used for the mantissa results in more precision, while increasing the number of bits used for the exponent allows a wider range of available numbers. Consequently, if we need to store precise fractional numbers, we need to have many bits available for the mantissa, while if we want to store very large or very small numbers we need to have many bits available for the exponent.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t>mantissa</a:t>
            </a:r>
            <a:r>
              <a:rPr lang="en"/>
              <a:t> =&gt; detail of the value of a number represented =&gt; increasing bits results in more </a:t>
            </a:r>
            <a:r>
              <a:rPr b="1" lang="en"/>
              <a:t>precision</a:t>
            </a:r>
            <a:endParaRPr b="1"/>
          </a:p>
          <a:p>
            <a:pPr indent="-317500" lvl="0" marL="457200" rtl="0" algn="l">
              <a:spcBef>
                <a:spcPts val="0"/>
              </a:spcBef>
              <a:spcAft>
                <a:spcPts val="0"/>
              </a:spcAft>
              <a:buSzPts val="1400"/>
              <a:buChar char="-"/>
            </a:pPr>
            <a:r>
              <a:rPr b="1" lang="en"/>
              <a:t>exponent</a:t>
            </a:r>
            <a:r>
              <a:rPr lang="en"/>
              <a:t> =&gt; increase or decrease the magnitude of the number =&gt; increasing bits results in wider </a:t>
            </a:r>
            <a:r>
              <a:rPr b="1" lang="en"/>
              <a:t>range</a:t>
            </a:r>
            <a:r>
              <a:rPr lang="en"/>
              <a:t> of available numbers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f627d3ae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f627d3ae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sz="950">
              <a:solidFill>
                <a:schemeClr val="dk1"/>
              </a:solidFill>
            </a:endParaRPr>
          </a:p>
          <a:p>
            <a:pPr indent="-288925" lvl="0" marL="457200" rtl="0" algn="l">
              <a:lnSpc>
                <a:spcPct val="115000"/>
              </a:lnSpc>
              <a:spcBef>
                <a:spcPts val="1000"/>
              </a:spcBef>
              <a:spcAft>
                <a:spcPts val="0"/>
              </a:spcAft>
              <a:buClr>
                <a:schemeClr val="dk1"/>
              </a:buClr>
              <a:buSzPts val="950"/>
              <a:buChar char="●"/>
            </a:pPr>
            <a:r>
              <a:rPr b="1" lang="en" sz="950">
                <a:solidFill>
                  <a:schemeClr val="dk1"/>
                </a:solidFill>
              </a:rPr>
              <a:t>byte</a:t>
            </a:r>
            <a:r>
              <a:rPr lang="en" sz="950">
                <a:solidFill>
                  <a:schemeClr val="dk1"/>
                </a:solidFill>
              </a:rPr>
              <a:t>: The </a:t>
            </a:r>
            <a:r>
              <a:rPr lang="en" sz="950">
                <a:solidFill>
                  <a:schemeClr val="dk1"/>
                </a:solidFill>
                <a:latin typeface="Courier New"/>
                <a:ea typeface="Courier New"/>
                <a:cs typeface="Courier New"/>
                <a:sym typeface="Courier New"/>
              </a:rPr>
              <a:t>byte</a:t>
            </a:r>
            <a:r>
              <a:rPr lang="en" sz="950">
                <a:solidFill>
                  <a:schemeClr val="dk1"/>
                </a:solidFill>
              </a:rPr>
              <a:t> data type is an </a:t>
            </a:r>
            <a:r>
              <a:rPr b="1" lang="en" sz="950">
                <a:solidFill>
                  <a:schemeClr val="dk1"/>
                </a:solidFill>
              </a:rPr>
              <a:t>8-bit signed two's complement integer</a:t>
            </a:r>
            <a:r>
              <a:rPr lang="en" sz="950">
                <a:solidFill>
                  <a:schemeClr val="dk1"/>
                </a:solidFill>
              </a:rPr>
              <a:t>. It has a minimum value of -128 and a maximum value of 127 (inclusive). The </a:t>
            </a:r>
            <a:r>
              <a:rPr lang="en" sz="950">
                <a:solidFill>
                  <a:schemeClr val="dk1"/>
                </a:solidFill>
                <a:latin typeface="Courier New"/>
                <a:ea typeface="Courier New"/>
                <a:cs typeface="Courier New"/>
                <a:sym typeface="Courier New"/>
              </a:rPr>
              <a:t>byte</a:t>
            </a:r>
            <a:r>
              <a:rPr lang="en" sz="950">
                <a:solidFill>
                  <a:schemeClr val="dk1"/>
                </a:solidFill>
              </a:rPr>
              <a:t> data type can be useful for saving memory in large </a:t>
            </a:r>
            <a:r>
              <a:rPr lang="en" sz="950">
                <a:solidFill>
                  <a:srgbClr val="09569D"/>
                </a:solidFill>
                <a:uFill>
                  <a:noFill/>
                </a:uFill>
                <a:hlinkClick r:id="rId2">
                  <a:extLst>
                    <a:ext uri="{A12FA001-AC4F-418D-AE19-62706E023703}">
                      <ahyp:hlinkClr val="tx"/>
                    </a:ext>
                  </a:extLst>
                </a:hlinkClick>
              </a:rPr>
              <a:t>arrays</a:t>
            </a:r>
            <a:r>
              <a:rPr lang="en" sz="950">
                <a:solidFill>
                  <a:schemeClr val="dk1"/>
                </a:solidFill>
              </a:rPr>
              <a:t>, where the memory savings actually matters. They can also be used in place of </a:t>
            </a:r>
            <a:r>
              <a:rPr lang="en" sz="950">
                <a:solidFill>
                  <a:schemeClr val="dk1"/>
                </a:solidFill>
                <a:latin typeface="Courier New"/>
                <a:ea typeface="Courier New"/>
                <a:cs typeface="Courier New"/>
                <a:sym typeface="Courier New"/>
              </a:rPr>
              <a:t>int</a:t>
            </a:r>
            <a:r>
              <a:rPr lang="en" sz="950">
                <a:solidFill>
                  <a:schemeClr val="dk1"/>
                </a:solidFill>
              </a:rPr>
              <a:t> where their limits help to clarify your code; the fact that a variable's range is limited can serve as a form of documentation.</a:t>
            </a:r>
            <a:endParaRPr sz="950">
              <a:solidFill>
                <a:schemeClr val="dk1"/>
              </a:solidFill>
            </a:endParaRPr>
          </a:p>
          <a:p>
            <a:pPr indent="-288925" lvl="0" marL="457200" rtl="0" algn="l">
              <a:lnSpc>
                <a:spcPct val="115000"/>
              </a:lnSpc>
              <a:spcBef>
                <a:spcPts val="0"/>
              </a:spcBef>
              <a:spcAft>
                <a:spcPts val="0"/>
              </a:spcAft>
              <a:buClr>
                <a:schemeClr val="dk1"/>
              </a:buClr>
              <a:buSzPts val="950"/>
              <a:buChar char="●"/>
            </a:pPr>
            <a:r>
              <a:rPr b="1" lang="en" sz="950">
                <a:solidFill>
                  <a:schemeClr val="dk1"/>
                </a:solidFill>
              </a:rPr>
              <a:t>short</a:t>
            </a:r>
            <a:r>
              <a:rPr lang="en" sz="950">
                <a:solidFill>
                  <a:schemeClr val="dk1"/>
                </a:solidFill>
              </a:rPr>
              <a:t>: The </a:t>
            </a:r>
            <a:r>
              <a:rPr lang="en" sz="950">
                <a:solidFill>
                  <a:schemeClr val="dk1"/>
                </a:solidFill>
                <a:latin typeface="Courier New"/>
                <a:ea typeface="Courier New"/>
                <a:cs typeface="Courier New"/>
                <a:sym typeface="Courier New"/>
              </a:rPr>
              <a:t>short</a:t>
            </a:r>
            <a:r>
              <a:rPr lang="en" sz="950">
                <a:solidFill>
                  <a:schemeClr val="dk1"/>
                </a:solidFill>
              </a:rPr>
              <a:t> data type is a </a:t>
            </a:r>
            <a:r>
              <a:rPr b="1" lang="en" sz="950">
                <a:solidFill>
                  <a:schemeClr val="dk1"/>
                </a:solidFill>
              </a:rPr>
              <a:t>16-bit signed two's complement integer</a:t>
            </a:r>
            <a:r>
              <a:rPr lang="en" sz="950">
                <a:solidFill>
                  <a:schemeClr val="dk1"/>
                </a:solidFill>
              </a:rPr>
              <a:t>. It has a minimum value of -32,768 and a maximum value of 32,767 (inclusive). As with </a:t>
            </a:r>
            <a:r>
              <a:rPr lang="en" sz="950">
                <a:solidFill>
                  <a:schemeClr val="dk1"/>
                </a:solidFill>
                <a:latin typeface="Courier New"/>
                <a:ea typeface="Courier New"/>
                <a:cs typeface="Courier New"/>
                <a:sym typeface="Courier New"/>
              </a:rPr>
              <a:t>byte</a:t>
            </a:r>
            <a:r>
              <a:rPr lang="en" sz="950">
                <a:solidFill>
                  <a:schemeClr val="dk1"/>
                </a:solidFill>
              </a:rPr>
              <a:t>, the same guidelines apply: you can use a </a:t>
            </a:r>
            <a:r>
              <a:rPr lang="en" sz="950">
                <a:solidFill>
                  <a:schemeClr val="dk1"/>
                </a:solidFill>
                <a:latin typeface="Courier New"/>
                <a:ea typeface="Courier New"/>
                <a:cs typeface="Courier New"/>
                <a:sym typeface="Courier New"/>
              </a:rPr>
              <a:t>short</a:t>
            </a:r>
            <a:r>
              <a:rPr lang="en" sz="950">
                <a:solidFill>
                  <a:schemeClr val="dk1"/>
                </a:solidFill>
              </a:rPr>
              <a:t> to save memory in large arrays, in situations where the memory savings actually matters.</a:t>
            </a:r>
            <a:endParaRPr sz="950">
              <a:solidFill>
                <a:schemeClr val="dk1"/>
              </a:solidFill>
            </a:endParaRPr>
          </a:p>
          <a:p>
            <a:pPr indent="-288925" lvl="0" marL="457200" rtl="0" algn="l">
              <a:lnSpc>
                <a:spcPct val="115000"/>
              </a:lnSpc>
              <a:spcBef>
                <a:spcPts val="0"/>
              </a:spcBef>
              <a:spcAft>
                <a:spcPts val="0"/>
              </a:spcAft>
              <a:buClr>
                <a:schemeClr val="dk1"/>
              </a:buClr>
              <a:buSzPts val="950"/>
              <a:buChar char="●"/>
            </a:pPr>
            <a:r>
              <a:rPr b="1" lang="en" sz="950">
                <a:solidFill>
                  <a:schemeClr val="dk1"/>
                </a:solidFill>
              </a:rPr>
              <a:t>int</a:t>
            </a:r>
            <a:r>
              <a:rPr lang="en" sz="950">
                <a:solidFill>
                  <a:schemeClr val="dk1"/>
                </a:solidFill>
              </a:rPr>
              <a:t>: By default, the </a:t>
            </a:r>
            <a:r>
              <a:rPr lang="en" sz="950">
                <a:solidFill>
                  <a:schemeClr val="dk1"/>
                </a:solidFill>
                <a:latin typeface="Courier New"/>
                <a:ea typeface="Courier New"/>
                <a:cs typeface="Courier New"/>
                <a:sym typeface="Courier New"/>
              </a:rPr>
              <a:t>int</a:t>
            </a:r>
            <a:r>
              <a:rPr lang="en" sz="950">
                <a:solidFill>
                  <a:schemeClr val="dk1"/>
                </a:solidFill>
              </a:rPr>
              <a:t> data type is a </a:t>
            </a:r>
            <a:r>
              <a:rPr b="1" lang="en" sz="950">
                <a:solidFill>
                  <a:schemeClr val="dk1"/>
                </a:solidFill>
              </a:rPr>
              <a:t>32-bit signed two's complement integer</a:t>
            </a:r>
            <a:r>
              <a:rPr lang="en" sz="950">
                <a:solidFill>
                  <a:schemeClr val="dk1"/>
                </a:solidFill>
              </a:rPr>
              <a:t>, which has a minimum value of -2</a:t>
            </a:r>
            <a:r>
              <a:rPr baseline="30000" lang="en" sz="950">
                <a:solidFill>
                  <a:schemeClr val="dk1"/>
                </a:solidFill>
              </a:rPr>
              <a:t>31</a:t>
            </a:r>
            <a:r>
              <a:rPr lang="en" sz="950">
                <a:solidFill>
                  <a:schemeClr val="dk1"/>
                </a:solidFill>
              </a:rPr>
              <a:t> and a maximum value of 2</a:t>
            </a:r>
            <a:r>
              <a:rPr baseline="30000" lang="en" sz="950">
                <a:solidFill>
                  <a:schemeClr val="dk1"/>
                </a:solidFill>
              </a:rPr>
              <a:t>31</a:t>
            </a:r>
            <a:r>
              <a:rPr lang="en" sz="950">
                <a:solidFill>
                  <a:schemeClr val="dk1"/>
                </a:solidFill>
              </a:rPr>
              <a:t>-1. In Java SE 8 and later, you can use the </a:t>
            </a:r>
            <a:r>
              <a:rPr lang="en" sz="950">
                <a:solidFill>
                  <a:schemeClr val="dk1"/>
                </a:solidFill>
                <a:latin typeface="Courier New"/>
                <a:ea typeface="Courier New"/>
                <a:cs typeface="Courier New"/>
                <a:sym typeface="Courier New"/>
              </a:rPr>
              <a:t>int</a:t>
            </a:r>
            <a:r>
              <a:rPr lang="en" sz="950">
                <a:solidFill>
                  <a:schemeClr val="dk1"/>
                </a:solidFill>
              </a:rPr>
              <a:t> data type to represent an unsigned 32-bit integer, which has a minimum value of 0 and a maximum value of 2</a:t>
            </a:r>
            <a:r>
              <a:rPr baseline="30000" lang="en" sz="950">
                <a:solidFill>
                  <a:schemeClr val="dk1"/>
                </a:solidFill>
              </a:rPr>
              <a:t>32</a:t>
            </a:r>
            <a:r>
              <a:rPr lang="en" sz="950">
                <a:solidFill>
                  <a:schemeClr val="dk1"/>
                </a:solidFill>
              </a:rPr>
              <a:t>-1. Use the Integer class to use </a:t>
            </a:r>
            <a:r>
              <a:rPr lang="en" sz="950">
                <a:solidFill>
                  <a:schemeClr val="dk1"/>
                </a:solidFill>
                <a:latin typeface="Courier New"/>
                <a:ea typeface="Courier New"/>
                <a:cs typeface="Courier New"/>
                <a:sym typeface="Courier New"/>
              </a:rPr>
              <a:t>int</a:t>
            </a:r>
            <a:r>
              <a:rPr lang="en" sz="950">
                <a:solidFill>
                  <a:schemeClr val="dk1"/>
                </a:solidFill>
              </a:rPr>
              <a:t> data type as an unsigned integer. See the section The Number Classes for more information. Static methods like </a:t>
            </a:r>
            <a:r>
              <a:rPr lang="en" sz="950">
                <a:solidFill>
                  <a:schemeClr val="dk1"/>
                </a:solidFill>
                <a:latin typeface="Courier New"/>
                <a:ea typeface="Courier New"/>
                <a:cs typeface="Courier New"/>
                <a:sym typeface="Courier New"/>
              </a:rPr>
              <a:t>compareUnsigned</a:t>
            </a:r>
            <a:r>
              <a:rPr lang="en" sz="950">
                <a:solidFill>
                  <a:schemeClr val="dk1"/>
                </a:solidFill>
              </a:rPr>
              <a:t>, </a:t>
            </a:r>
            <a:r>
              <a:rPr lang="en" sz="950">
                <a:solidFill>
                  <a:schemeClr val="dk1"/>
                </a:solidFill>
                <a:latin typeface="Courier New"/>
                <a:ea typeface="Courier New"/>
                <a:cs typeface="Courier New"/>
                <a:sym typeface="Courier New"/>
              </a:rPr>
              <a:t>divideUnsigned</a:t>
            </a:r>
            <a:r>
              <a:rPr lang="en" sz="950">
                <a:solidFill>
                  <a:schemeClr val="dk1"/>
                </a:solidFill>
              </a:rPr>
              <a:t> etc have been added to the </a:t>
            </a:r>
            <a:r>
              <a:rPr lang="en" sz="950">
                <a:solidFill>
                  <a:srgbClr val="09569D"/>
                </a:solidFill>
                <a:uFill>
                  <a:noFill/>
                </a:uFill>
                <a:latin typeface="Courier New"/>
                <a:ea typeface="Courier New"/>
                <a:cs typeface="Courier New"/>
                <a:sym typeface="Courier New"/>
                <a:hlinkClick r:id="rId3">
                  <a:extLst>
                    <a:ext uri="{A12FA001-AC4F-418D-AE19-62706E023703}">
                      <ahyp:hlinkClr val="tx"/>
                    </a:ext>
                  </a:extLst>
                </a:hlinkClick>
              </a:rPr>
              <a:t>Integer</a:t>
            </a:r>
            <a:r>
              <a:rPr lang="en" sz="950">
                <a:solidFill>
                  <a:schemeClr val="dk1"/>
                </a:solidFill>
              </a:rPr>
              <a:t> class to support the arithmetic operations for unsigned integers.</a:t>
            </a:r>
            <a:endParaRPr sz="950">
              <a:solidFill>
                <a:schemeClr val="dk1"/>
              </a:solidFill>
            </a:endParaRPr>
          </a:p>
          <a:p>
            <a:pPr indent="-288925" lvl="0" marL="457200" rtl="0" algn="l">
              <a:lnSpc>
                <a:spcPct val="115000"/>
              </a:lnSpc>
              <a:spcBef>
                <a:spcPts val="0"/>
              </a:spcBef>
              <a:spcAft>
                <a:spcPts val="0"/>
              </a:spcAft>
              <a:buClr>
                <a:schemeClr val="dk1"/>
              </a:buClr>
              <a:buSzPts val="950"/>
              <a:buChar char="●"/>
            </a:pPr>
            <a:r>
              <a:rPr b="1" lang="en" sz="950">
                <a:solidFill>
                  <a:schemeClr val="dk1"/>
                </a:solidFill>
              </a:rPr>
              <a:t>long</a:t>
            </a:r>
            <a:r>
              <a:rPr lang="en" sz="950">
                <a:solidFill>
                  <a:schemeClr val="dk1"/>
                </a:solidFill>
              </a:rPr>
              <a:t>: The </a:t>
            </a:r>
            <a:r>
              <a:rPr lang="en" sz="950">
                <a:solidFill>
                  <a:schemeClr val="dk1"/>
                </a:solidFill>
                <a:latin typeface="Courier New"/>
                <a:ea typeface="Courier New"/>
                <a:cs typeface="Courier New"/>
                <a:sym typeface="Courier New"/>
              </a:rPr>
              <a:t>long</a:t>
            </a:r>
            <a:r>
              <a:rPr lang="en" sz="950">
                <a:solidFill>
                  <a:schemeClr val="dk1"/>
                </a:solidFill>
              </a:rPr>
              <a:t> data type is a </a:t>
            </a:r>
            <a:r>
              <a:rPr b="1" lang="en" sz="950">
                <a:solidFill>
                  <a:schemeClr val="dk1"/>
                </a:solidFill>
              </a:rPr>
              <a:t>64-bit two's complement integer</a:t>
            </a:r>
            <a:r>
              <a:rPr lang="en" sz="950">
                <a:solidFill>
                  <a:schemeClr val="dk1"/>
                </a:solidFill>
              </a:rPr>
              <a:t>. The signed long has a minimum value of -2</a:t>
            </a:r>
            <a:r>
              <a:rPr baseline="30000" lang="en" sz="950">
                <a:solidFill>
                  <a:schemeClr val="dk1"/>
                </a:solidFill>
              </a:rPr>
              <a:t>63</a:t>
            </a:r>
            <a:r>
              <a:rPr lang="en" sz="950">
                <a:solidFill>
                  <a:schemeClr val="dk1"/>
                </a:solidFill>
              </a:rPr>
              <a:t> and a maximum value of 2</a:t>
            </a:r>
            <a:r>
              <a:rPr baseline="30000" lang="en" sz="950">
                <a:solidFill>
                  <a:schemeClr val="dk1"/>
                </a:solidFill>
              </a:rPr>
              <a:t>63</a:t>
            </a:r>
            <a:r>
              <a:rPr lang="en" sz="950">
                <a:solidFill>
                  <a:schemeClr val="dk1"/>
                </a:solidFill>
              </a:rPr>
              <a:t>-1. In Java SE 8 and later, you can use the </a:t>
            </a:r>
            <a:r>
              <a:rPr lang="en" sz="950">
                <a:solidFill>
                  <a:schemeClr val="dk1"/>
                </a:solidFill>
                <a:latin typeface="Courier New"/>
                <a:ea typeface="Courier New"/>
                <a:cs typeface="Courier New"/>
                <a:sym typeface="Courier New"/>
              </a:rPr>
              <a:t>long</a:t>
            </a:r>
            <a:r>
              <a:rPr lang="en" sz="950">
                <a:solidFill>
                  <a:schemeClr val="dk1"/>
                </a:solidFill>
              </a:rPr>
              <a:t> data type to represent an unsigned 64-bit long, which has a minimum value of 0 and a maximum value of 2</a:t>
            </a:r>
            <a:r>
              <a:rPr baseline="30000" lang="en" sz="950">
                <a:solidFill>
                  <a:schemeClr val="dk1"/>
                </a:solidFill>
              </a:rPr>
              <a:t>64</a:t>
            </a:r>
            <a:r>
              <a:rPr lang="en" sz="950">
                <a:solidFill>
                  <a:schemeClr val="dk1"/>
                </a:solidFill>
              </a:rPr>
              <a:t>-1. Use this data type when you need a range of values wider than those provided by </a:t>
            </a:r>
            <a:r>
              <a:rPr lang="en" sz="950">
                <a:solidFill>
                  <a:schemeClr val="dk1"/>
                </a:solidFill>
                <a:latin typeface="Courier New"/>
                <a:ea typeface="Courier New"/>
                <a:cs typeface="Courier New"/>
                <a:sym typeface="Courier New"/>
              </a:rPr>
              <a:t>int</a:t>
            </a:r>
            <a:r>
              <a:rPr lang="en" sz="950">
                <a:solidFill>
                  <a:schemeClr val="dk1"/>
                </a:solidFill>
              </a:rPr>
              <a:t>. The </a:t>
            </a:r>
            <a:r>
              <a:rPr lang="en" sz="950">
                <a:solidFill>
                  <a:srgbClr val="09569D"/>
                </a:solidFill>
                <a:uFill>
                  <a:noFill/>
                </a:uFill>
                <a:latin typeface="Courier New"/>
                <a:ea typeface="Courier New"/>
                <a:cs typeface="Courier New"/>
                <a:sym typeface="Courier New"/>
                <a:hlinkClick r:id="rId4">
                  <a:extLst>
                    <a:ext uri="{A12FA001-AC4F-418D-AE19-62706E023703}">
                      <ahyp:hlinkClr val="tx"/>
                    </a:ext>
                  </a:extLst>
                </a:hlinkClick>
              </a:rPr>
              <a:t>Long</a:t>
            </a:r>
            <a:r>
              <a:rPr lang="en" sz="950">
                <a:solidFill>
                  <a:schemeClr val="dk1"/>
                </a:solidFill>
              </a:rPr>
              <a:t> class also contains methods like </a:t>
            </a:r>
            <a:r>
              <a:rPr lang="en" sz="950">
                <a:solidFill>
                  <a:schemeClr val="dk1"/>
                </a:solidFill>
                <a:latin typeface="Courier New"/>
                <a:ea typeface="Courier New"/>
                <a:cs typeface="Courier New"/>
                <a:sym typeface="Courier New"/>
              </a:rPr>
              <a:t>compareUnsigned</a:t>
            </a:r>
            <a:r>
              <a:rPr lang="en" sz="950">
                <a:solidFill>
                  <a:schemeClr val="dk1"/>
                </a:solidFill>
              </a:rPr>
              <a:t>, </a:t>
            </a:r>
            <a:r>
              <a:rPr lang="en" sz="950">
                <a:solidFill>
                  <a:schemeClr val="dk1"/>
                </a:solidFill>
                <a:latin typeface="Courier New"/>
                <a:ea typeface="Courier New"/>
                <a:cs typeface="Courier New"/>
                <a:sym typeface="Courier New"/>
              </a:rPr>
              <a:t>divideUnsigned</a:t>
            </a:r>
            <a:r>
              <a:rPr lang="en" sz="950">
                <a:solidFill>
                  <a:schemeClr val="dk1"/>
                </a:solidFill>
              </a:rPr>
              <a:t> etc to support arithmetic operations for unsigned long.</a:t>
            </a:r>
            <a:endParaRPr sz="950">
              <a:solidFill>
                <a:schemeClr val="dk1"/>
              </a:solidFill>
            </a:endParaRPr>
          </a:p>
          <a:p>
            <a:pPr indent="-288925" lvl="0" marL="457200" rtl="0" algn="l">
              <a:lnSpc>
                <a:spcPct val="115000"/>
              </a:lnSpc>
              <a:spcBef>
                <a:spcPts val="0"/>
              </a:spcBef>
              <a:spcAft>
                <a:spcPts val="0"/>
              </a:spcAft>
              <a:buClr>
                <a:schemeClr val="dk1"/>
              </a:buClr>
              <a:buSzPts val="950"/>
              <a:buChar char="●"/>
            </a:pPr>
            <a:r>
              <a:rPr b="1" lang="en" sz="950">
                <a:solidFill>
                  <a:schemeClr val="dk1"/>
                </a:solidFill>
              </a:rPr>
              <a:t>float</a:t>
            </a:r>
            <a:r>
              <a:rPr lang="en" sz="950">
                <a:solidFill>
                  <a:schemeClr val="dk1"/>
                </a:solidFill>
              </a:rPr>
              <a:t>: The </a:t>
            </a:r>
            <a:r>
              <a:rPr lang="en" sz="950">
                <a:solidFill>
                  <a:schemeClr val="dk1"/>
                </a:solidFill>
                <a:latin typeface="Courier New"/>
                <a:ea typeface="Courier New"/>
                <a:cs typeface="Courier New"/>
                <a:sym typeface="Courier New"/>
              </a:rPr>
              <a:t>float</a:t>
            </a:r>
            <a:r>
              <a:rPr lang="en" sz="950">
                <a:solidFill>
                  <a:schemeClr val="dk1"/>
                </a:solidFill>
              </a:rPr>
              <a:t> data type is a </a:t>
            </a:r>
            <a:r>
              <a:rPr b="1" lang="en" sz="950">
                <a:solidFill>
                  <a:schemeClr val="dk1"/>
                </a:solidFill>
              </a:rPr>
              <a:t>single-precision 32-bit IEEE 754 floating point</a:t>
            </a:r>
            <a:r>
              <a:rPr lang="en" sz="950">
                <a:solidFill>
                  <a:schemeClr val="dk1"/>
                </a:solidFill>
              </a:rPr>
              <a:t>. Its range of values is beyond the scope of this discussion, but is specified in the </a:t>
            </a:r>
            <a:r>
              <a:rPr lang="en" sz="950">
                <a:solidFill>
                  <a:srgbClr val="09569D"/>
                </a:solidFill>
                <a:uFill>
                  <a:noFill/>
                </a:uFill>
                <a:hlinkClick r:id="rId5">
                  <a:extLst>
                    <a:ext uri="{A12FA001-AC4F-418D-AE19-62706E023703}">
                      <ahyp:hlinkClr val="tx"/>
                    </a:ext>
                  </a:extLst>
                </a:hlinkClick>
              </a:rPr>
              <a:t>Floating-Point Types, Formats, and Values</a:t>
            </a:r>
            <a:r>
              <a:rPr lang="en" sz="950">
                <a:solidFill>
                  <a:schemeClr val="dk1"/>
                </a:solidFill>
              </a:rPr>
              <a:t> section of the Java Language Specification. As with the recommendations for </a:t>
            </a:r>
            <a:r>
              <a:rPr lang="en" sz="950">
                <a:solidFill>
                  <a:schemeClr val="dk1"/>
                </a:solidFill>
                <a:latin typeface="Courier New"/>
                <a:ea typeface="Courier New"/>
                <a:cs typeface="Courier New"/>
                <a:sym typeface="Courier New"/>
              </a:rPr>
              <a:t>byte</a:t>
            </a:r>
            <a:r>
              <a:rPr lang="en" sz="950">
                <a:solidFill>
                  <a:schemeClr val="dk1"/>
                </a:solidFill>
              </a:rPr>
              <a:t> and </a:t>
            </a:r>
            <a:r>
              <a:rPr lang="en" sz="950">
                <a:solidFill>
                  <a:schemeClr val="dk1"/>
                </a:solidFill>
                <a:latin typeface="Courier New"/>
                <a:ea typeface="Courier New"/>
                <a:cs typeface="Courier New"/>
                <a:sym typeface="Courier New"/>
              </a:rPr>
              <a:t>short</a:t>
            </a:r>
            <a:r>
              <a:rPr lang="en" sz="950">
                <a:solidFill>
                  <a:schemeClr val="dk1"/>
                </a:solidFill>
              </a:rPr>
              <a:t>, use a </a:t>
            </a:r>
            <a:r>
              <a:rPr lang="en" sz="950">
                <a:solidFill>
                  <a:schemeClr val="dk1"/>
                </a:solidFill>
                <a:latin typeface="Courier New"/>
                <a:ea typeface="Courier New"/>
                <a:cs typeface="Courier New"/>
                <a:sym typeface="Courier New"/>
              </a:rPr>
              <a:t>float</a:t>
            </a:r>
            <a:r>
              <a:rPr lang="en" sz="950">
                <a:solidFill>
                  <a:schemeClr val="dk1"/>
                </a:solidFill>
              </a:rPr>
              <a:t> (instead of </a:t>
            </a:r>
            <a:r>
              <a:rPr lang="en" sz="950">
                <a:solidFill>
                  <a:schemeClr val="dk1"/>
                </a:solidFill>
                <a:latin typeface="Courier New"/>
                <a:ea typeface="Courier New"/>
                <a:cs typeface="Courier New"/>
                <a:sym typeface="Courier New"/>
              </a:rPr>
              <a:t>double</a:t>
            </a:r>
            <a:r>
              <a:rPr lang="en" sz="950">
                <a:solidFill>
                  <a:schemeClr val="dk1"/>
                </a:solidFill>
              </a:rPr>
              <a:t>) if you need to save memory in large arrays of floating point numbers. This data type </a:t>
            </a:r>
            <a:r>
              <a:rPr b="1" lang="en" sz="950">
                <a:solidFill>
                  <a:schemeClr val="dk1"/>
                </a:solidFill>
              </a:rPr>
              <a:t>should never be used for precise values, such as currency</a:t>
            </a:r>
            <a:r>
              <a:rPr lang="en" sz="950">
                <a:solidFill>
                  <a:schemeClr val="dk1"/>
                </a:solidFill>
              </a:rPr>
              <a:t>. For that, you will need to use the </a:t>
            </a:r>
            <a:r>
              <a:rPr lang="en" sz="950">
                <a:solidFill>
                  <a:srgbClr val="09569D"/>
                </a:solidFill>
                <a:uFill>
                  <a:noFill/>
                </a:uFill>
                <a:hlinkClick r:id="rId6">
                  <a:extLst>
                    <a:ext uri="{A12FA001-AC4F-418D-AE19-62706E023703}">
                      <ahyp:hlinkClr val="tx"/>
                    </a:ext>
                  </a:extLst>
                </a:hlinkClick>
              </a:rPr>
              <a:t>java.math.BigDecimal</a:t>
            </a:r>
            <a:r>
              <a:rPr lang="en" sz="950">
                <a:solidFill>
                  <a:schemeClr val="dk1"/>
                </a:solidFill>
              </a:rPr>
              <a:t> class instead. </a:t>
            </a:r>
            <a:r>
              <a:rPr lang="en" sz="950">
                <a:solidFill>
                  <a:srgbClr val="09569D"/>
                </a:solidFill>
                <a:uFill>
                  <a:noFill/>
                </a:uFill>
                <a:hlinkClick r:id="rId7">
                  <a:extLst>
                    <a:ext uri="{A12FA001-AC4F-418D-AE19-62706E023703}">
                      <ahyp:hlinkClr val="tx"/>
                    </a:ext>
                  </a:extLst>
                </a:hlinkClick>
              </a:rPr>
              <a:t>Numbers and Strings</a:t>
            </a:r>
            <a:r>
              <a:rPr lang="en" sz="950">
                <a:solidFill>
                  <a:schemeClr val="dk1"/>
                </a:solidFill>
              </a:rPr>
              <a:t> covers </a:t>
            </a:r>
            <a:r>
              <a:rPr lang="en" sz="950">
                <a:solidFill>
                  <a:schemeClr val="dk1"/>
                </a:solidFill>
                <a:latin typeface="Courier New"/>
                <a:ea typeface="Courier New"/>
                <a:cs typeface="Courier New"/>
                <a:sym typeface="Courier New"/>
              </a:rPr>
              <a:t>BigDecimal</a:t>
            </a:r>
            <a:r>
              <a:rPr lang="en" sz="950">
                <a:solidFill>
                  <a:schemeClr val="dk1"/>
                </a:solidFill>
              </a:rPr>
              <a:t> and other useful classes provided by the Java platform.</a:t>
            </a:r>
            <a:endParaRPr sz="950">
              <a:solidFill>
                <a:schemeClr val="dk1"/>
              </a:solidFill>
            </a:endParaRPr>
          </a:p>
          <a:p>
            <a:pPr indent="-288925" lvl="0" marL="457200" rtl="0" algn="l">
              <a:lnSpc>
                <a:spcPct val="115000"/>
              </a:lnSpc>
              <a:spcBef>
                <a:spcPts val="0"/>
              </a:spcBef>
              <a:spcAft>
                <a:spcPts val="0"/>
              </a:spcAft>
              <a:buClr>
                <a:schemeClr val="dk1"/>
              </a:buClr>
              <a:buSzPts val="950"/>
              <a:buChar char="●"/>
            </a:pPr>
            <a:r>
              <a:rPr b="1" lang="en" sz="950">
                <a:solidFill>
                  <a:schemeClr val="dk1"/>
                </a:solidFill>
              </a:rPr>
              <a:t>double</a:t>
            </a:r>
            <a:r>
              <a:rPr lang="en" sz="950">
                <a:solidFill>
                  <a:schemeClr val="dk1"/>
                </a:solidFill>
              </a:rPr>
              <a:t>: The </a:t>
            </a:r>
            <a:r>
              <a:rPr lang="en" sz="950">
                <a:solidFill>
                  <a:schemeClr val="dk1"/>
                </a:solidFill>
                <a:latin typeface="Courier New"/>
                <a:ea typeface="Courier New"/>
                <a:cs typeface="Courier New"/>
                <a:sym typeface="Courier New"/>
              </a:rPr>
              <a:t>double</a:t>
            </a:r>
            <a:r>
              <a:rPr lang="en" sz="950">
                <a:solidFill>
                  <a:schemeClr val="dk1"/>
                </a:solidFill>
              </a:rPr>
              <a:t> data type is a </a:t>
            </a:r>
            <a:r>
              <a:rPr b="1" lang="en" sz="950">
                <a:solidFill>
                  <a:schemeClr val="dk1"/>
                </a:solidFill>
              </a:rPr>
              <a:t>double-precision 64-bit IEEE 754 floating point</a:t>
            </a:r>
            <a:r>
              <a:rPr lang="en" sz="950">
                <a:solidFill>
                  <a:schemeClr val="dk1"/>
                </a:solidFill>
              </a:rPr>
              <a:t>. Its range of values is beyond the scope of this discussion, but is specified in the </a:t>
            </a:r>
            <a:r>
              <a:rPr lang="en" sz="950">
                <a:solidFill>
                  <a:srgbClr val="09569D"/>
                </a:solidFill>
                <a:uFill>
                  <a:noFill/>
                </a:uFill>
                <a:hlinkClick r:id="rId8">
                  <a:extLst>
                    <a:ext uri="{A12FA001-AC4F-418D-AE19-62706E023703}">
                      <ahyp:hlinkClr val="tx"/>
                    </a:ext>
                  </a:extLst>
                </a:hlinkClick>
              </a:rPr>
              <a:t>Floating-Point Types, Formats, and Values</a:t>
            </a:r>
            <a:r>
              <a:rPr lang="en" sz="950">
                <a:solidFill>
                  <a:schemeClr val="dk1"/>
                </a:solidFill>
              </a:rPr>
              <a:t> section of the Java Language Specification. For decimal values, this data type is generally the default choice. As mentioned above, this data type </a:t>
            </a:r>
            <a:r>
              <a:rPr b="1" lang="en" sz="950">
                <a:solidFill>
                  <a:schemeClr val="dk1"/>
                </a:solidFill>
              </a:rPr>
              <a:t>should never be used for precise values</a:t>
            </a:r>
            <a:r>
              <a:rPr lang="en" sz="950">
                <a:solidFill>
                  <a:schemeClr val="dk1"/>
                </a:solidFill>
              </a:rPr>
              <a:t>, such as currency.</a:t>
            </a:r>
            <a:endParaRPr sz="950">
              <a:solidFill>
                <a:schemeClr val="dk1"/>
              </a:solidFill>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f627d3ae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f627d3ae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f627d3ae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f627d3ae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computing, </a:t>
            </a:r>
            <a:r>
              <a:rPr b="1" lang="en"/>
              <a:t>endianness</a:t>
            </a:r>
            <a:r>
              <a:rPr lang="en"/>
              <a:t> is the order or sequence of bytes of a word of digital data in computer memory. Endianness is primarily expressed as big-endian (BE) or little-endian (LE). </a:t>
            </a:r>
            <a:r>
              <a:rPr b="1" lang="en">
                <a:solidFill>
                  <a:schemeClr val="dk1"/>
                </a:solidFill>
              </a:rPr>
              <a:t>little-endian system, in contrast, stores the least-significant byte at the smallest address</a:t>
            </a:r>
            <a:r>
              <a:rPr lang="en">
                <a:solidFill>
                  <a:schemeClr val="dk1"/>
                </a:solidFill>
              </a:rPr>
              <a:t>.</a:t>
            </a:r>
            <a:r>
              <a:rPr b="1" lang="en"/>
              <a:t>smallest memory address and the least significant byte at the largest</a:t>
            </a:r>
            <a:r>
              <a:rPr lang="en"/>
              <a:t>. A </a:t>
            </a:r>
            <a:r>
              <a:rPr b="1" lang="en"/>
              <a:t>little-endian system, in contrast, stores the least-significant byte at the smallest address</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Endianness may also be used to describe the order in which the bits are transmitted over a communication channel</a:t>
            </a:r>
            <a:r>
              <a:rPr lang="en"/>
              <a:t>, e.g., big-endian in a communications channel transmits the most significant bits first.[1] Bit-endianness is seldom used in other contexts.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908888737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90888873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1’s complement of a binary number</a:t>
            </a:r>
            <a:r>
              <a:rPr lang="en"/>
              <a:t> is another binary number obtained by togglin all bits in it, i.e., transforming the 0 bit to 1 and the 1 bit to 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Examples:</a:t>
            </a:r>
            <a:endParaRPr/>
          </a:p>
          <a:p>
            <a:pPr indent="0" lvl="0" marL="0" rtl="0" algn="l">
              <a:spcBef>
                <a:spcPts val="0"/>
              </a:spcBef>
              <a:spcAft>
                <a:spcPts val="0"/>
              </a:spcAft>
              <a:buClr>
                <a:schemeClr val="dk1"/>
              </a:buClr>
              <a:buSzPts val="1100"/>
              <a:buFont typeface="Arial"/>
              <a:buNone/>
            </a:pPr>
            <a:r>
              <a:rPr lang="en"/>
              <a:t>g</a:t>
            </a:r>
            <a:endParaRPr/>
          </a:p>
          <a:p>
            <a:pPr indent="0" lvl="0" marL="0" rtl="0" algn="l">
              <a:spcBef>
                <a:spcPts val="0"/>
              </a:spcBef>
              <a:spcAft>
                <a:spcPts val="0"/>
              </a:spcAft>
              <a:buClr>
                <a:schemeClr val="dk1"/>
              </a:buClr>
              <a:buSzPts val="1100"/>
              <a:buFont typeface="Arial"/>
              <a:buNone/>
            </a:pPr>
            <a:r>
              <a:rPr lang="en"/>
              <a:t>Let numbers be stored using 4 bits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1's complement of 7 (0111) is 8 (1000)</a:t>
            </a:r>
            <a:endParaRPr/>
          </a:p>
          <a:p>
            <a:pPr indent="0" lvl="0" marL="0" rtl="0" algn="l">
              <a:spcBef>
                <a:spcPts val="0"/>
              </a:spcBef>
              <a:spcAft>
                <a:spcPts val="0"/>
              </a:spcAft>
              <a:buClr>
                <a:schemeClr val="dk1"/>
              </a:buClr>
              <a:buSzPts val="1100"/>
              <a:buFont typeface="Arial"/>
              <a:buNone/>
            </a:pPr>
            <a:r>
              <a:rPr lang="en"/>
              <a:t>1's complement of 12 (1100) is 3 (0011)</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2’s complement of a binary number</a:t>
            </a:r>
            <a:r>
              <a:rPr lang="en"/>
              <a:t> is 1 added to the 1’s complement of the binary number.</a:t>
            </a:r>
            <a:endParaRPr/>
          </a:p>
          <a:p>
            <a:pPr indent="0" lvl="0" marL="0" rtl="0" algn="l">
              <a:spcBef>
                <a:spcPts val="0"/>
              </a:spcBef>
              <a:spcAft>
                <a:spcPts val="0"/>
              </a:spcAft>
              <a:buClr>
                <a:schemeClr val="dk1"/>
              </a:buClr>
              <a:buSzPts val="1100"/>
              <a:buFont typeface="Arial"/>
              <a:buNone/>
            </a:pPr>
            <a:r>
              <a:rPr lang="en"/>
              <a:t>Examples: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Let numbers be stored using 4 bits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2's complement of 7 (0111) is 9 (1001)</a:t>
            </a:r>
            <a:endParaRPr/>
          </a:p>
          <a:p>
            <a:pPr indent="0" lvl="0" marL="0" rtl="0" algn="l">
              <a:spcBef>
                <a:spcPts val="0"/>
              </a:spcBef>
              <a:spcAft>
                <a:spcPts val="0"/>
              </a:spcAft>
              <a:buClr>
                <a:schemeClr val="dk1"/>
              </a:buClr>
              <a:buSzPts val="1100"/>
              <a:buFont typeface="Arial"/>
              <a:buNone/>
            </a:pPr>
            <a:r>
              <a:rPr lang="en"/>
              <a:t>2's complement of 12 (1100) is 4 (0100)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These representations are used for signed numbers.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main difference between 1′ s complement and 2′ s complement is that 1′ s complement has two representations of 0 (zero) – 00000000, which is positive zero (+0) and 11111111, which is negative zero (-0); whereas in 2′ s complement, there is only one representation for zero – 00000000 (+0) because if we add 1 to 11111111 (-1), we get 00000000 (+0) which is the same as positive zero. This is the reason why 2′ s complement is generally used.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Another difference is that while adding numbers using 1′ s complement, we first do binary addition, then add in an end-around carry value. But, 2′ s complement has only one value for zero, and doesn’t require carry values.</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f627d3ae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f627d3ae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Many historical and extant processors use a big-endian memory representation, either exclusively or as a design option. Big-endian memory representation is commonly referred to as network order, as used in the </a:t>
            </a:r>
            <a:r>
              <a:rPr lang="en" sz="1050">
                <a:solidFill>
                  <a:srgbClr val="0645AD"/>
                </a:solidFill>
                <a:highlight>
                  <a:srgbClr val="FFFFFF"/>
                </a:highlight>
                <a:uFill>
                  <a:noFill/>
                </a:uFill>
                <a:hlinkClick r:id="rId2">
                  <a:extLst>
                    <a:ext uri="{A12FA001-AC4F-418D-AE19-62706E023703}">
                      <ahyp:hlinkClr val="tx"/>
                    </a:ext>
                  </a:extLst>
                </a:hlinkClick>
              </a:rPr>
              <a:t>Internet protocol suite</a:t>
            </a:r>
            <a:r>
              <a:rPr lang="en" sz="1050">
                <a:solidFill>
                  <a:srgbClr val="202122"/>
                </a:solidFill>
                <a:highlight>
                  <a:srgbClr val="FFFFFF"/>
                </a:highlight>
              </a:rPr>
              <a:t>. Other processor types use little-endian memory representation; others use yet another scheme called "</a:t>
            </a:r>
            <a:r>
              <a:rPr lang="en" sz="1050">
                <a:solidFill>
                  <a:srgbClr val="0645AD"/>
                </a:solidFill>
                <a:highlight>
                  <a:srgbClr val="FFFFFF"/>
                </a:highlight>
                <a:uFill>
                  <a:noFill/>
                </a:uFill>
                <a:hlinkClick r:id="rId3">
                  <a:extLst>
                    <a:ext uri="{A12FA001-AC4F-418D-AE19-62706E023703}">
                      <ahyp:hlinkClr val="tx"/>
                    </a:ext>
                  </a:extLst>
                </a:hlinkClick>
              </a:rPr>
              <a:t>middle-endian</a:t>
            </a:r>
            <a:r>
              <a:rPr lang="en" sz="1050">
                <a:solidFill>
                  <a:srgbClr val="202122"/>
                </a:solidFill>
                <a:highlight>
                  <a:srgbClr val="FFFFFF"/>
                </a:highlight>
              </a:rPr>
              <a:t>", "mixed-endian" or "</a:t>
            </a:r>
            <a:r>
              <a:rPr lang="en" sz="1050">
                <a:solidFill>
                  <a:srgbClr val="0645AD"/>
                </a:solidFill>
                <a:highlight>
                  <a:srgbClr val="FFFFFF"/>
                </a:highlight>
                <a:uFill>
                  <a:noFill/>
                </a:uFill>
                <a:hlinkClick r:id="rId4">
                  <a:extLst>
                    <a:ext uri="{A12FA001-AC4F-418D-AE19-62706E023703}">
                      <ahyp:hlinkClr val="tx"/>
                    </a:ext>
                  </a:extLst>
                </a:hlinkClick>
              </a:rPr>
              <a:t>PDP-11</a:t>
            </a:r>
            <a:r>
              <a:rPr lang="en" sz="1050">
                <a:solidFill>
                  <a:srgbClr val="202122"/>
                </a:solidFill>
                <a:highlight>
                  <a:srgbClr val="FFFFFF"/>
                </a:highlight>
              </a:rPr>
              <a:t>-endian".</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 </a:t>
            </a:r>
            <a:r>
              <a:rPr lang="en" sz="1050">
                <a:solidFill>
                  <a:srgbClr val="0645AD"/>
                </a:solidFill>
                <a:highlight>
                  <a:srgbClr val="FFFFFF"/>
                </a:highlight>
                <a:uFill>
                  <a:noFill/>
                </a:uFill>
                <a:hlinkClick r:id="rId5">
                  <a:extLst>
                    <a:ext uri="{A12FA001-AC4F-418D-AE19-62706E023703}">
                      <ahyp:hlinkClr val="tx"/>
                    </a:ext>
                  </a:extLst>
                </a:hlinkClick>
              </a:rPr>
              <a:t>IBM System/360</a:t>
            </a:r>
            <a:r>
              <a:rPr lang="en" sz="1050">
                <a:solidFill>
                  <a:srgbClr val="202122"/>
                </a:solidFill>
                <a:highlight>
                  <a:srgbClr val="FFFFFF"/>
                </a:highlight>
              </a:rPr>
              <a:t> uses </a:t>
            </a:r>
            <a:r>
              <a:rPr b="1" lang="en" sz="1050">
                <a:solidFill>
                  <a:srgbClr val="202122"/>
                </a:solidFill>
                <a:highlight>
                  <a:srgbClr val="FFFFFF"/>
                </a:highlight>
              </a:rPr>
              <a:t>big-endian</a:t>
            </a:r>
            <a:r>
              <a:rPr lang="en" sz="1050">
                <a:solidFill>
                  <a:srgbClr val="202122"/>
                </a:solidFill>
                <a:highlight>
                  <a:srgbClr val="FFFFFF"/>
                </a:highlight>
              </a:rPr>
              <a:t> byte order, as do its successors </a:t>
            </a:r>
            <a:r>
              <a:rPr lang="en" sz="1050">
                <a:solidFill>
                  <a:srgbClr val="0645AD"/>
                </a:solidFill>
                <a:highlight>
                  <a:srgbClr val="FFFFFF"/>
                </a:highlight>
                <a:uFill>
                  <a:noFill/>
                </a:uFill>
                <a:hlinkClick r:id="rId6">
                  <a:extLst>
                    <a:ext uri="{A12FA001-AC4F-418D-AE19-62706E023703}">
                      <ahyp:hlinkClr val="tx"/>
                    </a:ext>
                  </a:extLst>
                </a:hlinkClick>
              </a:rPr>
              <a:t>System/370</a:t>
            </a:r>
            <a:r>
              <a:rPr lang="en" sz="1050">
                <a:solidFill>
                  <a:srgbClr val="202122"/>
                </a:solidFill>
                <a:highlight>
                  <a:srgbClr val="FFFFFF"/>
                </a:highlight>
              </a:rPr>
              <a:t>, </a:t>
            </a:r>
            <a:r>
              <a:rPr lang="en" sz="1050">
                <a:solidFill>
                  <a:srgbClr val="0645AD"/>
                </a:solidFill>
                <a:highlight>
                  <a:srgbClr val="FFFFFF"/>
                </a:highlight>
                <a:uFill>
                  <a:noFill/>
                </a:uFill>
                <a:hlinkClick r:id="rId7">
                  <a:extLst>
                    <a:ext uri="{A12FA001-AC4F-418D-AE19-62706E023703}">
                      <ahyp:hlinkClr val="tx"/>
                    </a:ext>
                  </a:extLst>
                </a:hlinkClick>
              </a:rPr>
              <a:t>ESA/390</a:t>
            </a:r>
            <a:r>
              <a:rPr lang="en" sz="1050">
                <a:solidFill>
                  <a:srgbClr val="202122"/>
                </a:solidFill>
                <a:highlight>
                  <a:srgbClr val="FFFFFF"/>
                </a:highlight>
              </a:rPr>
              <a:t>, and </a:t>
            </a:r>
            <a:r>
              <a:rPr lang="en" sz="1050">
                <a:solidFill>
                  <a:srgbClr val="0645AD"/>
                </a:solidFill>
                <a:highlight>
                  <a:srgbClr val="FFFFFF"/>
                </a:highlight>
                <a:uFill>
                  <a:noFill/>
                </a:uFill>
                <a:hlinkClick r:id="rId8">
                  <a:extLst>
                    <a:ext uri="{A12FA001-AC4F-418D-AE19-62706E023703}">
                      <ahyp:hlinkClr val="tx"/>
                    </a:ext>
                  </a:extLst>
                </a:hlinkClick>
              </a:rPr>
              <a:t>z/Architecture</a:t>
            </a:r>
            <a:r>
              <a:rPr lang="en" sz="1050">
                <a:solidFill>
                  <a:srgbClr val="202122"/>
                </a:solidFill>
                <a:highlight>
                  <a:srgbClr val="FFFFFF"/>
                </a:highlight>
              </a:rPr>
              <a:t>. The </a:t>
            </a:r>
            <a:r>
              <a:rPr lang="en" sz="1050">
                <a:solidFill>
                  <a:srgbClr val="0645AD"/>
                </a:solidFill>
                <a:highlight>
                  <a:srgbClr val="FFFFFF"/>
                </a:highlight>
                <a:uFill>
                  <a:noFill/>
                </a:uFill>
                <a:hlinkClick r:id="rId9">
                  <a:extLst>
                    <a:ext uri="{A12FA001-AC4F-418D-AE19-62706E023703}">
                      <ahyp:hlinkClr val="tx"/>
                    </a:ext>
                  </a:extLst>
                </a:hlinkClick>
              </a:rPr>
              <a:t>PDP-10</a:t>
            </a:r>
            <a:r>
              <a:rPr lang="en" sz="1050">
                <a:solidFill>
                  <a:srgbClr val="202122"/>
                </a:solidFill>
                <a:highlight>
                  <a:srgbClr val="FFFFFF"/>
                </a:highlight>
              </a:rPr>
              <a:t> also uses big-endian addressing for byte-oriented instructions. The </a:t>
            </a:r>
            <a:r>
              <a:rPr lang="en" sz="1050">
                <a:solidFill>
                  <a:srgbClr val="0645AD"/>
                </a:solidFill>
                <a:highlight>
                  <a:srgbClr val="FFFFFF"/>
                </a:highlight>
                <a:uFill>
                  <a:noFill/>
                </a:uFill>
                <a:hlinkClick r:id="rId10">
                  <a:extLst>
                    <a:ext uri="{A12FA001-AC4F-418D-AE19-62706E023703}">
                      <ahyp:hlinkClr val="tx"/>
                    </a:ext>
                  </a:extLst>
                </a:hlinkClick>
              </a:rPr>
              <a:t>IBM Series/1</a:t>
            </a:r>
            <a:r>
              <a:rPr lang="en" sz="1050">
                <a:solidFill>
                  <a:srgbClr val="202122"/>
                </a:solidFill>
                <a:highlight>
                  <a:srgbClr val="FFFFFF"/>
                </a:highlight>
              </a:rPr>
              <a:t> minicomputer also use big-endian byte order.</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Dealing with data of different endianness is sometimes termed the </a:t>
            </a:r>
            <a:r>
              <a:rPr i="1" lang="en" sz="1050">
                <a:solidFill>
                  <a:srgbClr val="202122"/>
                </a:solidFill>
                <a:highlight>
                  <a:srgbClr val="FFFFFF"/>
                </a:highlight>
              </a:rPr>
              <a:t>NUXI problem</a:t>
            </a:r>
            <a:r>
              <a:rPr lang="en" sz="1050">
                <a:solidFill>
                  <a:srgbClr val="202122"/>
                </a:solidFill>
                <a:highlight>
                  <a:srgbClr val="FFFFFF"/>
                </a:highlight>
              </a:rPr>
              <a:t>.</a:t>
            </a:r>
            <a:r>
              <a:rPr baseline="30000" lang="en" sz="1400">
                <a:solidFill>
                  <a:srgbClr val="0645AD"/>
                </a:solidFill>
                <a:highlight>
                  <a:srgbClr val="FFFFFF"/>
                </a:highlight>
                <a:uFill>
                  <a:noFill/>
                </a:uFill>
                <a:hlinkClick r:id="rId11">
                  <a:extLst>
                    <a:ext uri="{A12FA001-AC4F-418D-AE19-62706E023703}">
                      <ahyp:hlinkClr val="tx"/>
                    </a:ext>
                  </a:extLst>
                </a:hlinkClick>
              </a:rPr>
              <a:t>[10]</a:t>
            </a:r>
            <a:r>
              <a:rPr lang="en" sz="1050">
                <a:solidFill>
                  <a:srgbClr val="202122"/>
                </a:solidFill>
                <a:highlight>
                  <a:srgbClr val="FFFFFF"/>
                </a:highlight>
              </a:rPr>
              <a:t> This terminology alludes to the byte order conflicts encountered while </a:t>
            </a:r>
            <a:r>
              <a:rPr lang="en" sz="1050">
                <a:solidFill>
                  <a:srgbClr val="0645AD"/>
                </a:solidFill>
                <a:highlight>
                  <a:srgbClr val="FFFFFF"/>
                </a:highlight>
                <a:uFill>
                  <a:noFill/>
                </a:uFill>
                <a:hlinkClick r:id="rId12">
                  <a:extLst>
                    <a:ext uri="{A12FA001-AC4F-418D-AE19-62706E023703}">
                      <ahyp:hlinkClr val="tx"/>
                    </a:ext>
                  </a:extLst>
                </a:hlinkClick>
              </a:rPr>
              <a:t>adapting</a:t>
            </a:r>
            <a:r>
              <a:rPr lang="en" sz="1050">
                <a:solidFill>
                  <a:srgbClr val="202122"/>
                </a:solidFill>
                <a:highlight>
                  <a:srgbClr val="FFFFFF"/>
                </a:highlight>
              </a:rPr>
              <a:t> </a:t>
            </a:r>
            <a:r>
              <a:rPr lang="en" sz="1050">
                <a:solidFill>
                  <a:srgbClr val="0645AD"/>
                </a:solidFill>
                <a:highlight>
                  <a:srgbClr val="FFFFFF"/>
                </a:highlight>
                <a:uFill>
                  <a:noFill/>
                </a:uFill>
                <a:hlinkClick r:id="rId13">
                  <a:extLst>
                    <a:ext uri="{A12FA001-AC4F-418D-AE19-62706E023703}">
                      <ahyp:hlinkClr val="tx"/>
                    </a:ext>
                  </a:extLst>
                </a:hlinkClick>
              </a:rPr>
              <a:t>UNIX</a:t>
            </a:r>
            <a:r>
              <a:rPr lang="en" sz="1050">
                <a:solidFill>
                  <a:srgbClr val="202122"/>
                </a:solidFill>
                <a:highlight>
                  <a:srgbClr val="FFFFFF"/>
                </a:highlight>
              </a:rPr>
              <a:t>, which ran on the mixed-endian PDP-11, to a big-endian IBM Series/1 computer. Unix was one of the first systems to allow the same code to be compiled for platforms with different internal representations. One of the first programs converted was supposed to print out </a:t>
            </a:r>
            <a:r>
              <a:rPr lang="en" sz="1050">
                <a:solidFill>
                  <a:schemeClr val="dk1"/>
                </a:solidFill>
                <a:highlight>
                  <a:srgbClr val="F8F8F8"/>
                </a:highlight>
                <a:latin typeface="Courier New"/>
                <a:ea typeface="Courier New"/>
                <a:cs typeface="Courier New"/>
                <a:sym typeface="Courier New"/>
              </a:rPr>
              <a:t>Unix</a:t>
            </a:r>
            <a:r>
              <a:rPr lang="en" sz="1050">
                <a:solidFill>
                  <a:srgbClr val="202122"/>
                </a:solidFill>
                <a:highlight>
                  <a:srgbClr val="FFFFFF"/>
                </a:highlight>
              </a:rPr>
              <a:t>, but on the Series/1 it printed </a:t>
            </a:r>
            <a:r>
              <a:rPr lang="en" sz="1050">
                <a:solidFill>
                  <a:schemeClr val="dk1"/>
                </a:solidFill>
                <a:highlight>
                  <a:srgbClr val="F8F8F8"/>
                </a:highlight>
                <a:latin typeface="Courier New"/>
                <a:ea typeface="Courier New"/>
                <a:cs typeface="Courier New"/>
                <a:sym typeface="Courier New"/>
              </a:rPr>
              <a:t>nUxi</a:t>
            </a:r>
            <a:r>
              <a:rPr lang="en" sz="1050">
                <a:solidFill>
                  <a:srgbClr val="202122"/>
                </a:solidFill>
                <a:highlight>
                  <a:srgbClr val="FFFFFF"/>
                </a:highlight>
              </a:rPr>
              <a:t> instead.</a:t>
            </a:r>
            <a:r>
              <a:rPr baseline="30000" lang="en" sz="1400">
                <a:solidFill>
                  <a:srgbClr val="0645AD"/>
                </a:solidFill>
                <a:highlight>
                  <a:srgbClr val="FFFFFF"/>
                </a:highlight>
                <a:uFill>
                  <a:noFill/>
                </a:uFill>
                <a:hlinkClick r:id="rId14">
                  <a:extLst>
                    <a:ext uri="{A12FA001-AC4F-418D-AE19-62706E023703}">
                      <ahyp:hlinkClr val="tx"/>
                    </a:ext>
                  </a:extLst>
                </a:hlinkClick>
              </a:rPr>
              <a:t>[11]</a:t>
            </a:r>
            <a:endParaRPr baseline="30000" sz="1400">
              <a:solidFill>
                <a:srgbClr val="0645A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 </a:t>
            </a:r>
            <a:r>
              <a:rPr lang="en" sz="1050">
                <a:solidFill>
                  <a:srgbClr val="0645AD"/>
                </a:solidFill>
                <a:highlight>
                  <a:srgbClr val="FFFFFF"/>
                </a:highlight>
                <a:uFill>
                  <a:noFill/>
                </a:uFill>
                <a:hlinkClick r:id="rId15">
                  <a:extLst>
                    <a:ext uri="{A12FA001-AC4F-418D-AE19-62706E023703}">
                      <ahyp:hlinkClr val="tx"/>
                    </a:ext>
                  </a:extLst>
                </a:hlinkClick>
              </a:rPr>
              <a:t>Datapoint 2200</a:t>
            </a:r>
            <a:r>
              <a:rPr lang="en" sz="1050">
                <a:solidFill>
                  <a:srgbClr val="202122"/>
                </a:solidFill>
                <a:highlight>
                  <a:srgbClr val="FFFFFF"/>
                </a:highlight>
              </a:rPr>
              <a:t> uses simple bit-serial logic with little-endian to facilitate </a:t>
            </a:r>
            <a:r>
              <a:rPr lang="en" sz="1050">
                <a:solidFill>
                  <a:srgbClr val="0645AD"/>
                </a:solidFill>
                <a:highlight>
                  <a:srgbClr val="FFFFFF"/>
                </a:highlight>
                <a:uFill>
                  <a:noFill/>
                </a:uFill>
                <a:hlinkClick r:id="rId16">
                  <a:extLst>
                    <a:ext uri="{A12FA001-AC4F-418D-AE19-62706E023703}">
                      <ahyp:hlinkClr val="tx"/>
                    </a:ext>
                  </a:extLst>
                </a:hlinkClick>
              </a:rPr>
              <a:t>carry propagation</a:t>
            </a:r>
            <a:r>
              <a:rPr lang="en" sz="1050">
                <a:solidFill>
                  <a:srgbClr val="202122"/>
                </a:solidFill>
                <a:highlight>
                  <a:srgbClr val="FFFFFF"/>
                </a:highlight>
              </a:rPr>
              <a:t>. When Intel developed the </a:t>
            </a:r>
            <a:r>
              <a:rPr lang="en" sz="1050">
                <a:solidFill>
                  <a:srgbClr val="0645AD"/>
                </a:solidFill>
                <a:highlight>
                  <a:srgbClr val="FFFFFF"/>
                </a:highlight>
                <a:uFill>
                  <a:noFill/>
                </a:uFill>
                <a:hlinkClick r:id="rId17">
                  <a:extLst>
                    <a:ext uri="{A12FA001-AC4F-418D-AE19-62706E023703}">
                      <ahyp:hlinkClr val="tx"/>
                    </a:ext>
                  </a:extLst>
                </a:hlinkClick>
              </a:rPr>
              <a:t>8008</a:t>
            </a:r>
            <a:r>
              <a:rPr lang="en" sz="1050">
                <a:solidFill>
                  <a:srgbClr val="202122"/>
                </a:solidFill>
                <a:highlight>
                  <a:srgbClr val="FFFFFF"/>
                </a:highlight>
              </a:rPr>
              <a:t> microprocessor for Datapoint, they used little-endian for compatibility. However, as Intel was unable to deliver the 8008 in time, Datapoint used a </a:t>
            </a:r>
            <a:r>
              <a:rPr lang="en" sz="1050">
                <a:solidFill>
                  <a:srgbClr val="0645AD"/>
                </a:solidFill>
                <a:highlight>
                  <a:srgbClr val="FFFFFF"/>
                </a:highlight>
                <a:uFill>
                  <a:noFill/>
                </a:uFill>
                <a:hlinkClick r:id="rId18">
                  <a:extLst>
                    <a:ext uri="{A12FA001-AC4F-418D-AE19-62706E023703}">
                      <ahyp:hlinkClr val="tx"/>
                    </a:ext>
                  </a:extLst>
                </a:hlinkClick>
              </a:rPr>
              <a:t>medium scale integration</a:t>
            </a:r>
            <a:r>
              <a:rPr lang="en" sz="1050">
                <a:solidFill>
                  <a:srgbClr val="202122"/>
                </a:solidFill>
                <a:highlight>
                  <a:srgbClr val="FFFFFF"/>
                </a:highlight>
              </a:rPr>
              <a:t> equivalent, but the little-endianness was retained in most Intel designs, including the </a:t>
            </a:r>
            <a:r>
              <a:rPr lang="en" sz="1050">
                <a:solidFill>
                  <a:srgbClr val="0645AD"/>
                </a:solidFill>
                <a:highlight>
                  <a:srgbClr val="FFFFFF"/>
                </a:highlight>
                <a:uFill>
                  <a:noFill/>
                </a:uFill>
                <a:hlinkClick r:id="rId19">
                  <a:extLst>
                    <a:ext uri="{A12FA001-AC4F-418D-AE19-62706E023703}">
                      <ahyp:hlinkClr val="tx"/>
                    </a:ext>
                  </a:extLst>
                </a:hlinkClick>
              </a:rPr>
              <a:t>MCS-48</a:t>
            </a:r>
            <a:r>
              <a:rPr lang="en" sz="1050">
                <a:solidFill>
                  <a:srgbClr val="202122"/>
                </a:solidFill>
                <a:highlight>
                  <a:srgbClr val="FFFFFF"/>
                </a:highlight>
              </a:rPr>
              <a:t> and the </a:t>
            </a:r>
            <a:r>
              <a:rPr lang="en" sz="1050">
                <a:solidFill>
                  <a:srgbClr val="0645AD"/>
                </a:solidFill>
                <a:highlight>
                  <a:srgbClr val="FFFFFF"/>
                </a:highlight>
                <a:uFill>
                  <a:noFill/>
                </a:uFill>
                <a:hlinkClick r:id="rId20">
                  <a:extLst>
                    <a:ext uri="{A12FA001-AC4F-418D-AE19-62706E023703}">
                      <ahyp:hlinkClr val="tx"/>
                    </a:ext>
                  </a:extLst>
                </a:hlinkClick>
              </a:rPr>
              <a:t>8086</a:t>
            </a:r>
            <a:r>
              <a:rPr lang="en" sz="1050">
                <a:solidFill>
                  <a:srgbClr val="202122"/>
                </a:solidFill>
                <a:highlight>
                  <a:srgbClr val="FFFFFF"/>
                </a:highlight>
              </a:rPr>
              <a:t> and its </a:t>
            </a:r>
            <a:r>
              <a:rPr lang="en" sz="1050">
                <a:solidFill>
                  <a:srgbClr val="0645AD"/>
                </a:solidFill>
                <a:highlight>
                  <a:srgbClr val="FFFFFF"/>
                </a:highlight>
                <a:uFill>
                  <a:noFill/>
                </a:uFill>
                <a:hlinkClick r:id="rId21">
                  <a:extLst>
                    <a:ext uri="{A12FA001-AC4F-418D-AE19-62706E023703}">
                      <ahyp:hlinkClr val="tx"/>
                    </a:ext>
                  </a:extLst>
                </a:hlinkClick>
              </a:rPr>
              <a:t>x86</a:t>
            </a:r>
            <a:r>
              <a:rPr lang="en" sz="1050">
                <a:solidFill>
                  <a:srgbClr val="202122"/>
                </a:solidFill>
                <a:highlight>
                  <a:srgbClr val="FFFFFF"/>
                </a:highlight>
              </a:rPr>
              <a:t> successors.</a:t>
            </a:r>
            <a:r>
              <a:rPr baseline="30000" lang="en" sz="1400">
                <a:solidFill>
                  <a:srgbClr val="0645AD"/>
                </a:solidFill>
                <a:highlight>
                  <a:srgbClr val="FFFFFF"/>
                </a:highlight>
                <a:uFill>
                  <a:noFill/>
                </a:uFill>
                <a:hlinkClick r:id="rId22">
                  <a:extLst>
                    <a:ext uri="{A12FA001-AC4F-418D-AE19-62706E023703}">
                      <ahyp:hlinkClr val="tx"/>
                    </a:ext>
                  </a:extLst>
                </a:hlinkClick>
              </a:rPr>
              <a:t>[12]</a:t>
            </a:r>
            <a:r>
              <a:rPr baseline="30000" lang="en" sz="1400">
                <a:solidFill>
                  <a:srgbClr val="0645AD"/>
                </a:solidFill>
                <a:highlight>
                  <a:srgbClr val="FFFFFF"/>
                </a:highlight>
                <a:uFill>
                  <a:noFill/>
                </a:uFill>
                <a:hlinkClick r:id="rId23">
                  <a:extLst>
                    <a:ext uri="{A12FA001-AC4F-418D-AE19-62706E023703}">
                      <ahyp:hlinkClr val="tx"/>
                    </a:ext>
                  </a:extLst>
                </a:hlinkClick>
              </a:rPr>
              <a:t>[13]</a:t>
            </a:r>
            <a:r>
              <a:rPr lang="en" sz="1050">
                <a:solidFill>
                  <a:srgbClr val="202122"/>
                </a:solidFill>
                <a:highlight>
                  <a:srgbClr val="FFFFFF"/>
                </a:highlight>
              </a:rPr>
              <a:t> The </a:t>
            </a:r>
            <a:r>
              <a:rPr lang="en" sz="1050">
                <a:solidFill>
                  <a:srgbClr val="0645AD"/>
                </a:solidFill>
                <a:highlight>
                  <a:srgbClr val="FFFFFF"/>
                </a:highlight>
                <a:uFill>
                  <a:noFill/>
                </a:uFill>
                <a:hlinkClick r:id="rId24">
                  <a:extLst>
                    <a:ext uri="{A12FA001-AC4F-418D-AE19-62706E023703}">
                      <ahyp:hlinkClr val="tx"/>
                    </a:ext>
                  </a:extLst>
                </a:hlinkClick>
              </a:rPr>
              <a:t>DEC Alpha</a:t>
            </a:r>
            <a:r>
              <a:rPr lang="en" sz="1050">
                <a:solidFill>
                  <a:srgbClr val="202122"/>
                </a:solidFill>
                <a:highlight>
                  <a:srgbClr val="FFFFFF"/>
                </a:highlight>
              </a:rPr>
              <a:t>, </a:t>
            </a:r>
            <a:r>
              <a:rPr lang="en" sz="1050">
                <a:solidFill>
                  <a:srgbClr val="0645AD"/>
                </a:solidFill>
                <a:highlight>
                  <a:srgbClr val="FFFFFF"/>
                </a:highlight>
                <a:uFill>
                  <a:noFill/>
                </a:uFill>
                <a:hlinkClick r:id="rId25">
                  <a:extLst>
                    <a:ext uri="{A12FA001-AC4F-418D-AE19-62706E023703}">
                      <ahyp:hlinkClr val="tx"/>
                    </a:ext>
                  </a:extLst>
                </a:hlinkClick>
              </a:rPr>
              <a:t>Atmel AVR</a:t>
            </a:r>
            <a:r>
              <a:rPr lang="en" sz="1050">
                <a:solidFill>
                  <a:srgbClr val="202122"/>
                </a:solidFill>
                <a:highlight>
                  <a:srgbClr val="FFFFFF"/>
                </a:highlight>
              </a:rPr>
              <a:t>, </a:t>
            </a:r>
            <a:r>
              <a:rPr lang="en" sz="1050">
                <a:solidFill>
                  <a:srgbClr val="0645AD"/>
                </a:solidFill>
                <a:highlight>
                  <a:srgbClr val="FFFFFF"/>
                </a:highlight>
                <a:uFill>
                  <a:noFill/>
                </a:uFill>
                <a:hlinkClick r:id="rId26">
                  <a:extLst>
                    <a:ext uri="{A12FA001-AC4F-418D-AE19-62706E023703}">
                      <ahyp:hlinkClr val="tx"/>
                    </a:ext>
                  </a:extLst>
                </a:hlinkClick>
              </a:rPr>
              <a:t>VAX</a:t>
            </a:r>
            <a:r>
              <a:rPr lang="en" sz="1050">
                <a:solidFill>
                  <a:srgbClr val="202122"/>
                </a:solidFill>
                <a:highlight>
                  <a:srgbClr val="FFFFFF"/>
                </a:highlight>
              </a:rPr>
              <a:t>, the </a:t>
            </a:r>
            <a:r>
              <a:rPr lang="en" sz="1050">
                <a:solidFill>
                  <a:srgbClr val="0645AD"/>
                </a:solidFill>
                <a:highlight>
                  <a:srgbClr val="FFFFFF"/>
                </a:highlight>
                <a:uFill>
                  <a:noFill/>
                </a:uFill>
                <a:hlinkClick r:id="rId27">
                  <a:extLst>
                    <a:ext uri="{A12FA001-AC4F-418D-AE19-62706E023703}">
                      <ahyp:hlinkClr val="tx"/>
                    </a:ext>
                  </a:extLst>
                </a:hlinkClick>
              </a:rPr>
              <a:t>MOS Technology 6502</a:t>
            </a:r>
            <a:r>
              <a:rPr lang="en" sz="1050">
                <a:solidFill>
                  <a:srgbClr val="202122"/>
                </a:solidFill>
                <a:highlight>
                  <a:srgbClr val="FFFFFF"/>
                </a:highlight>
              </a:rPr>
              <a:t> family (including </a:t>
            </a:r>
            <a:r>
              <a:rPr lang="en" sz="1050">
                <a:solidFill>
                  <a:srgbClr val="0645AD"/>
                </a:solidFill>
                <a:highlight>
                  <a:srgbClr val="FFFFFF"/>
                </a:highlight>
                <a:uFill>
                  <a:noFill/>
                </a:uFill>
                <a:hlinkClick r:id="rId28">
                  <a:extLst>
                    <a:ext uri="{A12FA001-AC4F-418D-AE19-62706E023703}">
                      <ahyp:hlinkClr val="tx"/>
                    </a:ext>
                  </a:extLst>
                </a:hlinkClick>
              </a:rPr>
              <a:t>Western Design Center</a:t>
            </a:r>
            <a:r>
              <a:rPr lang="en" sz="1050">
                <a:solidFill>
                  <a:srgbClr val="202122"/>
                </a:solidFill>
                <a:highlight>
                  <a:srgbClr val="FFFFFF"/>
                </a:highlight>
              </a:rPr>
              <a:t> </a:t>
            </a:r>
            <a:r>
              <a:rPr lang="en" sz="1050">
                <a:solidFill>
                  <a:srgbClr val="0645AD"/>
                </a:solidFill>
                <a:highlight>
                  <a:srgbClr val="FFFFFF"/>
                </a:highlight>
                <a:uFill>
                  <a:noFill/>
                </a:uFill>
                <a:hlinkClick r:id="rId29">
                  <a:extLst>
                    <a:ext uri="{A12FA001-AC4F-418D-AE19-62706E023703}">
                      <ahyp:hlinkClr val="tx"/>
                    </a:ext>
                  </a:extLst>
                </a:hlinkClick>
              </a:rPr>
              <a:t>65802</a:t>
            </a:r>
            <a:r>
              <a:rPr lang="en" sz="1050">
                <a:solidFill>
                  <a:srgbClr val="202122"/>
                </a:solidFill>
                <a:highlight>
                  <a:srgbClr val="FFFFFF"/>
                </a:highlight>
              </a:rPr>
              <a:t> and </a:t>
            </a:r>
            <a:r>
              <a:rPr lang="en" sz="1050">
                <a:solidFill>
                  <a:srgbClr val="0645AD"/>
                </a:solidFill>
                <a:highlight>
                  <a:srgbClr val="FFFFFF"/>
                </a:highlight>
                <a:uFill>
                  <a:noFill/>
                </a:uFill>
                <a:hlinkClick r:id="rId30">
                  <a:extLst>
                    <a:ext uri="{A12FA001-AC4F-418D-AE19-62706E023703}">
                      <ahyp:hlinkClr val="tx"/>
                    </a:ext>
                  </a:extLst>
                </a:hlinkClick>
              </a:rPr>
              <a:t>65C816</a:t>
            </a:r>
            <a:r>
              <a:rPr lang="en" sz="1050">
                <a:solidFill>
                  <a:srgbClr val="202122"/>
                </a:solidFill>
                <a:highlight>
                  <a:srgbClr val="FFFFFF"/>
                </a:highlight>
              </a:rPr>
              <a:t>), the Zilog </a:t>
            </a:r>
            <a:r>
              <a:rPr lang="en" sz="1050">
                <a:solidFill>
                  <a:srgbClr val="0645AD"/>
                </a:solidFill>
                <a:highlight>
                  <a:srgbClr val="FFFFFF"/>
                </a:highlight>
                <a:uFill>
                  <a:noFill/>
                </a:uFill>
                <a:hlinkClick r:id="rId31">
                  <a:extLst>
                    <a:ext uri="{A12FA001-AC4F-418D-AE19-62706E023703}">
                      <ahyp:hlinkClr val="tx"/>
                    </a:ext>
                  </a:extLst>
                </a:hlinkClick>
              </a:rPr>
              <a:t>Z80</a:t>
            </a:r>
            <a:r>
              <a:rPr lang="en" sz="1050">
                <a:solidFill>
                  <a:srgbClr val="202122"/>
                </a:solidFill>
                <a:highlight>
                  <a:srgbClr val="FFFFFF"/>
                </a:highlight>
              </a:rPr>
              <a:t> (including </a:t>
            </a:r>
            <a:r>
              <a:rPr lang="en" sz="1050">
                <a:solidFill>
                  <a:srgbClr val="0645AD"/>
                </a:solidFill>
                <a:highlight>
                  <a:srgbClr val="FFFFFF"/>
                </a:highlight>
                <a:uFill>
                  <a:noFill/>
                </a:uFill>
                <a:hlinkClick r:id="rId32">
                  <a:extLst>
                    <a:ext uri="{A12FA001-AC4F-418D-AE19-62706E023703}">
                      <ahyp:hlinkClr val="tx"/>
                    </a:ext>
                  </a:extLst>
                </a:hlinkClick>
              </a:rPr>
              <a:t>Z180</a:t>
            </a:r>
            <a:r>
              <a:rPr lang="en" sz="1050">
                <a:solidFill>
                  <a:srgbClr val="202122"/>
                </a:solidFill>
                <a:highlight>
                  <a:srgbClr val="FFFFFF"/>
                </a:highlight>
              </a:rPr>
              <a:t> and </a:t>
            </a:r>
            <a:r>
              <a:rPr lang="en" sz="1050">
                <a:solidFill>
                  <a:srgbClr val="0645AD"/>
                </a:solidFill>
                <a:highlight>
                  <a:srgbClr val="FFFFFF"/>
                </a:highlight>
                <a:uFill>
                  <a:noFill/>
                </a:uFill>
                <a:hlinkClick r:id="rId33">
                  <a:extLst>
                    <a:ext uri="{A12FA001-AC4F-418D-AE19-62706E023703}">
                      <ahyp:hlinkClr val="tx"/>
                    </a:ext>
                  </a:extLst>
                </a:hlinkClick>
              </a:rPr>
              <a:t>eZ80</a:t>
            </a:r>
            <a:r>
              <a:rPr lang="en" sz="1050">
                <a:solidFill>
                  <a:srgbClr val="202122"/>
                </a:solidFill>
                <a:highlight>
                  <a:srgbClr val="FFFFFF"/>
                </a:highlight>
              </a:rPr>
              <a:t>), the </a:t>
            </a:r>
            <a:r>
              <a:rPr lang="en" sz="1050">
                <a:solidFill>
                  <a:srgbClr val="0645AD"/>
                </a:solidFill>
                <a:highlight>
                  <a:srgbClr val="FFFFFF"/>
                </a:highlight>
                <a:uFill>
                  <a:noFill/>
                </a:uFill>
                <a:hlinkClick r:id="rId34">
                  <a:extLst>
                    <a:ext uri="{A12FA001-AC4F-418D-AE19-62706E023703}">
                      <ahyp:hlinkClr val="tx"/>
                    </a:ext>
                  </a:extLst>
                </a:hlinkClick>
              </a:rPr>
              <a:t>Altera</a:t>
            </a:r>
            <a:r>
              <a:rPr lang="en" sz="1050">
                <a:solidFill>
                  <a:srgbClr val="202122"/>
                </a:solidFill>
                <a:highlight>
                  <a:srgbClr val="FFFFFF"/>
                </a:highlight>
              </a:rPr>
              <a:t> </a:t>
            </a:r>
            <a:r>
              <a:rPr lang="en" sz="1050">
                <a:solidFill>
                  <a:srgbClr val="0645AD"/>
                </a:solidFill>
                <a:highlight>
                  <a:srgbClr val="FFFFFF"/>
                </a:highlight>
                <a:uFill>
                  <a:noFill/>
                </a:uFill>
                <a:hlinkClick r:id="rId35">
                  <a:extLst>
                    <a:ext uri="{A12FA001-AC4F-418D-AE19-62706E023703}">
                      <ahyp:hlinkClr val="tx"/>
                    </a:ext>
                  </a:extLst>
                </a:hlinkClick>
              </a:rPr>
              <a:t>Nios II</a:t>
            </a:r>
            <a:r>
              <a:rPr lang="en" sz="1050">
                <a:solidFill>
                  <a:srgbClr val="202122"/>
                </a:solidFill>
                <a:highlight>
                  <a:srgbClr val="FFFFFF"/>
                </a:highlight>
              </a:rPr>
              <a:t>, and many other processors and processor families are also little-endian.</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 Motorola </a:t>
            </a:r>
            <a:r>
              <a:rPr lang="en" sz="1050">
                <a:solidFill>
                  <a:srgbClr val="0645AD"/>
                </a:solidFill>
                <a:highlight>
                  <a:srgbClr val="FFFFFF"/>
                </a:highlight>
                <a:uFill>
                  <a:noFill/>
                </a:uFill>
                <a:hlinkClick r:id="rId36">
                  <a:extLst>
                    <a:ext uri="{A12FA001-AC4F-418D-AE19-62706E023703}">
                      <ahyp:hlinkClr val="tx"/>
                    </a:ext>
                  </a:extLst>
                </a:hlinkClick>
              </a:rPr>
              <a:t>6800</a:t>
            </a:r>
            <a:r>
              <a:rPr lang="en" sz="1050">
                <a:solidFill>
                  <a:srgbClr val="202122"/>
                </a:solidFill>
                <a:highlight>
                  <a:srgbClr val="FFFFFF"/>
                </a:highlight>
              </a:rPr>
              <a:t> / 6801, the </a:t>
            </a:r>
            <a:r>
              <a:rPr lang="en" sz="1050">
                <a:solidFill>
                  <a:srgbClr val="0645AD"/>
                </a:solidFill>
                <a:highlight>
                  <a:srgbClr val="FFFFFF"/>
                </a:highlight>
                <a:uFill>
                  <a:noFill/>
                </a:uFill>
                <a:hlinkClick r:id="rId37">
                  <a:extLst>
                    <a:ext uri="{A12FA001-AC4F-418D-AE19-62706E023703}">
                      <ahyp:hlinkClr val="tx"/>
                    </a:ext>
                  </a:extLst>
                </a:hlinkClick>
              </a:rPr>
              <a:t>6809</a:t>
            </a:r>
            <a:r>
              <a:rPr lang="en" sz="1050">
                <a:solidFill>
                  <a:srgbClr val="202122"/>
                </a:solidFill>
                <a:highlight>
                  <a:srgbClr val="FFFFFF"/>
                </a:highlight>
              </a:rPr>
              <a:t> and the </a:t>
            </a:r>
            <a:r>
              <a:rPr lang="en" sz="1050">
                <a:solidFill>
                  <a:srgbClr val="0645AD"/>
                </a:solidFill>
                <a:highlight>
                  <a:srgbClr val="FFFFFF"/>
                </a:highlight>
                <a:uFill>
                  <a:noFill/>
                </a:uFill>
                <a:hlinkClick r:id="rId38">
                  <a:extLst>
                    <a:ext uri="{A12FA001-AC4F-418D-AE19-62706E023703}">
                      <ahyp:hlinkClr val="tx"/>
                    </a:ext>
                  </a:extLst>
                </a:hlinkClick>
              </a:rPr>
              <a:t>68000 series</a:t>
            </a:r>
            <a:r>
              <a:rPr lang="en" sz="1050">
                <a:solidFill>
                  <a:srgbClr val="202122"/>
                </a:solidFill>
                <a:highlight>
                  <a:srgbClr val="FFFFFF"/>
                </a:highlight>
              </a:rPr>
              <a:t> of processors used the big-endian format.</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 Intel </a:t>
            </a:r>
            <a:r>
              <a:rPr lang="en" sz="1050">
                <a:solidFill>
                  <a:srgbClr val="0645AD"/>
                </a:solidFill>
                <a:highlight>
                  <a:srgbClr val="FFFFFF"/>
                </a:highlight>
                <a:uFill>
                  <a:noFill/>
                </a:uFill>
                <a:hlinkClick r:id="rId39">
                  <a:extLst>
                    <a:ext uri="{A12FA001-AC4F-418D-AE19-62706E023703}">
                      <ahyp:hlinkClr val="tx"/>
                    </a:ext>
                  </a:extLst>
                </a:hlinkClick>
              </a:rPr>
              <a:t>8051</a:t>
            </a:r>
            <a:r>
              <a:rPr lang="en" sz="1050">
                <a:solidFill>
                  <a:srgbClr val="202122"/>
                </a:solidFill>
                <a:highlight>
                  <a:srgbClr val="FFFFFF"/>
                </a:highlight>
              </a:rPr>
              <a:t>, contrary to other Intel processors, expects 16-bit addresses for LJMP and LCALL in big-endian format; however, xCALL instructions store the return address onto the stack in little-endian format.</a:t>
            </a:r>
            <a:r>
              <a:rPr baseline="30000" lang="en" sz="1400">
                <a:solidFill>
                  <a:srgbClr val="0645AD"/>
                </a:solidFill>
                <a:highlight>
                  <a:srgbClr val="FFFFFF"/>
                </a:highlight>
                <a:uFill>
                  <a:noFill/>
                </a:uFill>
                <a:hlinkClick r:id="rId40">
                  <a:extLst>
                    <a:ext uri="{A12FA001-AC4F-418D-AE19-62706E023703}">
                      <ahyp:hlinkClr val="tx"/>
                    </a:ext>
                  </a:extLst>
                </a:hlinkClick>
              </a:rPr>
              <a:t>[14]</a:t>
            </a:r>
            <a:endParaRPr baseline="30000" sz="1400">
              <a:solidFill>
                <a:srgbClr val="0645A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0645AD"/>
                </a:solidFill>
                <a:highlight>
                  <a:srgbClr val="FFFFFF"/>
                </a:highlight>
                <a:uFill>
                  <a:noFill/>
                </a:uFill>
                <a:hlinkClick r:id="rId41">
                  <a:extLst>
                    <a:ext uri="{A12FA001-AC4F-418D-AE19-62706E023703}">
                      <ahyp:hlinkClr val="tx"/>
                    </a:ext>
                  </a:extLst>
                </a:hlinkClick>
              </a:rPr>
              <a:t>SPARC</a:t>
            </a:r>
            <a:r>
              <a:rPr lang="en" sz="1050">
                <a:solidFill>
                  <a:srgbClr val="202122"/>
                </a:solidFill>
                <a:highlight>
                  <a:srgbClr val="FFFFFF"/>
                </a:highlight>
              </a:rPr>
              <a:t> historically used big-endian until version 9, which is </a:t>
            </a:r>
            <a:r>
              <a:rPr lang="en" sz="1050">
                <a:solidFill>
                  <a:srgbClr val="0645AD"/>
                </a:solidFill>
                <a:highlight>
                  <a:srgbClr val="FFFFFF"/>
                </a:highlight>
                <a:uFill>
                  <a:noFill/>
                </a:uFill>
                <a:hlinkClick r:id="rId42">
                  <a:extLst>
                    <a:ext uri="{A12FA001-AC4F-418D-AE19-62706E023703}">
                      <ahyp:hlinkClr val="tx"/>
                    </a:ext>
                  </a:extLst>
                </a:hlinkClick>
              </a:rPr>
              <a:t>bi-endian</a:t>
            </a:r>
            <a:r>
              <a:rPr lang="en" sz="1050">
                <a:solidFill>
                  <a:srgbClr val="202122"/>
                </a:solidFill>
                <a:highlight>
                  <a:srgbClr val="FFFFFF"/>
                </a:highlight>
              </a:rPr>
              <a:t>; similarly early IBM POWER processors were big-endian, but the </a:t>
            </a:r>
            <a:r>
              <a:rPr lang="en" sz="1050">
                <a:solidFill>
                  <a:srgbClr val="0645AD"/>
                </a:solidFill>
                <a:highlight>
                  <a:srgbClr val="FFFFFF"/>
                </a:highlight>
                <a:uFill>
                  <a:noFill/>
                </a:uFill>
                <a:hlinkClick r:id="rId43">
                  <a:extLst>
                    <a:ext uri="{A12FA001-AC4F-418D-AE19-62706E023703}">
                      <ahyp:hlinkClr val="tx"/>
                    </a:ext>
                  </a:extLst>
                </a:hlinkClick>
              </a:rPr>
              <a:t>PowerPC</a:t>
            </a:r>
            <a:r>
              <a:rPr lang="en" sz="1050">
                <a:solidFill>
                  <a:srgbClr val="202122"/>
                </a:solidFill>
                <a:highlight>
                  <a:srgbClr val="FFFFFF"/>
                </a:highlight>
              </a:rPr>
              <a:t> and </a:t>
            </a:r>
            <a:r>
              <a:rPr lang="en" sz="1050">
                <a:solidFill>
                  <a:srgbClr val="0645AD"/>
                </a:solidFill>
                <a:highlight>
                  <a:srgbClr val="FFFFFF"/>
                </a:highlight>
                <a:uFill>
                  <a:noFill/>
                </a:uFill>
                <a:hlinkClick r:id="rId44">
                  <a:extLst>
                    <a:ext uri="{A12FA001-AC4F-418D-AE19-62706E023703}">
                      <ahyp:hlinkClr val="tx"/>
                    </a:ext>
                  </a:extLst>
                </a:hlinkClick>
              </a:rPr>
              <a:t>Power ISA</a:t>
            </a:r>
            <a:r>
              <a:rPr lang="en" sz="1050">
                <a:solidFill>
                  <a:srgbClr val="202122"/>
                </a:solidFill>
                <a:highlight>
                  <a:srgbClr val="FFFFFF"/>
                </a:highlight>
              </a:rPr>
              <a:t> descendants are now bi-endian. The </a:t>
            </a:r>
            <a:r>
              <a:rPr lang="en" sz="1050">
                <a:solidFill>
                  <a:srgbClr val="0645AD"/>
                </a:solidFill>
                <a:highlight>
                  <a:srgbClr val="FFFFFF"/>
                </a:highlight>
                <a:uFill>
                  <a:noFill/>
                </a:uFill>
                <a:hlinkClick r:id="rId45">
                  <a:extLst>
                    <a:ext uri="{A12FA001-AC4F-418D-AE19-62706E023703}">
                      <ahyp:hlinkClr val="tx"/>
                    </a:ext>
                  </a:extLst>
                </a:hlinkClick>
              </a:rPr>
              <a:t>ARM architecture</a:t>
            </a:r>
            <a:r>
              <a:rPr lang="en" sz="1050">
                <a:solidFill>
                  <a:srgbClr val="202122"/>
                </a:solidFill>
                <a:highlight>
                  <a:srgbClr val="FFFFFF"/>
                </a:highlight>
              </a:rPr>
              <a:t> was little-endian before version 3 when it became bi-endian.</a:t>
            </a:r>
            <a:endParaRPr sz="1050">
              <a:solidFill>
                <a:srgbClr val="202122"/>
              </a:solidFill>
              <a:highlight>
                <a:srgbClr val="FFFFFF"/>
              </a:highlight>
            </a:endParaRPr>
          </a:p>
          <a:p>
            <a:pPr indent="0" lvl="0" marL="0" rtl="0" algn="l">
              <a:lnSpc>
                <a:spcPct val="160000"/>
              </a:lnSpc>
              <a:spcBef>
                <a:spcPts val="500"/>
              </a:spcBef>
              <a:spcAft>
                <a:spcPts val="0"/>
              </a:spcAft>
              <a:buClr>
                <a:schemeClr val="dk1"/>
              </a:buClr>
              <a:buSzPts val="1100"/>
              <a:buFont typeface="Arial"/>
              <a:buNone/>
            </a:pPr>
            <a:r>
              <a:rPr b="1" lang="en" sz="1550">
                <a:solidFill>
                  <a:schemeClr val="dk1"/>
                </a:solidFill>
                <a:highlight>
                  <a:srgbClr val="FFFFFF"/>
                </a:highlight>
              </a:rPr>
              <a:t>Current architectures</a:t>
            </a:r>
            <a:r>
              <a:rPr lang="en">
                <a:solidFill>
                  <a:srgbClr val="54595D"/>
                </a:solidFill>
                <a:highlight>
                  <a:srgbClr val="FFFFFF"/>
                </a:highlight>
              </a:rPr>
              <a:t>[</a:t>
            </a:r>
            <a:r>
              <a:rPr lang="en">
                <a:solidFill>
                  <a:srgbClr val="0645AD"/>
                </a:solidFill>
                <a:highlight>
                  <a:srgbClr val="FFFFFF"/>
                </a:highlight>
                <a:uFill>
                  <a:noFill/>
                </a:uFill>
                <a:hlinkClick r:id="rId46">
                  <a:extLst>
                    <a:ext uri="{A12FA001-AC4F-418D-AE19-62706E023703}">
                      <ahyp:hlinkClr val="tx"/>
                    </a:ext>
                  </a:extLst>
                </a:hlinkClick>
              </a:rPr>
              <a:t>edit</a:t>
            </a:r>
            <a:r>
              <a:rPr lang="en">
                <a:solidFill>
                  <a:srgbClr val="54595D"/>
                </a:solidFill>
                <a:highlight>
                  <a:srgbClr val="FFFFFF"/>
                </a:highlight>
              </a:rPr>
              <a:t>]</a:t>
            </a:r>
            <a:endParaRPr>
              <a:solidFill>
                <a:srgbClr val="54595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 Intel </a:t>
            </a:r>
            <a:r>
              <a:rPr lang="en" sz="1050">
                <a:solidFill>
                  <a:srgbClr val="0645AD"/>
                </a:solidFill>
                <a:highlight>
                  <a:srgbClr val="FFFFFF"/>
                </a:highlight>
                <a:uFill>
                  <a:noFill/>
                </a:uFill>
                <a:hlinkClick r:id="rId47">
                  <a:extLst>
                    <a:ext uri="{A12FA001-AC4F-418D-AE19-62706E023703}">
                      <ahyp:hlinkClr val="tx"/>
                    </a:ext>
                  </a:extLst>
                </a:hlinkClick>
              </a:rPr>
              <a:t>x86</a:t>
            </a:r>
            <a:r>
              <a:rPr lang="en" sz="1050">
                <a:solidFill>
                  <a:srgbClr val="202122"/>
                </a:solidFill>
                <a:highlight>
                  <a:srgbClr val="FFFFFF"/>
                </a:highlight>
              </a:rPr>
              <a:t> and AMD64 / </a:t>
            </a:r>
            <a:r>
              <a:rPr lang="en" sz="1050">
                <a:solidFill>
                  <a:srgbClr val="0645AD"/>
                </a:solidFill>
                <a:highlight>
                  <a:srgbClr val="FFFFFF"/>
                </a:highlight>
                <a:uFill>
                  <a:noFill/>
                </a:uFill>
                <a:hlinkClick r:id="rId48">
                  <a:extLst>
                    <a:ext uri="{A12FA001-AC4F-418D-AE19-62706E023703}">
                      <ahyp:hlinkClr val="tx"/>
                    </a:ext>
                  </a:extLst>
                </a:hlinkClick>
              </a:rPr>
              <a:t>x86-64</a:t>
            </a:r>
            <a:r>
              <a:rPr lang="en" sz="1050">
                <a:solidFill>
                  <a:srgbClr val="202122"/>
                </a:solidFill>
                <a:highlight>
                  <a:srgbClr val="FFFFFF"/>
                </a:highlight>
              </a:rPr>
              <a:t> series of processors use the little-endian format. Other instruction set architectures that follow this convention, allowing only little-endian mode, include </a:t>
            </a:r>
            <a:r>
              <a:rPr lang="en" sz="1050">
                <a:solidFill>
                  <a:srgbClr val="0645AD"/>
                </a:solidFill>
                <a:highlight>
                  <a:srgbClr val="FFFFFF"/>
                </a:highlight>
                <a:uFill>
                  <a:noFill/>
                </a:uFill>
                <a:hlinkClick r:id="rId49">
                  <a:extLst>
                    <a:ext uri="{A12FA001-AC4F-418D-AE19-62706E023703}">
                      <ahyp:hlinkClr val="tx"/>
                    </a:ext>
                  </a:extLst>
                </a:hlinkClick>
              </a:rPr>
              <a:t>Nios II</a:t>
            </a:r>
            <a:r>
              <a:rPr lang="en" sz="1050">
                <a:solidFill>
                  <a:srgbClr val="202122"/>
                </a:solidFill>
                <a:highlight>
                  <a:srgbClr val="FFFFFF"/>
                </a:highlight>
              </a:rPr>
              <a:t>, </a:t>
            </a:r>
            <a:r>
              <a:rPr lang="en" sz="1050">
                <a:solidFill>
                  <a:srgbClr val="0645AD"/>
                </a:solidFill>
                <a:highlight>
                  <a:srgbClr val="FFFFFF"/>
                </a:highlight>
                <a:uFill>
                  <a:noFill/>
                </a:uFill>
                <a:hlinkClick r:id="rId50">
                  <a:extLst>
                    <a:ext uri="{A12FA001-AC4F-418D-AE19-62706E023703}">
                      <ahyp:hlinkClr val="tx"/>
                    </a:ext>
                  </a:extLst>
                </a:hlinkClick>
              </a:rPr>
              <a:t>Andes Technology</a:t>
            </a:r>
            <a:r>
              <a:rPr lang="en" sz="1050">
                <a:solidFill>
                  <a:srgbClr val="202122"/>
                </a:solidFill>
                <a:highlight>
                  <a:srgbClr val="FFFFFF"/>
                </a:highlight>
              </a:rPr>
              <a:t> NDS32, and </a:t>
            </a:r>
            <a:r>
              <a:rPr lang="en" sz="1050">
                <a:solidFill>
                  <a:srgbClr val="0645AD"/>
                </a:solidFill>
                <a:highlight>
                  <a:srgbClr val="FFFFFF"/>
                </a:highlight>
                <a:uFill>
                  <a:noFill/>
                </a:uFill>
                <a:hlinkClick r:id="rId51">
                  <a:extLst>
                    <a:ext uri="{A12FA001-AC4F-418D-AE19-62706E023703}">
                      <ahyp:hlinkClr val="tx"/>
                    </a:ext>
                  </a:extLst>
                </a:hlinkClick>
              </a:rPr>
              <a:t>Qualcomm Hexagon</a:t>
            </a:r>
            <a:r>
              <a:rPr lang="en" sz="1050">
                <a:solidFill>
                  <a:srgbClr val="202122"/>
                </a:solidFill>
                <a:highlight>
                  <a:srgbClr val="FFFFFF"/>
                </a:highlight>
              </a:rPr>
              <a:t>.</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Some instruction set architectures allow running software of either endianness on a bi-endian architecture. This includes ARM </a:t>
            </a:r>
            <a:r>
              <a:rPr lang="en" sz="1050">
                <a:solidFill>
                  <a:srgbClr val="0645AD"/>
                </a:solidFill>
                <a:highlight>
                  <a:srgbClr val="FFFFFF"/>
                </a:highlight>
                <a:uFill>
                  <a:noFill/>
                </a:uFill>
                <a:hlinkClick r:id="rId52">
                  <a:extLst>
                    <a:ext uri="{A12FA001-AC4F-418D-AE19-62706E023703}">
                      <ahyp:hlinkClr val="tx"/>
                    </a:ext>
                  </a:extLst>
                </a:hlinkClick>
              </a:rPr>
              <a:t>AArch64</a:t>
            </a:r>
            <a:r>
              <a:rPr lang="en" sz="1050">
                <a:solidFill>
                  <a:srgbClr val="202122"/>
                </a:solidFill>
                <a:highlight>
                  <a:srgbClr val="FFFFFF"/>
                </a:highlight>
              </a:rPr>
              <a:t>, </a:t>
            </a:r>
            <a:r>
              <a:rPr lang="en" sz="1050">
                <a:solidFill>
                  <a:srgbClr val="DD3333"/>
                </a:solidFill>
                <a:highlight>
                  <a:srgbClr val="FFFFFF"/>
                </a:highlight>
                <a:uFill>
                  <a:noFill/>
                </a:uFill>
                <a:hlinkClick r:id="rId53">
                  <a:extLst>
                    <a:ext uri="{A12FA001-AC4F-418D-AE19-62706E023703}">
                      <ahyp:hlinkClr val="tx"/>
                    </a:ext>
                  </a:extLst>
                </a:hlinkClick>
              </a:rPr>
              <a:t>C-Sky</a:t>
            </a:r>
            <a:r>
              <a:rPr lang="en" sz="1050">
                <a:solidFill>
                  <a:srgbClr val="202122"/>
                </a:solidFill>
                <a:highlight>
                  <a:srgbClr val="FFFFFF"/>
                </a:highlight>
              </a:rPr>
              <a:t>, </a:t>
            </a:r>
            <a:r>
              <a:rPr lang="en" sz="1050">
                <a:solidFill>
                  <a:srgbClr val="0645AD"/>
                </a:solidFill>
                <a:highlight>
                  <a:srgbClr val="FFFFFF"/>
                </a:highlight>
                <a:uFill>
                  <a:noFill/>
                </a:uFill>
                <a:hlinkClick r:id="rId54">
                  <a:extLst>
                    <a:ext uri="{A12FA001-AC4F-418D-AE19-62706E023703}">
                      <ahyp:hlinkClr val="tx"/>
                    </a:ext>
                  </a:extLst>
                </a:hlinkClick>
              </a:rPr>
              <a:t>Power ISA</a:t>
            </a:r>
            <a:r>
              <a:rPr lang="en" sz="1050">
                <a:solidFill>
                  <a:srgbClr val="202122"/>
                </a:solidFill>
                <a:highlight>
                  <a:srgbClr val="FFFFFF"/>
                </a:highlight>
              </a:rPr>
              <a:t>, and </a:t>
            </a:r>
            <a:r>
              <a:rPr lang="en" sz="1050">
                <a:solidFill>
                  <a:srgbClr val="0645AD"/>
                </a:solidFill>
                <a:highlight>
                  <a:srgbClr val="FFFFFF"/>
                </a:highlight>
                <a:uFill>
                  <a:noFill/>
                </a:uFill>
                <a:hlinkClick r:id="rId55">
                  <a:extLst>
                    <a:ext uri="{A12FA001-AC4F-418D-AE19-62706E023703}">
                      <ahyp:hlinkClr val="tx"/>
                    </a:ext>
                  </a:extLst>
                </a:hlinkClick>
              </a:rPr>
              <a:t>RISC-V</a:t>
            </a:r>
            <a:r>
              <a:rPr lang="en" sz="1050">
                <a:solidFill>
                  <a:srgbClr val="202122"/>
                </a:solidFill>
                <a:highlight>
                  <a:srgbClr val="FFFFFF"/>
                </a:highlight>
              </a:rPr>
              <a:t>.</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Solely big-endian architectures include the IBM </a:t>
            </a:r>
            <a:r>
              <a:rPr lang="en" sz="1050">
                <a:solidFill>
                  <a:srgbClr val="0645AD"/>
                </a:solidFill>
                <a:highlight>
                  <a:srgbClr val="FFFFFF"/>
                </a:highlight>
                <a:uFill>
                  <a:noFill/>
                </a:uFill>
                <a:hlinkClick r:id="rId56">
                  <a:extLst>
                    <a:ext uri="{A12FA001-AC4F-418D-AE19-62706E023703}">
                      <ahyp:hlinkClr val="tx"/>
                    </a:ext>
                  </a:extLst>
                </a:hlinkClick>
              </a:rPr>
              <a:t>z/Architecture</a:t>
            </a:r>
            <a:r>
              <a:rPr lang="en" sz="1050">
                <a:solidFill>
                  <a:srgbClr val="202122"/>
                </a:solidFill>
                <a:highlight>
                  <a:srgbClr val="FFFFFF"/>
                </a:highlight>
              </a:rPr>
              <a:t>, </a:t>
            </a:r>
            <a:r>
              <a:rPr lang="en" sz="1050">
                <a:solidFill>
                  <a:srgbClr val="0645AD"/>
                </a:solidFill>
                <a:highlight>
                  <a:srgbClr val="FFFFFF"/>
                </a:highlight>
                <a:uFill>
                  <a:noFill/>
                </a:uFill>
                <a:hlinkClick r:id="rId57">
                  <a:extLst>
                    <a:ext uri="{A12FA001-AC4F-418D-AE19-62706E023703}">
                      <ahyp:hlinkClr val="tx"/>
                    </a:ext>
                  </a:extLst>
                </a:hlinkClick>
              </a:rPr>
              <a:t>Freescale ColdFire</a:t>
            </a:r>
            <a:r>
              <a:rPr lang="en" sz="1050">
                <a:solidFill>
                  <a:srgbClr val="202122"/>
                </a:solidFill>
                <a:highlight>
                  <a:srgbClr val="FFFFFF"/>
                </a:highlight>
              </a:rPr>
              <a:t> (which is </a:t>
            </a:r>
            <a:r>
              <a:rPr lang="en" sz="1050">
                <a:solidFill>
                  <a:srgbClr val="0645AD"/>
                </a:solidFill>
                <a:highlight>
                  <a:srgbClr val="FFFFFF"/>
                </a:highlight>
                <a:uFill>
                  <a:noFill/>
                </a:uFill>
                <a:hlinkClick r:id="rId58">
                  <a:extLst>
                    <a:ext uri="{A12FA001-AC4F-418D-AE19-62706E023703}">
                      <ahyp:hlinkClr val="tx"/>
                    </a:ext>
                  </a:extLst>
                </a:hlinkClick>
              </a:rPr>
              <a:t>Motorola 68000 series</a:t>
            </a:r>
            <a:r>
              <a:rPr lang="en" sz="1050">
                <a:solidFill>
                  <a:srgbClr val="202122"/>
                </a:solidFill>
                <a:highlight>
                  <a:srgbClr val="FFFFFF"/>
                </a:highlight>
              </a:rPr>
              <a:t>-based), Atmel </a:t>
            </a:r>
            <a:r>
              <a:rPr lang="en" sz="1050">
                <a:solidFill>
                  <a:srgbClr val="0645AD"/>
                </a:solidFill>
                <a:highlight>
                  <a:srgbClr val="FFFFFF"/>
                </a:highlight>
                <a:uFill>
                  <a:noFill/>
                </a:uFill>
                <a:hlinkClick r:id="rId59">
                  <a:extLst>
                    <a:ext uri="{A12FA001-AC4F-418D-AE19-62706E023703}">
                      <ahyp:hlinkClr val="tx"/>
                    </a:ext>
                  </a:extLst>
                </a:hlinkClick>
              </a:rPr>
              <a:t>AVR32</a:t>
            </a:r>
            <a:r>
              <a:rPr lang="en" sz="1050">
                <a:solidFill>
                  <a:srgbClr val="202122"/>
                </a:solidFill>
                <a:highlight>
                  <a:srgbClr val="FFFFFF"/>
                </a:highlight>
              </a:rPr>
              <a:t>, and </a:t>
            </a:r>
            <a:r>
              <a:rPr lang="en" sz="1050">
                <a:solidFill>
                  <a:srgbClr val="0645AD"/>
                </a:solidFill>
                <a:highlight>
                  <a:srgbClr val="FFFFFF"/>
                </a:highlight>
                <a:uFill>
                  <a:noFill/>
                </a:uFill>
                <a:hlinkClick r:id="rId60">
                  <a:extLst>
                    <a:ext uri="{A12FA001-AC4F-418D-AE19-62706E023703}">
                      <ahyp:hlinkClr val="tx"/>
                    </a:ext>
                  </a:extLst>
                </a:hlinkClick>
              </a:rPr>
              <a:t>OpenRISC</a:t>
            </a:r>
            <a:r>
              <a:rPr lang="en" sz="1050">
                <a:solidFill>
                  <a:srgbClr val="202122"/>
                </a:solidFill>
                <a:highlight>
                  <a:srgbClr val="FFFFFF"/>
                </a:highlight>
              </a:rPr>
              <a:t>. The </a:t>
            </a:r>
            <a:r>
              <a:rPr lang="en" sz="1050">
                <a:solidFill>
                  <a:srgbClr val="0645AD"/>
                </a:solidFill>
                <a:highlight>
                  <a:srgbClr val="FFFFFF"/>
                </a:highlight>
                <a:uFill>
                  <a:noFill/>
                </a:uFill>
                <a:hlinkClick r:id="rId61">
                  <a:extLst>
                    <a:ext uri="{A12FA001-AC4F-418D-AE19-62706E023703}">
                      <ahyp:hlinkClr val="tx"/>
                    </a:ext>
                  </a:extLst>
                </a:hlinkClick>
              </a:rPr>
              <a:t>IBM AIX</a:t>
            </a:r>
            <a:r>
              <a:rPr lang="en" sz="1050">
                <a:solidFill>
                  <a:srgbClr val="202122"/>
                </a:solidFill>
                <a:highlight>
                  <a:srgbClr val="FFFFFF"/>
                </a:highlight>
              </a:rPr>
              <a:t> and </a:t>
            </a:r>
            <a:r>
              <a:rPr lang="en" sz="1050">
                <a:solidFill>
                  <a:srgbClr val="0645AD"/>
                </a:solidFill>
                <a:highlight>
                  <a:srgbClr val="FFFFFF"/>
                </a:highlight>
                <a:uFill>
                  <a:noFill/>
                </a:uFill>
                <a:hlinkClick r:id="rId62">
                  <a:extLst>
                    <a:ext uri="{A12FA001-AC4F-418D-AE19-62706E023703}">
                      <ahyp:hlinkClr val="tx"/>
                    </a:ext>
                  </a:extLst>
                </a:hlinkClick>
              </a:rPr>
              <a:t>Oracle Solaris</a:t>
            </a:r>
            <a:r>
              <a:rPr lang="en" sz="1050">
                <a:solidFill>
                  <a:srgbClr val="202122"/>
                </a:solidFill>
                <a:highlight>
                  <a:srgbClr val="FFFFFF"/>
                </a:highlight>
              </a:rPr>
              <a:t> operating systems on bi-endian </a:t>
            </a:r>
            <a:r>
              <a:rPr lang="en" sz="1050">
                <a:solidFill>
                  <a:srgbClr val="0645AD"/>
                </a:solidFill>
                <a:highlight>
                  <a:srgbClr val="FFFFFF"/>
                </a:highlight>
                <a:uFill>
                  <a:noFill/>
                </a:uFill>
                <a:hlinkClick r:id="rId63">
                  <a:extLst>
                    <a:ext uri="{A12FA001-AC4F-418D-AE19-62706E023703}">
                      <ahyp:hlinkClr val="tx"/>
                    </a:ext>
                  </a:extLst>
                </a:hlinkClick>
              </a:rPr>
              <a:t>Power ISA</a:t>
            </a:r>
            <a:r>
              <a:rPr lang="en" sz="1050">
                <a:solidFill>
                  <a:srgbClr val="202122"/>
                </a:solidFill>
                <a:highlight>
                  <a:srgbClr val="FFFFFF"/>
                </a:highlight>
              </a:rPr>
              <a:t> and </a:t>
            </a:r>
            <a:r>
              <a:rPr lang="en" sz="1050">
                <a:solidFill>
                  <a:srgbClr val="0645AD"/>
                </a:solidFill>
                <a:highlight>
                  <a:srgbClr val="FFFFFF"/>
                </a:highlight>
                <a:uFill>
                  <a:noFill/>
                </a:uFill>
                <a:hlinkClick r:id="rId64">
                  <a:extLst>
                    <a:ext uri="{A12FA001-AC4F-418D-AE19-62706E023703}">
                      <ahyp:hlinkClr val="tx"/>
                    </a:ext>
                  </a:extLst>
                </a:hlinkClick>
              </a:rPr>
              <a:t>SPARC</a:t>
            </a:r>
            <a:r>
              <a:rPr lang="en" sz="1050">
                <a:solidFill>
                  <a:srgbClr val="202122"/>
                </a:solidFill>
                <a:highlight>
                  <a:srgbClr val="FFFFFF"/>
                </a:highlight>
              </a:rPr>
              <a:t> run in big-endian mode; some distributions of </a:t>
            </a:r>
            <a:r>
              <a:rPr lang="en" sz="1050">
                <a:solidFill>
                  <a:srgbClr val="0645AD"/>
                </a:solidFill>
                <a:highlight>
                  <a:srgbClr val="FFFFFF"/>
                </a:highlight>
                <a:uFill>
                  <a:noFill/>
                </a:uFill>
                <a:hlinkClick r:id="rId65">
                  <a:extLst>
                    <a:ext uri="{A12FA001-AC4F-418D-AE19-62706E023703}">
                      <ahyp:hlinkClr val="tx"/>
                    </a:ext>
                  </a:extLst>
                </a:hlinkClick>
              </a:rPr>
              <a:t>Linux</a:t>
            </a:r>
            <a:r>
              <a:rPr lang="en" sz="1050">
                <a:solidFill>
                  <a:srgbClr val="202122"/>
                </a:solidFill>
                <a:highlight>
                  <a:srgbClr val="FFFFFF"/>
                </a:highlight>
              </a:rPr>
              <a:t> on Power have moved to little-endian mode.</a:t>
            </a:r>
            <a:endParaRPr sz="1050">
              <a:solidFill>
                <a:srgbClr val="202122"/>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f627d3ae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f627d3ae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f627d3ae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f627d3ae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1110 =&gt; 14  &lt;* BIG ENDIAN machine thinks this is number 14 *&gt;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1110 =&gt; 7    &lt;* LITTLE ENDIAN machine think this is number 7 *&gt;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f627d3ae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f627d3ae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f627d3ae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f627d3ae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f627d3ae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f627d3ae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02122"/>
                </a:solidFill>
                <a:highlight>
                  <a:srgbClr val="FFFFFF"/>
                </a:highlight>
              </a:rPr>
              <a:t>In </a:t>
            </a:r>
            <a:r>
              <a:rPr lang="en" sz="1050">
                <a:solidFill>
                  <a:srgbClr val="0645AD"/>
                </a:solidFill>
                <a:highlight>
                  <a:srgbClr val="FFFFFF"/>
                </a:highlight>
                <a:uFill>
                  <a:noFill/>
                </a:uFill>
                <a:hlinkClick r:id="rId2">
                  <a:extLst>
                    <a:ext uri="{A12FA001-AC4F-418D-AE19-62706E023703}">
                      <ahyp:hlinkClr val="tx"/>
                    </a:ext>
                  </a:extLst>
                </a:hlinkClick>
              </a:rPr>
              <a:t>mathematics</a:t>
            </a:r>
            <a:r>
              <a:rPr lang="en" sz="1050">
                <a:solidFill>
                  <a:srgbClr val="202122"/>
                </a:solidFill>
                <a:highlight>
                  <a:srgbClr val="FFFFFF"/>
                </a:highlight>
              </a:rPr>
              <a:t> and </a:t>
            </a:r>
            <a:r>
              <a:rPr lang="en" sz="1050">
                <a:solidFill>
                  <a:srgbClr val="0645AD"/>
                </a:solidFill>
                <a:highlight>
                  <a:srgbClr val="FFFFFF"/>
                </a:highlight>
                <a:uFill>
                  <a:noFill/>
                </a:uFill>
                <a:hlinkClick r:id="rId3">
                  <a:extLst>
                    <a:ext uri="{A12FA001-AC4F-418D-AE19-62706E023703}">
                      <ahyp:hlinkClr val="tx"/>
                    </a:ext>
                  </a:extLst>
                </a:hlinkClick>
              </a:rPr>
              <a:t>computing</a:t>
            </a:r>
            <a:r>
              <a:rPr lang="en" sz="1050">
                <a:solidFill>
                  <a:srgbClr val="202122"/>
                </a:solidFill>
                <a:highlight>
                  <a:srgbClr val="FFFFFF"/>
                </a:highlight>
              </a:rPr>
              <a:t>, the </a:t>
            </a:r>
            <a:r>
              <a:rPr b="1" lang="en" sz="1050">
                <a:solidFill>
                  <a:srgbClr val="202122"/>
                </a:solidFill>
                <a:highlight>
                  <a:srgbClr val="FFFFFF"/>
                </a:highlight>
              </a:rPr>
              <a:t>hexadecimal</a:t>
            </a:r>
            <a:r>
              <a:rPr lang="en" sz="1050">
                <a:solidFill>
                  <a:srgbClr val="202122"/>
                </a:solidFill>
                <a:highlight>
                  <a:srgbClr val="FFFFFF"/>
                </a:highlight>
              </a:rPr>
              <a:t> (also </a:t>
            </a:r>
            <a:r>
              <a:rPr b="1" lang="en" sz="1050">
                <a:solidFill>
                  <a:srgbClr val="202122"/>
                </a:solidFill>
                <a:highlight>
                  <a:srgbClr val="FFFFFF"/>
                </a:highlight>
              </a:rPr>
              <a:t>base 16</a:t>
            </a:r>
            <a:r>
              <a:rPr lang="en" sz="1050">
                <a:solidFill>
                  <a:srgbClr val="202122"/>
                </a:solidFill>
                <a:highlight>
                  <a:srgbClr val="FFFFFF"/>
                </a:highlight>
              </a:rPr>
              <a:t> or </a:t>
            </a:r>
            <a:r>
              <a:rPr b="1" lang="en" sz="1050">
                <a:solidFill>
                  <a:srgbClr val="202122"/>
                </a:solidFill>
                <a:highlight>
                  <a:srgbClr val="FFFFFF"/>
                </a:highlight>
              </a:rPr>
              <a:t>hex</a:t>
            </a:r>
            <a:r>
              <a:rPr lang="en" sz="1050">
                <a:solidFill>
                  <a:srgbClr val="202122"/>
                </a:solidFill>
                <a:highlight>
                  <a:srgbClr val="FFFFFF"/>
                </a:highlight>
              </a:rPr>
              <a:t>) numeral system is a </a:t>
            </a:r>
            <a:r>
              <a:rPr lang="en" sz="1050">
                <a:solidFill>
                  <a:srgbClr val="0645AD"/>
                </a:solidFill>
                <a:highlight>
                  <a:srgbClr val="FFFFFF"/>
                </a:highlight>
                <a:uFill>
                  <a:noFill/>
                </a:uFill>
                <a:hlinkClick r:id="rId4">
                  <a:extLst>
                    <a:ext uri="{A12FA001-AC4F-418D-AE19-62706E023703}">
                      <ahyp:hlinkClr val="tx"/>
                    </a:ext>
                  </a:extLst>
                </a:hlinkClick>
              </a:rPr>
              <a:t>positional numeral system</a:t>
            </a:r>
            <a:r>
              <a:rPr lang="en" sz="1050">
                <a:solidFill>
                  <a:srgbClr val="202122"/>
                </a:solidFill>
                <a:highlight>
                  <a:srgbClr val="FFFFFF"/>
                </a:highlight>
              </a:rPr>
              <a:t> that represents numbers using a </a:t>
            </a:r>
            <a:r>
              <a:rPr lang="en" sz="1050">
                <a:solidFill>
                  <a:srgbClr val="0645AD"/>
                </a:solidFill>
                <a:highlight>
                  <a:srgbClr val="FFFFFF"/>
                </a:highlight>
                <a:uFill>
                  <a:noFill/>
                </a:uFill>
                <a:hlinkClick r:id="rId5">
                  <a:extLst>
                    <a:ext uri="{A12FA001-AC4F-418D-AE19-62706E023703}">
                      <ahyp:hlinkClr val="tx"/>
                    </a:ext>
                  </a:extLst>
                </a:hlinkClick>
              </a:rPr>
              <a:t>radix</a:t>
            </a:r>
            <a:r>
              <a:rPr lang="en" sz="1050">
                <a:solidFill>
                  <a:srgbClr val="202122"/>
                </a:solidFill>
                <a:highlight>
                  <a:srgbClr val="FFFFFF"/>
                </a:highlight>
              </a:rPr>
              <a:t> (base) of 16. Unlike the </a:t>
            </a:r>
            <a:r>
              <a:rPr lang="en" sz="1050">
                <a:solidFill>
                  <a:srgbClr val="0645AD"/>
                </a:solidFill>
                <a:highlight>
                  <a:srgbClr val="FFFFFF"/>
                </a:highlight>
                <a:uFill>
                  <a:noFill/>
                </a:uFill>
                <a:hlinkClick r:id="rId6">
                  <a:extLst>
                    <a:ext uri="{A12FA001-AC4F-418D-AE19-62706E023703}">
                      <ahyp:hlinkClr val="tx"/>
                    </a:ext>
                  </a:extLst>
                </a:hlinkClick>
              </a:rPr>
              <a:t>common way</a:t>
            </a:r>
            <a:r>
              <a:rPr lang="en" sz="1050">
                <a:solidFill>
                  <a:srgbClr val="202122"/>
                </a:solidFill>
                <a:highlight>
                  <a:srgbClr val="FFFFFF"/>
                </a:highlight>
              </a:rPr>
              <a:t> of representing numbers using 10 symbols, hexadecimal uses 16 distinct symbols, most often the symbols "0"–"9" to represent values 0 to 9, and "A"–"F" (or alternatively "a"–"f") to represent values 10 to 15.</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rPr lang="en" sz="1050">
                <a:solidFill>
                  <a:srgbClr val="202122"/>
                </a:solidFill>
                <a:highlight>
                  <a:srgbClr val="FFFFFF"/>
                </a:highlight>
              </a:rPr>
              <a:t>Hexadecimal numerals are widely used by computer system designers and programmers because they provide a human-friendly representation of </a:t>
            </a:r>
            <a:r>
              <a:rPr lang="en" sz="1050">
                <a:solidFill>
                  <a:srgbClr val="0645AD"/>
                </a:solidFill>
                <a:highlight>
                  <a:srgbClr val="FFFFFF"/>
                </a:highlight>
                <a:uFill>
                  <a:noFill/>
                </a:uFill>
                <a:hlinkClick r:id="rId7">
                  <a:extLst>
                    <a:ext uri="{A12FA001-AC4F-418D-AE19-62706E023703}">
                      <ahyp:hlinkClr val="tx"/>
                    </a:ext>
                  </a:extLst>
                </a:hlinkClick>
              </a:rPr>
              <a:t>binary-coded</a:t>
            </a:r>
            <a:r>
              <a:rPr lang="en" sz="1050">
                <a:solidFill>
                  <a:srgbClr val="202122"/>
                </a:solidFill>
                <a:highlight>
                  <a:srgbClr val="FFFFFF"/>
                </a:highlight>
              </a:rPr>
              <a:t> values. Each hexadecimal digit represents four </a:t>
            </a:r>
            <a:r>
              <a:rPr lang="en" sz="1050">
                <a:solidFill>
                  <a:srgbClr val="0645AD"/>
                </a:solidFill>
                <a:highlight>
                  <a:srgbClr val="FFFFFF"/>
                </a:highlight>
                <a:uFill>
                  <a:noFill/>
                </a:uFill>
                <a:hlinkClick r:id="rId8">
                  <a:extLst>
                    <a:ext uri="{A12FA001-AC4F-418D-AE19-62706E023703}">
                      <ahyp:hlinkClr val="tx"/>
                    </a:ext>
                  </a:extLst>
                </a:hlinkClick>
              </a:rPr>
              <a:t>bits</a:t>
            </a:r>
            <a:r>
              <a:rPr lang="en" sz="1050">
                <a:solidFill>
                  <a:srgbClr val="202122"/>
                </a:solidFill>
                <a:highlight>
                  <a:srgbClr val="FFFFFF"/>
                </a:highlight>
              </a:rPr>
              <a:t> (binary digits), also known as a </a:t>
            </a:r>
            <a:r>
              <a:rPr lang="en" sz="1050">
                <a:solidFill>
                  <a:srgbClr val="0645AD"/>
                </a:solidFill>
                <a:highlight>
                  <a:srgbClr val="FFFFFF"/>
                </a:highlight>
                <a:uFill>
                  <a:noFill/>
                </a:uFill>
                <a:hlinkClick r:id="rId9">
                  <a:extLst>
                    <a:ext uri="{A12FA001-AC4F-418D-AE19-62706E023703}">
                      <ahyp:hlinkClr val="tx"/>
                    </a:ext>
                  </a:extLst>
                </a:hlinkClick>
              </a:rPr>
              <a:t>nibble</a:t>
            </a:r>
            <a:r>
              <a:rPr lang="en" sz="1050">
                <a:solidFill>
                  <a:srgbClr val="202122"/>
                </a:solidFill>
                <a:highlight>
                  <a:srgbClr val="FFFFFF"/>
                </a:highlight>
              </a:rPr>
              <a:t> (or nybble), which is 1/2 of a </a:t>
            </a:r>
            <a:r>
              <a:rPr lang="en" sz="1050">
                <a:solidFill>
                  <a:srgbClr val="0645AD"/>
                </a:solidFill>
                <a:highlight>
                  <a:srgbClr val="FFFFFF"/>
                </a:highlight>
                <a:uFill>
                  <a:noFill/>
                </a:uFill>
                <a:hlinkClick r:id="rId10">
                  <a:extLst>
                    <a:ext uri="{A12FA001-AC4F-418D-AE19-62706E023703}">
                      <ahyp:hlinkClr val="tx"/>
                    </a:ext>
                  </a:extLst>
                </a:hlinkClick>
              </a:rPr>
              <a:t>byte</a:t>
            </a:r>
            <a:r>
              <a:rPr lang="en" sz="1050">
                <a:solidFill>
                  <a:srgbClr val="202122"/>
                </a:solidFill>
                <a:highlight>
                  <a:srgbClr val="FFFFFF"/>
                </a:highlight>
              </a:rPr>
              <a:t>. For example, a single byte can have values ranging from 00000000 to 11111111 in binary form, which can be conveniently represented as 00 to FF in hexadecimal.</a:t>
            </a:r>
            <a:endParaRPr sz="1050">
              <a:solidFill>
                <a:srgbClr val="2021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f627d3ae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f627d3ae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#FFFFFF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255 255 255</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a4f9d2f7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a4f9d2f7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a4f9d2f7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a4f9d2f7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a4f9d2f7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a4f9d2f7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a4f9d2f7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a4f9d2f7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a4f9d2f7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a4f9d2f7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a4f9d2f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a4f9d2f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249225"/>
            <a:ext cx="6331500" cy="154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Floating Points, Range and Precision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Computer Organization</a:t>
            </a:r>
            <a:endParaRPr b="1" sz="2400"/>
          </a:p>
        </p:txBody>
      </p:sp>
      <p:pic>
        <p:nvPicPr>
          <p:cNvPr id="74" name="Google Shape;74;p13"/>
          <p:cNvPicPr preferRelativeResize="0"/>
          <p:nvPr/>
        </p:nvPicPr>
        <p:blipFill>
          <a:blip r:embed="rId3">
            <a:alphaModFix/>
          </a:blip>
          <a:stretch>
            <a:fillRect/>
          </a:stretch>
        </p:blipFill>
        <p:spPr>
          <a:xfrm>
            <a:off x="3538538" y="1901900"/>
            <a:ext cx="2066925" cy="206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aphicFrame>
        <p:nvGraphicFramePr>
          <p:cNvPr id="149" name="Google Shape;149;p22"/>
          <p:cNvGraphicFramePr/>
          <p:nvPr/>
        </p:nvGraphicFramePr>
        <p:xfrm>
          <a:off x="260825" y="1360475"/>
          <a:ext cx="3000000" cy="3000000"/>
        </p:xfrm>
        <a:graphic>
          <a:graphicData uri="http://schemas.openxmlformats.org/drawingml/2006/table">
            <a:tbl>
              <a:tblPr>
                <a:noFill/>
                <a:tableStyleId>{F7767DBB-D81C-4CA7-B23D-A54EB252FCE3}</a:tableStyleId>
              </a:tblPr>
              <a:tblGrid>
                <a:gridCol w="1077775"/>
                <a:gridCol w="1077775"/>
                <a:gridCol w="1077775"/>
                <a:gridCol w="1077775"/>
                <a:gridCol w="1077775"/>
                <a:gridCol w="1077775"/>
                <a:gridCol w="1077775"/>
                <a:gridCol w="1077775"/>
              </a:tblGrid>
              <a:tr h="423300">
                <a:tc>
                  <a:txBody>
                    <a:bodyPr/>
                    <a:lstStyle/>
                    <a:p>
                      <a:pPr indent="0" lvl="0" marL="0" rtl="0" algn="ctr">
                        <a:spcBef>
                          <a:spcPts val="0"/>
                        </a:spcBef>
                        <a:spcAft>
                          <a:spcPts val="0"/>
                        </a:spcAft>
                        <a:buNone/>
                      </a:pPr>
                      <a:r>
                        <a:rPr lang="en" sz="1800">
                          <a:solidFill>
                            <a:schemeClr val="dk1"/>
                          </a:solidFill>
                        </a:rPr>
                        <a:t>16</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rPr>
                        <a:t>.5</a:t>
                      </a:r>
                      <a:endParaRPr sz="1800">
                        <a:solidFill>
                          <a:schemeClr val="accent3"/>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rPr>
                        <a:t>.25</a:t>
                      </a:r>
                      <a:endParaRPr sz="18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3"/>
                          </a:solidFill>
                        </a:rPr>
                        <a:t>.125</a:t>
                      </a:r>
                      <a:endParaRPr sz="18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0" name="Google Shape;150;p22"/>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8 bits with </a:t>
            </a:r>
            <a:r>
              <a:rPr b="0" lang="en" sz="3600"/>
              <a:t>3 bits precision</a:t>
            </a:r>
            <a:endParaRPr b="0" sz="3600"/>
          </a:p>
        </p:txBody>
      </p:sp>
      <p:sp>
        <p:nvSpPr>
          <p:cNvPr id="151" name="Google Shape;151;p22"/>
          <p:cNvSpPr txBox="1"/>
          <p:nvPr/>
        </p:nvSpPr>
        <p:spPr>
          <a:xfrm>
            <a:off x="735350" y="2933425"/>
            <a:ext cx="7641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800">
                <a:solidFill>
                  <a:schemeClr val="accent4"/>
                </a:solidFill>
                <a:latin typeface="Lato"/>
                <a:ea typeface="Lato"/>
                <a:cs typeface="Lato"/>
                <a:sym typeface="Lato"/>
              </a:rPr>
              <a:t>16</a:t>
            </a:r>
            <a:r>
              <a:rPr b="1" lang="en" sz="3800">
                <a:solidFill>
                  <a:schemeClr val="accent4"/>
                </a:solidFill>
                <a:latin typeface="Lato"/>
                <a:ea typeface="Lato"/>
                <a:cs typeface="Lato"/>
                <a:sym typeface="Lato"/>
              </a:rPr>
              <a:t> + 4 + 2 + .25 + .125  = 22.375 </a:t>
            </a:r>
            <a:endParaRPr b="1" sz="3800">
              <a:solidFill>
                <a:schemeClr val="accent4"/>
              </a:solidFill>
              <a:latin typeface="Lato"/>
              <a:ea typeface="Lato"/>
              <a:cs typeface="Lato"/>
              <a:sym typeface="Lato"/>
            </a:endParaRPr>
          </a:p>
        </p:txBody>
      </p:sp>
      <p:cxnSp>
        <p:nvCxnSpPr>
          <p:cNvPr id="152" name="Google Shape;152;p22"/>
          <p:cNvCxnSpPr/>
          <p:nvPr/>
        </p:nvCxnSpPr>
        <p:spPr>
          <a:xfrm rot="10800000">
            <a:off x="5699125" y="2341925"/>
            <a:ext cx="775200" cy="247800"/>
          </a:xfrm>
          <a:prstGeom prst="straightConnector1">
            <a:avLst/>
          </a:prstGeom>
          <a:noFill/>
          <a:ln cap="flat" cmpd="sng" w="19050">
            <a:solidFill>
              <a:srgbClr val="FF0000"/>
            </a:solidFill>
            <a:prstDash val="solid"/>
            <a:round/>
            <a:headEnd len="med" w="med" type="none"/>
            <a:tailEnd len="med" w="med" type="triangle"/>
          </a:ln>
        </p:spPr>
      </p:cxnSp>
      <p:sp>
        <p:nvSpPr>
          <p:cNvPr id="153" name="Google Shape;153;p22"/>
          <p:cNvSpPr txBox="1"/>
          <p:nvPr/>
        </p:nvSpPr>
        <p:spPr>
          <a:xfrm>
            <a:off x="6522300" y="2404025"/>
            <a:ext cx="11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Lato"/>
                <a:ea typeface="Lato"/>
                <a:cs typeface="Lato"/>
                <a:sym typeface="Lato"/>
              </a:rPr>
              <a:t>binary point</a:t>
            </a:r>
            <a:endParaRPr>
              <a:solidFill>
                <a:schemeClr val="accent3"/>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23"/>
          <p:cNvGraphicFramePr/>
          <p:nvPr/>
        </p:nvGraphicFramePr>
        <p:xfrm>
          <a:off x="260825" y="1360475"/>
          <a:ext cx="3000000" cy="3000000"/>
        </p:xfrm>
        <a:graphic>
          <a:graphicData uri="http://schemas.openxmlformats.org/drawingml/2006/table">
            <a:tbl>
              <a:tblPr>
                <a:noFill/>
                <a:tableStyleId>{F7767DBB-D81C-4CA7-B23D-A54EB252FCE3}</a:tableStyleId>
              </a:tblPr>
              <a:tblGrid>
                <a:gridCol w="718525"/>
                <a:gridCol w="718525"/>
                <a:gridCol w="718525"/>
                <a:gridCol w="718525"/>
                <a:gridCol w="718525"/>
                <a:gridCol w="718525"/>
                <a:gridCol w="718525"/>
                <a:gridCol w="718525"/>
                <a:gridCol w="718525"/>
                <a:gridCol w="718525"/>
                <a:gridCol w="718525"/>
                <a:gridCol w="718525"/>
              </a:tblGrid>
              <a:tr h="423300">
                <a:tc>
                  <a:txBody>
                    <a:bodyPr/>
                    <a:lstStyle/>
                    <a:p>
                      <a:pPr indent="0" lvl="0" marL="0" rtl="0" algn="ctr">
                        <a:spcBef>
                          <a:spcPts val="0"/>
                        </a:spcBef>
                        <a:spcAft>
                          <a:spcPts val="0"/>
                        </a:spcAft>
                        <a:buNone/>
                      </a:pPr>
                      <a:r>
                        <a:rPr lang="en" sz="1600">
                          <a:solidFill>
                            <a:schemeClr val="dk1"/>
                          </a:solidFill>
                        </a:rPr>
                        <a:t>128</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64</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32</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16</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8</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4</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2</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1</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.5</a:t>
                      </a:r>
                      <a:endParaRPr sz="1600">
                        <a:solidFill>
                          <a:schemeClr val="accent3"/>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.125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.0625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9" name="Google Shape;159;p23"/>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12 bits with 4</a:t>
            </a:r>
            <a:r>
              <a:rPr b="0" lang="en" sz="3600"/>
              <a:t> bits precision</a:t>
            </a:r>
            <a:endParaRPr b="0" sz="3600"/>
          </a:p>
        </p:txBody>
      </p:sp>
      <p:sp>
        <p:nvSpPr>
          <p:cNvPr id="160" name="Google Shape;160;p23"/>
          <p:cNvSpPr txBox="1"/>
          <p:nvPr/>
        </p:nvSpPr>
        <p:spPr>
          <a:xfrm>
            <a:off x="735350" y="2933425"/>
            <a:ext cx="7641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accent4"/>
                </a:solidFill>
                <a:latin typeface="Lato"/>
                <a:ea typeface="Lato"/>
                <a:cs typeface="Lato"/>
                <a:sym typeface="Lato"/>
              </a:rPr>
              <a:t>128 + 32 + 16 + 4 + .5 +.0625  = 180.5625</a:t>
            </a:r>
            <a:r>
              <a:rPr b="1" lang="en" sz="3800">
                <a:solidFill>
                  <a:schemeClr val="accent4"/>
                </a:solidFill>
                <a:latin typeface="Lato"/>
                <a:ea typeface="Lato"/>
                <a:cs typeface="Lato"/>
                <a:sym typeface="Lato"/>
              </a:rPr>
              <a:t> </a:t>
            </a:r>
            <a:endParaRPr b="1" sz="3800">
              <a:solidFill>
                <a:schemeClr val="accent4"/>
              </a:solidFill>
              <a:latin typeface="Lato"/>
              <a:ea typeface="Lato"/>
              <a:cs typeface="Lato"/>
              <a:sym typeface="Lato"/>
            </a:endParaRPr>
          </a:p>
        </p:txBody>
      </p:sp>
      <p:cxnSp>
        <p:nvCxnSpPr>
          <p:cNvPr id="161" name="Google Shape;161;p23"/>
          <p:cNvCxnSpPr/>
          <p:nvPr/>
        </p:nvCxnSpPr>
        <p:spPr>
          <a:xfrm rot="10800000">
            <a:off x="6122725" y="2341925"/>
            <a:ext cx="351600" cy="247800"/>
          </a:xfrm>
          <a:prstGeom prst="straightConnector1">
            <a:avLst/>
          </a:prstGeom>
          <a:noFill/>
          <a:ln cap="flat" cmpd="sng" w="19050">
            <a:solidFill>
              <a:srgbClr val="FF0000"/>
            </a:solidFill>
            <a:prstDash val="solid"/>
            <a:round/>
            <a:headEnd len="med" w="med" type="none"/>
            <a:tailEnd len="med" w="med" type="triangle"/>
          </a:ln>
        </p:spPr>
      </p:cxnSp>
      <p:sp>
        <p:nvSpPr>
          <p:cNvPr id="162" name="Google Shape;162;p23"/>
          <p:cNvSpPr txBox="1"/>
          <p:nvPr/>
        </p:nvSpPr>
        <p:spPr>
          <a:xfrm>
            <a:off x="6522300" y="2404025"/>
            <a:ext cx="11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Lato"/>
                <a:ea typeface="Lato"/>
                <a:cs typeface="Lato"/>
                <a:sym typeface="Lato"/>
              </a:rPr>
              <a:t>binary point</a:t>
            </a:r>
            <a:endParaRPr>
              <a:solidFill>
                <a:schemeClr val="accent3"/>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aphicFrame>
        <p:nvGraphicFramePr>
          <p:cNvPr id="167" name="Google Shape;167;p24"/>
          <p:cNvGraphicFramePr/>
          <p:nvPr/>
        </p:nvGraphicFramePr>
        <p:xfrm>
          <a:off x="260825" y="2046275"/>
          <a:ext cx="3000000" cy="3000000"/>
        </p:xfrm>
        <a:graphic>
          <a:graphicData uri="http://schemas.openxmlformats.org/drawingml/2006/table">
            <a:tbl>
              <a:tblPr>
                <a:noFill/>
                <a:tableStyleId>{F7767DBB-D81C-4CA7-B23D-A54EB252FCE3}</a:tableStyleId>
              </a:tblPr>
              <a:tblGrid>
                <a:gridCol w="718525"/>
                <a:gridCol w="718525"/>
                <a:gridCol w="718525"/>
                <a:gridCol w="718525"/>
                <a:gridCol w="718525"/>
                <a:gridCol w="718525"/>
                <a:gridCol w="718525"/>
                <a:gridCol w="718525"/>
                <a:gridCol w="718525"/>
                <a:gridCol w="718525"/>
                <a:gridCol w="718525"/>
                <a:gridCol w="718525"/>
              </a:tblGrid>
              <a:tr h="423300">
                <a:tc>
                  <a:txBody>
                    <a:bodyPr/>
                    <a:lstStyle/>
                    <a:p>
                      <a:pPr indent="0" lvl="0" marL="0" rtl="0" algn="ctr">
                        <a:spcBef>
                          <a:spcPts val="0"/>
                        </a:spcBef>
                        <a:spcAft>
                          <a:spcPts val="0"/>
                        </a:spcAft>
                        <a:buNone/>
                      </a:pPr>
                      <a:r>
                        <a:rPr lang="en" sz="1600">
                          <a:solidFill>
                            <a:srgbClr val="FF0000"/>
                          </a:solidFill>
                        </a:rPr>
                        <a:t>-</a:t>
                      </a:r>
                      <a:r>
                        <a:rPr lang="en" sz="1600">
                          <a:solidFill>
                            <a:srgbClr val="FF0000"/>
                          </a:solidFill>
                        </a:rPr>
                        <a:t>128</a:t>
                      </a:r>
                      <a:endParaRPr sz="16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64</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32</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16</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8</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4</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2</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1</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.5</a:t>
                      </a:r>
                      <a:endParaRPr sz="1600">
                        <a:solidFill>
                          <a:schemeClr val="accent3"/>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.125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.0625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8" name="Google Shape;168;p24"/>
          <p:cNvSpPr txBox="1"/>
          <p:nvPr>
            <p:ph type="title"/>
          </p:nvPr>
        </p:nvSpPr>
        <p:spPr>
          <a:xfrm>
            <a:off x="260850" y="6172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Two’s complement </a:t>
            </a:r>
            <a:r>
              <a:rPr b="0" lang="en" sz="3600"/>
              <a:t>12 bits with 4 bits precision</a:t>
            </a:r>
            <a:endParaRPr b="0" sz="3600"/>
          </a:p>
        </p:txBody>
      </p:sp>
      <p:sp>
        <p:nvSpPr>
          <p:cNvPr id="169" name="Google Shape;169;p24"/>
          <p:cNvSpPr txBox="1"/>
          <p:nvPr/>
        </p:nvSpPr>
        <p:spPr>
          <a:xfrm>
            <a:off x="735350" y="3619225"/>
            <a:ext cx="7641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FF0000"/>
                </a:solidFill>
                <a:latin typeface="Lato"/>
                <a:ea typeface="Lato"/>
                <a:cs typeface="Lato"/>
                <a:sym typeface="Lato"/>
              </a:rPr>
              <a:t>-</a:t>
            </a:r>
            <a:r>
              <a:rPr b="1" lang="en" sz="3000">
                <a:solidFill>
                  <a:srgbClr val="FF0000"/>
                </a:solidFill>
                <a:latin typeface="Lato"/>
                <a:ea typeface="Lato"/>
                <a:cs typeface="Lato"/>
                <a:sym typeface="Lato"/>
              </a:rPr>
              <a:t>128</a:t>
            </a:r>
            <a:r>
              <a:rPr b="1" lang="en" sz="3000">
                <a:solidFill>
                  <a:schemeClr val="accent4"/>
                </a:solidFill>
                <a:latin typeface="Lato"/>
                <a:ea typeface="Lato"/>
                <a:cs typeface="Lato"/>
                <a:sym typeface="Lato"/>
              </a:rPr>
              <a:t> + 16 + 8 + 2 + 1 + .25 +.125  = -100.375</a:t>
            </a:r>
            <a:r>
              <a:rPr b="1" lang="en" sz="3800">
                <a:solidFill>
                  <a:schemeClr val="accent4"/>
                </a:solidFill>
                <a:latin typeface="Lato"/>
                <a:ea typeface="Lato"/>
                <a:cs typeface="Lato"/>
                <a:sym typeface="Lato"/>
              </a:rPr>
              <a:t> </a:t>
            </a:r>
            <a:endParaRPr b="1" sz="3800">
              <a:solidFill>
                <a:schemeClr val="accent4"/>
              </a:solidFill>
              <a:latin typeface="Lato"/>
              <a:ea typeface="Lato"/>
              <a:cs typeface="Lato"/>
              <a:sym typeface="Lato"/>
            </a:endParaRPr>
          </a:p>
        </p:txBody>
      </p:sp>
      <p:cxnSp>
        <p:nvCxnSpPr>
          <p:cNvPr id="170" name="Google Shape;170;p24"/>
          <p:cNvCxnSpPr/>
          <p:nvPr/>
        </p:nvCxnSpPr>
        <p:spPr>
          <a:xfrm rot="10800000">
            <a:off x="6122725" y="3027725"/>
            <a:ext cx="351600" cy="247800"/>
          </a:xfrm>
          <a:prstGeom prst="straightConnector1">
            <a:avLst/>
          </a:prstGeom>
          <a:noFill/>
          <a:ln cap="flat" cmpd="sng" w="19050">
            <a:solidFill>
              <a:srgbClr val="FF0000"/>
            </a:solidFill>
            <a:prstDash val="solid"/>
            <a:round/>
            <a:headEnd len="med" w="med" type="none"/>
            <a:tailEnd len="med" w="med" type="triangle"/>
          </a:ln>
        </p:spPr>
      </p:cxnSp>
      <p:sp>
        <p:nvSpPr>
          <p:cNvPr id="171" name="Google Shape;171;p24"/>
          <p:cNvSpPr txBox="1"/>
          <p:nvPr/>
        </p:nvSpPr>
        <p:spPr>
          <a:xfrm>
            <a:off x="6522300" y="3089825"/>
            <a:ext cx="11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Lato"/>
                <a:ea typeface="Lato"/>
                <a:cs typeface="Lato"/>
                <a:sym typeface="Lato"/>
              </a:rPr>
              <a:t>binary point</a:t>
            </a:r>
            <a:endParaRPr>
              <a:solidFill>
                <a:schemeClr val="accent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Practice</a:t>
            </a:r>
            <a:endParaRPr b="0"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260850" y="6172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Each binary number is stored using two’s complement. Convert to decimal</a:t>
            </a:r>
            <a:endParaRPr sz="3600">
              <a:solidFill>
                <a:srgbClr val="FFFFFF"/>
              </a:solidFill>
              <a:latin typeface="Raleway"/>
              <a:ea typeface="Raleway"/>
              <a:cs typeface="Raleway"/>
              <a:sym typeface="Raleway"/>
            </a:endParaRPr>
          </a:p>
        </p:txBody>
      </p:sp>
      <p:sp>
        <p:nvSpPr>
          <p:cNvPr id="182" name="Google Shape;182;p26"/>
          <p:cNvSpPr txBox="1"/>
          <p:nvPr/>
        </p:nvSpPr>
        <p:spPr>
          <a:xfrm>
            <a:off x="260850" y="2017675"/>
            <a:ext cx="86223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800">
                <a:solidFill>
                  <a:schemeClr val="dk1"/>
                </a:solidFill>
                <a:latin typeface="Lato"/>
                <a:ea typeface="Lato"/>
                <a:cs typeface="Lato"/>
                <a:sym typeface="Lato"/>
              </a:rPr>
              <a:t>101</a:t>
            </a:r>
            <a:r>
              <a:rPr lang="en" sz="2800">
                <a:solidFill>
                  <a:schemeClr val="dk1"/>
                </a:solidFill>
                <a:latin typeface="Lato"/>
                <a:ea typeface="Lato"/>
                <a:cs typeface="Lato"/>
                <a:sym typeface="Lato"/>
              </a:rPr>
              <a:t>00101</a:t>
            </a:r>
            <a:r>
              <a:rPr lang="en" sz="2800">
                <a:solidFill>
                  <a:srgbClr val="FFFFFF"/>
                </a:solidFill>
                <a:latin typeface="Lato"/>
                <a:ea typeface="Lato"/>
                <a:cs typeface="Lato"/>
                <a:sym typeface="Lato"/>
              </a:rPr>
              <a:t>1000</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chemeClr val="dk1"/>
                </a:solidFill>
                <a:latin typeface="Lato"/>
                <a:ea typeface="Lato"/>
                <a:cs typeface="Lato"/>
                <a:sym typeface="Lato"/>
              </a:rPr>
              <a:t>01011101</a:t>
            </a:r>
            <a:r>
              <a:rPr lang="en" sz="2800">
                <a:solidFill>
                  <a:schemeClr val="lt1"/>
                </a:solidFill>
                <a:latin typeface="Lato"/>
                <a:ea typeface="Lato"/>
                <a:cs typeface="Lato"/>
                <a:sym typeface="Lato"/>
              </a:rPr>
              <a:t>1100</a:t>
            </a:r>
            <a:r>
              <a:rPr lang="en" sz="2800">
                <a:solidFill>
                  <a:srgbClr val="FFFFFF"/>
                </a:solidFill>
                <a:latin typeface="Lato"/>
                <a:ea typeface="Lato"/>
                <a:cs typeface="Lato"/>
                <a:sym typeface="Lato"/>
              </a:rPr>
              <a:t>	</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chemeClr val="dk1"/>
                </a:solidFill>
                <a:latin typeface="Lato"/>
                <a:ea typeface="Lato"/>
                <a:cs typeface="Lato"/>
                <a:sym typeface="Lato"/>
              </a:rPr>
              <a:t>00100101</a:t>
            </a:r>
            <a:r>
              <a:rPr lang="en" sz="2800">
                <a:solidFill>
                  <a:schemeClr val="lt1"/>
                </a:solidFill>
                <a:latin typeface="Lato"/>
                <a:ea typeface="Lato"/>
                <a:cs typeface="Lato"/>
                <a:sym typeface="Lato"/>
              </a:rPr>
              <a:t>0110</a:t>
            </a:r>
            <a:endParaRPr sz="2800">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nvSpPr>
        <p:spPr>
          <a:xfrm>
            <a:off x="260850" y="9220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Using two’</a:t>
            </a:r>
            <a:r>
              <a:rPr lang="en" sz="3600">
                <a:solidFill>
                  <a:srgbClr val="FFFFFF"/>
                </a:solidFill>
                <a:latin typeface="Raleway"/>
                <a:ea typeface="Raleway"/>
                <a:cs typeface="Raleway"/>
                <a:sym typeface="Raleway"/>
              </a:rPr>
              <a:t>s complement, convert into fixed point binary. Result should be in 12 bits with 4 bits after the binary point </a:t>
            </a:r>
            <a:endParaRPr sz="3600">
              <a:solidFill>
                <a:srgbClr val="FFFFFF"/>
              </a:solidFill>
              <a:latin typeface="Raleway"/>
              <a:ea typeface="Raleway"/>
              <a:cs typeface="Raleway"/>
              <a:sym typeface="Raleway"/>
            </a:endParaRPr>
          </a:p>
        </p:txBody>
      </p:sp>
      <p:sp>
        <p:nvSpPr>
          <p:cNvPr id="188" name="Google Shape;188;p27"/>
          <p:cNvSpPr txBox="1"/>
          <p:nvPr/>
        </p:nvSpPr>
        <p:spPr>
          <a:xfrm>
            <a:off x="260850" y="2398675"/>
            <a:ext cx="86223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800">
                <a:solidFill>
                  <a:srgbClr val="FFFFFF"/>
                </a:solidFill>
                <a:latin typeface="Lato"/>
                <a:ea typeface="Lato"/>
                <a:cs typeface="Lato"/>
                <a:sym typeface="Lato"/>
              </a:rPr>
              <a:t>13.5</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-86.75</a:t>
            </a:r>
            <a:r>
              <a:rPr lang="en" sz="2800">
                <a:solidFill>
                  <a:srgbClr val="FFFFFF"/>
                </a:solidFill>
                <a:latin typeface="Lato"/>
                <a:ea typeface="Lato"/>
                <a:cs typeface="Lato"/>
                <a:sym typeface="Lato"/>
              </a:rPr>
              <a:t>	</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chemeClr val="lt1"/>
                </a:solidFill>
                <a:latin typeface="Lato"/>
                <a:ea typeface="Lato"/>
                <a:cs typeface="Lato"/>
                <a:sym typeface="Lato"/>
              </a:rPr>
              <a:t>-1.5</a:t>
            </a:r>
            <a:endParaRPr sz="28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aphicFrame>
        <p:nvGraphicFramePr>
          <p:cNvPr id="193" name="Google Shape;193;p28"/>
          <p:cNvGraphicFramePr/>
          <p:nvPr/>
        </p:nvGraphicFramePr>
        <p:xfrm>
          <a:off x="260825" y="2046275"/>
          <a:ext cx="3000000" cy="3000000"/>
        </p:xfrm>
        <a:graphic>
          <a:graphicData uri="http://schemas.openxmlformats.org/drawingml/2006/table">
            <a:tbl>
              <a:tblPr>
                <a:noFill/>
                <a:tableStyleId>{F7767DBB-D81C-4CA7-B23D-A54EB252FCE3}</a:tableStyleId>
              </a:tblPr>
              <a:tblGrid>
                <a:gridCol w="718525"/>
                <a:gridCol w="718525"/>
                <a:gridCol w="718525"/>
                <a:gridCol w="718525"/>
                <a:gridCol w="718525"/>
                <a:gridCol w="718525"/>
                <a:gridCol w="718525"/>
                <a:gridCol w="718525"/>
                <a:gridCol w="718525"/>
                <a:gridCol w="718525"/>
                <a:gridCol w="718525"/>
                <a:gridCol w="718525"/>
              </a:tblGrid>
              <a:tr h="423300">
                <a:tc>
                  <a:txBody>
                    <a:bodyPr/>
                    <a:lstStyle/>
                    <a:p>
                      <a:pPr indent="0" lvl="0" marL="0" rtl="0" algn="ctr">
                        <a:spcBef>
                          <a:spcPts val="0"/>
                        </a:spcBef>
                        <a:spcAft>
                          <a:spcPts val="0"/>
                        </a:spcAft>
                        <a:buNone/>
                      </a:pPr>
                      <a:r>
                        <a:rPr lang="en" sz="1600">
                          <a:solidFill>
                            <a:srgbClr val="FF0000"/>
                          </a:solidFill>
                        </a:rPr>
                        <a:t>-128</a:t>
                      </a:r>
                      <a:endParaRPr sz="16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64</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32</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16</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8</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4</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2</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rPr>
                        <a:t>1</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.5</a:t>
                      </a:r>
                      <a:endParaRPr sz="1600">
                        <a:solidFill>
                          <a:schemeClr val="accent3"/>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.125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3"/>
                          </a:solidFill>
                        </a:rPr>
                        <a:t>.0625</a:t>
                      </a:r>
                      <a:endParaRPr sz="1600">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94" name="Google Shape;194;p28"/>
          <p:cNvSpPr txBox="1"/>
          <p:nvPr>
            <p:ph type="title"/>
          </p:nvPr>
        </p:nvSpPr>
        <p:spPr>
          <a:xfrm>
            <a:off x="260850" y="6172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Two’s complement 12 bits with 4 bits precision</a:t>
            </a:r>
            <a:endParaRPr b="0" sz="3600"/>
          </a:p>
        </p:txBody>
      </p:sp>
      <p:sp>
        <p:nvSpPr>
          <p:cNvPr id="195" name="Google Shape;195;p28"/>
          <p:cNvSpPr txBox="1"/>
          <p:nvPr/>
        </p:nvSpPr>
        <p:spPr>
          <a:xfrm>
            <a:off x="735350" y="3619225"/>
            <a:ext cx="7641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FF0000"/>
                </a:solidFill>
                <a:latin typeface="Lato"/>
                <a:ea typeface="Lato"/>
                <a:cs typeface="Lato"/>
                <a:sym typeface="Lato"/>
              </a:rPr>
              <a:t>-128</a:t>
            </a:r>
            <a:r>
              <a:rPr b="1" lang="en" sz="3000">
                <a:solidFill>
                  <a:schemeClr val="accent4"/>
                </a:solidFill>
                <a:latin typeface="Lato"/>
                <a:ea typeface="Lato"/>
                <a:cs typeface="Lato"/>
                <a:sym typeface="Lato"/>
              </a:rPr>
              <a:t> + 32 + 8 + 2 + .5 +.25  = -85.25 </a:t>
            </a:r>
            <a:r>
              <a:rPr b="1" lang="en" sz="3800">
                <a:solidFill>
                  <a:schemeClr val="accent4"/>
                </a:solidFill>
                <a:latin typeface="Lato"/>
                <a:ea typeface="Lato"/>
                <a:cs typeface="Lato"/>
                <a:sym typeface="Lato"/>
              </a:rPr>
              <a:t> </a:t>
            </a:r>
            <a:endParaRPr b="1" sz="3800">
              <a:solidFill>
                <a:schemeClr val="accent4"/>
              </a:solidFill>
              <a:latin typeface="Lato"/>
              <a:ea typeface="Lato"/>
              <a:cs typeface="Lato"/>
              <a:sym typeface="Lato"/>
            </a:endParaRPr>
          </a:p>
        </p:txBody>
      </p:sp>
      <p:cxnSp>
        <p:nvCxnSpPr>
          <p:cNvPr id="196" name="Google Shape;196;p28"/>
          <p:cNvCxnSpPr/>
          <p:nvPr/>
        </p:nvCxnSpPr>
        <p:spPr>
          <a:xfrm rot="10800000">
            <a:off x="6122725" y="3027725"/>
            <a:ext cx="351600" cy="247800"/>
          </a:xfrm>
          <a:prstGeom prst="straightConnector1">
            <a:avLst/>
          </a:prstGeom>
          <a:noFill/>
          <a:ln cap="flat" cmpd="sng" w="19050">
            <a:solidFill>
              <a:srgbClr val="FF0000"/>
            </a:solidFill>
            <a:prstDash val="solid"/>
            <a:round/>
            <a:headEnd len="med" w="med" type="none"/>
            <a:tailEnd len="med" w="med" type="triangle"/>
          </a:ln>
        </p:spPr>
      </p:cxnSp>
      <p:sp>
        <p:nvSpPr>
          <p:cNvPr id="197" name="Google Shape;197;p28"/>
          <p:cNvSpPr txBox="1"/>
          <p:nvPr/>
        </p:nvSpPr>
        <p:spPr>
          <a:xfrm>
            <a:off x="6522300" y="3089825"/>
            <a:ext cx="11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Lato"/>
                <a:ea typeface="Lato"/>
                <a:cs typeface="Lato"/>
                <a:sym typeface="Lato"/>
              </a:rPr>
              <a:t>binary point</a:t>
            </a:r>
            <a:endParaRPr>
              <a:solidFill>
                <a:schemeClr val="accent3"/>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Summary</a:t>
            </a:r>
            <a:endParaRPr b="0" sz="3600"/>
          </a:p>
        </p:txBody>
      </p:sp>
      <p:sp>
        <p:nvSpPr>
          <p:cNvPr id="203" name="Google Shape;203;p29"/>
          <p:cNvSpPr txBox="1"/>
          <p:nvPr/>
        </p:nvSpPr>
        <p:spPr>
          <a:xfrm>
            <a:off x="260850" y="1484275"/>
            <a:ext cx="8622300" cy="24474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Fixed point binary is used in Digital Signal Processing</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Simpler and therefore cheaper processor hardware</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Greatly simplified arithmetic means much faster processing</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Trade off between range and precision</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Some numbers can never be represented accurately</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Used in real time application when performance is more important than accuracy</a:t>
            </a:r>
            <a:endParaRPr sz="2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Floating Point Binary Fractions</a:t>
            </a:r>
            <a:endParaRPr b="0"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nvSpPr>
        <p:spPr>
          <a:xfrm>
            <a:off x="260850" y="6934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Raleway"/>
                <a:ea typeface="Raleway"/>
                <a:cs typeface="Raleway"/>
                <a:sym typeface="Raleway"/>
              </a:rPr>
              <a:t>Expressing values using </a:t>
            </a:r>
            <a:endParaRPr sz="3600">
              <a:solidFill>
                <a:srgbClr val="FFFFFF"/>
              </a:solidFill>
              <a:latin typeface="Raleway"/>
              <a:ea typeface="Raleway"/>
              <a:cs typeface="Raleway"/>
              <a:sym typeface="Raleway"/>
            </a:endParaRPr>
          </a:p>
          <a:p>
            <a:pPr indent="0" lvl="0" marL="0" rtl="0" algn="l">
              <a:spcBef>
                <a:spcPts val="1000"/>
              </a:spcBef>
              <a:spcAft>
                <a:spcPts val="1000"/>
              </a:spcAft>
              <a:buNone/>
            </a:pPr>
            <a:r>
              <a:rPr lang="en" sz="3600">
                <a:solidFill>
                  <a:srgbClr val="FFFFFF"/>
                </a:solidFill>
                <a:latin typeface="Raleway"/>
                <a:ea typeface="Raleway"/>
                <a:cs typeface="Raleway"/>
                <a:sym typeface="Raleway"/>
              </a:rPr>
              <a:t>Scientific Notation</a:t>
            </a:r>
            <a:endParaRPr sz="3600">
              <a:solidFill>
                <a:srgbClr val="FFFFFF"/>
              </a:solidFill>
              <a:latin typeface="Raleway"/>
              <a:ea typeface="Raleway"/>
              <a:cs typeface="Raleway"/>
              <a:sym typeface="Raleway"/>
            </a:endParaRPr>
          </a:p>
        </p:txBody>
      </p:sp>
      <p:sp>
        <p:nvSpPr>
          <p:cNvPr id="214" name="Google Shape;214;p31"/>
          <p:cNvSpPr txBox="1"/>
          <p:nvPr/>
        </p:nvSpPr>
        <p:spPr>
          <a:xfrm>
            <a:off x="2981400" y="2178600"/>
            <a:ext cx="32931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800">
                <a:solidFill>
                  <a:schemeClr val="accent2"/>
                </a:solidFill>
                <a:latin typeface="Lato"/>
                <a:ea typeface="Lato"/>
                <a:cs typeface="Lato"/>
                <a:sym typeface="Lato"/>
              </a:rPr>
              <a:t>300	= 3.0 × 10</a:t>
            </a:r>
            <a:r>
              <a:rPr b="1" baseline="30000" lang="en" sz="2800">
                <a:solidFill>
                  <a:schemeClr val="accent2"/>
                </a:solidFill>
                <a:latin typeface="Lato"/>
                <a:ea typeface="Lato"/>
                <a:cs typeface="Lato"/>
                <a:sym typeface="Lato"/>
              </a:rPr>
              <a:t>2</a:t>
            </a:r>
            <a:endParaRPr b="1" baseline="30000" sz="2800">
              <a:solidFill>
                <a:schemeClr val="accent2"/>
              </a:solidFill>
              <a:latin typeface="Lato"/>
              <a:ea typeface="Lato"/>
              <a:cs typeface="Lato"/>
              <a:sym typeface="Lato"/>
            </a:endParaRPr>
          </a:p>
          <a:p>
            <a:pPr indent="0" lvl="0" marL="0" rtl="0" algn="just">
              <a:spcBef>
                <a:spcPts val="0"/>
              </a:spcBef>
              <a:spcAft>
                <a:spcPts val="0"/>
              </a:spcAft>
              <a:buNone/>
            </a:pPr>
            <a:r>
              <a:rPr b="1" lang="en" sz="2800">
                <a:solidFill>
                  <a:schemeClr val="accent2"/>
                </a:solidFill>
                <a:latin typeface="Lato"/>
                <a:ea typeface="Lato"/>
                <a:cs typeface="Lato"/>
                <a:sym typeface="Lato"/>
              </a:rPr>
              <a:t>0.2 	= 2.0 × 10</a:t>
            </a:r>
            <a:r>
              <a:rPr b="1" baseline="30000" lang="en" sz="2800">
                <a:solidFill>
                  <a:schemeClr val="accent2"/>
                </a:solidFill>
                <a:latin typeface="Lato"/>
                <a:ea typeface="Lato"/>
                <a:cs typeface="Lato"/>
                <a:sym typeface="Lato"/>
              </a:rPr>
              <a:t>-1</a:t>
            </a:r>
            <a:r>
              <a:rPr b="1" lang="en" sz="2800">
                <a:solidFill>
                  <a:schemeClr val="accent2"/>
                </a:solidFill>
                <a:latin typeface="Lato"/>
                <a:ea typeface="Lato"/>
                <a:cs typeface="Lato"/>
                <a:sym typeface="Lato"/>
              </a:rPr>
              <a:t> </a:t>
            </a:r>
            <a:endParaRPr b="1" sz="2800">
              <a:solidFill>
                <a:schemeClr val="accent2"/>
              </a:solidFill>
              <a:latin typeface="Lato"/>
              <a:ea typeface="Lato"/>
              <a:cs typeface="Lato"/>
              <a:sym typeface="Lato"/>
            </a:endParaRPr>
          </a:p>
          <a:p>
            <a:pPr indent="0" lvl="0" marL="0" rtl="0" algn="just">
              <a:spcBef>
                <a:spcPts val="0"/>
              </a:spcBef>
              <a:spcAft>
                <a:spcPts val="0"/>
              </a:spcAft>
              <a:buClr>
                <a:schemeClr val="dk2"/>
              </a:buClr>
              <a:buSzPts val="1100"/>
              <a:buFont typeface="Arial"/>
              <a:buNone/>
            </a:pPr>
            <a:r>
              <a:rPr b="1" lang="en" sz="2800">
                <a:solidFill>
                  <a:schemeClr val="accent2"/>
                </a:solidFill>
                <a:latin typeface="Lato"/>
                <a:ea typeface="Lato"/>
                <a:cs typeface="Lato"/>
                <a:sym typeface="Lato"/>
              </a:rPr>
              <a:t>987	= 9.87 × 10</a:t>
            </a:r>
            <a:r>
              <a:rPr b="1" baseline="30000" lang="en" sz="2800">
                <a:solidFill>
                  <a:schemeClr val="accent2"/>
                </a:solidFill>
                <a:latin typeface="Lato"/>
                <a:ea typeface="Lato"/>
                <a:cs typeface="Lato"/>
                <a:sym typeface="Lato"/>
              </a:rPr>
              <a:t>2</a:t>
            </a:r>
            <a:endParaRPr b="1" sz="2800">
              <a:solidFill>
                <a:schemeClr val="accent2"/>
              </a:solidFill>
              <a:latin typeface="Lato"/>
              <a:ea typeface="Lato"/>
              <a:cs typeface="Lato"/>
              <a:sym typeface="Lato"/>
            </a:endParaRPr>
          </a:p>
        </p:txBody>
      </p:sp>
      <p:sp>
        <p:nvSpPr>
          <p:cNvPr id="215" name="Google Shape;215;p31"/>
          <p:cNvSpPr txBox="1"/>
          <p:nvPr/>
        </p:nvSpPr>
        <p:spPr>
          <a:xfrm>
            <a:off x="-394575" y="4401175"/>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sp>
        <p:nvSpPr>
          <p:cNvPr id="216" name="Google Shape;216;p31"/>
          <p:cNvSpPr txBox="1"/>
          <p:nvPr/>
        </p:nvSpPr>
        <p:spPr>
          <a:xfrm>
            <a:off x="228875"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pic>
        <p:nvPicPr>
          <p:cNvPr id="79" name="Google Shape;79;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0" name="Google Shape;80;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1" name="Google Shape;81;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2" name="Google Shape;82;p1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Lesson 2 Review</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Floating Point Binary Fractions</a:t>
            </a:r>
            <a:endParaRPr sz="1100">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Range and Precision</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Higher Level Language Number - Java for example</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Byte Order (Endianness)</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Hexadecimal</a:t>
            </a:r>
            <a:endParaRPr b="1" sz="1300">
              <a:solidFill>
                <a:schemeClr val="dk1"/>
              </a:solidFill>
              <a:latin typeface="Raleway"/>
              <a:ea typeface="Raleway"/>
              <a:cs typeface="Raleway"/>
              <a:sym typeface="Raleway"/>
            </a:endParaRPr>
          </a:p>
          <a:p>
            <a:pPr indent="-311150" lvl="0" marL="457200" rtl="0" algn="l">
              <a:spcBef>
                <a:spcPts val="1000"/>
              </a:spcBef>
              <a:spcAft>
                <a:spcPts val="1000"/>
              </a:spcAft>
              <a:buClr>
                <a:schemeClr val="dk1"/>
              </a:buClr>
              <a:buSzPts val="1300"/>
              <a:buFont typeface="Raleway"/>
              <a:buChar char="➔"/>
            </a:pPr>
            <a:r>
              <a:rPr b="1" lang="en" sz="1300">
                <a:solidFill>
                  <a:schemeClr val="dk1"/>
                </a:solidFill>
                <a:latin typeface="Raleway"/>
                <a:ea typeface="Raleway"/>
                <a:cs typeface="Raleway"/>
                <a:sym typeface="Raleway"/>
              </a:rPr>
              <a:t>Practice</a:t>
            </a:r>
            <a:endParaRPr sz="1100">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260850" y="6172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Standard Scientific Notation</a:t>
            </a:r>
            <a:r>
              <a:rPr lang="en" sz="3600">
                <a:solidFill>
                  <a:srgbClr val="FFFFFF"/>
                </a:solidFill>
                <a:latin typeface="Raleway"/>
                <a:ea typeface="Raleway"/>
                <a:cs typeface="Raleway"/>
                <a:sym typeface="Raleway"/>
              </a:rPr>
              <a:t> using positive exponent</a:t>
            </a:r>
            <a:endParaRPr sz="3600">
              <a:solidFill>
                <a:srgbClr val="FFFFFF"/>
              </a:solidFill>
              <a:latin typeface="Raleway"/>
              <a:ea typeface="Raleway"/>
              <a:cs typeface="Raleway"/>
              <a:sym typeface="Raleway"/>
            </a:endParaRPr>
          </a:p>
        </p:txBody>
      </p:sp>
      <p:sp>
        <p:nvSpPr>
          <p:cNvPr id="222" name="Google Shape;222;p32"/>
          <p:cNvSpPr txBox="1"/>
          <p:nvPr/>
        </p:nvSpPr>
        <p:spPr>
          <a:xfrm>
            <a:off x="260850" y="1873800"/>
            <a:ext cx="85902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chemeClr val="accent3"/>
                </a:solidFill>
                <a:latin typeface="Lato"/>
                <a:ea typeface="Lato"/>
                <a:cs typeface="Lato"/>
                <a:sym typeface="Lato"/>
              </a:rPr>
              <a:t>2.99</a:t>
            </a:r>
            <a:r>
              <a:rPr b="1" lang="en" sz="4400">
                <a:solidFill>
                  <a:schemeClr val="accent2"/>
                </a:solidFill>
                <a:latin typeface="Lato"/>
                <a:ea typeface="Lato"/>
                <a:cs typeface="Lato"/>
                <a:sym typeface="Lato"/>
              </a:rPr>
              <a:t> × 10</a:t>
            </a:r>
            <a:r>
              <a:rPr b="1" baseline="30000" lang="en" sz="4400">
                <a:solidFill>
                  <a:srgbClr val="FF0000"/>
                </a:solidFill>
                <a:latin typeface="Lato"/>
                <a:ea typeface="Lato"/>
                <a:cs typeface="Lato"/>
                <a:sym typeface="Lato"/>
              </a:rPr>
              <a:t>8</a:t>
            </a:r>
            <a:endParaRPr b="1" sz="4400">
              <a:solidFill>
                <a:srgbClr val="FF0000"/>
              </a:solidFill>
              <a:latin typeface="Lato"/>
              <a:ea typeface="Lato"/>
              <a:cs typeface="Lato"/>
              <a:sym typeface="Lato"/>
            </a:endParaRPr>
          </a:p>
        </p:txBody>
      </p:sp>
      <p:sp>
        <p:nvSpPr>
          <p:cNvPr id="223" name="Google Shape;223;p32"/>
          <p:cNvSpPr txBox="1"/>
          <p:nvPr/>
        </p:nvSpPr>
        <p:spPr>
          <a:xfrm>
            <a:off x="3729575" y="2777000"/>
            <a:ext cx="2078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accent3"/>
                </a:solidFill>
                <a:latin typeface="Lato"/>
                <a:ea typeface="Lato"/>
                <a:cs typeface="Lato"/>
                <a:sym typeface="Lato"/>
              </a:rPr>
              <a:t>m</a:t>
            </a:r>
            <a:r>
              <a:rPr b="1" lang="en" sz="2800">
                <a:solidFill>
                  <a:schemeClr val="dk1"/>
                </a:solidFill>
                <a:latin typeface="Lato"/>
                <a:ea typeface="Lato"/>
                <a:cs typeface="Lato"/>
                <a:sym typeface="Lato"/>
              </a:rPr>
              <a:t> </a:t>
            </a:r>
            <a:r>
              <a:rPr b="1" lang="en" sz="2800">
                <a:solidFill>
                  <a:schemeClr val="accent2"/>
                </a:solidFill>
                <a:latin typeface="Lato"/>
                <a:ea typeface="Lato"/>
                <a:cs typeface="Lato"/>
                <a:sym typeface="Lato"/>
              </a:rPr>
              <a:t>× 10</a:t>
            </a:r>
            <a:r>
              <a:rPr b="1" baseline="30000" lang="en" sz="2800">
                <a:solidFill>
                  <a:srgbClr val="FF0000"/>
                </a:solidFill>
                <a:latin typeface="Lato"/>
                <a:ea typeface="Lato"/>
                <a:cs typeface="Lato"/>
                <a:sym typeface="Lato"/>
              </a:rPr>
              <a:t>n</a:t>
            </a:r>
            <a:endParaRPr b="1" baseline="30000" sz="2800">
              <a:solidFill>
                <a:srgbClr val="FF0000"/>
              </a:solidFill>
              <a:latin typeface="Lato"/>
              <a:ea typeface="Lato"/>
              <a:cs typeface="Lato"/>
              <a:sym typeface="Lato"/>
            </a:endParaRPr>
          </a:p>
        </p:txBody>
      </p:sp>
      <p:sp>
        <p:nvSpPr>
          <p:cNvPr id="224" name="Google Shape;224;p32"/>
          <p:cNvSpPr txBox="1"/>
          <p:nvPr/>
        </p:nvSpPr>
        <p:spPr>
          <a:xfrm>
            <a:off x="260850" y="35980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accent2"/>
                </a:solidFill>
                <a:latin typeface="Lato"/>
                <a:ea typeface="Lato"/>
                <a:cs typeface="Lato"/>
                <a:sym typeface="Lato"/>
              </a:rPr>
              <a:t>299000000</a:t>
            </a:r>
            <a:r>
              <a:rPr b="1" lang="en" sz="2800">
                <a:solidFill>
                  <a:srgbClr val="FF0000"/>
                </a:solidFill>
                <a:latin typeface="Lato"/>
                <a:ea typeface="Lato"/>
                <a:cs typeface="Lato"/>
                <a:sym typeface="Lato"/>
              </a:rPr>
              <a:t>.</a:t>
            </a:r>
            <a:endParaRPr b="1" sz="2800">
              <a:solidFill>
                <a:srgbClr val="FF0000"/>
              </a:solidFill>
              <a:latin typeface="Lato"/>
              <a:ea typeface="Lato"/>
              <a:cs typeface="Lato"/>
              <a:sym typeface="Lato"/>
            </a:endParaRPr>
          </a:p>
        </p:txBody>
      </p:sp>
      <p:sp>
        <p:nvSpPr>
          <p:cNvPr id="225" name="Google Shape;225;p32"/>
          <p:cNvSpPr txBox="1"/>
          <p:nvPr/>
        </p:nvSpPr>
        <p:spPr>
          <a:xfrm>
            <a:off x="244800"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sp>
        <p:nvSpPr>
          <p:cNvPr id="226" name="Google Shape;226;p32"/>
          <p:cNvSpPr txBox="1"/>
          <p:nvPr/>
        </p:nvSpPr>
        <p:spPr>
          <a:xfrm>
            <a:off x="3273075" y="1497075"/>
            <a:ext cx="1287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3"/>
                </a:solidFill>
                <a:latin typeface="Lato"/>
                <a:ea typeface="Lato"/>
                <a:cs typeface="Lato"/>
                <a:sym typeface="Lato"/>
              </a:rPr>
              <a:t>mantissa</a:t>
            </a:r>
            <a:endParaRPr b="1" baseline="30000" sz="2100">
              <a:solidFill>
                <a:schemeClr val="accent3"/>
              </a:solidFill>
              <a:latin typeface="Lato"/>
              <a:ea typeface="Lato"/>
              <a:cs typeface="Lato"/>
              <a:sym typeface="Lato"/>
            </a:endParaRPr>
          </a:p>
        </p:txBody>
      </p:sp>
      <p:sp>
        <p:nvSpPr>
          <p:cNvPr id="227" name="Google Shape;227;p32"/>
          <p:cNvSpPr txBox="1"/>
          <p:nvPr/>
        </p:nvSpPr>
        <p:spPr>
          <a:xfrm>
            <a:off x="5559075" y="1497075"/>
            <a:ext cx="1370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FF0000"/>
                </a:solidFill>
                <a:latin typeface="Lato"/>
                <a:ea typeface="Lato"/>
                <a:cs typeface="Lato"/>
                <a:sym typeface="Lato"/>
              </a:rPr>
              <a:t>exponent</a:t>
            </a:r>
            <a:endParaRPr b="1" baseline="30000" sz="2100">
              <a:solidFill>
                <a:srgbClr val="FF0000"/>
              </a:solidFill>
              <a:latin typeface="Lato"/>
              <a:ea typeface="Lato"/>
              <a:cs typeface="Lato"/>
              <a:sym typeface="Lato"/>
            </a:endParaRPr>
          </a:p>
        </p:txBody>
      </p:sp>
      <p:cxnSp>
        <p:nvCxnSpPr>
          <p:cNvPr id="228" name="Google Shape;228;p32"/>
          <p:cNvCxnSpPr/>
          <p:nvPr/>
        </p:nvCxnSpPr>
        <p:spPr>
          <a:xfrm>
            <a:off x="3802775" y="4095300"/>
            <a:ext cx="1635900" cy="0"/>
          </a:xfrm>
          <a:prstGeom prst="straightConnector1">
            <a:avLst/>
          </a:prstGeom>
          <a:noFill/>
          <a:ln cap="flat" cmpd="sng" w="19050">
            <a:solidFill>
              <a:srgbClr val="FF0000"/>
            </a:solidFill>
            <a:prstDash val="solid"/>
            <a:round/>
            <a:headEnd len="med" w="med" type="oval"/>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nvSpPr>
        <p:spPr>
          <a:xfrm>
            <a:off x="260850" y="6172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Standard Scientific Notation using negative exponent</a:t>
            </a:r>
            <a:endParaRPr sz="3600">
              <a:solidFill>
                <a:srgbClr val="FFFFFF"/>
              </a:solidFill>
              <a:latin typeface="Raleway"/>
              <a:ea typeface="Raleway"/>
              <a:cs typeface="Raleway"/>
              <a:sym typeface="Raleway"/>
            </a:endParaRPr>
          </a:p>
        </p:txBody>
      </p:sp>
      <p:sp>
        <p:nvSpPr>
          <p:cNvPr id="234" name="Google Shape;234;p33"/>
          <p:cNvSpPr txBox="1"/>
          <p:nvPr/>
        </p:nvSpPr>
        <p:spPr>
          <a:xfrm>
            <a:off x="260850" y="1873800"/>
            <a:ext cx="85902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chemeClr val="accent3"/>
                </a:solidFill>
                <a:latin typeface="Lato"/>
                <a:ea typeface="Lato"/>
                <a:cs typeface="Lato"/>
                <a:sym typeface="Lato"/>
              </a:rPr>
              <a:t>1</a:t>
            </a:r>
            <a:r>
              <a:rPr b="1" lang="en" sz="4400">
                <a:solidFill>
                  <a:schemeClr val="accent3"/>
                </a:solidFill>
                <a:latin typeface="Lato"/>
                <a:ea typeface="Lato"/>
                <a:cs typeface="Lato"/>
                <a:sym typeface="Lato"/>
              </a:rPr>
              <a:t>.60</a:t>
            </a:r>
            <a:r>
              <a:rPr b="1" lang="en" sz="4400">
                <a:solidFill>
                  <a:schemeClr val="accent2"/>
                </a:solidFill>
                <a:latin typeface="Lato"/>
                <a:ea typeface="Lato"/>
                <a:cs typeface="Lato"/>
                <a:sym typeface="Lato"/>
              </a:rPr>
              <a:t> × 10</a:t>
            </a:r>
            <a:r>
              <a:rPr b="1" baseline="30000" lang="en" sz="4400">
                <a:solidFill>
                  <a:srgbClr val="FF0000"/>
                </a:solidFill>
                <a:latin typeface="Lato"/>
                <a:ea typeface="Lato"/>
                <a:cs typeface="Lato"/>
                <a:sym typeface="Lato"/>
              </a:rPr>
              <a:t>-19</a:t>
            </a:r>
            <a:endParaRPr b="1" sz="4400">
              <a:solidFill>
                <a:srgbClr val="FF0000"/>
              </a:solidFill>
              <a:latin typeface="Lato"/>
              <a:ea typeface="Lato"/>
              <a:cs typeface="Lato"/>
              <a:sym typeface="Lato"/>
            </a:endParaRPr>
          </a:p>
        </p:txBody>
      </p:sp>
      <p:sp>
        <p:nvSpPr>
          <p:cNvPr id="235" name="Google Shape;235;p33"/>
          <p:cNvSpPr txBox="1"/>
          <p:nvPr/>
        </p:nvSpPr>
        <p:spPr>
          <a:xfrm>
            <a:off x="260850" y="35980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accent2"/>
                </a:solidFill>
                <a:latin typeface="Lato"/>
                <a:ea typeface="Lato"/>
                <a:cs typeface="Lato"/>
                <a:sym typeface="Lato"/>
              </a:rPr>
              <a:t>0</a:t>
            </a:r>
            <a:r>
              <a:rPr b="1" lang="en" sz="2800">
                <a:solidFill>
                  <a:srgbClr val="FF0000"/>
                </a:solidFill>
                <a:latin typeface="Lato"/>
                <a:ea typeface="Lato"/>
                <a:cs typeface="Lato"/>
                <a:sym typeface="Lato"/>
              </a:rPr>
              <a:t>.</a:t>
            </a:r>
            <a:r>
              <a:rPr b="1" lang="en" sz="2800">
                <a:solidFill>
                  <a:schemeClr val="accent2"/>
                </a:solidFill>
                <a:latin typeface="Lato"/>
                <a:ea typeface="Lato"/>
                <a:cs typeface="Lato"/>
                <a:sym typeface="Lato"/>
              </a:rPr>
              <a:t>000000000000000000160</a:t>
            </a:r>
            <a:endParaRPr b="1" sz="2800">
              <a:solidFill>
                <a:srgbClr val="FF0000"/>
              </a:solidFill>
              <a:latin typeface="Lato"/>
              <a:ea typeface="Lato"/>
              <a:cs typeface="Lato"/>
              <a:sym typeface="Lato"/>
            </a:endParaRPr>
          </a:p>
        </p:txBody>
      </p:sp>
      <p:sp>
        <p:nvSpPr>
          <p:cNvPr id="236" name="Google Shape;236;p33"/>
          <p:cNvSpPr txBox="1"/>
          <p:nvPr/>
        </p:nvSpPr>
        <p:spPr>
          <a:xfrm>
            <a:off x="228875"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sp>
        <p:nvSpPr>
          <p:cNvPr id="237" name="Google Shape;237;p33"/>
          <p:cNvSpPr txBox="1"/>
          <p:nvPr/>
        </p:nvSpPr>
        <p:spPr>
          <a:xfrm>
            <a:off x="3273075" y="1497075"/>
            <a:ext cx="1287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3"/>
                </a:solidFill>
                <a:latin typeface="Lato"/>
                <a:ea typeface="Lato"/>
                <a:cs typeface="Lato"/>
                <a:sym typeface="Lato"/>
              </a:rPr>
              <a:t>mantissa</a:t>
            </a:r>
            <a:endParaRPr b="1" baseline="30000" sz="2100">
              <a:solidFill>
                <a:schemeClr val="accent3"/>
              </a:solidFill>
              <a:latin typeface="Lato"/>
              <a:ea typeface="Lato"/>
              <a:cs typeface="Lato"/>
              <a:sym typeface="Lato"/>
            </a:endParaRPr>
          </a:p>
        </p:txBody>
      </p:sp>
      <p:sp>
        <p:nvSpPr>
          <p:cNvPr id="238" name="Google Shape;238;p33"/>
          <p:cNvSpPr txBox="1"/>
          <p:nvPr/>
        </p:nvSpPr>
        <p:spPr>
          <a:xfrm>
            <a:off x="5559075" y="1497075"/>
            <a:ext cx="1370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FF0000"/>
                </a:solidFill>
                <a:latin typeface="Lato"/>
                <a:ea typeface="Lato"/>
                <a:cs typeface="Lato"/>
                <a:sym typeface="Lato"/>
              </a:rPr>
              <a:t>exponent</a:t>
            </a:r>
            <a:endParaRPr b="1" baseline="30000" sz="2100">
              <a:solidFill>
                <a:srgbClr val="FF0000"/>
              </a:solidFill>
              <a:latin typeface="Lato"/>
              <a:ea typeface="Lato"/>
              <a:cs typeface="Lato"/>
              <a:sym typeface="Lato"/>
            </a:endParaRPr>
          </a:p>
        </p:txBody>
      </p:sp>
      <p:cxnSp>
        <p:nvCxnSpPr>
          <p:cNvPr id="239" name="Google Shape;239;p33"/>
          <p:cNvCxnSpPr/>
          <p:nvPr/>
        </p:nvCxnSpPr>
        <p:spPr>
          <a:xfrm flipH="1">
            <a:off x="2535300" y="4084475"/>
            <a:ext cx="3943500" cy="10800"/>
          </a:xfrm>
          <a:prstGeom prst="straightConnector1">
            <a:avLst/>
          </a:prstGeom>
          <a:noFill/>
          <a:ln cap="flat" cmpd="sng" w="19050">
            <a:solidFill>
              <a:srgbClr val="FF0000"/>
            </a:solidFill>
            <a:prstDash val="solid"/>
            <a:round/>
            <a:headEnd len="med" w="med" type="oval"/>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nvSpPr>
        <p:spPr>
          <a:xfrm>
            <a:off x="260850" y="3886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Floating point inside the computer </a:t>
            </a:r>
            <a:endParaRPr sz="3600">
              <a:solidFill>
                <a:srgbClr val="FFFFFF"/>
              </a:solidFill>
              <a:latin typeface="Raleway"/>
              <a:ea typeface="Raleway"/>
              <a:cs typeface="Raleway"/>
              <a:sym typeface="Raleway"/>
            </a:endParaRPr>
          </a:p>
        </p:txBody>
      </p:sp>
      <p:sp>
        <p:nvSpPr>
          <p:cNvPr id="245" name="Google Shape;245;p34"/>
          <p:cNvSpPr txBox="1"/>
          <p:nvPr/>
        </p:nvSpPr>
        <p:spPr>
          <a:xfrm>
            <a:off x="228875"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graphicFrame>
        <p:nvGraphicFramePr>
          <p:cNvPr id="246" name="Google Shape;246;p34"/>
          <p:cNvGraphicFramePr/>
          <p:nvPr/>
        </p:nvGraphicFramePr>
        <p:xfrm>
          <a:off x="260825" y="1741475"/>
          <a:ext cx="3000000" cy="3000000"/>
        </p:xfrm>
        <a:graphic>
          <a:graphicData uri="http://schemas.openxmlformats.org/drawingml/2006/table">
            <a:tbl>
              <a:tblPr>
                <a:noFill/>
                <a:tableStyleId>{F7767DBB-D81C-4CA7-B23D-A54EB252FCE3}</a:tableStyleId>
              </a:tblPr>
              <a:tblGrid>
                <a:gridCol w="538900"/>
                <a:gridCol w="538900"/>
                <a:gridCol w="538900"/>
                <a:gridCol w="538900"/>
                <a:gridCol w="538900"/>
                <a:gridCol w="538900"/>
                <a:gridCol w="538900"/>
                <a:gridCol w="538900"/>
                <a:gridCol w="538900"/>
                <a:gridCol w="538900"/>
                <a:gridCol w="538900"/>
                <a:gridCol w="538900"/>
                <a:gridCol w="538900"/>
                <a:gridCol w="538900"/>
                <a:gridCol w="538900"/>
                <a:gridCol w="538900"/>
              </a:tblGrid>
              <a:tr h="423300">
                <a:tc>
                  <a:txBody>
                    <a:bodyPr/>
                    <a:lstStyle/>
                    <a:p>
                      <a:pPr indent="0" lvl="0" marL="0" rtl="0" algn="ctr">
                        <a:spcBef>
                          <a:spcPts val="0"/>
                        </a:spcBef>
                        <a:spcAft>
                          <a:spcPts val="0"/>
                        </a:spcAft>
                        <a:buNone/>
                      </a:pPr>
                      <a:r>
                        <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-32</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16</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8</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4</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2</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bl>
          </a:graphicData>
        </a:graphic>
      </p:graphicFrame>
      <p:sp>
        <p:nvSpPr>
          <p:cNvPr id="247" name="Google Shape;247;p34"/>
          <p:cNvSpPr/>
          <p:nvPr/>
        </p:nvSpPr>
        <p:spPr>
          <a:xfrm>
            <a:off x="734500" y="2404002"/>
            <a:ext cx="121200" cy="117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
          <p:cNvSpPr txBox="1"/>
          <p:nvPr/>
        </p:nvSpPr>
        <p:spPr>
          <a:xfrm>
            <a:off x="260850" y="1278425"/>
            <a:ext cx="538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4"/>
                </a:solidFill>
                <a:latin typeface="Lato"/>
                <a:ea typeface="Lato"/>
                <a:cs typeface="Lato"/>
                <a:sym typeface="Lato"/>
              </a:rPr>
              <a:t>mantissa</a:t>
            </a:r>
            <a:endParaRPr b="1" sz="2000">
              <a:solidFill>
                <a:schemeClr val="accent4"/>
              </a:solidFill>
              <a:latin typeface="Lato"/>
              <a:ea typeface="Lato"/>
              <a:cs typeface="Lato"/>
              <a:sym typeface="Lato"/>
            </a:endParaRPr>
          </a:p>
        </p:txBody>
      </p:sp>
      <p:sp>
        <p:nvSpPr>
          <p:cNvPr id="249" name="Google Shape;249;p34"/>
          <p:cNvSpPr txBox="1"/>
          <p:nvPr/>
        </p:nvSpPr>
        <p:spPr>
          <a:xfrm>
            <a:off x="5649825" y="1278425"/>
            <a:ext cx="3233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Lato"/>
                <a:ea typeface="Lato"/>
                <a:cs typeface="Lato"/>
                <a:sym typeface="Lato"/>
              </a:rPr>
              <a:t>exponent</a:t>
            </a:r>
            <a:endParaRPr b="1" sz="2000">
              <a:solidFill>
                <a:schemeClr val="accent3"/>
              </a:solidFill>
              <a:latin typeface="Lato"/>
              <a:ea typeface="Lato"/>
              <a:cs typeface="Lato"/>
              <a:sym typeface="Lato"/>
            </a:endParaRPr>
          </a:p>
        </p:txBody>
      </p:sp>
      <p:cxnSp>
        <p:nvCxnSpPr>
          <p:cNvPr id="250" name="Google Shape;250;p34"/>
          <p:cNvCxnSpPr/>
          <p:nvPr/>
        </p:nvCxnSpPr>
        <p:spPr>
          <a:xfrm rot="10800000">
            <a:off x="743225" y="2733575"/>
            <a:ext cx="367800" cy="352800"/>
          </a:xfrm>
          <a:prstGeom prst="straightConnector1">
            <a:avLst/>
          </a:prstGeom>
          <a:noFill/>
          <a:ln cap="flat" cmpd="sng" w="19050">
            <a:solidFill>
              <a:srgbClr val="FF9900"/>
            </a:solidFill>
            <a:prstDash val="solid"/>
            <a:round/>
            <a:headEnd len="med" w="med" type="none"/>
            <a:tailEnd len="med" w="med" type="triangle"/>
          </a:ln>
        </p:spPr>
      </p:cxnSp>
      <p:sp>
        <p:nvSpPr>
          <p:cNvPr id="251" name="Google Shape;251;p34"/>
          <p:cNvSpPr txBox="1"/>
          <p:nvPr/>
        </p:nvSpPr>
        <p:spPr>
          <a:xfrm>
            <a:off x="1111025" y="2876550"/>
            <a:ext cx="112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Lato"/>
                <a:ea typeface="Lato"/>
                <a:cs typeface="Lato"/>
                <a:sym typeface="Lato"/>
              </a:rPr>
              <a:t>sign bit</a:t>
            </a:r>
            <a:endParaRPr b="1" sz="1600">
              <a:solidFill>
                <a:srgbClr val="FF9900"/>
              </a:solidFill>
              <a:latin typeface="Lato"/>
              <a:ea typeface="Lato"/>
              <a:cs typeface="Lato"/>
              <a:sym typeface="Lato"/>
            </a:endParaRPr>
          </a:p>
        </p:txBody>
      </p:sp>
      <p:cxnSp>
        <p:nvCxnSpPr>
          <p:cNvPr id="252" name="Google Shape;252;p34"/>
          <p:cNvCxnSpPr>
            <a:stCxn id="253" idx="1"/>
          </p:cNvCxnSpPr>
          <p:nvPr/>
        </p:nvCxnSpPr>
        <p:spPr>
          <a:xfrm rot="10800000">
            <a:off x="6138725" y="2749500"/>
            <a:ext cx="382500" cy="266400"/>
          </a:xfrm>
          <a:prstGeom prst="straightConnector1">
            <a:avLst/>
          </a:prstGeom>
          <a:noFill/>
          <a:ln cap="flat" cmpd="sng" w="19050">
            <a:solidFill>
              <a:srgbClr val="FF9900"/>
            </a:solidFill>
            <a:prstDash val="solid"/>
            <a:round/>
            <a:headEnd len="med" w="med" type="none"/>
            <a:tailEnd len="med" w="med" type="triangle"/>
          </a:ln>
        </p:spPr>
      </p:cxnSp>
      <p:sp>
        <p:nvSpPr>
          <p:cNvPr id="253" name="Google Shape;253;p34"/>
          <p:cNvSpPr txBox="1"/>
          <p:nvPr/>
        </p:nvSpPr>
        <p:spPr>
          <a:xfrm>
            <a:off x="6521225" y="2800350"/>
            <a:ext cx="112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Lato"/>
                <a:ea typeface="Lato"/>
                <a:cs typeface="Lato"/>
                <a:sym typeface="Lato"/>
              </a:rPr>
              <a:t>sign bit</a:t>
            </a:r>
            <a:endParaRPr b="1" sz="1600">
              <a:solidFill>
                <a:srgbClr val="FF9900"/>
              </a:solidFill>
              <a:latin typeface="Lato"/>
              <a:ea typeface="Lato"/>
              <a:cs typeface="Lato"/>
              <a:sym typeface="Lato"/>
            </a:endParaRPr>
          </a:p>
        </p:txBody>
      </p:sp>
      <p:cxnSp>
        <p:nvCxnSpPr>
          <p:cNvPr id="254" name="Google Shape;254;p34"/>
          <p:cNvCxnSpPr/>
          <p:nvPr/>
        </p:nvCxnSpPr>
        <p:spPr>
          <a:xfrm rot="10800000">
            <a:off x="887150" y="2547250"/>
            <a:ext cx="319800" cy="279600"/>
          </a:xfrm>
          <a:prstGeom prst="straightConnector1">
            <a:avLst/>
          </a:prstGeom>
          <a:noFill/>
          <a:ln cap="flat" cmpd="sng" w="19050">
            <a:solidFill>
              <a:srgbClr val="FF0000"/>
            </a:solidFill>
            <a:prstDash val="solid"/>
            <a:round/>
            <a:headEnd len="med" w="med" type="none"/>
            <a:tailEnd len="med" w="med" type="triangle"/>
          </a:ln>
        </p:spPr>
      </p:cxnSp>
      <p:sp>
        <p:nvSpPr>
          <p:cNvPr id="255" name="Google Shape;255;p34"/>
          <p:cNvSpPr txBox="1"/>
          <p:nvPr/>
        </p:nvSpPr>
        <p:spPr>
          <a:xfrm>
            <a:off x="1162175" y="2626500"/>
            <a:ext cx="15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Lato"/>
                <a:ea typeface="Lato"/>
                <a:cs typeface="Lato"/>
                <a:sym typeface="Lato"/>
              </a:rPr>
              <a:t>imaginary point</a:t>
            </a:r>
            <a:endParaRPr b="1">
              <a:solidFill>
                <a:srgbClr val="FF0000"/>
              </a:solidFill>
              <a:latin typeface="Lato"/>
              <a:ea typeface="Lato"/>
              <a:cs typeface="Lato"/>
              <a:sym typeface="Lato"/>
            </a:endParaRPr>
          </a:p>
        </p:txBody>
      </p:sp>
      <p:sp>
        <p:nvSpPr>
          <p:cNvPr id="256" name="Google Shape;256;p34"/>
          <p:cNvSpPr txBox="1"/>
          <p:nvPr/>
        </p:nvSpPr>
        <p:spPr>
          <a:xfrm>
            <a:off x="5649825" y="3365133"/>
            <a:ext cx="3233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Lato"/>
                <a:ea typeface="Lato"/>
                <a:cs typeface="Lato"/>
                <a:sym typeface="Lato"/>
              </a:rPr>
              <a:t>x	2</a:t>
            </a:r>
            <a:r>
              <a:rPr b="1" baseline="30000" lang="en" sz="2000">
                <a:solidFill>
                  <a:schemeClr val="accent3"/>
                </a:solidFill>
                <a:latin typeface="Lato"/>
                <a:ea typeface="Lato"/>
                <a:cs typeface="Lato"/>
                <a:sym typeface="Lato"/>
              </a:rPr>
              <a:t>2</a:t>
            </a:r>
            <a:endParaRPr b="1" baseline="30000" sz="2000">
              <a:solidFill>
                <a:schemeClr val="accent3"/>
              </a:solidFill>
              <a:latin typeface="Lato"/>
              <a:ea typeface="Lato"/>
              <a:cs typeface="Lato"/>
              <a:sym typeface="Lato"/>
            </a:endParaRPr>
          </a:p>
        </p:txBody>
      </p:sp>
      <p:cxnSp>
        <p:nvCxnSpPr>
          <p:cNvPr id="257" name="Google Shape;257;p34"/>
          <p:cNvCxnSpPr/>
          <p:nvPr/>
        </p:nvCxnSpPr>
        <p:spPr>
          <a:xfrm flipH="1" rot="10800000">
            <a:off x="749750" y="3921158"/>
            <a:ext cx="1074000" cy="1800"/>
          </a:xfrm>
          <a:prstGeom prst="straightConnector1">
            <a:avLst/>
          </a:prstGeom>
          <a:noFill/>
          <a:ln cap="flat" cmpd="sng" w="19050">
            <a:solidFill>
              <a:srgbClr val="FF0000"/>
            </a:solidFill>
            <a:prstDash val="solid"/>
            <a:round/>
            <a:headEnd len="med" w="med" type="oval"/>
            <a:tailEnd len="med" w="med" type="triangle"/>
          </a:ln>
        </p:spPr>
      </p:cxnSp>
      <p:graphicFrame>
        <p:nvGraphicFramePr>
          <p:cNvPr id="258" name="Google Shape;258;p34"/>
          <p:cNvGraphicFramePr/>
          <p:nvPr/>
        </p:nvGraphicFramePr>
        <p:xfrm>
          <a:off x="260825" y="3370983"/>
          <a:ext cx="3000000" cy="3000000"/>
        </p:xfrm>
        <a:graphic>
          <a:graphicData uri="http://schemas.openxmlformats.org/drawingml/2006/table">
            <a:tbl>
              <a:tblPr>
                <a:noFill/>
                <a:tableStyleId>{F7767DBB-D81C-4CA7-B23D-A54EB252FCE3}</a:tableStyleId>
              </a:tblPr>
              <a:tblGrid>
                <a:gridCol w="538900"/>
                <a:gridCol w="538900"/>
                <a:gridCol w="538900"/>
                <a:gridCol w="538900"/>
                <a:gridCol w="538900"/>
                <a:gridCol w="538900"/>
                <a:gridCol w="538900"/>
                <a:gridCol w="538900"/>
                <a:gridCol w="538900"/>
                <a:gridCol w="538900"/>
              </a:tblGrid>
              <a:tr h="423300">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bl>
          </a:graphicData>
        </a:graphic>
      </p:graphicFrame>
      <p:graphicFrame>
        <p:nvGraphicFramePr>
          <p:cNvPr id="259" name="Google Shape;259;p34"/>
          <p:cNvGraphicFramePr/>
          <p:nvPr/>
        </p:nvGraphicFramePr>
        <p:xfrm>
          <a:off x="794225" y="4132983"/>
          <a:ext cx="3000000" cy="3000000"/>
        </p:xfrm>
        <a:graphic>
          <a:graphicData uri="http://schemas.openxmlformats.org/drawingml/2006/table">
            <a:tbl>
              <a:tblPr>
                <a:noFill/>
                <a:tableStyleId>{F7767DBB-D81C-4CA7-B23D-A54EB252FCE3}</a:tableStyleId>
              </a:tblPr>
              <a:tblGrid>
                <a:gridCol w="540000"/>
                <a:gridCol w="540000"/>
                <a:gridCol w="540000"/>
                <a:gridCol w="540000"/>
                <a:gridCol w="540000"/>
              </a:tblGrid>
              <a:tr h="457175">
                <a:tc>
                  <a:txBody>
                    <a:bodyPr/>
                    <a:lstStyle/>
                    <a:p>
                      <a:pPr indent="0" lvl="0" marL="0" rtl="0" algn="ctr">
                        <a:spcBef>
                          <a:spcPts val="0"/>
                        </a:spcBef>
                        <a:spcAft>
                          <a:spcPts val="0"/>
                        </a:spcAft>
                        <a:buNone/>
                      </a:pPr>
                      <a:r>
                        <a:rPr lang="en">
                          <a:solidFill>
                            <a:schemeClr val="dk1"/>
                          </a:solidFill>
                        </a:rPr>
                        <a:t>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1</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.125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r h="457175">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r>
            </a:tbl>
          </a:graphicData>
        </a:graphic>
      </p:graphicFrame>
      <p:sp>
        <p:nvSpPr>
          <p:cNvPr id="260" name="Google Shape;260;p34"/>
          <p:cNvSpPr/>
          <p:nvPr/>
        </p:nvSpPr>
        <p:spPr>
          <a:xfrm>
            <a:off x="1807175" y="4812302"/>
            <a:ext cx="121200" cy="117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txBox="1"/>
          <p:nvPr/>
        </p:nvSpPr>
        <p:spPr>
          <a:xfrm>
            <a:off x="3711950" y="4308225"/>
            <a:ext cx="3753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dk1"/>
                </a:solidFill>
                <a:latin typeface="Lato"/>
                <a:ea typeface="Lato"/>
                <a:cs typeface="Lato"/>
                <a:sym typeface="Lato"/>
              </a:rPr>
              <a:t>2</a:t>
            </a:r>
            <a:r>
              <a:rPr b="1" lang="en" sz="2900">
                <a:solidFill>
                  <a:schemeClr val="dk1"/>
                </a:solidFill>
                <a:latin typeface="Lato"/>
                <a:ea typeface="Lato"/>
                <a:cs typeface="Lato"/>
                <a:sym typeface="Lato"/>
              </a:rPr>
              <a:t> +  .5 + .125 = 2.625</a:t>
            </a:r>
            <a:endParaRPr b="1" sz="2900">
              <a:solidFill>
                <a:schemeClr val="dk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Practice</a:t>
            </a:r>
            <a:endParaRPr b="0"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nvSpPr>
        <p:spPr>
          <a:xfrm>
            <a:off x="260850" y="9220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Convert floating point binary to decimal. Assume 10 bits mantissa and 6 bits exponent, both two’s complement</a:t>
            </a:r>
            <a:endParaRPr sz="3600">
              <a:solidFill>
                <a:srgbClr val="FFFFFF"/>
              </a:solidFill>
              <a:latin typeface="Raleway"/>
              <a:ea typeface="Raleway"/>
              <a:cs typeface="Raleway"/>
              <a:sym typeface="Raleway"/>
            </a:endParaRPr>
          </a:p>
        </p:txBody>
      </p:sp>
      <p:sp>
        <p:nvSpPr>
          <p:cNvPr id="272" name="Google Shape;272;p36"/>
          <p:cNvSpPr txBox="1"/>
          <p:nvPr/>
        </p:nvSpPr>
        <p:spPr>
          <a:xfrm>
            <a:off x="260850" y="2779675"/>
            <a:ext cx="86223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800">
                <a:solidFill>
                  <a:schemeClr val="dk1"/>
                </a:solidFill>
                <a:latin typeface="Lato"/>
                <a:ea typeface="Lato"/>
                <a:cs typeface="Lato"/>
                <a:sym typeface="Lato"/>
              </a:rPr>
              <a:t>0</a:t>
            </a:r>
            <a:r>
              <a:rPr lang="en" sz="2800">
                <a:solidFill>
                  <a:schemeClr val="dk1"/>
                </a:solidFill>
                <a:latin typeface="Lato"/>
                <a:ea typeface="Lato"/>
                <a:cs typeface="Lato"/>
                <a:sym typeface="Lato"/>
              </a:rPr>
              <a:t>110110100</a:t>
            </a:r>
            <a:r>
              <a:rPr lang="en" sz="2800">
                <a:solidFill>
                  <a:srgbClr val="FFFFFF"/>
                </a:solidFill>
                <a:latin typeface="Lato"/>
                <a:ea typeface="Lato"/>
                <a:cs typeface="Lato"/>
                <a:sym typeface="Lato"/>
              </a:rPr>
              <a:t>000010</a:t>
            </a:r>
            <a:endParaRPr sz="2800">
              <a:solidFill>
                <a:srgbClr val="FFFFFF"/>
              </a:solidFill>
              <a:latin typeface="Lato"/>
              <a:ea typeface="Lato"/>
              <a:cs typeface="Lato"/>
              <a:sym typeface="Lato"/>
            </a:endParaRPr>
          </a:p>
          <a:p>
            <a:pPr indent="0" lvl="0" marL="0" rtl="0" algn="just">
              <a:spcBef>
                <a:spcPts val="0"/>
              </a:spcBef>
              <a:spcAft>
                <a:spcPts val="0"/>
              </a:spcAft>
              <a:buNone/>
            </a:pPr>
            <a:r>
              <a:t/>
            </a:r>
            <a:endParaRPr sz="2800">
              <a:solidFill>
                <a:srgbClr val="FFFFFF"/>
              </a:solidFill>
              <a:latin typeface="Lato"/>
              <a:ea typeface="Lato"/>
              <a:cs typeface="Lato"/>
              <a:sym typeface="Lato"/>
            </a:endParaRPr>
          </a:p>
          <a:p>
            <a:pPr indent="0" lvl="0" marL="0" rtl="0" algn="just">
              <a:spcBef>
                <a:spcPts val="0"/>
              </a:spcBef>
              <a:spcAft>
                <a:spcPts val="0"/>
              </a:spcAft>
              <a:buNone/>
            </a:pPr>
            <a:r>
              <a:rPr lang="en" sz="2800">
                <a:solidFill>
                  <a:schemeClr val="dk1"/>
                </a:solidFill>
                <a:latin typeface="Lato"/>
                <a:ea typeface="Lato"/>
                <a:cs typeface="Lato"/>
                <a:sym typeface="Lato"/>
              </a:rPr>
              <a:t>0101100000</a:t>
            </a:r>
            <a:r>
              <a:rPr lang="en" sz="2800">
                <a:solidFill>
                  <a:schemeClr val="lt1"/>
                </a:solidFill>
                <a:latin typeface="Lato"/>
                <a:ea typeface="Lato"/>
                <a:cs typeface="Lato"/>
                <a:sym typeface="Lato"/>
              </a:rPr>
              <a:t>111111</a:t>
            </a:r>
            <a:endParaRPr sz="2800">
              <a:solidFill>
                <a:srgbClr val="FFFF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Range and Precision</a:t>
            </a:r>
            <a:endParaRPr b="0"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nvSpPr>
        <p:spPr>
          <a:xfrm>
            <a:off x="260850" y="6172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Standard Scientific Notation</a:t>
            </a:r>
            <a:endParaRPr sz="3600">
              <a:solidFill>
                <a:srgbClr val="FFFFFF"/>
              </a:solidFill>
              <a:latin typeface="Raleway"/>
              <a:ea typeface="Raleway"/>
              <a:cs typeface="Raleway"/>
              <a:sym typeface="Raleway"/>
            </a:endParaRPr>
          </a:p>
        </p:txBody>
      </p:sp>
      <p:sp>
        <p:nvSpPr>
          <p:cNvPr id="283" name="Google Shape;283;p38"/>
          <p:cNvSpPr txBox="1"/>
          <p:nvPr/>
        </p:nvSpPr>
        <p:spPr>
          <a:xfrm>
            <a:off x="228875"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graphicFrame>
        <p:nvGraphicFramePr>
          <p:cNvPr id="284" name="Google Shape;284;p38"/>
          <p:cNvGraphicFramePr/>
          <p:nvPr/>
        </p:nvGraphicFramePr>
        <p:xfrm>
          <a:off x="260850" y="2351075"/>
          <a:ext cx="3000000" cy="3000000"/>
        </p:xfrm>
        <a:graphic>
          <a:graphicData uri="http://schemas.openxmlformats.org/drawingml/2006/table">
            <a:tbl>
              <a:tblPr>
                <a:noFill/>
                <a:tableStyleId>{F7767DBB-D81C-4CA7-B23D-A54EB252FCE3}</a:tableStyleId>
              </a:tblPr>
              <a:tblGrid>
                <a:gridCol w="538900"/>
                <a:gridCol w="538900"/>
                <a:gridCol w="538900"/>
                <a:gridCol w="538900"/>
                <a:gridCol w="538900"/>
                <a:gridCol w="538900"/>
                <a:gridCol w="538900"/>
                <a:gridCol w="538900"/>
                <a:gridCol w="538900"/>
                <a:gridCol w="538900"/>
                <a:gridCol w="538900"/>
                <a:gridCol w="538900"/>
                <a:gridCol w="538900"/>
                <a:gridCol w="538900"/>
                <a:gridCol w="538900"/>
                <a:gridCol w="538900"/>
              </a:tblGrid>
              <a:tr h="423300">
                <a:tc>
                  <a:txBody>
                    <a:bodyPr/>
                    <a:lstStyle/>
                    <a:p>
                      <a:pPr indent="0" lvl="0" marL="0" rtl="0" algn="ctr">
                        <a:spcBef>
                          <a:spcPts val="0"/>
                        </a:spcBef>
                        <a:spcAft>
                          <a:spcPts val="0"/>
                        </a:spcAft>
                        <a:buNone/>
                      </a:pPr>
                      <a:r>
                        <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-32</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16</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8</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4</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2</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bl>
          </a:graphicData>
        </a:graphic>
      </p:graphicFrame>
      <p:sp>
        <p:nvSpPr>
          <p:cNvPr id="285" name="Google Shape;285;p38"/>
          <p:cNvSpPr/>
          <p:nvPr/>
        </p:nvSpPr>
        <p:spPr>
          <a:xfrm>
            <a:off x="734500" y="3013602"/>
            <a:ext cx="121200" cy="117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txBox="1"/>
          <p:nvPr/>
        </p:nvSpPr>
        <p:spPr>
          <a:xfrm>
            <a:off x="343975" y="1844250"/>
            <a:ext cx="538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4"/>
                </a:solidFill>
                <a:latin typeface="Lato"/>
                <a:ea typeface="Lato"/>
                <a:cs typeface="Lato"/>
                <a:sym typeface="Lato"/>
              </a:rPr>
              <a:t>mantissa</a:t>
            </a:r>
            <a:endParaRPr b="1" sz="2000">
              <a:solidFill>
                <a:schemeClr val="accent4"/>
              </a:solidFill>
              <a:latin typeface="Lato"/>
              <a:ea typeface="Lato"/>
              <a:cs typeface="Lato"/>
              <a:sym typeface="Lato"/>
            </a:endParaRPr>
          </a:p>
        </p:txBody>
      </p:sp>
      <p:sp>
        <p:nvSpPr>
          <p:cNvPr id="287" name="Google Shape;287;p38"/>
          <p:cNvSpPr txBox="1"/>
          <p:nvPr/>
        </p:nvSpPr>
        <p:spPr>
          <a:xfrm>
            <a:off x="5649825" y="1811825"/>
            <a:ext cx="3233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Lato"/>
                <a:ea typeface="Lato"/>
                <a:cs typeface="Lato"/>
                <a:sym typeface="Lato"/>
              </a:rPr>
              <a:t>exponent</a:t>
            </a:r>
            <a:endParaRPr b="1" sz="2000">
              <a:solidFill>
                <a:schemeClr val="accent3"/>
              </a:solidFill>
              <a:latin typeface="Lato"/>
              <a:ea typeface="Lato"/>
              <a:cs typeface="Lato"/>
              <a:sym typeface="Lato"/>
            </a:endParaRPr>
          </a:p>
        </p:txBody>
      </p:sp>
      <p:cxnSp>
        <p:nvCxnSpPr>
          <p:cNvPr id="288" name="Google Shape;288;p38"/>
          <p:cNvCxnSpPr/>
          <p:nvPr/>
        </p:nvCxnSpPr>
        <p:spPr>
          <a:xfrm rot="10800000">
            <a:off x="743225" y="3343175"/>
            <a:ext cx="367800" cy="352800"/>
          </a:xfrm>
          <a:prstGeom prst="straightConnector1">
            <a:avLst/>
          </a:prstGeom>
          <a:noFill/>
          <a:ln cap="flat" cmpd="sng" w="19050">
            <a:solidFill>
              <a:srgbClr val="FF9900"/>
            </a:solidFill>
            <a:prstDash val="solid"/>
            <a:round/>
            <a:headEnd len="med" w="med" type="none"/>
            <a:tailEnd len="med" w="med" type="triangle"/>
          </a:ln>
        </p:spPr>
      </p:cxnSp>
      <p:sp>
        <p:nvSpPr>
          <p:cNvPr id="289" name="Google Shape;289;p38"/>
          <p:cNvSpPr txBox="1"/>
          <p:nvPr/>
        </p:nvSpPr>
        <p:spPr>
          <a:xfrm>
            <a:off x="1111050" y="3486150"/>
            <a:ext cx="112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Lato"/>
                <a:ea typeface="Lato"/>
                <a:cs typeface="Lato"/>
                <a:sym typeface="Lato"/>
              </a:rPr>
              <a:t>sign bit</a:t>
            </a:r>
            <a:endParaRPr b="1" sz="1600">
              <a:solidFill>
                <a:srgbClr val="FF9900"/>
              </a:solidFill>
              <a:latin typeface="Lato"/>
              <a:ea typeface="Lato"/>
              <a:cs typeface="Lato"/>
              <a:sym typeface="Lato"/>
            </a:endParaRPr>
          </a:p>
        </p:txBody>
      </p:sp>
      <p:cxnSp>
        <p:nvCxnSpPr>
          <p:cNvPr id="290" name="Google Shape;290;p38"/>
          <p:cNvCxnSpPr>
            <a:stCxn id="291" idx="1"/>
          </p:cNvCxnSpPr>
          <p:nvPr/>
        </p:nvCxnSpPr>
        <p:spPr>
          <a:xfrm rot="10800000">
            <a:off x="6138750" y="3359100"/>
            <a:ext cx="382500" cy="266400"/>
          </a:xfrm>
          <a:prstGeom prst="straightConnector1">
            <a:avLst/>
          </a:prstGeom>
          <a:noFill/>
          <a:ln cap="flat" cmpd="sng" w="19050">
            <a:solidFill>
              <a:srgbClr val="FF9900"/>
            </a:solidFill>
            <a:prstDash val="solid"/>
            <a:round/>
            <a:headEnd len="med" w="med" type="none"/>
            <a:tailEnd len="med" w="med" type="triangle"/>
          </a:ln>
        </p:spPr>
      </p:cxnSp>
      <p:sp>
        <p:nvSpPr>
          <p:cNvPr id="291" name="Google Shape;291;p38"/>
          <p:cNvSpPr txBox="1"/>
          <p:nvPr/>
        </p:nvSpPr>
        <p:spPr>
          <a:xfrm>
            <a:off x="6521250" y="3409950"/>
            <a:ext cx="112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Lato"/>
                <a:ea typeface="Lato"/>
                <a:cs typeface="Lato"/>
                <a:sym typeface="Lato"/>
              </a:rPr>
              <a:t>sign bit</a:t>
            </a:r>
            <a:endParaRPr b="1" sz="1600">
              <a:solidFill>
                <a:srgbClr val="FF9900"/>
              </a:solidFill>
              <a:latin typeface="Lato"/>
              <a:ea typeface="Lato"/>
              <a:cs typeface="Lato"/>
              <a:sym typeface="Lato"/>
            </a:endParaRPr>
          </a:p>
        </p:txBody>
      </p:sp>
      <p:cxnSp>
        <p:nvCxnSpPr>
          <p:cNvPr id="292" name="Google Shape;292;p38"/>
          <p:cNvCxnSpPr/>
          <p:nvPr/>
        </p:nvCxnSpPr>
        <p:spPr>
          <a:xfrm rot="10800000">
            <a:off x="887150" y="3156850"/>
            <a:ext cx="319800" cy="279600"/>
          </a:xfrm>
          <a:prstGeom prst="straightConnector1">
            <a:avLst/>
          </a:prstGeom>
          <a:noFill/>
          <a:ln cap="flat" cmpd="sng" w="19050">
            <a:solidFill>
              <a:srgbClr val="FF0000"/>
            </a:solidFill>
            <a:prstDash val="solid"/>
            <a:round/>
            <a:headEnd len="med" w="med" type="none"/>
            <a:tailEnd len="med" w="med" type="triangle"/>
          </a:ln>
        </p:spPr>
      </p:cxnSp>
      <p:sp>
        <p:nvSpPr>
          <p:cNvPr id="293" name="Google Shape;293;p38"/>
          <p:cNvSpPr txBox="1"/>
          <p:nvPr/>
        </p:nvSpPr>
        <p:spPr>
          <a:xfrm>
            <a:off x="1162175" y="3236100"/>
            <a:ext cx="15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Lato"/>
                <a:ea typeface="Lato"/>
                <a:cs typeface="Lato"/>
                <a:sym typeface="Lato"/>
              </a:rPr>
              <a:t>imaginary point</a:t>
            </a:r>
            <a:endParaRPr b="1">
              <a:solidFill>
                <a:srgbClr val="FF0000"/>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nvSpPr>
        <p:spPr>
          <a:xfrm>
            <a:off x="260850" y="6172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Representing Number Values in Higher Level Language like Java</a:t>
            </a:r>
            <a:endParaRPr sz="3600">
              <a:solidFill>
                <a:srgbClr val="FFFFFF"/>
              </a:solidFill>
              <a:latin typeface="Raleway"/>
              <a:ea typeface="Raleway"/>
              <a:cs typeface="Raleway"/>
              <a:sym typeface="Raleway"/>
            </a:endParaRPr>
          </a:p>
        </p:txBody>
      </p:sp>
      <p:sp>
        <p:nvSpPr>
          <p:cNvPr id="299" name="Google Shape;299;p39"/>
          <p:cNvSpPr txBox="1"/>
          <p:nvPr/>
        </p:nvSpPr>
        <p:spPr>
          <a:xfrm>
            <a:off x="228875"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graphicFrame>
        <p:nvGraphicFramePr>
          <p:cNvPr id="300" name="Google Shape;300;p39"/>
          <p:cNvGraphicFramePr/>
          <p:nvPr/>
        </p:nvGraphicFramePr>
        <p:xfrm>
          <a:off x="952500" y="1563325"/>
          <a:ext cx="3000000" cy="3000000"/>
        </p:xfrm>
        <a:graphic>
          <a:graphicData uri="http://schemas.openxmlformats.org/drawingml/2006/table">
            <a:tbl>
              <a:tblPr>
                <a:noFill/>
                <a:tableStyleId>{F7767DBB-D81C-4CA7-B23D-A54EB252FCE3}</a:tableStyleId>
              </a:tblPr>
              <a:tblGrid>
                <a:gridCol w="1158125"/>
                <a:gridCol w="6080875"/>
              </a:tblGrid>
              <a:tr h="381000">
                <a:tc>
                  <a:txBody>
                    <a:bodyPr/>
                    <a:lstStyle/>
                    <a:p>
                      <a:pPr indent="0" lvl="0" marL="0" rtl="0" algn="l">
                        <a:spcBef>
                          <a:spcPts val="0"/>
                        </a:spcBef>
                        <a:spcAft>
                          <a:spcPts val="0"/>
                        </a:spcAft>
                        <a:buNone/>
                      </a:pPr>
                      <a:r>
                        <a:rPr lang="en" sz="1500">
                          <a:solidFill>
                            <a:schemeClr val="dk1"/>
                          </a:solidFill>
                        </a:rPr>
                        <a:t>byte</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8-bit signed two's complement integer (-128 to 127)</a:t>
                      </a:r>
                      <a:endParaRPr sz="15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500">
                          <a:solidFill>
                            <a:schemeClr val="dk1"/>
                          </a:solidFill>
                        </a:rPr>
                        <a:t>short</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16</a:t>
                      </a:r>
                      <a:r>
                        <a:rPr lang="en" sz="1500">
                          <a:solidFill>
                            <a:schemeClr val="lt1"/>
                          </a:solidFill>
                        </a:rPr>
                        <a:t>-bit signed two's complement integer </a:t>
                      </a:r>
                      <a:r>
                        <a:rPr lang="en" sz="1500">
                          <a:solidFill>
                            <a:schemeClr val="lt1"/>
                          </a:solidFill>
                        </a:rPr>
                        <a:t>(-32,768 to 32767)</a:t>
                      </a:r>
                      <a:endParaRPr sz="15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500">
                          <a:solidFill>
                            <a:schemeClr val="dk1"/>
                          </a:solidFill>
                        </a:rPr>
                        <a:t>int</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32</a:t>
                      </a:r>
                      <a:r>
                        <a:rPr lang="en" sz="1500">
                          <a:solidFill>
                            <a:schemeClr val="lt1"/>
                          </a:solidFill>
                        </a:rPr>
                        <a:t>-bit signed two's complement integer (-2</a:t>
                      </a:r>
                      <a:r>
                        <a:rPr baseline="30000" lang="en" sz="1500">
                          <a:solidFill>
                            <a:schemeClr val="lt1"/>
                          </a:solidFill>
                        </a:rPr>
                        <a:t>31</a:t>
                      </a:r>
                      <a:r>
                        <a:rPr lang="en" sz="1500">
                          <a:solidFill>
                            <a:schemeClr val="lt1"/>
                          </a:solidFill>
                        </a:rPr>
                        <a:t> to 2</a:t>
                      </a:r>
                      <a:r>
                        <a:rPr baseline="30000" lang="en" sz="1500">
                          <a:solidFill>
                            <a:schemeClr val="lt1"/>
                          </a:solidFill>
                        </a:rPr>
                        <a:t>31</a:t>
                      </a:r>
                      <a:r>
                        <a:rPr lang="en" sz="1500">
                          <a:solidFill>
                            <a:schemeClr val="lt1"/>
                          </a:solidFill>
                        </a:rPr>
                        <a:t>-1)</a:t>
                      </a:r>
                      <a:endParaRPr sz="15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500">
                          <a:solidFill>
                            <a:schemeClr val="dk1"/>
                          </a:solidFill>
                        </a:rPr>
                        <a:t>long</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64</a:t>
                      </a:r>
                      <a:r>
                        <a:rPr lang="en" sz="1500">
                          <a:solidFill>
                            <a:schemeClr val="lt1"/>
                          </a:solidFill>
                        </a:rPr>
                        <a:t>-bit signed two's complement integer </a:t>
                      </a:r>
                      <a:r>
                        <a:rPr lang="en" sz="1500">
                          <a:solidFill>
                            <a:schemeClr val="lt1"/>
                          </a:solidFill>
                        </a:rPr>
                        <a:t>(-2</a:t>
                      </a:r>
                      <a:r>
                        <a:rPr baseline="30000" lang="en" sz="1500">
                          <a:solidFill>
                            <a:schemeClr val="lt1"/>
                          </a:solidFill>
                        </a:rPr>
                        <a:t>63</a:t>
                      </a:r>
                      <a:r>
                        <a:rPr lang="en" sz="1500">
                          <a:solidFill>
                            <a:schemeClr val="lt1"/>
                          </a:solidFill>
                        </a:rPr>
                        <a:t> to 2</a:t>
                      </a:r>
                      <a:r>
                        <a:rPr baseline="30000" lang="en" sz="1500">
                          <a:solidFill>
                            <a:schemeClr val="lt1"/>
                          </a:solidFill>
                        </a:rPr>
                        <a:t>63</a:t>
                      </a:r>
                      <a:r>
                        <a:rPr lang="en" sz="1500">
                          <a:solidFill>
                            <a:schemeClr val="lt1"/>
                          </a:solidFill>
                        </a:rPr>
                        <a:t>-1)</a:t>
                      </a:r>
                      <a:endParaRPr sz="15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500">
                          <a:solidFill>
                            <a:schemeClr val="dk1"/>
                          </a:solidFill>
                        </a:rPr>
                        <a:t>float</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single-precision 32-bit IEEE 754 floating point </a:t>
                      </a:r>
                      <a:endParaRPr sz="1500">
                        <a:solidFill>
                          <a:schemeClr val="lt1"/>
                        </a:solidFill>
                      </a:endParaRPr>
                    </a:p>
                    <a:p>
                      <a:pPr indent="0" lvl="0" marL="0" rtl="0" algn="l">
                        <a:spcBef>
                          <a:spcPts val="0"/>
                        </a:spcBef>
                        <a:spcAft>
                          <a:spcPts val="0"/>
                        </a:spcAft>
                        <a:buNone/>
                      </a:pPr>
                      <a:r>
                        <a:rPr lang="en" sz="1500">
                          <a:solidFill>
                            <a:schemeClr val="lt1"/>
                          </a:solidFill>
                        </a:rPr>
                        <a:t>(23 bits mantissa + 8 bits exponent)</a:t>
                      </a:r>
                      <a:endParaRPr sz="15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500">
                          <a:solidFill>
                            <a:schemeClr val="dk1"/>
                          </a:solidFill>
                        </a:rPr>
                        <a:t>double</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double</a:t>
                      </a:r>
                      <a:r>
                        <a:rPr lang="en" sz="1500">
                          <a:solidFill>
                            <a:schemeClr val="lt1"/>
                          </a:solidFill>
                        </a:rPr>
                        <a:t>-precision 64-bit IEEE 754 floating point</a:t>
                      </a:r>
                      <a:endParaRPr sz="1500">
                        <a:solidFill>
                          <a:schemeClr val="lt1"/>
                        </a:solidFill>
                      </a:endParaRPr>
                    </a:p>
                    <a:p>
                      <a:pPr indent="0" lvl="0" marL="0" rtl="0" algn="l">
                        <a:spcBef>
                          <a:spcPts val="0"/>
                        </a:spcBef>
                        <a:spcAft>
                          <a:spcPts val="0"/>
                        </a:spcAft>
                        <a:buClr>
                          <a:schemeClr val="dk2"/>
                        </a:buClr>
                        <a:buSzPts val="1100"/>
                        <a:buFont typeface="Arial"/>
                        <a:buNone/>
                      </a:pPr>
                      <a:r>
                        <a:rPr lang="en" sz="1500">
                          <a:solidFill>
                            <a:schemeClr val="lt1"/>
                          </a:solidFill>
                        </a:rPr>
                        <a:t>(52 bits mantissa + 11 bits exponent)</a:t>
                      </a:r>
                      <a:endParaRPr sz="15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500">
                          <a:solidFill>
                            <a:schemeClr val="dk1"/>
                          </a:solidFill>
                        </a:rPr>
                        <a:t>BigDecimal</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Complete control over rounding behavior (Use for Currency)</a:t>
                      </a:r>
                      <a:endParaRPr sz="1500">
                        <a:solidFill>
                          <a:schemeClr val="lt1"/>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Range and Precision</a:t>
            </a:r>
            <a:r>
              <a:rPr b="0" lang="en" sz="3600"/>
              <a:t> - Summary</a:t>
            </a:r>
            <a:endParaRPr b="0" sz="3600"/>
          </a:p>
        </p:txBody>
      </p:sp>
      <p:sp>
        <p:nvSpPr>
          <p:cNvPr id="306" name="Google Shape;306;p40"/>
          <p:cNvSpPr txBox="1"/>
          <p:nvPr/>
        </p:nvSpPr>
        <p:spPr>
          <a:xfrm>
            <a:off x="260850" y="1484275"/>
            <a:ext cx="8622300" cy="24474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For a given sized register, the number of values that can be represented is limited</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Greater precision comes at the expense of range</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Greater range comes at the expense of precision</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Accuracy often depends on precision, but not always</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There will always be values that can’t be represented accurately in binary</a:t>
            </a:r>
            <a:endParaRPr sz="2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Byte Order (Endianness)</a:t>
            </a:r>
            <a:endParaRPr b="0"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Two’s Complement - </a:t>
            </a:r>
            <a:r>
              <a:rPr b="0" lang="en" sz="3600"/>
              <a:t>Summary</a:t>
            </a:r>
            <a:endParaRPr b="0" sz="3600"/>
          </a:p>
        </p:txBody>
      </p:sp>
      <p:sp>
        <p:nvSpPr>
          <p:cNvPr id="88" name="Google Shape;88;p15"/>
          <p:cNvSpPr txBox="1"/>
          <p:nvPr/>
        </p:nvSpPr>
        <p:spPr>
          <a:xfrm>
            <a:off x="260850" y="1484275"/>
            <a:ext cx="8622300" cy="18009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Computers use two’s complement to represent negative numbers in binary</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Half of the available combinations of bits are used to represent negative numbers</a:t>
            </a:r>
            <a:endParaRPr sz="2100">
              <a:solidFill>
                <a:schemeClr val="lt1"/>
              </a:solidFill>
              <a:latin typeface="Lato"/>
              <a:ea typeface="Lato"/>
              <a:cs typeface="Lato"/>
              <a:sym typeface="Lato"/>
            </a:endParaRPr>
          </a:p>
          <a:p>
            <a:pPr indent="0" lvl="0" marL="0" rtl="0" algn="just">
              <a:spcBef>
                <a:spcPts val="0"/>
              </a:spcBef>
              <a:spcAft>
                <a:spcPts val="0"/>
              </a:spcAft>
              <a:buNone/>
            </a:pPr>
            <a:r>
              <a:t/>
            </a:r>
            <a:endParaRPr sz="2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2"/>
          <p:cNvPicPr preferRelativeResize="0"/>
          <p:nvPr/>
        </p:nvPicPr>
        <p:blipFill>
          <a:blip r:embed="rId3">
            <a:alphaModFix/>
          </a:blip>
          <a:stretch>
            <a:fillRect/>
          </a:stretch>
        </p:blipFill>
        <p:spPr>
          <a:xfrm>
            <a:off x="1330299" y="-1"/>
            <a:ext cx="6483401" cy="5143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aphicFrame>
        <p:nvGraphicFramePr>
          <p:cNvPr id="321" name="Google Shape;321;p43"/>
          <p:cNvGraphicFramePr/>
          <p:nvPr/>
        </p:nvGraphicFramePr>
        <p:xfrm>
          <a:off x="2931250" y="1587825"/>
          <a:ext cx="3000000" cy="3000000"/>
        </p:xfrm>
        <a:graphic>
          <a:graphicData uri="http://schemas.openxmlformats.org/drawingml/2006/table">
            <a:tbl>
              <a:tblPr>
                <a:noFill/>
                <a:tableStyleId>{F7767DBB-D81C-4CA7-B23D-A54EB252FCE3}</a:tableStyleId>
              </a:tblPr>
              <a:tblGrid>
                <a:gridCol w="820375"/>
                <a:gridCol w="820375"/>
                <a:gridCol w="820375"/>
                <a:gridCol w="820375"/>
              </a:tblGrid>
              <a:tr h="526750">
                <a:tc>
                  <a:txBody>
                    <a:bodyPr/>
                    <a:lstStyle/>
                    <a:p>
                      <a:pPr indent="0" lvl="0" marL="0" rtl="0" algn="ctr">
                        <a:spcBef>
                          <a:spcPts val="0"/>
                        </a:spcBef>
                        <a:spcAft>
                          <a:spcPts val="0"/>
                        </a:spcAft>
                        <a:buNone/>
                      </a:pPr>
                      <a:r>
                        <a:rPr lang="en" sz="1300">
                          <a:solidFill>
                            <a:srgbClr val="FF0000"/>
                          </a:solidFill>
                        </a:rPr>
                        <a:t>1000</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100</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10</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r>
              <a:tr h="368575">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2</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4</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22" name="Google Shape;322;p43"/>
          <p:cNvGraphicFramePr/>
          <p:nvPr/>
        </p:nvGraphicFramePr>
        <p:xfrm>
          <a:off x="2931250" y="3257575"/>
          <a:ext cx="3000000" cy="3000000"/>
        </p:xfrm>
        <a:graphic>
          <a:graphicData uri="http://schemas.openxmlformats.org/drawingml/2006/table">
            <a:tbl>
              <a:tblPr>
                <a:noFill/>
                <a:tableStyleId>{F7767DBB-D81C-4CA7-B23D-A54EB252FCE3}</a:tableStyleId>
              </a:tblPr>
              <a:tblGrid>
                <a:gridCol w="820375"/>
                <a:gridCol w="820375"/>
                <a:gridCol w="820375"/>
                <a:gridCol w="820375"/>
              </a:tblGrid>
              <a:tr h="526750">
                <a:tc>
                  <a:txBody>
                    <a:bodyPr/>
                    <a:lstStyle/>
                    <a:p>
                      <a:pPr indent="0" lvl="0" marL="0" rtl="0" algn="ctr">
                        <a:spcBef>
                          <a:spcPts val="0"/>
                        </a:spcBef>
                        <a:spcAft>
                          <a:spcPts val="0"/>
                        </a:spcAft>
                        <a:buNone/>
                      </a:pPr>
                      <a:r>
                        <a:rPr lang="en" sz="1300">
                          <a:solidFill>
                            <a:srgbClr val="FF0000"/>
                          </a:solidFill>
                        </a:rPr>
                        <a:t>1</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10</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100</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1000</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r>
              <a:tr h="368575">
                <a:tc>
                  <a:txBody>
                    <a:bodyPr/>
                    <a:lstStyle/>
                    <a:p>
                      <a:pPr indent="0" lvl="0" marL="0" rtl="0" algn="ctr">
                        <a:spcBef>
                          <a:spcPts val="0"/>
                        </a:spcBef>
                        <a:spcAft>
                          <a:spcPts val="0"/>
                        </a:spcAft>
                        <a:buNone/>
                      </a:pPr>
                      <a:r>
                        <a:rPr lang="en" sz="1800">
                          <a:solidFill>
                            <a:schemeClr val="lt1"/>
                          </a:solidFill>
                        </a:rPr>
                        <a:t>4</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2</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23" name="Google Shape;323;p43"/>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Decimal Positional Notation</a:t>
            </a:r>
            <a:endParaRPr b="0" sz="3600"/>
          </a:p>
        </p:txBody>
      </p:sp>
      <p:sp>
        <p:nvSpPr>
          <p:cNvPr id="324" name="Google Shape;324;p43"/>
          <p:cNvSpPr txBox="1"/>
          <p:nvPr/>
        </p:nvSpPr>
        <p:spPr>
          <a:xfrm>
            <a:off x="673300" y="1587825"/>
            <a:ext cx="1887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Most significant number on the left.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Biggest part of the number that is the BIG END</a:t>
            </a:r>
            <a:endParaRPr>
              <a:solidFill>
                <a:schemeClr val="lt1"/>
              </a:solidFill>
              <a:latin typeface="Lato"/>
              <a:ea typeface="Lato"/>
              <a:cs typeface="Lato"/>
              <a:sym typeface="Lato"/>
            </a:endParaRPr>
          </a:p>
        </p:txBody>
      </p:sp>
      <p:sp>
        <p:nvSpPr>
          <p:cNvPr id="325" name="Google Shape;325;p43"/>
          <p:cNvSpPr txBox="1"/>
          <p:nvPr/>
        </p:nvSpPr>
        <p:spPr>
          <a:xfrm>
            <a:off x="6354125" y="3257575"/>
            <a:ext cx="1887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Most significant number on the right.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Littlest part of the </a:t>
            </a:r>
            <a:r>
              <a:rPr lang="en">
                <a:solidFill>
                  <a:schemeClr val="lt1"/>
                </a:solidFill>
                <a:latin typeface="Lato"/>
                <a:ea typeface="Lato"/>
                <a:cs typeface="Lato"/>
                <a:sym typeface="Lato"/>
              </a:rPr>
              <a:t>number,</a:t>
            </a:r>
            <a:r>
              <a:rPr lang="en">
                <a:solidFill>
                  <a:schemeClr val="lt1"/>
                </a:solidFill>
                <a:latin typeface="Lato"/>
                <a:ea typeface="Lato"/>
                <a:cs typeface="Lato"/>
                <a:sym typeface="Lato"/>
              </a:rPr>
              <a:t> that is the LITTLE END</a:t>
            </a:r>
            <a:endParaRPr>
              <a:solidFill>
                <a:schemeClr val="lt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aphicFrame>
        <p:nvGraphicFramePr>
          <p:cNvPr id="330" name="Google Shape;330;p44"/>
          <p:cNvGraphicFramePr/>
          <p:nvPr/>
        </p:nvGraphicFramePr>
        <p:xfrm>
          <a:off x="2931250" y="1587825"/>
          <a:ext cx="3000000" cy="3000000"/>
        </p:xfrm>
        <a:graphic>
          <a:graphicData uri="http://schemas.openxmlformats.org/drawingml/2006/table">
            <a:tbl>
              <a:tblPr>
                <a:noFill/>
                <a:tableStyleId>{F7767DBB-D81C-4CA7-B23D-A54EB252FCE3}</a:tableStyleId>
              </a:tblPr>
              <a:tblGrid>
                <a:gridCol w="820375"/>
                <a:gridCol w="820375"/>
                <a:gridCol w="820375"/>
                <a:gridCol w="820375"/>
              </a:tblGrid>
              <a:tr h="526750">
                <a:tc>
                  <a:txBody>
                    <a:bodyPr/>
                    <a:lstStyle/>
                    <a:p>
                      <a:pPr indent="0" lvl="0" marL="0" rtl="0" algn="ctr">
                        <a:spcBef>
                          <a:spcPts val="0"/>
                        </a:spcBef>
                        <a:spcAft>
                          <a:spcPts val="0"/>
                        </a:spcAft>
                        <a:buNone/>
                      </a:pPr>
                      <a:r>
                        <a:rPr lang="en" sz="1300">
                          <a:solidFill>
                            <a:srgbClr val="FF0000"/>
                          </a:solidFill>
                        </a:rPr>
                        <a:t>8</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4</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2</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r>
              <a:tr h="368575">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31" name="Google Shape;331;p44"/>
          <p:cNvGraphicFramePr/>
          <p:nvPr/>
        </p:nvGraphicFramePr>
        <p:xfrm>
          <a:off x="2931250" y="3257575"/>
          <a:ext cx="3000000" cy="3000000"/>
        </p:xfrm>
        <a:graphic>
          <a:graphicData uri="http://schemas.openxmlformats.org/drawingml/2006/table">
            <a:tbl>
              <a:tblPr>
                <a:noFill/>
                <a:tableStyleId>{F7767DBB-D81C-4CA7-B23D-A54EB252FCE3}</a:tableStyleId>
              </a:tblPr>
              <a:tblGrid>
                <a:gridCol w="820375"/>
                <a:gridCol w="820375"/>
                <a:gridCol w="820375"/>
                <a:gridCol w="820375"/>
              </a:tblGrid>
              <a:tr h="526750">
                <a:tc>
                  <a:txBody>
                    <a:bodyPr/>
                    <a:lstStyle/>
                    <a:p>
                      <a:pPr indent="0" lvl="0" marL="0" rtl="0" algn="ctr">
                        <a:spcBef>
                          <a:spcPts val="0"/>
                        </a:spcBef>
                        <a:spcAft>
                          <a:spcPts val="0"/>
                        </a:spcAft>
                        <a:buNone/>
                      </a:pPr>
                      <a:r>
                        <a:rPr lang="en" sz="1300">
                          <a:solidFill>
                            <a:srgbClr val="FF0000"/>
                          </a:solidFill>
                        </a:rPr>
                        <a:t>1</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2</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4</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8</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r>
              <a:tr h="368575">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32" name="Google Shape;332;p44"/>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Binary</a:t>
            </a:r>
            <a:r>
              <a:rPr b="0" lang="en" sz="3600"/>
              <a:t> Positional Notation</a:t>
            </a:r>
            <a:endParaRPr b="0" sz="3600"/>
          </a:p>
        </p:txBody>
      </p:sp>
      <p:sp>
        <p:nvSpPr>
          <p:cNvPr id="333" name="Google Shape;333;p44"/>
          <p:cNvSpPr txBox="1"/>
          <p:nvPr/>
        </p:nvSpPr>
        <p:spPr>
          <a:xfrm>
            <a:off x="673300" y="1587825"/>
            <a:ext cx="1887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Most significant number on the left.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Biggest part of the number that is the BIG END</a:t>
            </a:r>
            <a:endParaRPr>
              <a:solidFill>
                <a:schemeClr val="lt1"/>
              </a:solidFill>
              <a:latin typeface="Lato"/>
              <a:ea typeface="Lato"/>
              <a:cs typeface="Lato"/>
              <a:sym typeface="Lato"/>
            </a:endParaRPr>
          </a:p>
        </p:txBody>
      </p:sp>
      <p:sp>
        <p:nvSpPr>
          <p:cNvPr id="334" name="Google Shape;334;p44"/>
          <p:cNvSpPr txBox="1"/>
          <p:nvPr/>
        </p:nvSpPr>
        <p:spPr>
          <a:xfrm>
            <a:off x="6354125" y="3257575"/>
            <a:ext cx="1887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Most significant number on the right.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Littlest part of the number, that is the LITTLE END</a:t>
            </a:r>
            <a:endParaRPr>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aphicFrame>
        <p:nvGraphicFramePr>
          <p:cNvPr id="339" name="Google Shape;339;p45"/>
          <p:cNvGraphicFramePr/>
          <p:nvPr/>
        </p:nvGraphicFramePr>
        <p:xfrm>
          <a:off x="2960600" y="1543475"/>
          <a:ext cx="3000000" cy="3000000"/>
        </p:xfrm>
        <a:graphic>
          <a:graphicData uri="http://schemas.openxmlformats.org/drawingml/2006/table">
            <a:tbl>
              <a:tblPr>
                <a:noFill/>
                <a:tableStyleId>{F7767DBB-D81C-4CA7-B23D-A54EB252FCE3}</a:tableStyleId>
              </a:tblPr>
              <a:tblGrid>
                <a:gridCol w="402850"/>
                <a:gridCol w="402850"/>
                <a:gridCol w="402850"/>
                <a:gridCol w="402850"/>
                <a:gridCol w="402850"/>
                <a:gridCol w="402850"/>
                <a:gridCol w="402850"/>
                <a:gridCol w="402850"/>
              </a:tblGrid>
              <a:tr h="412500">
                <a:tc>
                  <a:txBody>
                    <a:bodyPr/>
                    <a:lstStyle/>
                    <a:p>
                      <a:pPr indent="0" lvl="0" marL="0" rtl="0" algn="ctr">
                        <a:spcBef>
                          <a:spcPts val="0"/>
                        </a:spcBef>
                        <a:spcAft>
                          <a:spcPts val="0"/>
                        </a:spcAft>
                        <a:buNone/>
                      </a:pPr>
                      <a:r>
                        <a:rPr lang="en" sz="1000">
                          <a:solidFill>
                            <a:srgbClr val="FF0000"/>
                          </a:solidFill>
                        </a:rPr>
                        <a:t>128</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64</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32</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16</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8</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4</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2</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1</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r>
              <a:tr h="395075">
                <a:tc>
                  <a:txBody>
                    <a:bodyPr/>
                    <a:lstStyle/>
                    <a:p>
                      <a:pPr indent="0" lvl="0" marL="0" rtl="0" algn="ctr">
                        <a:spcBef>
                          <a:spcPts val="0"/>
                        </a:spcBef>
                        <a:spcAft>
                          <a:spcPts val="0"/>
                        </a:spcAft>
                        <a:buNone/>
                      </a:pPr>
                      <a:r>
                        <a:rPr lang="en" sz="1200">
                          <a:solidFill>
                            <a:schemeClr val="lt1"/>
                          </a:solidFill>
                        </a:rPr>
                        <a:t>0</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0</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1</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0</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1</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1</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1</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0</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40" name="Google Shape;340;p45"/>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Binary Positional Notation</a:t>
            </a:r>
            <a:endParaRPr b="0" sz="3600"/>
          </a:p>
        </p:txBody>
      </p:sp>
      <p:graphicFrame>
        <p:nvGraphicFramePr>
          <p:cNvPr id="341" name="Google Shape;341;p45"/>
          <p:cNvGraphicFramePr/>
          <p:nvPr/>
        </p:nvGraphicFramePr>
        <p:xfrm>
          <a:off x="425925" y="2794950"/>
          <a:ext cx="3000000" cy="3000000"/>
        </p:xfrm>
        <a:graphic>
          <a:graphicData uri="http://schemas.openxmlformats.org/drawingml/2006/table">
            <a:tbl>
              <a:tblPr>
                <a:noFill/>
                <a:tableStyleId>{F7767DBB-D81C-4CA7-B23D-A54EB252FCE3}</a:tableStyleId>
              </a:tblPr>
              <a:tblGrid>
                <a:gridCol w="382850"/>
                <a:gridCol w="382850"/>
                <a:gridCol w="382850"/>
                <a:gridCol w="382850"/>
                <a:gridCol w="382850"/>
                <a:gridCol w="382850"/>
                <a:gridCol w="382850"/>
                <a:gridCol w="382850"/>
              </a:tblGrid>
              <a:tr h="395075">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42" name="Google Shape;342;p45"/>
          <p:cNvGraphicFramePr/>
          <p:nvPr/>
        </p:nvGraphicFramePr>
        <p:xfrm>
          <a:off x="1949925" y="3252150"/>
          <a:ext cx="3000000" cy="3000000"/>
        </p:xfrm>
        <a:graphic>
          <a:graphicData uri="http://schemas.openxmlformats.org/drawingml/2006/table">
            <a:tbl>
              <a:tblPr>
                <a:noFill/>
                <a:tableStyleId>{F7767DBB-D81C-4CA7-B23D-A54EB252FCE3}</a:tableStyleId>
              </a:tblPr>
              <a:tblGrid>
                <a:gridCol w="382850"/>
                <a:gridCol w="382850"/>
                <a:gridCol w="382850"/>
                <a:gridCol w="382850"/>
                <a:gridCol w="382850"/>
                <a:gridCol w="382850"/>
                <a:gridCol w="382850"/>
                <a:gridCol w="382850"/>
              </a:tblGrid>
              <a:tr h="395075">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43" name="Google Shape;343;p45"/>
          <p:cNvGraphicFramePr/>
          <p:nvPr/>
        </p:nvGraphicFramePr>
        <p:xfrm>
          <a:off x="3473925" y="3709350"/>
          <a:ext cx="3000000" cy="3000000"/>
        </p:xfrm>
        <a:graphic>
          <a:graphicData uri="http://schemas.openxmlformats.org/drawingml/2006/table">
            <a:tbl>
              <a:tblPr>
                <a:noFill/>
                <a:tableStyleId>{F7767DBB-D81C-4CA7-B23D-A54EB252FCE3}</a:tableStyleId>
              </a:tblPr>
              <a:tblGrid>
                <a:gridCol w="382850"/>
                <a:gridCol w="382850"/>
                <a:gridCol w="382850"/>
                <a:gridCol w="382850"/>
                <a:gridCol w="382850"/>
                <a:gridCol w="382850"/>
                <a:gridCol w="382850"/>
                <a:gridCol w="382850"/>
              </a:tblGrid>
              <a:tr h="395075">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44" name="Google Shape;344;p45"/>
          <p:cNvGraphicFramePr/>
          <p:nvPr/>
        </p:nvGraphicFramePr>
        <p:xfrm>
          <a:off x="4997925" y="4166550"/>
          <a:ext cx="3000000" cy="3000000"/>
        </p:xfrm>
        <a:graphic>
          <a:graphicData uri="http://schemas.openxmlformats.org/drawingml/2006/table">
            <a:tbl>
              <a:tblPr>
                <a:noFill/>
                <a:tableStyleId>{F7767DBB-D81C-4CA7-B23D-A54EB252FCE3}</a:tableStyleId>
              </a:tblPr>
              <a:tblGrid>
                <a:gridCol w="382850"/>
                <a:gridCol w="382850"/>
                <a:gridCol w="382850"/>
                <a:gridCol w="382850"/>
                <a:gridCol w="382850"/>
                <a:gridCol w="382850"/>
                <a:gridCol w="382850"/>
                <a:gridCol w="382850"/>
              </a:tblGrid>
              <a:tr h="395075">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6"/>
          <p:cNvPicPr preferRelativeResize="0"/>
          <p:nvPr/>
        </p:nvPicPr>
        <p:blipFill>
          <a:blip r:embed="rId3">
            <a:alphaModFix/>
          </a:blip>
          <a:stretch>
            <a:fillRect/>
          </a:stretch>
        </p:blipFill>
        <p:spPr>
          <a:xfrm>
            <a:off x="157888" y="594962"/>
            <a:ext cx="8828225" cy="3953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Hexadecimal</a:t>
            </a:r>
            <a:endParaRPr b="0"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8"/>
          <p:cNvPicPr preferRelativeResize="0"/>
          <p:nvPr/>
        </p:nvPicPr>
        <p:blipFill>
          <a:blip r:embed="rId3">
            <a:alphaModFix/>
          </a:blip>
          <a:stretch>
            <a:fillRect/>
          </a:stretch>
        </p:blipFill>
        <p:spPr>
          <a:xfrm>
            <a:off x="152400" y="152400"/>
            <a:ext cx="8602134" cy="4838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3" name="Shape 363"/>
        <p:cNvGrpSpPr/>
        <p:nvPr/>
      </p:nvGrpSpPr>
      <p:grpSpPr>
        <a:xfrm>
          <a:off x="0" y="0"/>
          <a:ext cx="0" cy="0"/>
          <a:chOff x="0" y="0"/>
          <a:chExt cx="0" cy="0"/>
        </a:xfrm>
      </p:grpSpPr>
      <p:pic>
        <p:nvPicPr>
          <p:cNvPr id="364" name="Google Shape;364;p4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365" name="Google Shape;365;p4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366" name="Google Shape;366;p4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 End</a:t>
            </a:r>
            <a:endParaRPr b="1" sz="3000">
              <a:solidFill>
                <a:schemeClr val="lt2"/>
              </a:solidFill>
              <a:latin typeface="Raleway"/>
              <a:ea typeface="Raleway"/>
              <a:cs typeface="Raleway"/>
              <a:sym typeface="Raleway"/>
            </a:endParaRPr>
          </a:p>
        </p:txBody>
      </p:sp>
      <p:sp>
        <p:nvSpPr>
          <p:cNvPr id="367" name="Google Shape;367;p49"/>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HOMEWORK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Collaborate on Slack</a:t>
            </a:r>
            <a:endParaRPr b="1" sz="14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Floating Points, Hex, Range Precision</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Complete practice problems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Download Logisim-evolution</a:t>
            </a:r>
            <a:endParaRPr b="1" sz="14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Test that you are able to run on your computer.</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Binary Addition</a:t>
            </a:r>
            <a:endParaRPr b="0"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aphicFrame>
        <p:nvGraphicFramePr>
          <p:cNvPr id="98" name="Google Shape;98;p17"/>
          <p:cNvGraphicFramePr/>
          <p:nvPr/>
        </p:nvGraphicFramePr>
        <p:xfrm>
          <a:off x="260825" y="1055675"/>
          <a:ext cx="3000000" cy="3000000"/>
        </p:xfrm>
        <a:graphic>
          <a:graphicData uri="http://schemas.openxmlformats.org/drawingml/2006/table">
            <a:tbl>
              <a:tblPr>
                <a:noFill/>
                <a:tableStyleId>{F7767DBB-D81C-4CA7-B23D-A54EB252FCE3}</a:tableStyleId>
              </a:tblPr>
              <a:tblGrid>
                <a:gridCol w="1077775"/>
                <a:gridCol w="1077775"/>
                <a:gridCol w="1077775"/>
                <a:gridCol w="1077775"/>
                <a:gridCol w="1077775"/>
                <a:gridCol w="1077775"/>
                <a:gridCol w="1077775"/>
                <a:gridCol w="1077775"/>
              </a:tblGrid>
              <a:tr h="423300">
                <a:tc>
                  <a:txBody>
                    <a:bodyPr/>
                    <a:lstStyle/>
                    <a:p>
                      <a:pPr indent="0" lvl="0" marL="0" rtl="0" algn="ctr">
                        <a:spcBef>
                          <a:spcPts val="0"/>
                        </a:spcBef>
                        <a:spcAft>
                          <a:spcPts val="0"/>
                        </a:spcAft>
                        <a:buNone/>
                      </a:pPr>
                      <a:r>
                        <a:rPr lang="en" sz="1800">
                          <a:solidFill>
                            <a:schemeClr val="dk1"/>
                          </a:solidFill>
                        </a:rPr>
                        <a:t>128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64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32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16</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9" name="Google Shape;99;p17"/>
          <p:cNvSpPr txBox="1"/>
          <p:nvPr/>
        </p:nvSpPr>
        <p:spPr>
          <a:xfrm>
            <a:off x="1338600" y="2238050"/>
            <a:ext cx="32334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0111 0000</a:t>
            </a:r>
            <a:endParaRPr sz="4300">
              <a:solidFill>
                <a:schemeClr val="accent5"/>
              </a:solidFill>
              <a:latin typeface="Caveat"/>
              <a:ea typeface="Caveat"/>
              <a:cs typeface="Caveat"/>
              <a:sym typeface="Caveat"/>
            </a:endParaRPr>
          </a:p>
          <a:p>
            <a:pPr indent="-501650" lvl="0" marL="457200" rtl="0" algn="r">
              <a:spcBef>
                <a:spcPts val="0"/>
              </a:spcBef>
              <a:spcAft>
                <a:spcPts val="0"/>
              </a:spcAft>
              <a:buClr>
                <a:schemeClr val="lt1"/>
              </a:buClr>
              <a:buSzPts val="4300"/>
              <a:buFont typeface="Caveat"/>
              <a:buChar char="+"/>
            </a:pPr>
            <a:r>
              <a:rPr lang="en" sz="4300">
                <a:solidFill>
                  <a:schemeClr val="accent4"/>
                </a:solidFill>
                <a:latin typeface="Caveat"/>
                <a:ea typeface="Caveat"/>
                <a:cs typeface="Caveat"/>
                <a:sym typeface="Caveat"/>
              </a:rPr>
              <a:t>0010 1010</a:t>
            </a:r>
            <a:endParaRPr sz="4300">
              <a:solidFill>
                <a:schemeClr val="accent4"/>
              </a:solidFill>
              <a:latin typeface="Caveat"/>
              <a:ea typeface="Caveat"/>
              <a:cs typeface="Caveat"/>
              <a:sym typeface="Caveat"/>
            </a:endParaRPr>
          </a:p>
        </p:txBody>
      </p:sp>
      <p:sp>
        <p:nvSpPr>
          <p:cNvPr id="100" name="Google Shape;100;p17"/>
          <p:cNvSpPr txBox="1"/>
          <p:nvPr/>
        </p:nvSpPr>
        <p:spPr>
          <a:xfrm>
            <a:off x="1338600" y="3533450"/>
            <a:ext cx="32334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10</a:t>
            </a:r>
            <a:r>
              <a:rPr lang="en" sz="4300">
                <a:solidFill>
                  <a:schemeClr val="accent3"/>
                </a:solidFill>
                <a:latin typeface="Caveat"/>
                <a:ea typeface="Caveat"/>
                <a:cs typeface="Caveat"/>
                <a:sym typeface="Caveat"/>
              </a:rPr>
              <a:t>01 1010</a:t>
            </a:r>
            <a:endParaRPr sz="4300">
              <a:solidFill>
                <a:schemeClr val="accent3"/>
              </a:solidFill>
              <a:latin typeface="Caveat"/>
              <a:ea typeface="Caveat"/>
              <a:cs typeface="Caveat"/>
              <a:sym typeface="Caveat"/>
            </a:endParaRPr>
          </a:p>
        </p:txBody>
      </p:sp>
      <p:sp>
        <p:nvSpPr>
          <p:cNvPr id="101" name="Google Shape;101;p17"/>
          <p:cNvSpPr txBox="1"/>
          <p:nvPr/>
        </p:nvSpPr>
        <p:spPr>
          <a:xfrm>
            <a:off x="4571925" y="2238050"/>
            <a:ext cx="32334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112</a:t>
            </a:r>
            <a:endParaRPr sz="4300">
              <a:solidFill>
                <a:schemeClr val="accent5"/>
              </a:solidFill>
              <a:latin typeface="Caveat"/>
              <a:ea typeface="Caveat"/>
              <a:cs typeface="Caveat"/>
              <a:sym typeface="Caveat"/>
            </a:endParaRPr>
          </a:p>
          <a:p>
            <a:pPr indent="-501650" lvl="0" marL="457200" rtl="0" algn="r">
              <a:spcBef>
                <a:spcPts val="0"/>
              </a:spcBef>
              <a:spcAft>
                <a:spcPts val="0"/>
              </a:spcAft>
              <a:buClr>
                <a:schemeClr val="lt1"/>
              </a:buClr>
              <a:buSzPts val="4300"/>
              <a:buFont typeface="Caveat"/>
              <a:buChar char="+"/>
            </a:pPr>
            <a:r>
              <a:rPr lang="en" sz="4300">
                <a:solidFill>
                  <a:schemeClr val="accent4"/>
                </a:solidFill>
                <a:latin typeface="Caveat"/>
                <a:ea typeface="Caveat"/>
                <a:cs typeface="Caveat"/>
                <a:sym typeface="Caveat"/>
              </a:rPr>
              <a:t>42</a:t>
            </a:r>
            <a:endParaRPr sz="4300">
              <a:solidFill>
                <a:schemeClr val="accent4"/>
              </a:solidFill>
              <a:latin typeface="Caveat"/>
              <a:ea typeface="Caveat"/>
              <a:cs typeface="Caveat"/>
              <a:sym typeface="Caveat"/>
            </a:endParaRPr>
          </a:p>
        </p:txBody>
      </p:sp>
      <p:sp>
        <p:nvSpPr>
          <p:cNvPr id="102" name="Google Shape;102;p17"/>
          <p:cNvSpPr txBox="1"/>
          <p:nvPr/>
        </p:nvSpPr>
        <p:spPr>
          <a:xfrm>
            <a:off x="4571925" y="3533450"/>
            <a:ext cx="32334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154</a:t>
            </a:r>
            <a:endParaRPr sz="4300">
              <a:solidFill>
                <a:schemeClr val="accent3"/>
              </a:solidFill>
              <a:latin typeface="Caveat"/>
              <a:ea typeface="Caveat"/>
              <a:cs typeface="Caveat"/>
              <a:sym typeface="Caveat"/>
            </a:endParaRPr>
          </a:p>
        </p:txBody>
      </p:sp>
      <p:cxnSp>
        <p:nvCxnSpPr>
          <p:cNvPr id="103" name="Google Shape;103;p17"/>
          <p:cNvCxnSpPr/>
          <p:nvPr/>
        </p:nvCxnSpPr>
        <p:spPr>
          <a:xfrm>
            <a:off x="2337700" y="3640550"/>
            <a:ext cx="2182200" cy="8100"/>
          </a:xfrm>
          <a:prstGeom prst="straightConnector1">
            <a:avLst/>
          </a:prstGeom>
          <a:noFill/>
          <a:ln cap="flat" cmpd="sng" w="19050">
            <a:solidFill>
              <a:schemeClr val="lt1"/>
            </a:solidFill>
            <a:prstDash val="solid"/>
            <a:round/>
            <a:headEnd len="med" w="med" type="none"/>
            <a:tailEnd len="med" w="med" type="none"/>
          </a:ln>
        </p:spPr>
      </p:cxnSp>
      <p:cxnSp>
        <p:nvCxnSpPr>
          <p:cNvPr id="104" name="Google Shape;104;p17"/>
          <p:cNvCxnSpPr/>
          <p:nvPr/>
        </p:nvCxnSpPr>
        <p:spPr>
          <a:xfrm flipH="1" rot="10800000">
            <a:off x="6881975" y="3648600"/>
            <a:ext cx="914400" cy="4200"/>
          </a:xfrm>
          <a:prstGeom prst="straightConnector1">
            <a:avLst/>
          </a:prstGeom>
          <a:noFill/>
          <a:ln cap="flat" cmpd="sng" w="19050">
            <a:solidFill>
              <a:schemeClr val="lt1"/>
            </a:solidFill>
            <a:prstDash val="solid"/>
            <a:round/>
            <a:headEnd len="med" w="med" type="none"/>
            <a:tailEnd len="med" w="med" type="none"/>
          </a:ln>
        </p:spPr>
      </p:cxnSp>
      <p:sp>
        <p:nvSpPr>
          <p:cNvPr id="105" name="Google Shape;105;p17"/>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8</a:t>
            </a:r>
            <a:r>
              <a:rPr b="0" lang="en" sz="3600"/>
              <a:t> bits addition</a:t>
            </a:r>
            <a:endParaRPr b="0" sz="3600"/>
          </a:p>
        </p:txBody>
      </p:sp>
      <p:sp>
        <p:nvSpPr>
          <p:cNvPr id="106" name="Google Shape;106;p17"/>
          <p:cNvSpPr txBox="1"/>
          <p:nvPr/>
        </p:nvSpPr>
        <p:spPr>
          <a:xfrm>
            <a:off x="2145850" y="2161850"/>
            <a:ext cx="7476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FF0000"/>
                </a:solidFill>
                <a:latin typeface="Caveat"/>
                <a:ea typeface="Caveat"/>
                <a:cs typeface="Caveat"/>
                <a:sym typeface="Caveat"/>
              </a:rPr>
              <a:t>  1  </a:t>
            </a:r>
            <a:endParaRPr sz="2000">
              <a:solidFill>
                <a:srgbClr val="FF0000"/>
              </a:solidFill>
              <a:latin typeface="Caveat"/>
              <a:ea typeface="Caveat"/>
              <a:cs typeface="Caveat"/>
              <a:sym typeface="Caveat"/>
            </a:endParaRPr>
          </a:p>
        </p:txBody>
      </p:sp>
      <p:sp>
        <p:nvSpPr>
          <p:cNvPr id="107" name="Google Shape;107;p17"/>
          <p:cNvSpPr txBox="1"/>
          <p:nvPr/>
        </p:nvSpPr>
        <p:spPr>
          <a:xfrm>
            <a:off x="1917250" y="2161850"/>
            <a:ext cx="7476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FF0000"/>
                </a:solidFill>
                <a:latin typeface="Caveat"/>
                <a:ea typeface="Caveat"/>
                <a:cs typeface="Caveat"/>
                <a:sym typeface="Caveat"/>
              </a:rPr>
              <a:t>  1  </a:t>
            </a:r>
            <a:endParaRPr sz="2000">
              <a:solidFill>
                <a:srgbClr val="FF0000"/>
              </a:solidFill>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aphicFrame>
        <p:nvGraphicFramePr>
          <p:cNvPr id="112" name="Google Shape;112;p18"/>
          <p:cNvGraphicFramePr/>
          <p:nvPr/>
        </p:nvGraphicFramePr>
        <p:xfrm>
          <a:off x="260825" y="1055675"/>
          <a:ext cx="3000000" cy="3000000"/>
        </p:xfrm>
        <a:graphic>
          <a:graphicData uri="http://schemas.openxmlformats.org/drawingml/2006/table">
            <a:tbl>
              <a:tblPr>
                <a:noFill/>
                <a:tableStyleId>{F7767DBB-D81C-4CA7-B23D-A54EB252FCE3}</a:tableStyleId>
              </a:tblPr>
              <a:tblGrid>
                <a:gridCol w="1077775"/>
                <a:gridCol w="1077775"/>
                <a:gridCol w="1077775"/>
                <a:gridCol w="1077775"/>
                <a:gridCol w="1077775"/>
                <a:gridCol w="1077775"/>
                <a:gridCol w="1077775"/>
                <a:gridCol w="1077775"/>
              </a:tblGrid>
              <a:tr h="423300">
                <a:tc>
                  <a:txBody>
                    <a:bodyPr/>
                    <a:lstStyle/>
                    <a:p>
                      <a:pPr indent="0" lvl="0" marL="0" rtl="0" algn="ctr">
                        <a:spcBef>
                          <a:spcPts val="0"/>
                        </a:spcBef>
                        <a:spcAft>
                          <a:spcPts val="0"/>
                        </a:spcAft>
                        <a:buNone/>
                      </a:pPr>
                      <a:r>
                        <a:rPr lang="en" sz="1800">
                          <a:solidFill>
                            <a:schemeClr val="dk1"/>
                          </a:solidFill>
                        </a:rPr>
                        <a:t>128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64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32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16</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13" name="Google Shape;113;p18"/>
          <p:cNvSpPr txBox="1"/>
          <p:nvPr/>
        </p:nvSpPr>
        <p:spPr>
          <a:xfrm>
            <a:off x="1338600" y="2238050"/>
            <a:ext cx="32334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1011 0110</a:t>
            </a:r>
            <a:endParaRPr sz="4300">
              <a:solidFill>
                <a:schemeClr val="accent5"/>
              </a:solidFill>
              <a:latin typeface="Caveat"/>
              <a:ea typeface="Caveat"/>
              <a:cs typeface="Caveat"/>
              <a:sym typeface="Caveat"/>
            </a:endParaRPr>
          </a:p>
          <a:p>
            <a:pPr indent="-501650" lvl="0" marL="457200" rtl="0" algn="r">
              <a:spcBef>
                <a:spcPts val="0"/>
              </a:spcBef>
              <a:spcAft>
                <a:spcPts val="0"/>
              </a:spcAft>
              <a:buClr>
                <a:schemeClr val="lt1"/>
              </a:buClr>
              <a:buSzPts val="4300"/>
              <a:buFont typeface="Caveat"/>
              <a:buChar char="+"/>
            </a:pPr>
            <a:r>
              <a:rPr lang="en" sz="4300">
                <a:solidFill>
                  <a:schemeClr val="accent4"/>
                </a:solidFill>
                <a:latin typeface="Caveat"/>
                <a:ea typeface="Caveat"/>
                <a:cs typeface="Caveat"/>
                <a:sym typeface="Caveat"/>
              </a:rPr>
              <a:t>0111 1010</a:t>
            </a:r>
            <a:endParaRPr sz="4300">
              <a:solidFill>
                <a:schemeClr val="accent4"/>
              </a:solidFill>
              <a:latin typeface="Caveat"/>
              <a:ea typeface="Caveat"/>
              <a:cs typeface="Caveat"/>
              <a:sym typeface="Caveat"/>
            </a:endParaRPr>
          </a:p>
        </p:txBody>
      </p:sp>
      <p:sp>
        <p:nvSpPr>
          <p:cNvPr id="114" name="Google Shape;114;p18"/>
          <p:cNvSpPr txBox="1"/>
          <p:nvPr/>
        </p:nvSpPr>
        <p:spPr>
          <a:xfrm>
            <a:off x="1338600" y="3533450"/>
            <a:ext cx="32334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0011 0000</a:t>
            </a:r>
            <a:endParaRPr sz="4300">
              <a:solidFill>
                <a:schemeClr val="accent3"/>
              </a:solidFill>
              <a:latin typeface="Caveat"/>
              <a:ea typeface="Caveat"/>
              <a:cs typeface="Caveat"/>
              <a:sym typeface="Caveat"/>
            </a:endParaRPr>
          </a:p>
        </p:txBody>
      </p:sp>
      <p:sp>
        <p:nvSpPr>
          <p:cNvPr id="115" name="Google Shape;115;p18"/>
          <p:cNvSpPr txBox="1"/>
          <p:nvPr/>
        </p:nvSpPr>
        <p:spPr>
          <a:xfrm>
            <a:off x="4571925" y="2238050"/>
            <a:ext cx="32334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182</a:t>
            </a:r>
            <a:endParaRPr sz="4300">
              <a:solidFill>
                <a:schemeClr val="accent5"/>
              </a:solidFill>
              <a:latin typeface="Caveat"/>
              <a:ea typeface="Caveat"/>
              <a:cs typeface="Caveat"/>
              <a:sym typeface="Caveat"/>
            </a:endParaRPr>
          </a:p>
          <a:p>
            <a:pPr indent="-501650" lvl="0" marL="457200" rtl="0" algn="r">
              <a:spcBef>
                <a:spcPts val="0"/>
              </a:spcBef>
              <a:spcAft>
                <a:spcPts val="0"/>
              </a:spcAft>
              <a:buClr>
                <a:schemeClr val="lt1"/>
              </a:buClr>
              <a:buSzPts val="4300"/>
              <a:buFont typeface="Caveat"/>
              <a:buChar char="+"/>
            </a:pPr>
            <a:r>
              <a:rPr lang="en" sz="4300">
                <a:solidFill>
                  <a:schemeClr val="accent4"/>
                </a:solidFill>
                <a:latin typeface="Caveat"/>
                <a:ea typeface="Caveat"/>
                <a:cs typeface="Caveat"/>
                <a:sym typeface="Caveat"/>
              </a:rPr>
              <a:t>122</a:t>
            </a:r>
            <a:endParaRPr sz="4300">
              <a:solidFill>
                <a:schemeClr val="accent4"/>
              </a:solidFill>
              <a:latin typeface="Caveat"/>
              <a:ea typeface="Caveat"/>
              <a:cs typeface="Caveat"/>
              <a:sym typeface="Caveat"/>
            </a:endParaRPr>
          </a:p>
        </p:txBody>
      </p:sp>
      <p:sp>
        <p:nvSpPr>
          <p:cNvPr id="116" name="Google Shape;116;p18"/>
          <p:cNvSpPr txBox="1"/>
          <p:nvPr/>
        </p:nvSpPr>
        <p:spPr>
          <a:xfrm>
            <a:off x="4571925" y="3533450"/>
            <a:ext cx="32334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304</a:t>
            </a:r>
            <a:endParaRPr sz="4300">
              <a:solidFill>
                <a:schemeClr val="accent3"/>
              </a:solidFill>
              <a:latin typeface="Caveat"/>
              <a:ea typeface="Caveat"/>
              <a:cs typeface="Caveat"/>
              <a:sym typeface="Caveat"/>
            </a:endParaRPr>
          </a:p>
        </p:txBody>
      </p:sp>
      <p:cxnSp>
        <p:nvCxnSpPr>
          <p:cNvPr id="117" name="Google Shape;117;p18"/>
          <p:cNvCxnSpPr/>
          <p:nvPr/>
        </p:nvCxnSpPr>
        <p:spPr>
          <a:xfrm>
            <a:off x="2337700" y="3640550"/>
            <a:ext cx="2182200" cy="8100"/>
          </a:xfrm>
          <a:prstGeom prst="straightConnector1">
            <a:avLst/>
          </a:prstGeom>
          <a:noFill/>
          <a:ln cap="flat" cmpd="sng" w="19050">
            <a:solidFill>
              <a:schemeClr val="lt1"/>
            </a:solidFill>
            <a:prstDash val="solid"/>
            <a:round/>
            <a:headEnd len="med" w="med" type="none"/>
            <a:tailEnd len="med" w="med" type="none"/>
          </a:ln>
        </p:spPr>
      </p:cxnSp>
      <p:cxnSp>
        <p:nvCxnSpPr>
          <p:cNvPr id="118" name="Google Shape;118;p18"/>
          <p:cNvCxnSpPr/>
          <p:nvPr/>
        </p:nvCxnSpPr>
        <p:spPr>
          <a:xfrm flipH="1" rot="10800000">
            <a:off x="6881975" y="3648600"/>
            <a:ext cx="914400" cy="4200"/>
          </a:xfrm>
          <a:prstGeom prst="straightConnector1">
            <a:avLst/>
          </a:prstGeom>
          <a:noFill/>
          <a:ln cap="flat" cmpd="sng" w="19050">
            <a:solidFill>
              <a:schemeClr val="lt1"/>
            </a:solidFill>
            <a:prstDash val="solid"/>
            <a:round/>
            <a:headEnd len="med" w="med" type="none"/>
            <a:tailEnd len="med" w="med" type="none"/>
          </a:ln>
        </p:spPr>
      </p:cxnSp>
      <p:sp>
        <p:nvSpPr>
          <p:cNvPr id="119" name="Google Shape;119;p18"/>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8 bits addition - overflow</a:t>
            </a:r>
            <a:endParaRPr b="0" sz="3600"/>
          </a:p>
        </p:txBody>
      </p:sp>
      <p:sp>
        <p:nvSpPr>
          <p:cNvPr id="120" name="Google Shape;120;p18"/>
          <p:cNvSpPr txBox="1"/>
          <p:nvPr/>
        </p:nvSpPr>
        <p:spPr>
          <a:xfrm>
            <a:off x="1774450" y="2161850"/>
            <a:ext cx="22698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FF0000"/>
                </a:solidFill>
                <a:latin typeface="Caveat"/>
                <a:ea typeface="Caveat"/>
                <a:cs typeface="Caveat"/>
                <a:sym typeface="Caveat"/>
              </a:rPr>
              <a:t>   1  1  1  1  1    1  1  </a:t>
            </a:r>
            <a:endParaRPr sz="2000">
              <a:solidFill>
                <a:srgbClr val="FF0000"/>
              </a:solidFill>
              <a:latin typeface="Caveat"/>
              <a:ea typeface="Caveat"/>
              <a:cs typeface="Caveat"/>
              <a:sym typeface="Caveat"/>
            </a:endParaRPr>
          </a:p>
        </p:txBody>
      </p:sp>
      <p:sp>
        <p:nvSpPr>
          <p:cNvPr id="121" name="Google Shape;121;p18"/>
          <p:cNvSpPr txBox="1"/>
          <p:nvPr/>
        </p:nvSpPr>
        <p:spPr>
          <a:xfrm>
            <a:off x="2851325" y="2943450"/>
            <a:ext cx="1390800" cy="14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800">
                <a:solidFill>
                  <a:srgbClr val="FF0000"/>
                </a:solidFill>
                <a:latin typeface="Caveat"/>
                <a:ea typeface="Caveat"/>
                <a:cs typeface="Caveat"/>
                <a:sym typeface="Caveat"/>
              </a:rPr>
              <a:t>x</a:t>
            </a:r>
            <a:endParaRPr sz="15800">
              <a:solidFill>
                <a:srgbClr val="FF0000"/>
              </a:solidFill>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Binary </a:t>
            </a:r>
            <a:r>
              <a:rPr lang="en">
                <a:solidFill>
                  <a:schemeClr val="accent5"/>
                </a:solidFill>
              </a:rPr>
              <a:t>Subtraction</a:t>
            </a:r>
            <a:endParaRPr b="0"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aphicFrame>
        <p:nvGraphicFramePr>
          <p:cNvPr id="131" name="Google Shape;131;p20"/>
          <p:cNvGraphicFramePr/>
          <p:nvPr/>
        </p:nvGraphicFramePr>
        <p:xfrm>
          <a:off x="260825" y="1055675"/>
          <a:ext cx="3000000" cy="3000000"/>
        </p:xfrm>
        <a:graphic>
          <a:graphicData uri="http://schemas.openxmlformats.org/drawingml/2006/table">
            <a:tbl>
              <a:tblPr>
                <a:noFill/>
                <a:tableStyleId>{F7767DBB-D81C-4CA7-B23D-A54EB252FCE3}</a:tableStyleId>
              </a:tblPr>
              <a:tblGrid>
                <a:gridCol w="1077775"/>
                <a:gridCol w="1077775"/>
                <a:gridCol w="1077775"/>
                <a:gridCol w="1077775"/>
                <a:gridCol w="1077775"/>
                <a:gridCol w="1077775"/>
                <a:gridCol w="1077775"/>
                <a:gridCol w="1077775"/>
              </a:tblGrid>
              <a:tr h="423300">
                <a:tc>
                  <a:txBody>
                    <a:bodyPr/>
                    <a:lstStyle/>
                    <a:p>
                      <a:pPr indent="0" lvl="0" marL="0" rtl="0" algn="ctr">
                        <a:spcBef>
                          <a:spcPts val="0"/>
                        </a:spcBef>
                        <a:spcAft>
                          <a:spcPts val="0"/>
                        </a:spcAft>
                        <a:buNone/>
                      </a:pPr>
                      <a:r>
                        <a:rPr lang="en" sz="1800">
                          <a:solidFill>
                            <a:schemeClr val="dk1"/>
                          </a:solidFill>
                        </a:rPr>
                        <a:t>128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64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32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16</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00">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2" name="Google Shape;132;p20"/>
          <p:cNvSpPr txBox="1"/>
          <p:nvPr/>
        </p:nvSpPr>
        <p:spPr>
          <a:xfrm>
            <a:off x="1338600" y="2238050"/>
            <a:ext cx="32334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0111 0000</a:t>
            </a:r>
            <a:endParaRPr sz="4300">
              <a:solidFill>
                <a:schemeClr val="accent5"/>
              </a:solidFill>
              <a:latin typeface="Caveat"/>
              <a:ea typeface="Caveat"/>
              <a:cs typeface="Caveat"/>
              <a:sym typeface="Caveat"/>
            </a:endParaRPr>
          </a:p>
          <a:p>
            <a:pPr indent="0" lvl="0" marL="0" rtl="0" algn="r">
              <a:spcBef>
                <a:spcPts val="0"/>
              </a:spcBef>
              <a:spcAft>
                <a:spcPts val="0"/>
              </a:spcAft>
              <a:buNone/>
            </a:pPr>
            <a:r>
              <a:rPr lang="en" sz="4300">
                <a:solidFill>
                  <a:schemeClr val="accent5"/>
                </a:solidFill>
                <a:latin typeface="Caveat"/>
                <a:ea typeface="Caveat"/>
                <a:cs typeface="Caveat"/>
                <a:sym typeface="Caveat"/>
              </a:rPr>
              <a:t> </a:t>
            </a:r>
            <a:r>
              <a:rPr lang="en" sz="4300">
                <a:solidFill>
                  <a:schemeClr val="lt1"/>
                </a:solidFill>
                <a:latin typeface="Caveat"/>
                <a:ea typeface="Caveat"/>
                <a:cs typeface="Caveat"/>
                <a:sym typeface="Caveat"/>
              </a:rPr>
              <a:t>-  </a:t>
            </a:r>
            <a:r>
              <a:rPr lang="en" sz="4300">
                <a:solidFill>
                  <a:schemeClr val="accent4"/>
                </a:solidFill>
                <a:latin typeface="Caveat"/>
                <a:ea typeface="Caveat"/>
                <a:cs typeface="Caveat"/>
                <a:sym typeface="Caveat"/>
              </a:rPr>
              <a:t>0010 1010</a:t>
            </a:r>
            <a:endParaRPr sz="4300">
              <a:solidFill>
                <a:schemeClr val="accent4"/>
              </a:solidFill>
              <a:latin typeface="Caveat"/>
              <a:ea typeface="Caveat"/>
              <a:cs typeface="Caveat"/>
              <a:sym typeface="Caveat"/>
            </a:endParaRPr>
          </a:p>
        </p:txBody>
      </p:sp>
      <p:sp>
        <p:nvSpPr>
          <p:cNvPr id="133" name="Google Shape;133;p20"/>
          <p:cNvSpPr txBox="1"/>
          <p:nvPr/>
        </p:nvSpPr>
        <p:spPr>
          <a:xfrm>
            <a:off x="1338600" y="3533450"/>
            <a:ext cx="32334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0</a:t>
            </a:r>
            <a:r>
              <a:rPr lang="en" sz="4300">
                <a:solidFill>
                  <a:schemeClr val="accent3"/>
                </a:solidFill>
                <a:latin typeface="Caveat"/>
                <a:ea typeface="Caveat"/>
                <a:cs typeface="Caveat"/>
                <a:sym typeface="Caveat"/>
              </a:rPr>
              <a:t>100 0110</a:t>
            </a:r>
            <a:endParaRPr sz="4300">
              <a:solidFill>
                <a:schemeClr val="accent3"/>
              </a:solidFill>
              <a:latin typeface="Caveat"/>
              <a:ea typeface="Caveat"/>
              <a:cs typeface="Caveat"/>
              <a:sym typeface="Caveat"/>
            </a:endParaRPr>
          </a:p>
        </p:txBody>
      </p:sp>
      <p:sp>
        <p:nvSpPr>
          <p:cNvPr id="134" name="Google Shape;134;p20"/>
          <p:cNvSpPr txBox="1"/>
          <p:nvPr/>
        </p:nvSpPr>
        <p:spPr>
          <a:xfrm>
            <a:off x="4571925" y="2238050"/>
            <a:ext cx="3233400" cy="1508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5"/>
                </a:solidFill>
                <a:latin typeface="Caveat"/>
                <a:ea typeface="Caveat"/>
                <a:cs typeface="Caveat"/>
                <a:sym typeface="Caveat"/>
              </a:rPr>
              <a:t>112 </a:t>
            </a:r>
            <a:endParaRPr sz="4300">
              <a:solidFill>
                <a:schemeClr val="accent5"/>
              </a:solidFill>
              <a:latin typeface="Caveat"/>
              <a:ea typeface="Caveat"/>
              <a:cs typeface="Caveat"/>
              <a:sym typeface="Caveat"/>
            </a:endParaRPr>
          </a:p>
          <a:p>
            <a:pPr indent="0" lvl="0" marL="0" rtl="0" algn="r">
              <a:spcBef>
                <a:spcPts val="0"/>
              </a:spcBef>
              <a:spcAft>
                <a:spcPts val="0"/>
              </a:spcAft>
              <a:buNone/>
            </a:pPr>
            <a:r>
              <a:rPr lang="en" sz="4300">
                <a:solidFill>
                  <a:schemeClr val="lt1"/>
                </a:solidFill>
                <a:latin typeface="Caveat"/>
                <a:ea typeface="Caveat"/>
                <a:cs typeface="Caveat"/>
                <a:sym typeface="Caveat"/>
              </a:rPr>
              <a:t>-</a:t>
            </a:r>
            <a:r>
              <a:rPr lang="en" sz="4300">
                <a:solidFill>
                  <a:schemeClr val="accent5"/>
                </a:solidFill>
                <a:latin typeface="Caveat"/>
                <a:ea typeface="Caveat"/>
                <a:cs typeface="Caveat"/>
                <a:sym typeface="Caveat"/>
              </a:rPr>
              <a:t>  </a:t>
            </a:r>
            <a:r>
              <a:rPr lang="en" sz="4300">
                <a:solidFill>
                  <a:schemeClr val="accent4"/>
                </a:solidFill>
                <a:latin typeface="Caveat"/>
                <a:ea typeface="Caveat"/>
                <a:cs typeface="Caveat"/>
                <a:sym typeface="Caveat"/>
              </a:rPr>
              <a:t>42</a:t>
            </a:r>
            <a:endParaRPr sz="4300">
              <a:solidFill>
                <a:schemeClr val="accent4"/>
              </a:solidFill>
              <a:latin typeface="Caveat"/>
              <a:ea typeface="Caveat"/>
              <a:cs typeface="Caveat"/>
              <a:sym typeface="Caveat"/>
            </a:endParaRPr>
          </a:p>
        </p:txBody>
      </p:sp>
      <p:sp>
        <p:nvSpPr>
          <p:cNvPr id="135" name="Google Shape;135;p20"/>
          <p:cNvSpPr txBox="1"/>
          <p:nvPr/>
        </p:nvSpPr>
        <p:spPr>
          <a:xfrm>
            <a:off x="4571925" y="3533450"/>
            <a:ext cx="3233400" cy="84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300">
                <a:solidFill>
                  <a:schemeClr val="accent3"/>
                </a:solidFill>
                <a:latin typeface="Caveat"/>
                <a:ea typeface="Caveat"/>
                <a:cs typeface="Caveat"/>
                <a:sym typeface="Caveat"/>
              </a:rPr>
              <a:t>70</a:t>
            </a:r>
            <a:endParaRPr sz="4300">
              <a:solidFill>
                <a:schemeClr val="accent3"/>
              </a:solidFill>
              <a:latin typeface="Caveat"/>
              <a:ea typeface="Caveat"/>
              <a:cs typeface="Caveat"/>
              <a:sym typeface="Caveat"/>
            </a:endParaRPr>
          </a:p>
        </p:txBody>
      </p:sp>
      <p:cxnSp>
        <p:nvCxnSpPr>
          <p:cNvPr id="136" name="Google Shape;136;p20"/>
          <p:cNvCxnSpPr/>
          <p:nvPr/>
        </p:nvCxnSpPr>
        <p:spPr>
          <a:xfrm>
            <a:off x="2337700" y="3640550"/>
            <a:ext cx="2182200" cy="8100"/>
          </a:xfrm>
          <a:prstGeom prst="straightConnector1">
            <a:avLst/>
          </a:prstGeom>
          <a:noFill/>
          <a:ln cap="flat" cmpd="sng" w="19050">
            <a:solidFill>
              <a:schemeClr val="lt1"/>
            </a:solidFill>
            <a:prstDash val="solid"/>
            <a:round/>
            <a:headEnd len="med" w="med" type="none"/>
            <a:tailEnd len="med" w="med" type="none"/>
          </a:ln>
        </p:spPr>
      </p:cxnSp>
      <p:cxnSp>
        <p:nvCxnSpPr>
          <p:cNvPr id="137" name="Google Shape;137;p20"/>
          <p:cNvCxnSpPr/>
          <p:nvPr/>
        </p:nvCxnSpPr>
        <p:spPr>
          <a:xfrm flipH="1" rot="10800000">
            <a:off x="6881975" y="3648600"/>
            <a:ext cx="914400" cy="4200"/>
          </a:xfrm>
          <a:prstGeom prst="straightConnector1">
            <a:avLst/>
          </a:prstGeom>
          <a:noFill/>
          <a:ln cap="flat" cmpd="sng" w="19050">
            <a:solidFill>
              <a:schemeClr val="lt1"/>
            </a:solidFill>
            <a:prstDash val="solid"/>
            <a:round/>
            <a:headEnd len="med" w="med" type="none"/>
            <a:tailEnd len="med" w="med" type="none"/>
          </a:ln>
        </p:spPr>
      </p:cxnSp>
      <p:sp>
        <p:nvSpPr>
          <p:cNvPr id="138" name="Google Shape;138;p20"/>
          <p:cNvSpPr txBox="1"/>
          <p:nvPr>
            <p:ph type="title"/>
          </p:nvPr>
        </p:nvSpPr>
        <p:spPr>
          <a:xfrm>
            <a:off x="260850" y="3886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8 bits subtraction</a:t>
            </a:r>
            <a:endParaRPr b="0" sz="3600"/>
          </a:p>
        </p:txBody>
      </p:sp>
      <p:sp>
        <p:nvSpPr>
          <p:cNvPr id="139" name="Google Shape;139;p20"/>
          <p:cNvSpPr txBox="1"/>
          <p:nvPr/>
        </p:nvSpPr>
        <p:spPr>
          <a:xfrm>
            <a:off x="2145850" y="2161850"/>
            <a:ext cx="21822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FF0000"/>
                </a:solidFill>
                <a:latin typeface="Caveat"/>
                <a:ea typeface="Caveat"/>
                <a:cs typeface="Caveat"/>
                <a:sym typeface="Caveat"/>
              </a:rPr>
              <a:t>    0  1  1   2  </a:t>
            </a:r>
            <a:endParaRPr sz="2000">
              <a:solidFill>
                <a:srgbClr val="FF0000"/>
              </a:solidFill>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Fixed Point Binary Fractions</a:t>
            </a:r>
            <a:endParaRPr b="0" sz="24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