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98EFCA-49D2-429A-B34D-784911DA7BE0}">
  <a:tblStyle styleId="{7C98EFCA-49D2-429A-B34D-784911DA7B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bold.fntdata"/><Relationship Id="rId32" Type="http://schemas.openxmlformats.org/officeDocument/2006/relationships/font" Target="fonts/Raleway-regular.fntdata"/><Relationship Id="rId35" Type="http://schemas.openxmlformats.org/officeDocument/2006/relationships/font" Target="fonts/Raleway-boldItalic.fntdata"/><Relationship Id="rId34" Type="http://schemas.openxmlformats.org/officeDocument/2006/relationships/font" Target="fonts/Raleway-italic.fntdata"/><Relationship Id="rId37" Type="http://schemas.openxmlformats.org/officeDocument/2006/relationships/font" Target="fonts/Lato-bold.fntdata"/><Relationship Id="rId36" Type="http://schemas.openxmlformats.org/officeDocument/2006/relationships/font" Target="fonts/Lato-regular.fntdata"/><Relationship Id="rId39" Type="http://schemas.openxmlformats.org/officeDocument/2006/relationships/font" Target="fonts/Lato-boldItalic.fntdata"/><Relationship Id="rId38" Type="http://schemas.openxmlformats.org/officeDocument/2006/relationships/font" Target="fonts/Lato-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thematics" TargetMode="External"/><Relationship Id="rId3" Type="http://schemas.openxmlformats.org/officeDocument/2006/relationships/hyperlink" Target="https://en.wikipedia.org/wiki/Computing" TargetMode="External"/><Relationship Id="rId4" Type="http://schemas.openxmlformats.org/officeDocument/2006/relationships/hyperlink" Target="https://en.wikipedia.org/wiki/Numeral_system#Positional_systems_in_detail" TargetMode="External"/><Relationship Id="rId9" Type="http://schemas.openxmlformats.org/officeDocument/2006/relationships/hyperlink" Target="https://en.wikipedia.org/wiki/Nibble" TargetMode="External"/><Relationship Id="rId5" Type="http://schemas.openxmlformats.org/officeDocument/2006/relationships/hyperlink" Target="https://en.wikipedia.org/wiki/Radix" TargetMode="External"/><Relationship Id="rId6" Type="http://schemas.openxmlformats.org/officeDocument/2006/relationships/hyperlink" Target="https://en.wikipedia.org/wiki/Decimal" TargetMode="External"/><Relationship Id="rId7" Type="http://schemas.openxmlformats.org/officeDocument/2006/relationships/hyperlink" Target="https://en.wikipedia.org/wiki/Binary_code" TargetMode="External"/><Relationship Id="rId8" Type="http://schemas.openxmlformats.org/officeDocument/2006/relationships/hyperlink" Target="https://en.wikipedia.org/wiki/Bit" TargetMode="External"/><Relationship Id="rId10" Type="http://schemas.openxmlformats.org/officeDocument/2006/relationships/hyperlink" Target="https://en.wikipedia.org/wiki/Byt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del_of_computation" TargetMode="External"/><Relationship Id="rId3" Type="http://schemas.openxmlformats.org/officeDocument/2006/relationships/hyperlink" Target="https://en.wikipedia.org/wiki/Electronics" TargetMode="External"/><Relationship Id="rId4" Type="http://schemas.openxmlformats.org/officeDocument/2006/relationships/hyperlink" Target="https://en.wikipedia.org/wiki/Boolean_function" TargetMode="External"/><Relationship Id="rId9" Type="http://schemas.openxmlformats.org/officeDocument/2006/relationships/hyperlink" Target="https://en.wikipedia.org/wiki/Switch#Electronic_switches" TargetMode="External"/><Relationship Id="rId5" Type="http://schemas.openxmlformats.org/officeDocument/2006/relationships/hyperlink" Target="https://en.wikipedia.org/wiki/Logical_operation" TargetMode="External"/><Relationship Id="rId6" Type="http://schemas.openxmlformats.org/officeDocument/2006/relationships/hyperlink" Target="https://en.wikipedia.org/wiki/Binary_number" TargetMode="External"/><Relationship Id="rId7" Type="http://schemas.openxmlformats.org/officeDocument/2006/relationships/hyperlink" Target="https://en.wikipedia.org/wiki/Diode" TargetMode="External"/><Relationship Id="rId8" Type="http://schemas.openxmlformats.org/officeDocument/2006/relationships/hyperlink" Target="https://en.wikipedia.org/wiki/Transistor" TargetMode="External"/><Relationship Id="rId11" Type="http://schemas.openxmlformats.org/officeDocument/2006/relationships/hyperlink" Target="https://en.wikipedia.org/wiki/Relay" TargetMode="External"/><Relationship Id="rId10" Type="http://schemas.openxmlformats.org/officeDocument/2006/relationships/hyperlink" Target="https://en.wikipedia.org/wiki/Vacuum_tube" TargetMode="External"/><Relationship Id="rId13" Type="http://schemas.openxmlformats.org/officeDocument/2006/relationships/hyperlink" Target="https://en.wikipedia.org/wiki/Fluidic_logic" TargetMode="External"/><Relationship Id="rId12" Type="http://schemas.openxmlformats.org/officeDocument/2006/relationships/hyperlink" Target="https://en.wikipedia.org/wiki/Relay_logic" TargetMode="External"/><Relationship Id="rId15" Type="http://schemas.openxmlformats.org/officeDocument/2006/relationships/hyperlink" Target="https://en.wikipedia.org/wiki/Optics" TargetMode="External"/><Relationship Id="rId14" Type="http://schemas.openxmlformats.org/officeDocument/2006/relationships/hyperlink" Target="https://en.wikipedia.org/wiki/Pneumatics#Pneumatic_logic" TargetMode="External"/><Relationship Id="rId17" Type="http://schemas.openxmlformats.org/officeDocument/2006/relationships/hyperlink" Target="https://en.wikipedia.org/wiki/Analytical_engine" TargetMode="External"/><Relationship Id="rId16" Type="http://schemas.openxmlformats.org/officeDocument/2006/relationships/hyperlink" Target="https://en.wikipedia.org/wiki/Molecular_logic_gate" TargetMode="External"/><Relationship Id="rId19" Type="http://schemas.openxmlformats.org/officeDocument/2006/relationships/hyperlink" Target="https://en.wikipedia.org/wiki/Mathematics" TargetMode="External"/><Relationship Id="rId18" Type="http://schemas.openxmlformats.org/officeDocument/2006/relationships/hyperlink" Target="https://en.wikipedia.org/wiki/Boolean_logic"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tutorial/java/nutsandbolts/arrays.html" TargetMode="External"/><Relationship Id="rId3" Type="http://schemas.openxmlformats.org/officeDocument/2006/relationships/hyperlink" Target="https://docs.oracle.com/javase/8/docs/api/java/lang/Integer.html" TargetMode="External"/><Relationship Id="rId4" Type="http://schemas.openxmlformats.org/officeDocument/2006/relationships/hyperlink" Target="https://docs.oracle.com/javase/8/docs/api/java/lang/Long.html" TargetMode="External"/><Relationship Id="rId5" Type="http://schemas.openxmlformats.org/officeDocument/2006/relationships/hyperlink" Target="https://docs.oracle.com/javase/specs/jls/se7/html/jls-4.html#jls-4.2.3" TargetMode="External"/><Relationship Id="rId6" Type="http://schemas.openxmlformats.org/officeDocument/2006/relationships/hyperlink" Target="https://docs.oracle.com/javase/8/docs/api/java/math/BigDecimal.html" TargetMode="External"/><Relationship Id="rId7" Type="http://schemas.openxmlformats.org/officeDocument/2006/relationships/hyperlink" Target="https://docs.oracle.com/javase/tutorial/java/data/index.html" TargetMode="External"/><Relationship Id="rId8" Type="http://schemas.openxmlformats.org/officeDocument/2006/relationships/hyperlink" Target="https://docs.oracle.com/javase/specs/jls/se7/html/jls-4.html#jls-4.2.3"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40" Type="http://schemas.openxmlformats.org/officeDocument/2006/relationships/hyperlink" Target="https://en.wikipedia.org/wiki/Endianness#cite_note-17" TargetMode="External"/><Relationship Id="rId42" Type="http://schemas.openxmlformats.org/officeDocument/2006/relationships/hyperlink" Target="https://en.wikipedia.org/wiki/Endianness#Bi-endianness" TargetMode="External"/><Relationship Id="rId41" Type="http://schemas.openxmlformats.org/officeDocument/2006/relationships/hyperlink" Target="https://en.wikipedia.org/wiki/SPARC" TargetMode="External"/><Relationship Id="rId44" Type="http://schemas.openxmlformats.org/officeDocument/2006/relationships/hyperlink" Target="https://en.wikipedia.org/wiki/Power_ISA" TargetMode="External"/><Relationship Id="rId43" Type="http://schemas.openxmlformats.org/officeDocument/2006/relationships/hyperlink" Target="https://en.wikipedia.org/wiki/PowerPC" TargetMode="External"/><Relationship Id="rId46" Type="http://schemas.openxmlformats.org/officeDocument/2006/relationships/hyperlink" Target="https://en.wikipedia.org/w/index.php?title=Endianness&amp;action=edit&amp;section=8" TargetMode="External"/><Relationship Id="rId45" Type="http://schemas.openxmlformats.org/officeDocument/2006/relationships/hyperlink" Target="https://en.wikipedia.org/wiki/ARM_architecture" TargetMode="External"/><Relationship Id="rId1" Type="http://schemas.openxmlformats.org/officeDocument/2006/relationships/notesMaster" Target="../notesMasters/notesMaster1.xml"/><Relationship Id="rId2" Type="http://schemas.openxmlformats.org/officeDocument/2006/relationships/hyperlink" Target="https://en.wikipedia.org/wiki/Internet_protocol_suite" TargetMode="External"/><Relationship Id="rId3" Type="http://schemas.openxmlformats.org/officeDocument/2006/relationships/hyperlink" Target="https://en.wikipedia.org/wiki/Endianness#Middle" TargetMode="External"/><Relationship Id="rId4" Type="http://schemas.openxmlformats.org/officeDocument/2006/relationships/hyperlink" Target="https://en.wikipedia.org/wiki/PDP-11" TargetMode="External"/><Relationship Id="rId9" Type="http://schemas.openxmlformats.org/officeDocument/2006/relationships/hyperlink" Target="https://en.wikipedia.org/wiki/PDP-10" TargetMode="External"/><Relationship Id="rId48" Type="http://schemas.openxmlformats.org/officeDocument/2006/relationships/hyperlink" Target="https://en.wikipedia.org/wiki/X86-64" TargetMode="External"/><Relationship Id="rId47" Type="http://schemas.openxmlformats.org/officeDocument/2006/relationships/hyperlink" Target="https://en.wikipedia.org/wiki/X86" TargetMode="External"/><Relationship Id="rId49" Type="http://schemas.openxmlformats.org/officeDocument/2006/relationships/hyperlink" Target="https://en.wikipedia.org/wiki/Nios_II" TargetMode="External"/><Relationship Id="rId5" Type="http://schemas.openxmlformats.org/officeDocument/2006/relationships/hyperlink" Target="https://en.wikipedia.org/wiki/IBM_System/360" TargetMode="External"/><Relationship Id="rId6" Type="http://schemas.openxmlformats.org/officeDocument/2006/relationships/hyperlink" Target="https://en.wikipedia.org/wiki/System/370" TargetMode="External"/><Relationship Id="rId7" Type="http://schemas.openxmlformats.org/officeDocument/2006/relationships/hyperlink" Target="https://en.wikipedia.org/wiki/ESA/390" TargetMode="External"/><Relationship Id="rId8" Type="http://schemas.openxmlformats.org/officeDocument/2006/relationships/hyperlink" Target="https://en.wikipedia.org/wiki/Z/Architecture" TargetMode="External"/><Relationship Id="rId31" Type="http://schemas.openxmlformats.org/officeDocument/2006/relationships/hyperlink" Target="https://en.wikipedia.org/wiki/Z80" TargetMode="External"/><Relationship Id="rId30" Type="http://schemas.openxmlformats.org/officeDocument/2006/relationships/hyperlink" Target="https://en.wikipedia.org/wiki/65C816" TargetMode="External"/><Relationship Id="rId33" Type="http://schemas.openxmlformats.org/officeDocument/2006/relationships/hyperlink" Target="https://en.wikipedia.org/wiki/EZ80" TargetMode="External"/><Relationship Id="rId32" Type="http://schemas.openxmlformats.org/officeDocument/2006/relationships/hyperlink" Target="https://en.wikipedia.org/wiki/Z180" TargetMode="External"/><Relationship Id="rId35" Type="http://schemas.openxmlformats.org/officeDocument/2006/relationships/hyperlink" Target="https://en.wikipedia.org/wiki/Nios_II" TargetMode="External"/><Relationship Id="rId34" Type="http://schemas.openxmlformats.org/officeDocument/2006/relationships/hyperlink" Target="https://en.wikipedia.org/wiki/Altera" TargetMode="External"/><Relationship Id="rId37" Type="http://schemas.openxmlformats.org/officeDocument/2006/relationships/hyperlink" Target="https://en.wikipedia.org/wiki/6809" TargetMode="External"/><Relationship Id="rId36" Type="http://schemas.openxmlformats.org/officeDocument/2006/relationships/hyperlink" Target="https://en.wikipedia.org/wiki/Motorola_6800" TargetMode="External"/><Relationship Id="rId39" Type="http://schemas.openxmlformats.org/officeDocument/2006/relationships/hyperlink" Target="https://en.wikipedia.org/wiki/8051" TargetMode="External"/><Relationship Id="rId38" Type="http://schemas.openxmlformats.org/officeDocument/2006/relationships/hyperlink" Target="https://en.wikipedia.org/wiki/Motorola_68000_series" TargetMode="External"/><Relationship Id="rId62" Type="http://schemas.openxmlformats.org/officeDocument/2006/relationships/hyperlink" Target="https://en.wikipedia.org/wiki/Oracle_Solaris" TargetMode="External"/><Relationship Id="rId61" Type="http://schemas.openxmlformats.org/officeDocument/2006/relationships/hyperlink" Target="https://en.wikipedia.org/wiki/IBM_AIX" TargetMode="External"/><Relationship Id="rId20" Type="http://schemas.openxmlformats.org/officeDocument/2006/relationships/hyperlink" Target="https://en.wikipedia.org/wiki/Intel_8086" TargetMode="External"/><Relationship Id="rId64" Type="http://schemas.openxmlformats.org/officeDocument/2006/relationships/hyperlink" Target="https://en.wikipedia.org/wiki/SPARC" TargetMode="External"/><Relationship Id="rId63" Type="http://schemas.openxmlformats.org/officeDocument/2006/relationships/hyperlink" Target="https://en.wikipedia.org/wiki/Power_ISA" TargetMode="External"/><Relationship Id="rId22" Type="http://schemas.openxmlformats.org/officeDocument/2006/relationships/hyperlink" Target="https://en.wikipedia.org/wiki/Endianness#cite_note-15" TargetMode="External"/><Relationship Id="rId21" Type="http://schemas.openxmlformats.org/officeDocument/2006/relationships/hyperlink" Target="https://en.wikipedia.org/wiki/X86" TargetMode="External"/><Relationship Id="rId65" Type="http://schemas.openxmlformats.org/officeDocument/2006/relationships/hyperlink" Target="https://en.wikipedia.org/wiki/Linux" TargetMode="External"/><Relationship Id="rId24" Type="http://schemas.openxmlformats.org/officeDocument/2006/relationships/hyperlink" Target="https://en.wikipedia.org/wiki/DEC_Alpha" TargetMode="External"/><Relationship Id="rId23" Type="http://schemas.openxmlformats.org/officeDocument/2006/relationships/hyperlink" Target="https://en.wikipedia.org/wiki/Endianness#cite_note-Lunde2009-16" TargetMode="External"/><Relationship Id="rId60" Type="http://schemas.openxmlformats.org/officeDocument/2006/relationships/hyperlink" Target="https://en.wikipedia.org/wiki/OpenRISC" TargetMode="External"/><Relationship Id="rId26" Type="http://schemas.openxmlformats.org/officeDocument/2006/relationships/hyperlink" Target="https://en.wikipedia.org/wiki/VAX" TargetMode="External"/><Relationship Id="rId25" Type="http://schemas.openxmlformats.org/officeDocument/2006/relationships/hyperlink" Target="https://en.wikipedia.org/wiki/Atmel_AVR" TargetMode="External"/><Relationship Id="rId28" Type="http://schemas.openxmlformats.org/officeDocument/2006/relationships/hyperlink" Target="https://en.wikipedia.org/wiki/Western_Design_Center" TargetMode="External"/><Relationship Id="rId27" Type="http://schemas.openxmlformats.org/officeDocument/2006/relationships/hyperlink" Target="https://en.wikipedia.org/wiki/MOS_Technology_6502" TargetMode="External"/><Relationship Id="rId29" Type="http://schemas.openxmlformats.org/officeDocument/2006/relationships/hyperlink" Target="https://en.wikipedia.org/wiki/65802" TargetMode="External"/><Relationship Id="rId51" Type="http://schemas.openxmlformats.org/officeDocument/2006/relationships/hyperlink" Target="https://en.wikipedia.org/wiki/Qualcomm_Hexagon" TargetMode="External"/><Relationship Id="rId50" Type="http://schemas.openxmlformats.org/officeDocument/2006/relationships/hyperlink" Target="https://en.wikipedia.org/wiki/Andes_Technology" TargetMode="External"/><Relationship Id="rId53" Type="http://schemas.openxmlformats.org/officeDocument/2006/relationships/hyperlink" Target="https://en.wikipedia.org/w/index.php?title=C-Sky&amp;action=edit&amp;redlink=1" TargetMode="External"/><Relationship Id="rId52" Type="http://schemas.openxmlformats.org/officeDocument/2006/relationships/hyperlink" Target="https://en.wikipedia.org/wiki/AArch64" TargetMode="External"/><Relationship Id="rId11" Type="http://schemas.openxmlformats.org/officeDocument/2006/relationships/hyperlink" Target="https://en.wikipedia.org/wiki/Endianness#cite_note-13" TargetMode="External"/><Relationship Id="rId55" Type="http://schemas.openxmlformats.org/officeDocument/2006/relationships/hyperlink" Target="https://en.wikipedia.org/wiki/RISC-V" TargetMode="External"/><Relationship Id="rId10" Type="http://schemas.openxmlformats.org/officeDocument/2006/relationships/hyperlink" Target="https://en.wikipedia.org/wiki/IBM_Series/1" TargetMode="External"/><Relationship Id="rId54" Type="http://schemas.openxmlformats.org/officeDocument/2006/relationships/hyperlink" Target="https://en.wikipedia.org/wiki/Power_ISA" TargetMode="External"/><Relationship Id="rId13" Type="http://schemas.openxmlformats.org/officeDocument/2006/relationships/hyperlink" Target="https://en.wikipedia.org/wiki/UNIX" TargetMode="External"/><Relationship Id="rId57" Type="http://schemas.openxmlformats.org/officeDocument/2006/relationships/hyperlink" Target="https://en.wikipedia.org/wiki/Freescale_ColdFire" TargetMode="External"/><Relationship Id="rId12" Type="http://schemas.openxmlformats.org/officeDocument/2006/relationships/hyperlink" Target="https://en.wikipedia.org/wiki/Porting" TargetMode="External"/><Relationship Id="rId56" Type="http://schemas.openxmlformats.org/officeDocument/2006/relationships/hyperlink" Target="https://en.wikipedia.org/wiki/Z/Architecture" TargetMode="External"/><Relationship Id="rId15" Type="http://schemas.openxmlformats.org/officeDocument/2006/relationships/hyperlink" Target="https://en.wikipedia.org/wiki/Datapoint_2200" TargetMode="External"/><Relationship Id="rId59" Type="http://schemas.openxmlformats.org/officeDocument/2006/relationships/hyperlink" Target="https://en.wikipedia.org/wiki/AVR32" TargetMode="External"/><Relationship Id="rId14" Type="http://schemas.openxmlformats.org/officeDocument/2006/relationships/hyperlink" Target="https://en.wikipedia.org/wiki/Endianness#cite_note-14" TargetMode="External"/><Relationship Id="rId58" Type="http://schemas.openxmlformats.org/officeDocument/2006/relationships/hyperlink" Target="https://en.wikipedia.org/wiki/Motorola_68000_series" TargetMode="External"/><Relationship Id="rId17" Type="http://schemas.openxmlformats.org/officeDocument/2006/relationships/hyperlink" Target="https://en.wikipedia.org/wiki/Intel_8008" TargetMode="External"/><Relationship Id="rId16" Type="http://schemas.openxmlformats.org/officeDocument/2006/relationships/hyperlink" Target="https://en.wikipedia.org/wiki/Carry_propagation" TargetMode="External"/><Relationship Id="rId19" Type="http://schemas.openxmlformats.org/officeDocument/2006/relationships/hyperlink" Target="https://en.wikipedia.org/wiki/MCS-48" TargetMode="External"/><Relationship Id="rId18" Type="http://schemas.openxmlformats.org/officeDocument/2006/relationships/hyperlink" Target="https://en.wikipedia.org/wiki/Medium_scale_integrati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f627d3a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f627d3a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f627d3ae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f627d3ae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f627d3a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f627d3a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rPr>
              <a:t>In </a:t>
            </a:r>
            <a:r>
              <a:rPr lang="en" sz="1050">
                <a:solidFill>
                  <a:srgbClr val="0645AD"/>
                </a:solidFill>
                <a:highlight>
                  <a:srgbClr val="FFFFFF"/>
                </a:highlight>
                <a:uFill>
                  <a:noFill/>
                </a:uFill>
                <a:hlinkClick r:id="rId2">
                  <a:extLst>
                    <a:ext uri="{A12FA001-AC4F-418D-AE19-62706E023703}">
                      <ahyp:hlinkClr val="tx"/>
                    </a:ext>
                  </a:extLst>
                </a:hlinkClick>
              </a:rPr>
              <a:t>mathematics</a:t>
            </a:r>
            <a:r>
              <a:rPr lang="en" sz="1050">
                <a:solidFill>
                  <a:srgbClr val="202122"/>
                </a:solidFill>
                <a:highlight>
                  <a:srgbClr val="FFFFFF"/>
                </a:highlight>
              </a:rPr>
              <a:t> and </a:t>
            </a:r>
            <a:r>
              <a:rPr lang="en" sz="1050">
                <a:solidFill>
                  <a:srgbClr val="0645AD"/>
                </a:solidFill>
                <a:highlight>
                  <a:srgbClr val="FFFFFF"/>
                </a:highlight>
                <a:uFill>
                  <a:noFill/>
                </a:uFill>
                <a:hlinkClick r:id="rId3">
                  <a:extLst>
                    <a:ext uri="{A12FA001-AC4F-418D-AE19-62706E023703}">
                      <ahyp:hlinkClr val="tx"/>
                    </a:ext>
                  </a:extLst>
                </a:hlinkClick>
              </a:rPr>
              <a:t>computing</a:t>
            </a:r>
            <a:r>
              <a:rPr lang="en" sz="1050">
                <a:solidFill>
                  <a:srgbClr val="202122"/>
                </a:solidFill>
                <a:highlight>
                  <a:srgbClr val="FFFFFF"/>
                </a:highlight>
              </a:rPr>
              <a:t>, the </a:t>
            </a:r>
            <a:r>
              <a:rPr b="1" lang="en" sz="1050">
                <a:solidFill>
                  <a:srgbClr val="202122"/>
                </a:solidFill>
                <a:highlight>
                  <a:srgbClr val="FFFFFF"/>
                </a:highlight>
              </a:rPr>
              <a:t>hexadecimal</a:t>
            </a:r>
            <a:r>
              <a:rPr lang="en" sz="1050">
                <a:solidFill>
                  <a:srgbClr val="202122"/>
                </a:solidFill>
                <a:highlight>
                  <a:srgbClr val="FFFFFF"/>
                </a:highlight>
              </a:rPr>
              <a:t> (also </a:t>
            </a:r>
            <a:r>
              <a:rPr b="1" lang="en" sz="1050">
                <a:solidFill>
                  <a:srgbClr val="202122"/>
                </a:solidFill>
                <a:highlight>
                  <a:srgbClr val="FFFFFF"/>
                </a:highlight>
              </a:rPr>
              <a:t>base 16</a:t>
            </a:r>
            <a:r>
              <a:rPr lang="en" sz="1050">
                <a:solidFill>
                  <a:srgbClr val="202122"/>
                </a:solidFill>
                <a:highlight>
                  <a:srgbClr val="FFFFFF"/>
                </a:highlight>
              </a:rPr>
              <a:t> or </a:t>
            </a:r>
            <a:r>
              <a:rPr b="1" lang="en" sz="1050">
                <a:solidFill>
                  <a:srgbClr val="202122"/>
                </a:solidFill>
                <a:highlight>
                  <a:srgbClr val="FFFFFF"/>
                </a:highlight>
              </a:rPr>
              <a:t>hex</a:t>
            </a:r>
            <a:r>
              <a:rPr lang="en" sz="1050">
                <a:solidFill>
                  <a:srgbClr val="202122"/>
                </a:solidFill>
                <a:highlight>
                  <a:srgbClr val="FFFFFF"/>
                </a:highlight>
              </a:rPr>
              <a:t>) numeral system is a </a:t>
            </a:r>
            <a:r>
              <a:rPr lang="en" sz="1050">
                <a:solidFill>
                  <a:srgbClr val="0645AD"/>
                </a:solidFill>
                <a:highlight>
                  <a:srgbClr val="FFFFFF"/>
                </a:highlight>
                <a:uFill>
                  <a:noFill/>
                </a:uFill>
                <a:hlinkClick r:id="rId4">
                  <a:extLst>
                    <a:ext uri="{A12FA001-AC4F-418D-AE19-62706E023703}">
                      <ahyp:hlinkClr val="tx"/>
                    </a:ext>
                  </a:extLst>
                </a:hlinkClick>
              </a:rPr>
              <a:t>positional numeral system</a:t>
            </a:r>
            <a:r>
              <a:rPr lang="en" sz="1050">
                <a:solidFill>
                  <a:srgbClr val="202122"/>
                </a:solidFill>
                <a:highlight>
                  <a:srgbClr val="FFFFFF"/>
                </a:highlight>
              </a:rPr>
              <a:t> that represents numbers using a </a:t>
            </a:r>
            <a:r>
              <a:rPr lang="en" sz="1050">
                <a:solidFill>
                  <a:srgbClr val="0645AD"/>
                </a:solidFill>
                <a:highlight>
                  <a:srgbClr val="FFFFFF"/>
                </a:highlight>
                <a:uFill>
                  <a:noFill/>
                </a:uFill>
                <a:hlinkClick r:id="rId5">
                  <a:extLst>
                    <a:ext uri="{A12FA001-AC4F-418D-AE19-62706E023703}">
                      <ahyp:hlinkClr val="tx"/>
                    </a:ext>
                  </a:extLst>
                </a:hlinkClick>
              </a:rPr>
              <a:t>radix</a:t>
            </a:r>
            <a:r>
              <a:rPr lang="en" sz="1050">
                <a:solidFill>
                  <a:srgbClr val="202122"/>
                </a:solidFill>
                <a:highlight>
                  <a:srgbClr val="FFFFFF"/>
                </a:highlight>
              </a:rPr>
              <a:t> (base) of 16. Unlike the </a:t>
            </a:r>
            <a:r>
              <a:rPr lang="en" sz="1050">
                <a:solidFill>
                  <a:srgbClr val="0645AD"/>
                </a:solidFill>
                <a:highlight>
                  <a:srgbClr val="FFFFFF"/>
                </a:highlight>
                <a:uFill>
                  <a:noFill/>
                </a:uFill>
                <a:hlinkClick r:id="rId6">
                  <a:extLst>
                    <a:ext uri="{A12FA001-AC4F-418D-AE19-62706E023703}">
                      <ahyp:hlinkClr val="tx"/>
                    </a:ext>
                  </a:extLst>
                </a:hlinkClick>
              </a:rPr>
              <a:t>common way</a:t>
            </a:r>
            <a:r>
              <a:rPr lang="en" sz="1050">
                <a:solidFill>
                  <a:srgbClr val="202122"/>
                </a:solidFill>
                <a:highlight>
                  <a:srgbClr val="FFFFFF"/>
                </a:highlight>
              </a:rPr>
              <a:t> of representing numbers using 10 symbols, hexadecimal uses 16 distinct symbols, most often the symbols "0"–"9" to represent values 0 to 9, and "A"–"F" (or alternatively "a"–"f") to represent values 10 to 15.</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Hexadecimal numerals are widely used by computer system designers and programmers because they provide a human-friendly representation of </a:t>
            </a:r>
            <a:r>
              <a:rPr lang="en" sz="1050">
                <a:solidFill>
                  <a:srgbClr val="0645AD"/>
                </a:solidFill>
                <a:highlight>
                  <a:srgbClr val="FFFFFF"/>
                </a:highlight>
                <a:uFill>
                  <a:noFill/>
                </a:uFill>
                <a:hlinkClick r:id="rId7">
                  <a:extLst>
                    <a:ext uri="{A12FA001-AC4F-418D-AE19-62706E023703}">
                      <ahyp:hlinkClr val="tx"/>
                    </a:ext>
                  </a:extLst>
                </a:hlinkClick>
              </a:rPr>
              <a:t>binary-coded</a:t>
            </a:r>
            <a:r>
              <a:rPr lang="en" sz="1050">
                <a:solidFill>
                  <a:srgbClr val="202122"/>
                </a:solidFill>
                <a:highlight>
                  <a:srgbClr val="FFFFFF"/>
                </a:highlight>
              </a:rPr>
              <a:t> values. Each hexadecimal digit represents four </a:t>
            </a:r>
            <a:r>
              <a:rPr lang="en" sz="1050">
                <a:solidFill>
                  <a:srgbClr val="0645AD"/>
                </a:solidFill>
                <a:highlight>
                  <a:srgbClr val="FFFFFF"/>
                </a:highlight>
                <a:uFill>
                  <a:noFill/>
                </a:uFill>
                <a:hlinkClick r:id="rId8">
                  <a:extLst>
                    <a:ext uri="{A12FA001-AC4F-418D-AE19-62706E023703}">
                      <ahyp:hlinkClr val="tx"/>
                    </a:ext>
                  </a:extLst>
                </a:hlinkClick>
              </a:rPr>
              <a:t>bits</a:t>
            </a:r>
            <a:r>
              <a:rPr lang="en" sz="1050">
                <a:solidFill>
                  <a:srgbClr val="202122"/>
                </a:solidFill>
                <a:highlight>
                  <a:srgbClr val="FFFFFF"/>
                </a:highlight>
              </a:rPr>
              <a:t> (binary digits), also known as a </a:t>
            </a:r>
            <a:r>
              <a:rPr lang="en" sz="1050">
                <a:solidFill>
                  <a:srgbClr val="0645AD"/>
                </a:solidFill>
                <a:highlight>
                  <a:srgbClr val="FFFFFF"/>
                </a:highlight>
                <a:uFill>
                  <a:noFill/>
                </a:uFill>
                <a:hlinkClick r:id="rId9">
                  <a:extLst>
                    <a:ext uri="{A12FA001-AC4F-418D-AE19-62706E023703}">
                      <ahyp:hlinkClr val="tx"/>
                    </a:ext>
                  </a:extLst>
                </a:hlinkClick>
              </a:rPr>
              <a:t>nibble</a:t>
            </a:r>
            <a:r>
              <a:rPr lang="en" sz="1050">
                <a:solidFill>
                  <a:srgbClr val="202122"/>
                </a:solidFill>
                <a:highlight>
                  <a:srgbClr val="FFFFFF"/>
                </a:highlight>
              </a:rPr>
              <a:t> (or nybble), which is 1/2 of a </a:t>
            </a:r>
            <a:r>
              <a:rPr lang="en" sz="1050">
                <a:solidFill>
                  <a:srgbClr val="0645AD"/>
                </a:solidFill>
                <a:highlight>
                  <a:srgbClr val="FFFFFF"/>
                </a:highlight>
                <a:uFill>
                  <a:noFill/>
                </a:uFill>
                <a:hlinkClick r:id="rId10">
                  <a:extLst>
                    <a:ext uri="{A12FA001-AC4F-418D-AE19-62706E023703}">
                      <ahyp:hlinkClr val="tx"/>
                    </a:ext>
                  </a:extLst>
                </a:hlinkClick>
              </a:rPr>
              <a:t>byte</a:t>
            </a:r>
            <a:r>
              <a:rPr lang="en" sz="1050">
                <a:solidFill>
                  <a:srgbClr val="202122"/>
                </a:solidFill>
                <a:highlight>
                  <a:srgbClr val="FFFFFF"/>
                </a:highlight>
              </a:rPr>
              <a:t>. For example, a single byte can have values ranging from 00000000 to 11111111 in binary form, which can be conveniently represented as 00 to FF in hexadecimal.</a:t>
            </a:r>
            <a:endParaRPr sz="1050">
              <a:solidFill>
                <a:srgbClr val="20212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f627d3ae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f627d3ae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0f1be78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0f1be78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02122"/>
                </a:solidFill>
                <a:highlight>
                  <a:srgbClr val="FFFFFF"/>
                </a:highlight>
              </a:rPr>
              <a:t>A </a:t>
            </a:r>
            <a:r>
              <a:rPr b="1" lang="en" sz="1050">
                <a:solidFill>
                  <a:srgbClr val="202122"/>
                </a:solidFill>
                <a:highlight>
                  <a:srgbClr val="FFFFFF"/>
                </a:highlight>
              </a:rPr>
              <a:t>logic gate</a:t>
            </a:r>
            <a:r>
              <a:rPr lang="en" sz="1050">
                <a:solidFill>
                  <a:srgbClr val="202122"/>
                </a:solidFill>
                <a:highlight>
                  <a:srgbClr val="FFFFFF"/>
                </a:highlight>
              </a:rPr>
              <a:t> is an idealized </a:t>
            </a:r>
            <a:r>
              <a:rPr lang="en" sz="1050">
                <a:solidFill>
                  <a:srgbClr val="0645AD"/>
                </a:solidFill>
                <a:highlight>
                  <a:srgbClr val="FFFFFF"/>
                </a:highlight>
                <a:uFill>
                  <a:noFill/>
                </a:uFill>
                <a:hlinkClick r:id="rId2">
                  <a:extLst>
                    <a:ext uri="{A12FA001-AC4F-418D-AE19-62706E023703}">
                      <ahyp:hlinkClr val="tx"/>
                    </a:ext>
                  </a:extLst>
                </a:hlinkClick>
              </a:rPr>
              <a:t>model of computation</a:t>
            </a:r>
            <a:r>
              <a:rPr lang="en" sz="1050">
                <a:solidFill>
                  <a:srgbClr val="202122"/>
                </a:solidFill>
                <a:highlight>
                  <a:srgbClr val="FFFFFF"/>
                </a:highlight>
              </a:rPr>
              <a:t> or physical </a:t>
            </a:r>
            <a:r>
              <a:rPr lang="en" sz="1050">
                <a:solidFill>
                  <a:srgbClr val="0645AD"/>
                </a:solidFill>
                <a:highlight>
                  <a:srgbClr val="FFFFFF"/>
                </a:highlight>
                <a:uFill>
                  <a:noFill/>
                </a:uFill>
                <a:hlinkClick r:id="rId3">
                  <a:extLst>
                    <a:ext uri="{A12FA001-AC4F-418D-AE19-62706E023703}">
                      <ahyp:hlinkClr val="tx"/>
                    </a:ext>
                  </a:extLst>
                </a:hlinkClick>
              </a:rPr>
              <a:t>electronic</a:t>
            </a:r>
            <a:r>
              <a:rPr lang="en" sz="1050">
                <a:solidFill>
                  <a:srgbClr val="202122"/>
                </a:solidFill>
                <a:highlight>
                  <a:srgbClr val="FFFFFF"/>
                </a:highlight>
              </a:rPr>
              <a:t> device implementing a </a:t>
            </a:r>
            <a:r>
              <a:rPr lang="en" sz="1050">
                <a:solidFill>
                  <a:srgbClr val="0645AD"/>
                </a:solidFill>
                <a:highlight>
                  <a:srgbClr val="FFFFFF"/>
                </a:highlight>
                <a:uFill>
                  <a:noFill/>
                </a:uFill>
                <a:hlinkClick r:id="rId4">
                  <a:extLst>
                    <a:ext uri="{A12FA001-AC4F-418D-AE19-62706E023703}">
                      <ahyp:hlinkClr val="tx"/>
                    </a:ext>
                  </a:extLst>
                </a:hlinkClick>
              </a:rPr>
              <a:t>Boolean function</a:t>
            </a:r>
            <a:r>
              <a:rPr lang="en" sz="1050">
                <a:solidFill>
                  <a:srgbClr val="202122"/>
                </a:solidFill>
                <a:highlight>
                  <a:srgbClr val="FFFFFF"/>
                </a:highlight>
              </a:rPr>
              <a:t>, a </a:t>
            </a:r>
            <a:r>
              <a:rPr lang="en" sz="1050">
                <a:solidFill>
                  <a:srgbClr val="0645AD"/>
                </a:solidFill>
                <a:highlight>
                  <a:srgbClr val="FFFFFF"/>
                </a:highlight>
                <a:uFill>
                  <a:noFill/>
                </a:uFill>
                <a:hlinkClick r:id="rId5">
                  <a:extLst>
                    <a:ext uri="{A12FA001-AC4F-418D-AE19-62706E023703}">
                      <ahyp:hlinkClr val="tx"/>
                    </a:ext>
                  </a:extLst>
                </a:hlinkClick>
              </a:rPr>
              <a:t>logical operation</a:t>
            </a:r>
            <a:r>
              <a:rPr lang="en" sz="1050">
                <a:solidFill>
                  <a:srgbClr val="202122"/>
                </a:solidFill>
                <a:highlight>
                  <a:srgbClr val="FFFFFF"/>
                </a:highlight>
              </a:rPr>
              <a:t> performed on one or more </a:t>
            </a:r>
            <a:r>
              <a:rPr lang="en" sz="1050">
                <a:solidFill>
                  <a:srgbClr val="0645AD"/>
                </a:solidFill>
                <a:highlight>
                  <a:srgbClr val="FFFFFF"/>
                </a:highlight>
                <a:uFill>
                  <a:noFill/>
                </a:uFill>
                <a:hlinkClick r:id="rId6">
                  <a:extLst>
                    <a:ext uri="{A12FA001-AC4F-418D-AE19-62706E023703}">
                      <ahyp:hlinkClr val="tx"/>
                    </a:ext>
                  </a:extLst>
                </a:hlinkClick>
              </a:rPr>
              <a:t>binary</a:t>
            </a:r>
            <a:r>
              <a:rPr lang="en" sz="1050">
                <a:solidFill>
                  <a:srgbClr val="202122"/>
                </a:solidFill>
                <a:highlight>
                  <a:srgbClr val="FFFFFF"/>
                </a:highlight>
              </a:rPr>
              <a:t> inputs that produces a single binary output.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rPr lang="en" sz="1050">
                <a:solidFill>
                  <a:srgbClr val="202122"/>
                </a:solidFill>
                <a:highlight>
                  <a:srgbClr val="FFFFFF"/>
                </a:highlight>
              </a:rPr>
              <a:t>Logic gates are primarily implemented using </a:t>
            </a:r>
            <a:r>
              <a:rPr lang="en" sz="1050">
                <a:solidFill>
                  <a:srgbClr val="0645AD"/>
                </a:solidFill>
                <a:highlight>
                  <a:srgbClr val="FFFFFF"/>
                </a:highlight>
                <a:uFill>
                  <a:noFill/>
                </a:uFill>
                <a:hlinkClick r:id="rId7">
                  <a:extLst>
                    <a:ext uri="{A12FA001-AC4F-418D-AE19-62706E023703}">
                      <ahyp:hlinkClr val="tx"/>
                    </a:ext>
                  </a:extLst>
                </a:hlinkClick>
              </a:rPr>
              <a:t>diodes</a:t>
            </a:r>
            <a:r>
              <a:rPr lang="en" sz="1050">
                <a:solidFill>
                  <a:srgbClr val="202122"/>
                </a:solidFill>
                <a:highlight>
                  <a:srgbClr val="FFFFFF"/>
                </a:highlight>
              </a:rPr>
              <a:t> or </a:t>
            </a:r>
            <a:r>
              <a:rPr lang="en" sz="1050">
                <a:solidFill>
                  <a:srgbClr val="0645AD"/>
                </a:solidFill>
                <a:highlight>
                  <a:srgbClr val="FFFFFF"/>
                </a:highlight>
                <a:uFill>
                  <a:noFill/>
                </a:uFill>
                <a:hlinkClick r:id="rId8">
                  <a:extLst>
                    <a:ext uri="{A12FA001-AC4F-418D-AE19-62706E023703}">
                      <ahyp:hlinkClr val="tx"/>
                    </a:ext>
                  </a:extLst>
                </a:hlinkClick>
              </a:rPr>
              <a:t>transistors</a:t>
            </a:r>
            <a:r>
              <a:rPr lang="en" sz="1050">
                <a:solidFill>
                  <a:srgbClr val="202122"/>
                </a:solidFill>
                <a:highlight>
                  <a:srgbClr val="FFFFFF"/>
                </a:highlight>
              </a:rPr>
              <a:t> acting as </a:t>
            </a:r>
            <a:r>
              <a:rPr lang="en" sz="1050">
                <a:solidFill>
                  <a:srgbClr val="0645AD"/>
                </a:solidFill>
                <a:highlight>
                  <a:srgbClr val="FFFFFF"/>
                </a:highlight>
                <a:uFill>
                  <a:noFill/>
                </a:uFill>
                <a:hlinkClick r:id="rId9">
                  <a:extLst>
                    <a:ext uri="{A12FA001-AC4F-418D-AE19-62706E023703}">
                      <ahyp:hlinkClr val="tx"/>
                    </a:ext>
                  </a:extLst>
                </a:hlinkClick>
              </a:rPr>
              <a:t>electronic switches</a:t>
            </a:r>
            <a:r>
              <a:rPr lang="en" sz="1050">
                <a:solidFill>
                  <a:srgbClr val="202122"/>
                </a:solidFill>
                <a:highlight>
                  <a:srgbClr val="FFFFFF"/>
                </a:highlight>
              </a:rPr>
              <a:t>, but can also be constructed using </a:t>
            </a:r>
            <a:r>
              <a:rPr lang="en" sz="1050">
                <a:solidFill>
                  <a:srgbClr val="0645AD"/>
                </a:solidFill>
                <a:highlight>
                  <a:srgbClr val="FFFFFF"/>
                </a:highlight>
                <a:uFill>
                  <a:noFill/>
                </a:uFill>
                <a:hlinkClick r:id="rId10">
                  <a:extLst>
                    <a:ext uri="{A12FA001-AC4F-418D-AE19-62706E023703}">
                      <ahyp:hlinkClr val="tx"/>
                    </a:ext>
                  </a:extLst>
                </a:hlinkClick>
              </a:rPr>
              <a:t>vacuum tubes</a:t>
            </a:r>
            <a:r>
              <a:rPr lang="en" sz="1050">
                <a:solidFill>
                  <a:srgbClr val="202122"/>
                </a:solidFill>
                <a:highlight>
                  <a:srgbClr val="FFFFFF"/>
                </a:highlight>
              </a:rPr>
              <a:t>, electromagnetic </a:t>
            </a:r>
            <a:r>
              <a:rPr lang="en" sz="1050">
                <a:solidFill>
                  <a:srgbClr val="0645AD"/>
                </a:solidFill>
                <a:highlight>
                  <a:srgbClr val="FFFFFF"/>
                </a:highlight>
                <a:uFill>
                  <a:noFill/>
                </a:uFill>
                <a:hlinkClick r:id="rId11">
                  <a:extLst>
                    <a:ext uri="{A12FA001-AC4F-418D-AE19-62706E023703}">
                      <ahyp:hlinkClr val="tx"/>
                    </a:ext>
                  </a:extLst>
                </a:hlinkClick>
              </a:rPr>
              <a:t>relays</a:t>
            </a:r>
            <a:r>
              <a:rPr lang="en" sz="1050">
                <a:solidFill>
                  <a:srgbClr val="202122"/>
                </a:solidFill>
                <a:highlight>
                  <a:srgbClr val="FFFFFF"/>
                </a:highlight>
              </a:rPr>
              <a:t> (</a:t>
            </a:r>
            <a:r>
              <a:rPr lang="en" sz="1050">
                <a:solidFill>
                  <a:srgbClr val="0645AD"/>
                </a:solidFill>
                <a:highlight>
                  <a:srgbClr val="FFFFFF"/>
                </a:highlight>
                <a:uFill>
                  <a:noFill/>
                </a:uFill>
                <a:hlinkClick r:id="rId12">
                  <a:extLst>
                    <a:ext uri="{A12FA001-AC4F-418D-AE19-62706E023703}">
                      <ahyp:hlinkClr val="tx"/>
                    </a:ext>
                  </a:extLst>
                </a:hlinkClick>
              </a:rPr>
              <a:t>relay logic</a:t>
            </a:r>
            <a:r>
              <a:rPr lang="en" sz="1050">
                <a:solidFill>
                  <a:srgbClr val="202122"/>
                </a:solidFill>
                <a:highlight>
                  <a:srgbClr val="FFFFFF"/>
                </a:highlight>
              </a:rPr>
              <a:t>), </a:t>
            </a:r>
            <a:r>
              <a:rPr lang="en" sz="1050">
                <a:solidFill>
                  <a:srgbClr val="0645AD"/>
                </a:solidFill>
                <a:highlight>
                  <a:srgbClr val="FFFFFF"/>
                </a:highlight>
                <a:uFill>
                  <a:noFill/>
                </a:uFill>
                <a:hlinkClick r:id="rId13">
                  <a:extLst>
                    <a:ext uri="{A12FA001-AC4F-418D-AE19-62706E023703}">
                      <ahyp:hlinkClr val="tx"/>
                    </a:ext>
                  </a:extLst>
                </a:hlinkClick>
              </a:rPr>
              <a:t>fluidic logic</a:t>
            </a:r>
            <a:r>
              <a:rPr lang="en" sz="1050">
                <a:solidFill>
                  <a:srgbClr val="202122"/>
                </a:solidFill>
                <a:highlight>
                  <a:srgbClr val="FFFFFF"/>
                </a:highlight>
              </a:rPr>
              <a:t>, </a:t>
            </a:r>
            <a:r>
              <a:rPr lang="en" sz="1050">
                <a:solidFill>
                  <a:srgbClr val="0645AD"/>
                </a:solidFill>
                <a:highlight>
                  <a:srgbClr val="FFFFFF"/>
                </a:highlight>
                <a:uFill>
                  <a:noFill/>
                </a:uFill>
                <a:hlinkClick r:id="rId14">
                  <a:extLst>
                    <a:ext uri="{A12FA001-AC4F-418D-AE19-62706E023703}">
                      <ahyp:hlinkClr val="tx"/>
                    </a:ext>
                  </a:extLst>
                </a:hlinkClick>
              </a:rPr>
              <a:t>pneumatic logic</a:t>
            </a:r>
            <a:r>
              <a:rPr lang="en" sz="1050">
                <a:solidFill>
                  <a:srgbClr val="202122"/>
                </a:solidFill>
                <a:highlight>
                  <a:srgbClr val="FFFFFF"/>
                </a:highlight>
              </a:rPr>
              <a:t>, </a:t>
            </a:r>
            <a:r>
              <a:rPr lang="en" sz="1050">
                <a:solidFill>
                  <a:srgbClr val="0645AD"/>
                </a:solidFill>
                <a:highlight>
                  <a:srgbClr val="FFFFFF"/>
                </a:highlight>
                <a:uFill>
                  <a:noFill/>
                </a:uFill>
                <a:hlinkClick r:id="rId15">
                  <a:extLst>
                    <a:ext uri="{A12FA001-AC4F-418D-AE19-62706E023703}">
                      <ahyp:hlinkClr val="tx"/>
                    </a:ext>
                  </a:extLst>
                </a:hlinkClick>
              </a:rPr>
              <a:t>optics</a:t>
            </a:r>
            <a:r>
              <a:rPr lang="en" sz="1050">
                <a:solidFill>
                  <a:srgbClr val="202122"/>
                </a:solidFill>
                <a:highlight>
                  <a:srgbClr val="FFFFFF"/>
                </a:highlight>
              </a:rPr>
              <a:t>, </a:t>
            </a:r>
            <a:r>
              <a:rPr lang="en" sz="1050">
                <a:solidFill>
                  <a:srgbClr val="0645AD"/>
                </a:solidFill>
                <a:highlight>
                  <a:srgbClr val="FFFFFF"/>
                </a:highlight>
                <a:uFill>
                  <a:noFill/>
                </a:uFill>
                <a:hlinkClick r:id="rId16">
                  <a:extLst>
                    <a:ext uri="{A12FA001-AC4F-418D-AE19-62706E023703}">
                      <ahyp:hlinkClr val="tx"/>
                    </a:ext>
                  </a:extLst>
                </a:hlinkClick>
              </a:rPr>
              <a:t>molecules</a:t>
            </a:r>
            <a:r>
              <a:rPr lang="en" sz="1050">
                <a:solidFill>
                  <a:srgbClr val="202122"/>
                </a:solidFill>
                <a:highlight>
                  <a:srgbClr val="FFFFFF"/>
                </a:highlight>
              </a:rPr>
              <a:t>, or even </a:t>
            </a:r>
            <a:r>
              <a:rPr lang="en" sz="1050">
                <a:solidFill>
                  <a:srgbClr val="0645AD"/>
                </a:solidFill>
                <a:highlight>
                  <a:srgbClr val="FFFFFF"/>
                </a:highlight>
                <a:uFill>
                  <a:noFill/>
                </a:uFill>
                <a:hlinkClick r:id="rId17">
                  <a:extLst>
                    <a:ext uri="{A12FA001-AC4F-418D-AE19-62706E023703}">
                      <ahyp:hlinkClr val="tx"/>
                    </a:ext>
                  </a:extLst>
                </a:hlinkClick>
              </a:rPr>
              <a:t>mechanical</a:t>
            </a:r>
            <a:r>
              <a:rPr lang="en" sz="1050">
                <a:solidFill>
                  <a:srgbClr val="202122"/>
                </a:solidFill>
                <a:highlight>
                  <a:srgbClr val="FFFFFF"/>
                </a:highlight>
              </a:rPr>
              <a:t> elements. With amplification, logic gates can be cascaded in the same way that Boolean functions can be composed, allowing the construction of a physical model of all of </a:t>
            </a:r>
            <a:r>
              <a:rPr lang="en" sz="1050">
                <a:solidFill>
                  <a:srgbClr val="0645AD"/>
                </a:solidFill>
                <a:highlight>
                  <a:srgbClr val="FFFFFF"/>
                </a:highlight>
                <a:uFill>
                  <a:noFill/>
                </a:uFill>
                <a:hlinkClick r:id="rId18">
                  <a:extLst>
                    <a:ext uri="{A12FA001-AC4F-418D-AE19-62706E023703}">
                      <ahyp:hlinkClr val="tx"/>
                    </a:ext>
                  </a:extLst>
                </a:hlinkClick>
              </a:rPr>
              <a:t>Boolean logic</a:t>
            </a:r>
            <a:r>
              <a:rPr lang="en" sz="1050">
                <a:solidFill>
                  <a:srgbClr val="202122"/>
                </a:solidFill>
                <a:highlight>
                  <a:srgbClr val="FFFFFF"/>
                </a:highlight>
              </a:rPr>
              <a:t>, and therefore, all of the algorithms and </a:t>
            </a:r>
            <a:r>
              <a:rPr lang="en" sz="1050">
                <a:solidFill>
                  <a:srgbClr val="0645AD"/>
                </a:solidFill>
                <a:highlight>
                  <a:srgbClr val="FFFFFF"/>
                </a:highlight>
                <a:uFill>
                  <a:noFill/>
                </a:uFill>
                <a:hlinkClick r:id="rId19">
                  <a:extLst>
                    <a:ext uri="{A12FA001-AC4F-418D-AE19-62706E023703}">
                      <ahyp:hlinkClr val="tx"/>
                    </a:ext>
                  </a:extLst>
                </a:hlinkClick>
              </a:rPr>
              <a:t>mathematics</a:t>
            </a:r>
            <a:r>
              <a:rPr lang="en" sz="1050">
                <a:solidFill>
                  <a:srgbClr val="202122"/>
                </a:solidFill>
                <a:highlight>
                  <a:srgbClr val="FFFFFF"/>
                </a:highlight>
              </a:rPr>
              <a:t> that can be described with Boolean logic.</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f1be78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f1be78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Since AND is commutative and associative, an AND gate can have multiple inputs, with the output equal to the AND of all the inputs.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same is true of 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0f1be78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0f1be78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AND is commutative and associative, an AND gate can have multiple inputs, with the output equal to the AND of all the inputs.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same is true of 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0f1be780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0f1be780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AND is commutative and associative, an AND gate can have multiple inputs, with the output equal to the AND of all the inputs.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same is true of 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de1a2f0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de1a2f0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 algebra is the category of algebra in which the variable’s values are the truth values, true and false, ordinarily denoted 1 and 0 respectively. It is used to analyze and simplify digital circuits or digital gates.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mathematician, named George Boole had developed this algebra in 1854. The variables used in this algebra are also called as Boolean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0f1be780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0f1be780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AND is commutative and associative, an AND gate can have multiple inputs, with the output equal to the AND of all the inputs.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same is true of 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0f1be78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0f1be78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202122"/>
                </a:solidFill>
                <a:highlight>
                  <a:schemeClr val="lt1"/>
                </a:highlight>
              </a:rPr>
              <a:t>Tour Logisim functionality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02122"/>
                </a:solidFill>
                <a:highlight>
                  <a:schemeClr val="lt1"/>
                </a:highlight>
              </a:rPr>
              <a:t>Wired each gate (AND, OR, NOT)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02122"/>
                </a:solidFill>
                <a:highlight>
                  <a:schemeClr val="lt1"/>
                </a:highlight>
              </a:rPr>
              <a:t>Test result </a:t>
            </a:r>
            <a:endParaRPr sz="1050">
              <a:solidFill>
                <a:srgbClr val="202122"/>
              </a:solidFill>
              <a:highlight>
                <a:schemeClr val="lt1"/>
              </a:highlight>
            </a:endParaRPr>
          </a:p>
          <a:p>
            <a:pPr indent="0" lvl="0" marL="0" rtl="0" algn="l">
              <a:spcBef>
                <a:spcPts val="0"/>
              </a:spcBef>
              <a:spcAft>
                <a:spcPts val="0"/>
              </a:spcAft>
              <a:buClr>
                <a:schemeClr val="dk1"/>
              </a:buClr>
              <a:buSzPts val="1100"/>
              <a:buFont typeface="Arial"/>
              <a:buNone/>
            </a:pPr>
            <a:r>
              <a:rPr lang="en" sz="1050">
                <a:solidFill>
                  <a:srgbClr val="202122"/>
                </a:solidFill>
                <a:highlight>
                  <a:schemeClr val="lt1"/>
                </a:highlight>
              </a:rPr>
              <a:t>Build Truth Table </a:t>
            </a:r>
            <a:endParaRPr sz="1050">
              <a:solidFill>
                <a:srgbClr val="202122"/>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0f1be780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0f1be78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0f1be780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0f1be780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0f1be780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0f1be780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AND is commutative and associative, an AND gate can have multiple inputs, with the output equal to the AND of all the inputs.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same is true of 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0f1be780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0f1be780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627d3a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627d3a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627d3a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627d3a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mantissa</a:t>
            </a:r>
            <a:r>
              <a:rPr lang="en"/>
              <a:t> of a floating point number holds the </a:t>
            </a:r>
            <a:r>
              <a:rPr b="1" lang="en"/>
              <a:t>detail of the value of a number</a:t>
            </a:r>
            <a:r>
              <a:rPr lang="en"/>
              <a:t>, while the </a:t>
            </a:r>
            <a:r>
              <a:rPr b="1" lang="en"/>
              <a:t>exponent</a:t>
            </a:r>
            <a:r>
              <a:rPr lang="en"/>
              <a:t> is used as a positive or negative factor that can increase or decrease the magnitude of the number. Hence, increasing the number of bits used for the mantissa results in more precision, while increasing the number of bits used for the exponent allows a wider range of available numbers. Consequently, if we need to store precise fractional numbers, we need to have many bits available for the mantissa, while if we want to store very large or very small numbers we need to have many bits available for the exponent.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mantissa</a:t>
            </a:r>
            <a:r>
              <a:rPr lang="en"/>
              <a:t> =&gt; detail of the value of a number represented =&gt; increasing bits results in more </a:t>
            </a:r>
            <a:r>
              <a:rPr b="1" lang="en"/>
              <a:t>precision</a:t>
            </a:r>
            <a:endParaRPr b="1"/>
          </a:p>
          <a:p>
            <a:pPr indent="-317500" lvl="0" marL="457200" rtl="0" algn="l">
              <a:spcBef>
                <a:spcPts val="0"/>
              </a:spcBef>
              <a:spcAft>
                <a:spcPts val="0"/>
              </a:spcAft>
              <a:buSzPts val="1400"/>
              <a:buChar char="-"/>
            </a:pPr>
            <a:r>
              <a:rPr b="1" lang="en"/>
              <a:t>exponent</a:t>
            </a:r>
            <a:r>
              <a:rPr lang="en"/>
              <a:t> =&gt; increase or decrease the magnitude of the number =&gt; increasing bits results in wider </a:t>
            </a:r>
            <a:r>
              <a:rPr b="1" lang="en"/>
              <a:t>range</a:t>
            </a:r>
            <a:r>
              <a:rPr lang="en"/>
              <a:t> of available numbers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f627d3ae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f627d3ae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sz="950">
              <a:solidFill>
                <a:schemeClr val="dk1"/>
              </a:solidFill>
            </a:endParaRPr>
          </a:p>
          <a:p>
            <a:pPr indent="-288925" lvl="0" marL="457200" rtl="0" algn="l">
              <a:lnSpc>
                <a:spcPct val="115000"/>
              </a:lnSpc>
              <a:spcBef>
                <a:spcPts val="1000"/>
              </a:spcBef>
              <a:spcAft>
                <a:spcPts val="0"/>
              </a:spcAft>
              <a:buClr>
                <a:schemeClr val="dk1"/>
              </a:buClr>
              <a:buSzPts val="950"/>
              <a:buChar char="●"/>
            </a:pPr>
            <a:r>
              <a:rPr b="1" lang="en" sz="950">
                <a:solidFill>
                  <a:schemeClr val="dk1"/>
                </a:solidFill>
              </a:rPr>
              <a:t>byte</a:t>
            </a:r>
            <a:r>
              <a:rPr lang="en" sz="950">
                <a:solidFill>
                  <a:schemeClr val="dk1"/>
                </a:solidFill>
              </a:rPr>
              <a:t>: The </a:t>
            </a:r>
            <a:r>
              <a:rPr lang="en" sz="950">
                <a:solidFill>
                  <a:schemeClr val="dk1"/>
                </a:solidFill>
                <a:latin typeface="Courier New"/>
                <a:ea typeface="Courier New"/>
                <a:cs typeface="Courier New"/>
                <a:sym typeface="Courier New"/>
              </a:rPr>
              <a:t>byte</a:t>
            </a:r>
            <a:r>
              <a:rPr lang="en" sz="950">
                <a:solidFill>
                  <a:schemeClr val="dk1"/>
                </a:solidFill>
              </a:rPr>
              <a:t> data type is an </a:t>
            </a:r>
            <a:r>
              <a:rPr b="1" lang="en" sz="950">
                <a:solidFill>
                  <a:schemeClr val="dk1"/>
                </a:solidFill>
              </a:rPr>
              <a:t>8-bit signed two's complement integer</a:t>
            </a:r>
            <a:r>
              <a:rPr lang="en" sz="950">
                <a:solidFill>
                  <a:schemeClr val="dk1"/>
                </a:solidFill>
              </a:rPr>
              <a:t>. It has a minimum value of -128 and a maximum value of 127 (inclusive). The </a:t>
            </a:r>
            <a:r>
              <a:rPr lang="en" sz="950">
                <a:solidFill>
                  <a:schemeClr val="dk1"/>
                </a:solidFill>
                <a:latin typeface="Courier New"/>
                <a:ea typeface="Courier New"/>
                <a:cs typeface="Courier New"/>
                <a:sym typeface="Courier New"/>
              </a:rPr>
              <a:t>byte</a:t>
            </a:r>
            <a:r>
              <a:rPr lang="en" sz="950">
                <a:solidFill>
                  <a:schemeClr val="dk1"/>
                </a:solidFill>
              </a:rPr>
              <a:t> data type can be useful for saving memory in large </a:t>
            </a:r>
            <a:r>
              <a:rPr lang="en" sz="950">
                <a:solidFill>
                  <a:srgbClr val="09569D"/>
                </a:solidFill>
                <a:uFill>
                  <a:noFill/>
                </a:uFill>
                <a:hlinkClick r:id="rId2">
                  <a:extLst>
                    <a:ext uri="{A12FA001-AC4F-418D-AE19-62706E023703}">
                      <ahyp:hlinkClr val="tx"/>
                    </a:ext>
                  </a:extLst>
                </a:hlinkClick>
              </a:rPr>
              <a:t>arrays</a:t>
            </a:r>
            <a:r>
              <a:rPr lang="en" sz="950">
                <a:solidFill>
                  <a:schemeClr val="dk1"/>
                </a:solidFill>
              </a:rPr>
              <a:t>, where the memory savings actually matters. They can also be used in place of </a:t>
            </a:r>
            <a:r>
              <a:rPr lang="en" sz="950">
                <a:solidFill>
                  <a:schemeClr val="dk1"/>
                </a:solidFill>
                <a:latin typeface="Courier New"/>
                <a:ea typeface="Courier New"/>
                <a:cs typeface="Courier New"/>
                <a:sym typeface="Courier New"/>
              </a:rPr>
              <a:t>int</a:t>
            </a:r>
            <a:r>
              <a:rPr lang="en" sz="950">
                <a:solidFill>
                  <a:schemeClr val="dk1"/>
                </a:solidFill>
              </a:rPr>
              <a:t> where their limits help to clarify your code; the fact that a variable's range is limited can serve as a form of documentation.</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short</a:t>
            </a:r>
            <a:r>
              <a:rPr lang="en" sz="950">
                <a:solidFill>
                  <a:schemeClr val="dk1"/>
                </a:solidFill>
              </a:rPr>
              <a:t>: The </a:t>
            </a:r>
            <a:r>
              <a:rPr lang="en" sz="950">
                <a:solidFill>
                  <a:schemeClr val="dk1"/>
                </a:solidFill>
                <a:latin typeface="Courier New"/>
                <a:ea typeface="Courier New"/>
                <a:cs typeface="Courier New"/>
                <a:sym typeface="Courier New"/>
              </a:rPr>
              <a:t>short</a:t>
            </a:r>
            <a:r>
              <a:rPr lang="en" sz="950">
                <a:solidFill>
                  <a:schemeClr val="dk1"/>
                </a:solidFill>
              </a:rPr>
              <a:t> data type is a </a:t>
            </a:r>
            <a:r>
              <a:rPr b="1" lang="en" sz="950">
                <a:solidFill>
                  <a:schemeClr val="dk1"/>
                </a:solidFill>
              </a:rPr>
              <a:t>16-bit signed two's complement integer</a:t>
            </a:r>
            <a:r>
              <a:rPr lang="en" sz="950">
                <a:solidFill>
                  <a:schemeClr val="dk1"/>
                </a:solidFill>
              </a:rPr>
              <a:t>. It has a minimum value of -32,768 and a maximum value of 32,767 (inclusive). As with </a:t>
            </a:r>
            <a:r>
              <a:rPr lang="en" sz="950">
                <a:solidFill>
                  <a:schemeClr val="dk1"/>
                </a:solidFill>
                <a:latin typeface="Courier New"/>
                <a:ea typeface="Courier New"/>
                <a:cs typeface="Courier New"/>
                <a:sym typeface="Courier New"/>
              </a:rPr>
              <a:t>byte</a:t>
            </a:r>
            <a:r>
              <a:rPr lang="en" sz="950">
                <a:solidFill>
                  <a:schemeClr val="dk1"/>
                </a:solidFill>
              </a:rPr>
              <a:t>, the same guidelines apply: you can use a </a:t>
            </a:r>
            <a:r>
              <a:rPr lang="en" sz="950">
                <a:solidFill>
                  <a:schemeClr val="dk1"/>
                </a:solidFill>
                <a:latin typeface="Courier New"/>
                <a:ea typeface="Courier New"/>
                <a:cs typeface="Courier New"/>
                <a:sym typeface="Courier New"/>
              </a:rPr>
              <a:t>short</a:t>
            </a:r>
            <a:r>
              <a:rPr lang="en" sz="950">
                <a:solidFill>
                  <a:schemeClr val="dk1"/>
                </a:solidFill>
              </a:rPr>
              <a:t> to save memory in large arrays, in situations where the memory savings actually matters.</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int</a:t>
            </a:r>
            <a:r>
              <a:rPr lang="en" sz="950">
                <a:solidFill>
                  <a:schemeClr val="dk1"/>
                </a:solidFill>
              </a:rPr>
              <a:t>: By default, the </a:t>
            </a:r>
            <a:r>
              <a:rPr lang="en" sz="950">
                <a:solidFill>
                  <a:schemeClr val="dk1"/>
                </a:solidFill>
                <a:latin typeface="Courier New"/>
                <a:ea typeface="Courier New"/>
                <a:cs typeface="Courier New"/>
                <a:sym typeface="Courier New"/>
              </a:rPr>
              <a:t>int</a:t>
            </a:r>
            <a:r>
              <a:rPr lang="en" sz="950">
                <a:solidFill>
                  <a:schemeClr val="dk1"/>
                </a:solidFill>
              </a:rPr>
              <a:t> data type is a </a:t>
            </a:r>
            <a:r>
              <a:rPr b="1" lang="en" sz="950">
                <a:solidFill>
                  <a:schemeClr val="dk1"/>
                </a:solidFill>
              </a:rPr>
              <a:t>32-bit signed two's complement integer</a:t>
            </a:r>
            <a:r>
              <a:rPr lang="en" sz="950">
                <a:solidFill>
                  <a:schemeClr val="dk1"/>
                </a:solidFill>
              </a:rPr>
              <a:t>, which has a minimum value of -2</a:t>
            </a:r>
            <a:r>
              <a:rPr baseline="30000" lang="en" sz="950">
                <a:solidFill>
                  <a:schemeClr val="dk1"/>
                </a:solidFill>
              </a:rPr>
              <a:t>31</a:t>
            </a:r>
            <a:r>
              <a:rPr lang="en" sz="950">
                <a:solidFill>
                  <a:schemeClr val="dk1"/>
                </a:solidFill>
              </a:rPr>
              <a:t> and a maximum value of 2</a:t>
            </a:r>
            <a:r>
              <a:rPr baseline="30000" lang="en" sz="950">
                <a:solidFill>
                  <a:schemeClr val="dk1"/>
                </a:solidFill>
              </a:rPr>
              <a:t>31</a:t>
            </a:r>
            <a:r>
              <a:rPr lang="en" sz="950">
                <a:solidFill>
                  <a:schemeClr val="dk1"/>
                </a:solidFill>
              </a:rPr>
              <a:t>-1. In Java SE 8 and later, you can use the </a:t>
            </a:r>
            <a:r>
              <a:rPr lang="en" sz="950">
                <a:solidFill>
                  <a:schemeClr val="dk1"/>
                </a:solidFill>
                <a:latin typeface="Courier New"/>
                <a:ea typeface="Courier New"/>
                <a:cs typeface="Courier New"/>
                <a:sym typeface="Courier New"/>
              </a:rPr>
              <a:t>int</a:t>
            </a:r>
            <a:r>
              <a:rPr lang="en" sz="950">
                <a:solidFill>
                  <a:schemeClr val="dk1"/>
                </a:solidFill>
              </a:rPr>
              <a:t> data type to represent an unsigned 32-bit integer, which has a minimum value of 0 and a maximum value of 2</a:t>
            </a:r>
            <a:r>
              <a:rPr baseline="30000" lang="en" sz="950">
                <a:solidFill>
                  <a:schemeClr val="dk1"/>
                </a:solidFill>
              </a:rPr>
              <a:t>32</a:t>
            </a:r>
            <a:r>
              <a:rPr lang="en" sz="950">
                <a:solidFill>
                  <a:schemeClr val="dk1"/>
                </a:solidFill>
              </a:rPr>
              <a:t>-1. Use the Integer class to use </a:t>
            </a:r>
            <a:r>
              <a:rPr lang="en" sz="950">
                <a:solidFill>
                  <a:schemeClr val="dk1"/>
                </a:solidFill>
                <a:latin typeface="Courier New"/>
                <a:ea typeface="Courier New"/>
                <a:cs typeface="Courier New"/>
                <a:sym typeface="Courier New"/>
              </a:rPr>
              <a:t>int</a:t>
            </a:r>
            <a:r>
              <a:rPr lang="en" sz="950">
                <a:solidFill>
                  <a:schemeClr val="dk1"/>
                </a:solidFill>
              </a:rPr>
              <a:t> data type as an unsigned integer. See the section The Number Classes for more information. Static methods like </a:t>
            </a:r>
            <a:r>
              <a:rPr lang="en" sz="950">
                <a:solidFill>
                  <a:schemeClr val="dk1"/>
                </a:solidFill>
                <a:latin typeface="Courier New"/>
                <a:ea typeface="Courier New"/>
                <a:cs typeface="Courier New"/>
                <a:sym typeface="Courier New"/>
              </a:rPr>
              <a:t>compareUnsigned</a:t>
            </a:r>
            <a:r>
              <a:rPr lang="en" sz="950">
                <a:solidFill>
                  <a:schemeClr val="dk1"/>
                </a:solidFill>
              </a:rPr>
              <a:t>, </a:t>
            </a:r>
            <a:r>
              <a:rPr lang="en" sz="950">
                <a:solidFill>
                  <a:schemeClr val="dk1"/>
                </a:solidFill>
                <a:latin typeface="Courier New"/>
                <a:ea typeface="Courier New"/>
                <a:cs typeface="Courier New"/>
                <a:sym typeface="Courier New"/>
              </a:rPr>
              <a:t>divideUnsigned</a:t>
            </a:r>
            <a:r>
              <a:rPr lang="en" sz="950">
                <a:solidFill>
                  <a:schemeClr val="dk1"/>
                </a:solidFill>
              </a:rPr>
              <a:t> etc have been added to the </a:t>
            </a:r>
            <a:r>
              <a:rPr lang="en" sz="950">
                <a:solidFill>
                  <a:srgbClr val="09569D"/>
                </a:solidFill>
                <a:uFill>
                  <a:noFill/>
                </a:uFill>
                <a:latin typeface="Courier New"/>
                <a:ea typeface="Courier New"/>
                <a:cs typeface="Courier New"/>
                <a:sym typeface="Courier New"/>
                <a:hlinkClick r:id="rId3">
                  <a:extLst>
                    <a:ext uri="{A12FA001-AC4F-418D-AE19-62706E023703}">
                      <ahyp:hlinkClr val="tx"/>
                    </a:ext>
                  </a:extLst>
                </a:hlinkClick>
              </a:rPr>
              <a:t>Integer</a:t>
            </a:r>
            <a:r>
              <a:rPr lang="en" sz="950">
                <a:solidFill>
                  <a:schemeClr val="dk1"/>
                </a:solidFill>
              </a:rPr>
              <a:t> class to support the arithmetic operations for unsigned integers.</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long</a:t>
            </a:r>
            <a:r>
              <a:rPr lang="en" sz="950">
                <a:solidFill>
                  <a:schemeClr val="dk1"/>
                </a:solidFill>
              </a:rPr>
              <a:t>: The </a:t>
            </a:r>
            <a:r>
              <a:rPr lang="en" sz="950">
                <a:solidFill>
                  <a:schemeClr val="dk1"/>
                </a:solidFill>
                <a:latin typeface="Courier New"/>
                <a:ea typeface="Courier New"/>
                <a:cs typeface="Courier New"/>
                <a:sym typeface="Courier New"/>
              </a:rPr>
              <a:t>long</a:t>
            </a:r>
            <a:r>
              <a:rPr lang="en" sz="950">
                <a:solidFill>
                  <a:schemeClr val="dk1"/>
                </a:solidFill>
              </a:rPr>
              <a:t> data type is a </a:t>
            </a:r>
            <a:r>
              <a:rPr b="1" lang="en" sz="950">
                <a:solidFill>
                  <a:schemeClr val="dk1"/>
                </a:solidFill>
              </a:rPr>
              <a:t>64-bit two's complement integer</a:t>
            </a:r>
            <a:r>
              <a:rPr lang="en" sz="950">
                <a:solidFill>
                  <a:schemeClr val="dk1"/>
                </a:solidFill>
              </a:rPr>
              <a:t>. The signed long has a minimum value of -2</a:t>
            </a:r>
            <a:r>
              <a:rPr baseline="30000" lang="en" sz="950">
                <a:solidFill>
                  <a:schemeClr val="dk1"/>
                </a:solidFill>
              </a:rPr>
              <a:t>63</a:t>
            </a:r>
            <a:r>
              <a:rPr lang="en" sz="950">
                <a:solidFill>
                  <a:schemeClr val="dk1"/>
                </a:solidFill>
              </a:rPr>
              <a:t> and a maximum value of 2</a:t>
            </a:r>
            <a:r>
              <a:rPr baseline="30000" lang="en" sz="950">
                <a:solidFill>
                  <a:schemeClr val="dk1"/>
                </a:solidFill>
              </a:rPr>
              <a:t>63</a:t>
            </a:r>
            <a:r>
              <a:rPr lang="en" sz="950">
                <a:solidFill>
                  <a:schemeClr val="dk1"/>
                </a:solidFill>
              </a:rPr>
              <a:t>-1. In Java SE 8 and later, you can use the </a:t>
            </a:r>
            <a:r>
              <a:rPr lang="en" sz="950">
                <a:solidFill>
                  <a:schemeClr val="dk1"/>
                </a:solidFill>
                <a:latin typeface="Courier New"/>
                <a:ea typeface="Courier New"/>
                <a:cs typeface="Courier New"/>
                <a:sym typeface="Courier New"/>
              </a:rPr>
              <a:t>long</a:t>
            </a:r>
            <a:r>
              <a:rPr lang="en" sz="950">
                <a:solidFill>
                  <a:schemeClr val="dk1"/>
                </a:solidFill>
              </a:rPr>
              <a:t> data type to represent an unsigned 64-bit long, which has a minimum value of 0 and a maximum value of 2</a:t>
            </a:r>
            <a:r>
              <a:rPr baseline="30000" lang="en" sz="950">
                <a:solidFill>
                  <a:schemeClr val="dk1"/>
                </a:solidFill>
              </a:rPr>
              <a:t>64</a:t>
            </a:r>
            <a:r>
              <a:rPr lang="en" sz="950">
                <a:solidFill>
                  <a:schemeClr val="dk1"/>
                </a:solidFill>
              </a:rPr>
              <a:t>-1. Use this data type when you need a range of values wider than those provided by </a:t>
            </a:r>
            <a:r>
              <a:rPr lang="en" sz="950">
                <a:solidFill>
                  <a:schemeClr val="dk1"/>
                </a:solidFill>
                <a:latin typeface="Courier New"/>
                <a:ea typeface="Courier New"/>
                <a:cs typeface="Courier New"/>
                <a:sym typeface="Courier New"/>
              </a:rPr>
              <a:t>int</a:t>
            </a:r>
            <a:r>
              <a:rPr lang="en" sz="950">
                <a:solidFill>
                  <a:schemeClr val="dk1"/>
                </a:solidFill>
              </a:rPr>
              <a:t>. The </a:t>
            </a:r>
            <a:r>
              <a:rPr lang="en" sz="950">
                <a:solidFill>
                  <a:srgbClr val="09569D"/>
                </a:solidFill>
                <a:uFill>
                  <a:noFill/>
                </a:uFill>
                <a:latin typeface="Courier New"/>
                <a:ea typeface="Courier New"/>
                <a:cs typeface="Courier New"/>
                <a:sym typeface="Courier New"/>
                <a:hlinkClick r:id="rId4">
                  <a:extLst>
                    <a:ext uri="{A12FA001-AC4F-418D-AE19-62706E023703}">
                      <ahyp:hlinkClr val="tx"/>
                    </a:ext>
                  </a:extLst>
                </a:hlinkClick>
              </a:rPr>
              <a:t>Long</a:t>
            </a:r>
            <a:r>
              <a:rPr lang="en" sz="950">
                <a:solidFill>
                  <a:schemeClr val="dk1"/>
                </a:solidFill>
              </a:rPr>
              <a:t> class also contains methods like </a:t>
            </a:r>
            <a:r>
              <a:rPr lang="en" sz="950">
                <a:solidFill>
                  <a:schemeClr val="dk1"/>
                </a:solidFill>
                <a:latin typeface="Courier New"/>
                <a:ea typeface="Courier New"/>
                <a:cs typeface="Courier New"/>
                <a:sym typeface="Courier New"/>
              </a:rPr>
              <a:t>compareUnsigned</a:t>
            </a:r>
            <a:r>
              <a:rPr lang="en" sz="950">
                <a:solidFill>
                  <a:schemeClr val="dk1"/>
                </a:solidFill>
              </a:rPr>
              <a:t>, </a:t>
            </a:r>
            <a:r>
              <a:rPr lang="en" sz="950">
                <a:solidFill>
                  <a:schemeClr val="dk1"/>
                </a:solidFill>
                <a:latin typeface="Courier New"/>
                <a:ea typeface="Courier New"/>
                <a:cs typeface="Courier New"/>
                <a:sym typeface="Courier New"/>
              </a:rPr>
              <a:t>divideUnsigned</a:t>
            </a:r>
            <a:r>
              <a:rPr lang="en" sz="950">
                <a:solidFill>
                  <a:schemeClr val="dk1"/>
                </a:solidFill>
              </a:rPr>
              <a:t> etc to support arithmetic operations for unsigned long.</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float</a:t>
            </a:r>
            <a:r>
              <a:rPr lang="en" sz="950">
                <a:solidFill>
                  <a:schemeClr val="dk1"/>
                </a:solidFill>
              </a:rPr>
              <a:t>: The </a:t>
            </a:r>
            <a:r>
              <a:rPr lang="en" sz="950">
                <a:solidFill>
                  <a:schemeClr val="dk1"/>
                </a:solidFill>
                <a:latin typeface="Courier New"/>
                <a:ea typeface="Courier New"/>
                <a:cs typeface="Courier New"/>
                <a:sym typeface="Courier New"/>
              </a:rPr>
              <a:t>float</a:t>
            </a:r>
            <a:r>
              <a:rPr lang="en" sz="950">
                <a:solidFill>
                  <a:schemeClr val="dk1"/>
                </a:solidFill>
              </a:rPr>
              <a:t> data type is a </a:t>
            </a:r>
            <a:r>
              <a:rPr b="1" lang="en" sz="950">
                <a:solidFill>
                  <a:schemeClr val="dk1"/>
                </a:solidFill>
              </a:rPr>
              <a:t>single-precision 32-bit IEEE 754 floating point</a:t>
            </a:r>
            <a:r>
              <a:rPr lang="en" sz="950">
                <a:solidFill>
                  <a:schemeClr val="dk1"/>
                </a:solidFill>
              </a:rPr>
              <a:t>. Its range of values is beyond the scope of this discussion, but is specified in the </a:t>
            </a:r>
            <a:r>
              <a:rPr lang="en" sz="950">
                <a:solidFill>
                  <a:srgbClr val="09569D"/>
                </a:solidFill>
                <a:uFill>
                  <a:noFill/>
                </a:uFill>
                <a:hlinkClick r:id="rId5">
                  <a:extLst>
                    <a:ext uri="{A12FA001-AC4F-418D-AE19-62706E023703}">
                      <ahyp:hlinkClr val="tx"/>
                    </a:ext>
                  </a:extLst>
                </a:hlinkClick>
              </a:rPr>
              <a:t>Floating-Point Types, Formats, and Values</a:t>
            </a:r>
            <a:r>
              <a:rPr lang="en" sz="950">
                <a:solidFill>
                  <a:schemeClr val="dk1"/>
                </a:solidFill>
              </a:rPr>
              <a:t> section of the Java Language Specification. As with the recommendations for </a:t>
            </a:r>
            <a:r>
              <a:rPr lang="en" sz="950">
                <a:solidFill>
                  <a:schemeClr val="dk1"/>
                </a:solidFill>
                <a:latin typeface="Courier New"/>
                <a:ea typeface="Courier New"/>
                <a:cs typeface="Courier New"/>
                <a:sym typeface="Courier New"/>
              </a:rPr>
              <a:t>byte</a:t>
            </a:r>
            <a:r>
              <a:rPr lang="en" sz="950">
                <a:solidFill>
                  <a:schemeClr val="dk1"/>
                </a:solidFill>
              </a:rPr>
              <a:t> and </a:t>
            </a:r>
            <a:r>
              <a:rPr lang="en" sz="950">
                <a:solidFill>
                  <a:schemeClr val="dk1"/>
                </a:solidFill>
                <a:latin typeface="Courier New"/>
                <a:ea typeface="Courier New"/>
                <a:cs typeface="Courier New"/>
                <a:sym typeface="Courier New"/>
              </a:rPr>
              <a:t>short</a:t>
            </a:r>
            <a:r>
              <a:rPr lang="en" sz="950">
                <a:solidFill>
                  <a:schemeClr val="dk1"/>
                </a:solidFill>
              </a:rPr>
              <a:t>, use a </a:t>
            </a:r>
            <a:r>
              <a:rPr lang="en" sz="950">
                <a:solidFill>
                  <a:schemeClr val="dk1"/>
                </a:solidFill>
                <a:latin typeface="Courier New"/>
                <a:ea typeface="Courier New"/>
                <a:cs typeface="Courier New"/>
                <a:sym typeface="Courier New"/>
              </a:rPr>
              <a:t>float</a:t>
            </a:r>
            <a:r>
              <a:rPr lang="en" sz="950">
                <a:solidFill>
                  <a:schemeClr val="dk1"/>
                </a:solidFill>
              </a:rPr>
              <a:t> (instead of </a:t>
            </a:r>
            <a:r>
              <a:rPr lang="en" sz="950">
                <a:solidFill>
                  <a:schemeClr val="dk1"/>
                </a:solidFill>
                <a:latin typeface="Courier New"/>
                <a:ea typeface="Courier New"/>
                <a:cs typeface="Courier New"/>
                <a:sym typeface="Courier New"/>
              </a:rPr>
              <a:t>double</a:t>
            </a:r>
            <a:r>
              <a:rPr lang="en" sz="950">
                <a:solidFill>
                  <a:schemeClr val="dk1"/>
                </a:solidFill>
              </a:rPr>
              <a:t>) if you need to save memory in large arrays of floating point numbers. This data type </a:t>
            </a:r>
            <a:r>
              <a:rPr b="1" lang="en" sz="950">
                <a:solidFill>
                  <a:schemeClr val="dk1"/>
                </a:solidFill>
              </a:rPr>
              <a:t>should never be used for precise values, such as currency</a:t>
            </a:r>
            <a:r>
              <a:rPr lang="en" sz="950">
                <a:solidFill>
                  <a:schemeClr val="dk1"/>
                </a:solidFill>
              </a:rPr>
              <a:t>. For that, you will need to use the </a:t>
            </a:r>
            <a:r>
              <a:rPr lang="en" sz="950">
                <a:solidFill>
                  <a:srgbClr val="09569D"/>
                </a:solidFill>
                <a:uFill>
                  <a:noFill/>
                </a:uFill>
                <a:hlinkClick r:id="rId6">
                  <a:extLst>
                    <a:ext uri="{A12FA001-AC4F-418D-AE19-62706E023703}">
                      <ahyp:hlinkClr val="tx"/>
                    </a:ext>
                  </a:extLst>
                </a:hlinkClick>
              </a:rPr>
              <a:t>java.math.BigDecimal</a:t>
            </a:r>
            <a:r>
              <a:rPr lang="en" sz="950">
                <a:solidFill>
                  <a:schemeClr val="dk1"/>
                </a:solidFill>
              </a:rPr>
              <a:t> class instead. </a:t>
            </a:r>
            <a:r>
              <a:rPr lang="en" sz="950">
                <a:solidFill>
                  <a:srgbClr val="09569D"/>
                </a:solidFill>
                <a:uFill>
                  <a:noFill/>
                </a:uFill>
                <a:hlinkClick r:id="rId7">
                  <a:extLst>
                    <a:ext uri="{A12FA001-AC4F-418D-AE19-62706E023703}">
                      <ahyp:hlinkClr val="tx"/>
                    </a:ext>
                  </a:extLst>
                </a:hlinkClick>
              </a:rPr>
              <a:t>Numbers and Strings</a:t>
            </a:r>
            <a:r>
              <a:rPr lang="en" sz="950">
                <a:solidFill>
                  <a:schemeClr val="dk1"/>
                </a:solidFill>
              </a:rPr>
              <a:t> covers </a:t>
            </a:r>
            <a:r>
              <a:rPr lang="en" sz="950">
                <a:solidFill>
                  <a:schemeClr val="dk1"/>
                </a:solidFill>
                <a:latin typeface="Courier New"/>
                <a:ea typeface="Courier New"/>
                <a:cs typeface="Courier New"/>
                <a:sym typeface="Courier New"/>
              </a:rPr>
              <a:t>BigDecimal</a:t>
            </a:r>
            <a:r>
              <a:rPr lang="en" sz="950">
                <a:solidFill>
                  <a:schemeClr val="dk1"/>
                </a:solidFill>
              </a:rPr>
              <a:t> and other useful classes provided by the Java platform.</a:t>
            </a:r>
            <a:endParaRPr sz="950">
              <a:solidFill>
                <a:schemeClr val="dk1"/>
              </a:solidFill>
            </a:endParaRPr>
          </a:p>
          <a:p>
            <a:pPr indent="-288925" lvl="0" marL="457200" rtl="0" algn="l">
              <a:lnSpc>
                <a:spcPct val="115000"/>
              </a:lnSpc>
              <a:spcBef>
                <a:spcPts val="0"/>
              </a:spcBef>
              <a:spcAft>
                <a:spcPts val="0"/>
              </a:spcAft>
              <a:buClr>
                <a:schemeClr val="dk1"/>
              </a:buClr>
              <a:buSzPts val="950"/>
              <a:buChar char="●"/>
            </a:pPr>
            <a:r>
              <a:rPr b="1" lang="en" sz="950">
                <a:solidFill>
                  <a:schemeClr val="dk1"/>
                </a:solidFill>
              </a:rPr>
              <a:t>double</a:t>
            </a:r>
            <a:r>
              <a:rPr lang="en" sz="950">
                <a:solidFill>
                  <a:schemeClr val="dk1"/>
                </a:solidFill>
              </a:rPr>
              <a:t>: The </a:t>
            </a:r>
            <a:r>
              <a:rPr lang="en" sz="950">
                <a:solidFill>
                  <a:schemeClr val="dk1"/>
                </a:solidFill>
                <a:latin typeface="Courier New"/>
                <a:ea typeface="Courier New"/>
                <a:cs typeface="Courier New"/>
                <a:sym typeface="Courier New"/>
              </a:rPr>
              <a:t>double</a:t>
            </a:r>
            <a:r>
              <a:rPr lang="en" sz="950">
                <a:solidFill>
                  <a:schemeClr val="dk1"/>
                </a:solidFill>
              </a:rPr>
              <a:t> data type is a </a:t>
            </a:r>
            <a:r>
              <a:rPr b="1" lang="en" sz="950">
                <a:solidFill>
                  <a:schemeClr val="dk1"/>
                </a:solidFill>
              </a:rPr>
              <a:t>double-precision 64-bit IEEE 754 floating point</a:t>
            </a:r>
            <a:r>
              <a:rPr lang="en" sz="950">
                <a:solidFill>
                  <a:schemeClr val="dk1"/>
                </a:solidFill>
              </a:rPr>
              <a:t>. Its range of values is beyond the scope of this discussion, but is specified in the </a:t>
            </a:r>
            <a:r>
              <a:rPr lang="en" sz="950">
                <a:solidFill>
                  <a:srgbClr val="09569D"/>
                </a:solidFill>
                <a:uFill>
                  <a:noFill/>
                </a:uFill>
                <a:hlinkClick r:id="rId8">
                  <a:extLst>
                    <a:ext uri="{A12FA001-AC4F-418D-AE19-62706E023703}">
                      <ahyp:hlinkClr val="tx"/>
                    </a:ext>
                  </a:extLst>
                </a:hlinkClick>
              </a:rPr>
              <a:t>Floating-Point Types, Formats, and Values</a:t>
            </a:r>
            <a:r>
              <a:rPr lang="en" sz="950">
                <a:solidFill>
                  <a:schemeClr val="dk1"/>
                </a:solidFill>
              </a:rPr>
              <a:t> section of the Java Language Specification. For decimal values, this data type is generally the default choice. As mentioned above, this data type </a:t>
            </a:r>
            <a:r>
              <a:rPr b="1" lang="en" sz="950">
                <a:solidFill>
                  <a:schemeClr val="dk1"/>
                </a:solidFill>
              </a:rPr>
              <a:t>should never be used for precise values</a:t>
            </a:r>
            <a:r>
              <a:rPr lang="en" sz="950">
                <a:solidFill>
                  <a:schemeClr val="dk1"/>
                </a:solidFill>
              </a:rPr>
              <a:t>, such as currency.</a:t>
            </a:r>
            <a:endParaRPr sz="950">
              <a:solidFill>
                <a:schemeClr val="dk1"/>
              </a:solidFill>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f627d3ae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f627d3ae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f627d3ae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f627d3ae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computing, </a:t>
            </a:r>
            <a:r>
              <a:rPr b="1" lang="en"/>
              <a:t>endianness</a:t>
            </a:r>
            <a:r>
              <a:rPr lang="en"/>
              <a:t> is the order or sequence of bytes of a word of digital data in computer memory. Endianness is primarily expressed as big-endian (BE) or little-endian (LE). A </a:t>
            </a:r>
            <a:r>
              <a:rPr b="1" lang="en"/>
              <a:t>big-endian system stores the most significant byte of a word at the smallest memory address and the least significant byte at the largest</a:t>
            </a:r>
            <a:r>
              <a:rPr lang="en"/>
              <a:t>. A </a:t>
            </a:r>
            <a:r>
              <a:rPr b="1" lang="en"/>
              <a:t>little-endian system, in contrast, stores the least-significant byte at the smallest address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Endianness may also be used to describe the order in which the bits are transmitted over a communication channel</a:t>
            </a:r>
            <a:r>
              <a:rPr lang="en"/>
              <a:t>, e.g., big-endian in a communications channel transmits the most significant bits first.[1] Bit-endianness is seldom used in other contexts.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f627d3ae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f627d3ae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Many historical and extant processors use a big-endian memory representation, either exclusively or as a design option. Big-endian memory representation is commonly referred to as network order, as used in the </a:t>
            </a:r>
            <a:r>
              <a:rPr lang="en" sz="1050">
                <a:solidFill>
                  <a:srgbClr val="0645AD"/>
                </a:solidFill>
                <a:highlight>
                  <a:srgbClr val="FFFFFF"/>
                </a:highlight>
                <a:uFill>
                  <a:noFill/>
                </a:uFill>
                <a:hlinkClick r:id="rId2">
                  <a:extLst>
                    <a:ext uri="{A12FA001-AC4F-418D-AE19-62706E023703}">
                      <ahyp:hlinkClr val="tx"/>
                    </a:ext>
                  </a:extLst>
                </a:hlinkClick>
              </a:rPr>
              <a:t>Internet protocol suite</a:t>
            </a:r>
            <a:r>
              <a:rPr lang="en" sz="1050">
                <a:solidFill>
                  <a:srgbClr val="202122"/>
                </a:solidFill>
                <a:highlight>
                  <a:srgbClr val="FFFFFF"/>
                </a:highlight>
              </a:rPr>
              <a:t>. Other processor types use little-endian memory representation; others use yet another scheme called "</a:t>
            </a:r>
            <a:r>
              <a:rPr lang="en" sz="1050">
                <a:solidFill>
                  <a:srgbClr val="0645AD"/>
                </a:solidFill>
                <a:highlight>
                  <a:srgbClr val="FFFFFF"/>
                </a:highlight>
                <a:uFill>
                  <a:noFill/>
                </a:uFill>
                <a:hlinkClick r:id="rId3">
                  <a:extLst>
                    <a:ext uri="{A12FA001-AC4F-418D-AE19-62706E023703}">
                      <ahyp:hlinkClr val="tx"/>
                    </a:ext>
                  </a:extLst>
                </a:hlinkClick>
              </a:rPr>
              <a:t>middle-endian</a:t>
            </a:r>
            <a:r>
              <a:rPr lang="en" sz="1050">
                <a:solidFill>
                  <a:srgbClr val="202122"/>
                </a:solidFill>
                <a:highlight>
                  <a:srgbClr val="FFFFFF"/>
                </a:highlight>
              </a:rPr>
              <a:t>", "mixed-endian" or "</a:t>
            </a:r>
            <a:r>
              <a:rPr lang="en" sz="1050">
                <a:solidFill>
                  <a:srgbClr val="0645AD"/>
                </a:solidFill>
                <a:highlight>
                  <a:srgbClr val="FFFFFF"/>
                </a:highlight>
                <a:uFill>
                  <a:noFill/>
                </a:uFill>
                <a:hlinkClick r:id="rId4">
                  <a:extLst>
                    <a:ext uri="{A12FA001-AC4F-418D-AE19-62706E023703}">
                      <ahyp:hlinkClr val="tx"/>
                    </a:ext>
                  </a:extLst>
                </a:hlinkClick>
              </a:rPr>
              <a:t>PDP-11</a:t>
            </a:r>
            <a:r>
              <a:rPr lang="en" sz="1050">
                <a:solidFill>
                  <a:srgbClr val="202122"/>
                </a:solidFill>
                <a:highlight>
                  <a:srgbClr val="FFFFFF"/>
                </a:highlight>
              </a:rPr>
              <a:t>-endian".</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a:t>
            </a:r>
            <a:r>
              <a:rPr lang="en" sz="1050">
                <a:solidFill>
                  <a:srgbClr val="0645AD"/>
                </a:solidFill>
                <a:highlight>
                  <a:srgbClr val="FFFFFF"/>
                </a:highlight>
                <a:uFill>
                  <a:noFill/>
                </a:uFill>
                <a:hlinkClick r:id="rId5">
                  <a:extLst>
                    <a:ext uri="{A12FA001-AC4F-418D-AE19-62706E023703}">
                      <ahyp:hlinkClr val="tx"/>
                    </a:ext>
                  </a:extLst>
                </a:hlinkClick>
              </a:rPr>
              <a:t>IBM System/360</a:t>
            </a:r>
            <a:r>
              <a:rPr lang="en" sz="1050">
                <a:solidFill>
                  <a:srgbClr val="202122"/>
                </a:solidFill>
                <a:highlight>
                  <a:srgbClr val="FFFFFF"/>
                </a:highlight>
              </a:rPr>
              <a:t> uses </a:t>
            </a:r>
            <a:r>
              <a:rPr b="1" lang="en" sz="1050">
                <a:solidFill>
                  <a:srgbClr val="202122"/>
                </a:solidFill>
                <a:highlight>
                  <a:srgbClr val="FFFFFF"/>
                </a:highlight>
              </a:rPr>
              <a:t>big-endian</a:t>
            </a:r>
            <a:r>
              <a:rPr lang="en" sz="1050">
                <a:solidFill>
                  <a:srgbClr val="202122"/>
                </a:solidFill>
                <a:highlight>
                  <a:srgbClr val="FFFFFF"/>
                </a:highlight>
              </a:rPr>
              <a:t> byte order, as do its successors </a:t>
            </a:r>
            <a:r>
              <a:rPr lang="en" sz="1050">
                <a:solidFill>
                  <a:srgbClr val="0645AD"/>
                </a:solidFill>
                <a:highlight>
                  <a:srgbClr val="FFFFFF"/>
                </a:highlight>
                <a:uFill>
                  <a:noFill/>
                </a:uFill>
                <a:hlinkClick r:id="rId6">
                  <a:extLst>
                    <a:ext uri="{A12FA001-AC4F-418D-AE19-62706E023703}">
                      <ahyp:hlinkClr val="tx"/>
                    </a:ext>
                  </a:extLst>
                </a:hlinkClick>
              </a:rPr>
              <a:t>System/370</a:t>
            </a:r>
            <a:r>
              <a:rPr lang="en" sz="1050">
                <a:solidFill>
                  <a:srgbClr val="202122"/>
                </a:solidFill>
                <a:highlight>
                  <a:srgbClr val="FFFFFF"/>
                </a:highlight>
              </a:rPr>
              <a:t>, </a:t>
            </a:r>
            <a:r>
              <a:rPr lang="en" sz="1050">
                <a:solidFill>
                  <a:srgbClr val="0645AD"/>
                </a:solidFill>
                <a:highlight>
                  <a:srgbClr val="FFFFFF"/>
                </a:highlight>
                <a:uFill>
                  <a:noFill/>
                </a:uFill>
                <a:hlinkClick r:id="rId7">
                  <a:extLst>
                    <a:ext uri="{A12FA001-AC4F-418D-AE19-62706E023703}">
                      <ahyp:hlinkClr val="tx"/>
                    </a:ext>
                  </a:extLst>
                </a:hlinkClick>
              </a:rPr>
              <a:t>ESA/390</a:t>
            </a:r>
            <a:r>
              <a:rPr lang="en" sz="1050">
                <a:solidFill>
                  <a:srgbClr val="202122"/>
                </a:solidFill>
                <a:highlight>
                  <a:srgbClr val="FFFFFF"/>
                </a:highlight>
              </a:rPr>
              <a:t>, and </a:t>
            </a:r>
            <a:r>
              <a:rPr lang="en" sz="1050">
                <a:solidFill>
                  <a:srgbClr val="0645AD"/>
                </a:solidFill>
                <a:highlight>
                  <a:srgbClr val="FFFFFF"/>
                </a:highlight>
                <a:uFill>
                  <a:noFill/>
                </a:uFill>
                <a:hlinkClick r:id="rId8">
                  <a:extLst>
                    <a:ext uri="{A12FA001-AC4F-418D-AE19-62706E023703}">
                      <ahyp:hlinkClr val="tx"/>
                    </a:ext>
                  </a:extLst>
                </a:hlinkClick>
              </a:rPr>
              <a:t>z/Architecture</a:t>
            </a:r>
            <a:r>
              <a:rPr lang="en" sz="1050">
                <a:solidFill>
                  <a:srgbClr val="202122"/>
                </a:solidFill>
                <a:highlight>
                  <a:srgbClr val="FFFFFF"/>
                </a:highlight>
              </a:rPr>
              <a:t>. The </a:t>
            </a:r>
            <a:r>
              <a:rPr lang="en" sz="1050">
                <a:solidFill>
                  <a:srgbClr val="0645AD"/>
                </a:solidFill>
                <a:highlight>
                  <a:srgbClr val="FFFFFF"/>
                </a:highlight>
                <a:uFill>
                  <a:noFill/>
                </a:uFill>
                <a:hlinkClick r:id="rId9">
                  <a:extLst>
                    <a:ext uri="{A12FA001-AC4F-418D-AE19-62706E023703}">
                      <ahyp:hlinkClr val="tx"/>
                    </a:ext>
                  </a:extLst>
                </a:hlinkClick>
              </a:rPr>
              <a:t>PDP-10</a:t>
            </a:r>
            <a:r>
              <a:rPr lang="en" sz="1050">
                <a:solidFill>
                  <a:srgbClr val="202122"/>
                </a:solidFill>
                <a:highlight>
                  <a:srgbClr val="FFFFFF"/>
                </a:highlight>
              </a:rPr>
              <a:t> also uses big-endian addressing for byte-oriented instructions. The </a:t>
            </a:r>
            <a:r>
              <a:rPr lang="en" sz="1050">
                <a:solidFill>
                  <a:srgbClr val="0645AD"/>
                </a:solidFill>
                <a:highlight>
                  <a:srgbClr val="FFFFFF"/>
                </a:highlight>
                <a:uFill>
                  <a:noFill/>
                </a:uFill>
                <a:hlinkClick r:id="rId10">
                  <a:extLst>
                    <a:ext uri="{A12FA001-AC4F-418D-AE19-62706E023703}">
                      <ahyp:hlinkClr val="tx"/>
                    </a:ext>
                  </a:extLst>
                </a:hlinkClick>
              </a:rPr>
              <a:t>IBM Series/1</a:t>
            </a:r>
            <a:r>
              <a:rPr lang="en" sz="1050">
                <a:solidFill>
                  <a:srgbClr val="202122"/>
                </a:solidFill>
                <a:highlight>
                  <a:srgbClr val="FFFFFF"/>
                </a:highlight>
              </a:rPr>
              <a:t> minicomputer also use big-endian byte order.</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Dealing with data of different endianness is sometimes termed the </a:t>
            </a:r>
            <a:r>
              <a:rPr i="1" lang="en" sz="1050">
                <a:solidFill>
                  <a:srgbClr val="202122"/>
                </a:solidFill>
                <a:highlight>
                  <a:srgbClr val="FFFFFF"/>
                </a:highlight>
              </a:rPr>
              <a:t>NUXI problem</a:t>
            </a:r>
            <a:r>
              <a:rPr lang="en" sz="1050">
                <a:solidFill>
                  <a:srgbClr val="202122"/>
                </a:solidFill>
                <a:highlight>
                  <a:srgbClr val="FFFFFF"/>
                </a:highlight>
              </a:rPr>
              <a:t>.</a:t>
            </a:r>
            <a:r>
              <a:rPr baseline="30000" lang="en" sz="1400">
                <a:solidFill>
                  <a:srgbClr val="0645AD"/>
                </a:solidFill>
                <a:highlight>
                  <a:srgbClr val="FFFFFF"/>
                </a:highlight>
                <a:uFill>
                  <a:noFill/>
                </a:uFill>
                <a:hlinkClick r:id="rId11">
                  <a:extLst>
                    <a:ext uri="{A12FA001-AC4F-418D-AE19-62706E023703}">
                      <ahyp:hlinkClr val="tx"/>
                    </a:ext>
                  </a:extLst>
                </a:hlinkClick>
              </a:rPr>
              <a:t>[10]</a:t>
            </a:r>
            <a:r>
              <a:rPr lang="en" sz="1050">
                <a:solidFill>
                  <a:srgbClr val="202122"/>
                </a:solidFill>
                <a:highlight>
                  <a:srgbClr val="FFFFFF"/>
                </a:highlight>
              </a:rPr>
              <a:t> This terminology alludes to the byte order conflicts encountered while </a:t>
            </a:r>
            <a:r>
              <a:rPr lang="en" sz="1050">
                <a:solidFill>
                  <a:srgbClr val="0645AD"/>
                </a:solidFill>
                <a:highlight>
                  <a:srgbClr val="FFFFFF"/>
                </a:highlight>
                <a:uFill>
                  <a:noFill/>
                </a:uFill>
                <a:hlinkClick r:id="rId12">
                  <a:extLst>
                    <a:ext uri="{A12FA001-AC4F-418D-AE19-62706E023703}">
                      <ahyp:hlinkClr val="tx"/>
                    </a:ext>
                  </a:extLst>
                </a:hlinkClick>
              </a:rPr>
              <a:t>adapting</a:t>
            </a:r>
            <a:r>
              <a:rPr lang="en" sz="1050">
                <a:solidFill>
                  <a:srgbClr val="202122"/>
                </a:solidFill>
                <a:highlight>
                  <a:srgbClr val="FFFFFF"/>
                </a:highlight>
              </a:rPr>
              <a:t> </a:t>
            </a:r>
            <a:r>
              <a:rPr lang="en" sz="1050">
                <a:solidFill>
                  <a:srgbClr val="0645AD"/>
                </a:solidFill>
                <a:highlight>
                  <a:srgbClr val="FFFFFF"/>
                </a:highlight>
                <a:uFill>
                  <a:noFill/>
                </a:uFill>
                <a:hlinkClick r:id="rId13">
                  <a:extLst>
                    <a:ext uri="{A12FA001-AC4F-418D-AE19-62706E023703}">
                      <ahyp:hlinkClr val="tx"/>
                    </a:ext>
                  </a:extLst>
                </a:hlinkClick>
              </a:rPr>
              <a:t>UNIX</a:t>
            </a:r>
            <a:r>
              <a:rPr lang="en" sz="1050">
                <a:solidFill>
                  <a:srgbClr val="202122"/>
                </a:solidFill>
                <a:highlight>
                  <a:srgbClr val="FFFFFF"/>
                </a:highlight>
              </a:rPr>
              <a:t>, which ran on the mixed-endian PDP-11, to a big-endian IBM Series/1 computer. Unix was one of the first systems to allow the same code to be compiled for platforms with different internal representations. One of the first programs converted was supposed to print out </a:t>
            </a:r>
            <a:r>
              <a:rPr lang="en" sz="1050">
                <a:solidFill>
                  <a:schemeClr val="dk1"/>
                </a:solidFill>
                <a:highlight>
                  <a:srgbClr val="F8F8F8"/>
                </a:highlight>
                <a:latin typeface="Courier New"/>
                <a:ea typeface="Courier New"/>
                <a:cs typeface="Courier New"/>
                <a:sym typeface="Courier New"/>
              </a:rPr>
              <a:t>Unix</a:t>
            </a:r>
            <a:r>
              <a:rPr lang="en" sz="1050">
                <a:solidFill>
                  <a:srgbClr val="202122"/>
                </a:solidFill>
                <a:highlight>
                  <a:srgbClr val="FFFFFF"/>
                </a:highlight>
              </a:rPr>
              <a:t>, but on the Series/1 it printed </a:t>
            </a:r>
            <a:r>
              <a:rPr lang="en" sz="1050">
                <a:solidFill>
                  <a:schemeClr val="dk1"/>
                </a:solidFill>
                <a:highlight>
                  <a:srgbClr val="F8F8F8"/>
                </a:highlight>
                <a:latin typeface="Courier New"/>
                <a:ea typeface="Courier New"/>
                <a:cs typeface="Courier New"/>
                <a:sym typeface="Courier New"/>
              </a:rPr>
              <a:t>nUxi</a:t>
            </a:r>
            <a:r>
              <a:rPr lang="en" sz="1050">
                <a:solidFill>
                  <a:srgbClr val="202122"/>
                </a:solidFill>
                <a:highlight>
                  <a:srgbClr val="FFFFFF"/>
                </a:highlight>
              </a:rPr>
              <a:t> instead.</a:t>
            </a:r>
            <a:r>
              <a:rPr baseline="30000" lang="en" sz="1400">
                <a:solidFill>
                  <a:srgbClr val="0645AD"/>
                </a:solidFill>
                <a:highlight>
                  <a:srgbClr val="FFFFFF"/>
                </a:highlight>
                <a:uFill>
                  <a:noFill/>
                </a:uFill>
                <a:hlinkClick r:id="rId14">
                  <a:extLst>
                    <a:ext uri="{A12FA001-AC4F-418D-AE19-62706E023703}">
                      <ahyp:hlinkClr val="tx"/>
                    </a:ext>
                  </a:extLst>
                </a:hlinkClick>
              </a:rPr>
              <a:t>[11]</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a:t>
            </a:r>
            <a:r>
              <a:rPr lang="en" sz="1050">
                <a:solidFill>
                  <a:srgbClr val="0645AD"/>
                </a:solidFill>
                <a:highlight>
                  <a:srgbClr val="FFFFFF"/>
                </a:highlight>
                <a:uFill>
                  <a:noFill/>
                </a:uFill>
                <a:hlinkClick r:id="rId15">
                  <a:extLst>
                    <a:ext uri="{A12FA001-AC4F-418D-AE19-62706E023703}">
                      <ahyp:hlinkClr val="tx"/>
                    </a:ext>
                  </a:extLst>
                </a:hlinkClick>
              </a:rPr>
              <a:t>Datapoint 2200</a:t>
            </a:r>
            <a:r>
              <a:rPr lang="en" sz="1050">
                <a:solidFill>
                  <a:srgbClr val="202122"/>
                </a:solidFill>
                <a:highlight>
                  <a:srgbClr val="FFFFFF"/>
                </a:highlight>
              </a:rPr>
              <a:t> uses simple bit-serial logic with little-endian to facilitate </a:t>
            </a:r>
            <a:r>
              <a:rPr lang="en" sz="1050">
                <a:solidFill>
                  <a:srgbClr val="0645AD"/>
                </a:solidFill>
                <a:highlight>
                  <a:srgbClr val="FFFFFF"/>
                </a:highlight>
                <a:uFill>
                  <a:noFill/>
                </a:uFill>
                <a:hlinkClick r:id="rId16">
                  <a:extLst>
                    <a:ext uri="{A12FA001-AC4F-418D-AE19-62706E023703}">
                      <ahyp:hlinkClr val="tx"/>
                    </a:ext>
                  </a:extLst>
                </a:hlinkClick>
              </a:rPr>
              <a:t>carry propagation</a:t>
            </a:r>
            <a:r>
              <a:rPr lang="en" sz="1050">
                <a:solidFill>
                  <a:srgbClr val="202122"/>
                </a:solidFill>
                <a:highlight>
                  <a:srgbClr val="FFFFFF"/>
                </a:highlight>
              </a:rPr>
              <a:t>. When Intel developed the </a:t>
            </a:r>
            <a:r>
              <a:rPr lang="en" sz="1050">
                <a:solidFill>
                  <a:srgbClr val="0645AD"/>
                </a:solidFill>
                <a:highlight>
                  <a:srgbClr val="FFFFFF"/>
                </a:highlight>
                <a:uFill>
                  <a:noFill/>
                </a:uFill>
                <a:hlinkClick r:id="rId17">
                  <a:extLst>
                    <a:ext uri="{A12FA001-AC4F-418D-AE19-62706E023703}">
                      <ahyp:hlinkClr val="tx"/>
                    </a:ext>
                  </a:extLst>
                </a:hlinkClick>
              </a:rPr>
              <a:t>8008</a:t>
            </a:r>
            <a:r>
              <a:rPr lang="en" sz="1050">
                <a:solidFill>
                  <a:srgbClr val="202122"/>
                </a:solidFill>
                <a:highlight>
                  <a:srgbClr val="FFFFFF"/>
                </a:highlight>
              </a:rPr>
              <a:t> microprocessor for Datapoint, they used little-endian for compatibility. However, as Intel was unable to deliver the 8008 in time, Datapoint used a </a:t>
            </a:r>
            <a:r>
              <a:rPr lang="en" sz="1050">
                <a:solidFill>
                  <a:srgbClr val="0645AD"/>
                </a:solidFill>
                <a:highlight>
                  <a:srgbClr val="FFFFFF"/>
                </a:highlight>
                <a:uFill>
                  <a:noFill/>
                </a:uFill>
                <a:hlinkClick r:id="rId18">
                  <a:extLst>
                    <a:ext uri="{A12FA001-AC4F-418D-AE19-62706E023703}">
                      <ahyp:hlinkClr val="tx"/>
                    </a:ext>
                  </a:extLst>
                </a:hlinkClick>
              </a:rPr>
              <a:t>medium scale integration</a:t>
            </a:r>
            <a:r>
              <a:rPr lang="en" sz="1050">
                <a:solidFill>
                  <a:srgbClr val="202122"/>
                </a:solidFill>
                <a:highlight>
                  <a:srgbClr val="FFFFFF"/>
                </a:highlight>
              </a:rPr>
              <a:t> equivalent, but the little-endianness was retained in most Intel designs, including the </a:t>
            </a:r>
            <a:r>
              <a:rPr lang="en" sz="1050">
                <a:solidFill>
                  <a:srgbClr val="0645AD"/>
                </a:solidFill>
                <a:highlight>
                  <a:srgbClr val="FFFFFF"/>
                </a:highlight>
                <a:uFill>
                  <a:noFill/>
                </a:uFill>
                <a:hlinkClick r:id="rId19">
                  <a:extLst>
                    <a:ext uri="{A12FA001-AC4F-418D-AE19-62706E023703}">
                      <ahyp:hlinkClr val="tx"/>
                    </a:ext>
                  </a:extLst>
                </a:hlinkClick>
              </a:rPr>
              <a:t>MCS-48</a:t>
            </a:r>
            <a:r>
              <a:rPr lang="en" sz="1050">
                <a:solidFill>
                  <a:srgbClr val="202122"/>
                </a:solidFill>
                <a:highlight>
                  <a:srgbClr val="FFFFFF"/>
                </a:highlight>
              </a:rPr>
              <a:t> and the </a:t>
            </a:r>
            <a:r>
              <a:rPr lang="en" sz="1050">
                <a:solidFill>
                  <a:srgbClr val="0645AD"/>
                </a:solidFill>
                <a:highlight>
                  <a:srgbClr val="FFFFFF"/>
                </a:highlight>
                <a:uFill>
                  <a:noFill/>
                </a:uFill>
                <a:hlinkClick r:id="rId20">
                  <a:extLst>
                    <a:ext uri="{A12FA001-AC4F-418D-AE19-62706E023703}">
                      <ahyp:hlinkClr val="tx"/>
                    </a:ext>
                  </a:extLst>
                </a:hlinkClick>
              </a:rPr>
              <a:t>8086</a:t>
            </a:r>
            <a:r>
              <a:rPr lang="en" sz="1050">
                <a:solidFill>
                  <a:srgbClr val="202122"/>
                </a:solidFill>
                <a:highlight>
                  <a:srgbClr val="FFFFFF"/>
                </a:highlight>
              </a:rPr>
              <a:t> and its </a:t>
            </a:r>
            <a:r>
              <a:rPr lang="en" sz="1050">
                <a:solidFill>
                  <a:srgbClr val="0645AD"/>
                </a:solidFill>
                <a:highlight>
                  <a:srgbClr val="FFFFFF"/>
                </a:highlight>
                <a:uFill>
                  <a:noFill/>
                </a:uFill>
                <a:hlinkClick r:id="rId21">
                  <a:extLst>
                    <a:ext uri="{A12FA001-AC4F-418D-AE19-62706E023703}">
                      <ahyp:hlinkClr val="tx"/>
                    </a:ext>
                  </a:extLst>
                </a:hlinkClick>
              </a:rPr>
              <a:t>x86</a:t>
            </a:r>
            <a:r>
              <a:rPr lang="en" sz="1050">
                <a:solidFill>
                  <a:srgbClr val="202122"/>
                </a:solidFill>
                <a:highlight>
                  <a:srgbClr val="FFFFFF"/>
                </a:highlight>
              </a:rPr>
              <a:t> successors.</a:t>
            </a:r>
            <a:r>
              <a:rPr baseline="30000" lang="en" sz="1400">
                <a:solidFill>
                  <a:srgbClr val="0645AD"/>
                </a:solidFill>
                <a:highlight>
                  <a:srgbClr val="FFFFFF"/>
                </a:highlight>
                <a:uFill>
                  <a:noFill/>
                </a:uFill>
                <a:hlinkClick r:id="rId22">
                  <a:extLst>
                    <a:ext uri="{A12FA001-AC4F-418D-AE19-62706E023703}">
                      <ahyp:hlinkClr val="tx"/>
                    </a:ext>
                  </a:extLst>
                </a:hlinkClick>
              </a:rPr>
              <a:t>[12]</a:t>
            </a:r>
            <a:r>
              <a:rPr baseline="30000" lang="en" sz="1400">
                <a:solidFill>
                  <a:srgbClr val="0645AD"/>
                </a:solidFill>
                <a:highlight>
                  <a:srgbClr val="FFFFFF"/>
                </a:highlight>
                <a:uFill>
                  <a:noFill/>
                </a:uFill>
                <a:hlinkClick r:id="rId23">
                  <a:extLst>
                    <a:ext uri="{A12FA001-AC4F-418D-AE19-62706E023703}">
                      <ahyp:hlinkClr val="tx"/>
                    </a:ext>
                  </a:extLst>
                </a:hlinkClick>
              </a:rPr>
              <a:t>[13]</a:t>
            </a:r>
            <a:r>
              <a:rPr lang="en" sz="1050">
                <a:solidFill>
                  <a:srgbClr val="202122"/>
                </a:solidFill>
                <a:highlight>
                  <a:srgbClr val="FFFFFF"/>
                </a:highlight>
              </a:rPr>
              <a:t> The </a:t>
            </a:r>
            <a:r>
              <a:rPr lang="en" sz="1050">
                <a:solidFill>
                  <a:srgbClr val="0645AD"/>
                </a:solidFill>
                <a:highlight>
                  <a:srgbClr val="FFFFFF"/>
                </a:highlight>
                <a:uFill>
                  <a:noFill/>
                </a:uFill>
                <a:hlinkClick r:id="rId24">
                  <a:extLst>
                    <a:ext uri="{A12FA001-AC4F-418D-AE19-62706E023703}">
                      <ahyp:hlinkClr val="tx"/>
                    </a:ext>
                  </a:extLst>
                </a:hlinkClick>
              </a:rPr>
              <a:t>DEC Alpha</a:t>
            </a:r>
            <a:r>
              <a:rPr lang="en" sz="1050">
                <a:solidFill>
                  <a:srgbClr val="202122"/>
                </a:solidFill>
                <a:highlight>
                  <a:srgbClr val="FFFFFF"/>
                </a:highlight>
              </a:rPr>
              <a:t>, </a:t>
            </a:r>
            <a:r>
              <a:rPr lang="en" sz="1050">
                <a:solidFill>
                  <a:srgbClr val="0645AD"/>
                </a:solidFill>
                <a:highlight>
                  <a:srgbClr val="FFFFFF"/>
                </a:highlight>
                <a:uFill>
                  <a:noFill/>
                </a:uFill>
                <a:hlinkClick r:id="rId25">
                  <a:extLst>
                    <a:ext uri="{A12FA001-AC4F-418D-AE19-62706E023703}">
                      <ahyp:hlinkClr val="tx"/>
                    </a:ext>
                  </a:extLst>
                </a:hlinkClick>
              </a:rPr>
              <a:t>Atmel AVR</a:t>
            </a:r>
            <a:r>
              <a:rPr lang="en" sz="1050">
                <a:solidFill>
                  <a:srgbClr val="202122"/>
                </a:solidFill>
                <a:highlight>
                  <a:srgbClr val="FFFFFF"/>
                </a:highlight>
              </a:rPr>
              <a:t>, </a:t>
            </a:r>
            <a:r>
              <a:rPr lang="en" sz="1050">
                <a:solidFill>
                  <a:srgbClr val="0645AD"/>
                </a:solidFill>
                <a:highlight>
                  <a:srgbClr val="FFFFFF"/>
                </a:highlight>
                <a:uFill>
                  <a:noFill/>
                </a:uFill>
                <a:hlinkClick r:id="rId26">
                  <a:extLst>
                    <a:ext uri="{A12FA001-AC4F-418D-AE19-62706E023703}">
                      <ahyp:hlinkClr val="tx"/>
                    </a:ext>
                  </a:extLst>
                </a:hlinkClick>
              </a:rPr>
              <a:t>VAX</a:t>
            </a:r>
            <a:r>
              <a:rPr lang="en" sz="1050">
                <a:solidFill>
                  <a:srgbClr val="202122"/>
                </a:solidFill>
                <a:highlight>
                  <a:srgbClr val="FFFFFF"/>
                </a:highlight>
              </a:rPr>
              <a:t>, the </a:t>
            </a:r>
            <a:r>
              <a:rPr lang="en" sz="1050">
                <a:solidFill>
                  <a:srgbClr val="0645AD"/>
                </a:solidFill>
                <a:highlight>
                  <a:srgbClr val="FFFFFF"/>
                </a:highlight>
                <a:uFill>
                  <a:noFill/>
                </a:uFill>
                <a:hlinkClick r:id="rId27">
                  <a:extLst>
                    <a:ext uri="{A12FA001-AC4F-418D-AE19-62706E023703}">
                      <ahyp:hlinkClr val="tx"/>
                    </a:ext>
                  </a:extLst>
                </a:hlinkClick>
              </a:rPr>
              <a:t>MOS Technology 6502</a:t>
            </a:r>
            <a:r>
              <a:rPr lang="en" sz="1050">
                <a:solidFill>
                  <a:srgbClr val="202122"/>
                </a:solidFill>
                <a:highlight>
                  <a:srgbClr val="FFFFFF"/>
                </a:highlight>
              </a:rPr>
              <a:t> family (including </a:t>
            </a:r>
            <a:r>
              <a:rPr lang="en" sz="1050">
                <a:solidFill>
                  <a:srgbClr val="0645AD"/>
                </a:solidFill>
                <a:highlight>
                  <a:srgbClr val="FFFFFF"/>
                </a:highlight>
                <a:uFill>
                  <a:noFill/>
                </a:uFill>
                <a:hlinkClick r:id="rId28">
                  <a:extLst>
                    <a:ext uri="{A12FA001-AC4F-418D-AE19-62706E023703}">
                      <ahyp:hlinkClr val="tx"/>
                    </a:ext>
                  </a:extLst>
                </a:hlinkClick>
              </a:rPr>
              <a:t>Western Design Center</a:t>
            </a:r>
            <a:r>
              <a:rPr lang="en" sz="1050">
                <a:solidFill>
                  <a:srgbClr val="202122"/>
                </a:solidFill>
                <a:highlight>
                  <a:srgbClr val="FFFFFF"/>
                </a:highlight>
              </a:rPr>
              <a:t> </a:t>
            </a:r>
            <a:r>
              <a:rPr lang="en" sz="1050">
                <a:solidFill>
                  <a:srgbClr val="0645AD"/>
                </a:solidFill>
                <a:highlight>
                  <a:srgbClr val="FFFFFF"/>
                </a:highlight>
                <a:uFill>
                  <a:noFill/>
                </a:uFill>
                <a:hlinkClick r:id="rId29">
                  <a:extLst>
                    <a:ext uri="{A12FA001-AC4F-418D-AE19-62706E023703}">
                      <ahyp:hlinkClr val="tx"/>
                    </a:ext>
                  </a:extLst>
                </a:hlinkClick>
              </a:rPr>
              <a:t>65802</a:t>
            </a:r>
            <a:r>
              <a:rPr lang="en" sz="1050">
                <a:solidFill>
                  <a:srgbClr val="202122"/>
                </a:solidFill>
                <a:highlight>
                  <a:srgbClr val="FFFFFF"/>
                </a:highlight>
              </a:rPr>
              <a:t> and </a:t>
            </a:r>
            <a:r>
              <a:rPr lang="en" sz="1050">
                <a:solidFill>
                  <a:srgbClr val="0645AD"/>
                </a:solidFill>
                <a:highlight>
                  <a:srgbClr val="FFFFFF"/>
                </a:highlight>
                <a:uFill>
                  <a:noFill/>
                </a:uFill>
                <a:hlinkClick r:id="rId30">
                  <a:extLst>
                    <a:ext uri="{A12FA001-AC4F-418D-AE19-62706E023703}">
                      <ahyp:hlinkClr val="tx"/>
                    </a:ext>
                  </a:extLst>
                </a:hlinkClick>
              </a:rPr>
              <a:t>65C816</a:t>
            </a:r>
            <a:r>
              <a:rPr lang="en" sz="1050">
                <a:solidFill>
                  <a:srgbClr val="202122"/>
                </a:solidFill>
                <a:highlight>
                  <a:srgbClr val="FFFFFF"/>
                </a:highlight>
              </a:rPr>
              <a:t>), the Zilog </a:t>
            </a:r>
            <a:r>
              <a:rPr lang="en" sz="1050">
                <a:solidFill>
                  <a:srgbClr val="0645AD"/>
                </a:solidFill>
                <a:highlight>
                  <a:srgbClr val="FFFFFF"/>
                </a:highlight>
                <a:uFill>
                  <a:noFill/>
                </a:uFill>
                <a:hlinkClick r:id="rId31">
                  <a:extLst>
                    <a:ext uri="{A12FA001-AC4F-418D-AE19-62706E023703}">
                      <ahyp:hlinkClr val="tx"/>
                    </a:ext>
                  </a:extLst>
                </a:hlinkClick>
              </a:rPr>
              <a:t>Z80</a:t>
            </a:r>
            <a:r>
              <a:rPr lang="en" sz="1050">
                <a:solidFill>
                  <a:srgbClr val="202122"/>
                </a:solidFill>
                <a:highlight>
                  <a:srgbClr val="FFFFFF"/>
                </a:highlight>
              </a:rPr>
              <a:t> (including </a:t>
            </a:r>
            <a:r>
              <a:rPr lang="en" sz="1050">
                <a:solidFill>
                  <a:srgbClr val="0645AD"/>
                </a:solidFill>
                <a:highlight>
                  <a:srgbClr val="FFFFFF"/>
                </a:highlight>
                <a:uFill>
                  <a:noFill/>
                </a:uFill>
                <a:hlinkClick r:id="rId32">
                  <a:extLst>
                    <a:ext uri="{A12FA001-AC4F-418D-AE19-62706E023703}">
                      <ahyp:hlinkClr val="tx"/>
                    </a:ext>
                  </a:extLst>
                </a:hlinkClick>
              </a:rPr>
              <a:t>Z180</a:t>
            </a:r>
            <a:r>
              <a:rPr lang="en" sz="1050">
                <a:solidFill>
                  <a:srgbClr val="202122"/>
                </a:solidFill>
                <a:highlight>
                  <a:srgbClr val="FFFFFF"/>
                </a:highlight>
              </a:rPr>
              <a:t> and </a:t>
            </a:r>
            <a:r>
              <a:rPr lang="en" sz="1050">
                <a:solidFill>
                  <a:srgbClr val="0645AD"/>
                </a:solidFill>
                <a:highlight>
                  <a:srgbClr val="FFFFFF"/>
                </a:highlight>
                <a:uFill>
                  <a:noFill/>
                </a:uFill>
                <a:hlinkClick r:id="rId33">
                  <a:extLst>
                    <a:ext uri="{A12FA001-AC4F-418D-AE19-62706E023703}">
                      <ahyp:hlinkClr val="tx"/>
                    </a:ext>
                  </a:extLst>
                </a:hlinkClick>
              </a:rPr>
              <a:t>eZ80</a:t>
            </a:r>
            <a:r>
              <a:rPr lang="en" sz="1050">
                <a:solidFill>
                  <a:srgbClr val="202122"/>
                </a:solidFill>
                <a:highlight>
                  <a:srgbClr val="FFFFFF"/>
                </a:highlight>
              </a:rPr>
              <a:t>), the </a:t>
            </a:r>
            <a:r>
              <a:rPr lang="en" sz="1050">
                <a:solidFill>
                  <a:srgbClr val="0645AD"/>
                </a:solidFill>
                <a:highlight>
                  <a:srgbClr val="FFFFFF"/>
                </a:highlight>
                <a:uFill>
                  <a:noFill/>
                </a:uFill>
                <a:hlinkClick r:id="rId34">
                  <a:extLst>
                    <a:ext uri="{A12FA001-AC4F-418D-AE19-62706E023703}">
                      <ahyp:hlinkClr val="tx"/>
                    </a:ext>
                  </a:extLst>
                </a:hlinkClick>
              </a:rPr>
              <a:t>Altera</a:t>
            </a:r>
            <a:r>
              <a:rPr lang="en" sz="1050">
                <a:solidFill>
                  <a:srgbClr val="202122"/>
                </a:solidFill>
                <a:highlight>
                  <a:srgbClr val="FFFFFF"/>
                </a:highlight>
              </a:rPr>
              <a:t> </a:t>
            </a:r>
            <a:r>
              <a:rPr lang="en" sz="1050">
                <a:solidFill>
                  <a:srgbClr val="0645AD"/>
                </a:solidFill>
                <a:highlight>
                  <a:srgbClr val="FFFFFF"/>
                </a:highlight>
                <a:uFill>
                  <a:noFill/>
                </a:uFill>
                <a:hlinkClick r:id="rId35">
                  <a:extLst>
                    <a:ext uri="{A12FA001-AC4F-418D-AE19-62706E023703}">
                      <ahyp:hlinkClr val="tx"/>
                    </a:ext>
                  </a:extLst>
                </a:hlinkClick>
              </a:rPr>
              <a:t>Nios II</a:t>
            </a:r>
            <a:r>
              <a:rPr lang="en" sz="1050">
                <a:solidFill>
                  <a:srgbClr val="202122"/>
                </a:solidFill>
                <a:highlight>
                  <a:srgbClr val="FFFFFF"/>
                </a:highlight>
              </a:rPr>
              <a:t>, and many other processors and processor families are also little-endian.</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Motorola </a:t>
            </a:r>
            <a:r>
              <a:rPr lang="en" sz="1050">
                <a:solidFill>
                  <a:srgbClr val="0645AD"/>
                </a:solidFill>
                <a:highlight>
                  <a:srgbClr val="FFFFFF"/>
                </a:highlight>
                <a:uFill>
                  <a:noFill/>
                </a:uFill>
                <a:hlinkClick r:id="rId36">
                  <a:extLst>
                    <a:ext uri="{A12FA001-AC4F-418D-AE19-62706E023703}">
                      <ahyp:hlinkClr val="tx"/>
                    </a:ext>
                  </a:extLst>
                </a:hlinkClick>
              </a:rPr>
              <a:t>6800</a:t>
            </a:r>
            <a:r>
              <a:rPr lang="en" sz="1050">
                <a:solidFill>
                  <a:srgbClr val="202122"/>
                </a:solidFill>
                <a:highlight>
                  <a:srgbClr val="FFFFFF"/>
                </a:highlight>
              </a:rPr>
              <a:t> / 6801, the </a:t>
            </a:r>
            <a:r>
              <a:rPr lang="en" sz="1050">
                <a:solidFill>
                  <a:srgbClr val="0645AD"/>
                </a:solidFill>
                <a:highlight>
                  <a:srgbClr val="FFFFFF"/>
                </a:highlight>
                <a:uFill>
                  <a:noFill/>
                </a:uFill>
                <a:hlinkClick r:id="rId37">
                  <a:extLst>
                    <a:ext uri="{A12FA001-AC4F-418D-AE19-62706E023703}">
                      <ahyp:hlinkClr val="tx"/>
                    </a:ext>
                  </a:extLst>
                </a:hlinkClick>
              </a:rPr>
              <a:t>6809</a:t>
            </a:r>
            <a:r>
              <a:rPr lang="en" sz="1050">
                <a:solidFill>
                  <a:srgbClr val="202122"/>
                </a:solidFill>
                <a:highlight>
                  <a:srgbClr val="FFFFFF"/>
                </a:highlight>
              </a:rPr>
              <a:t> and the </a:t>
            </a:r>
            <a:r>
              <a:rPr lang="en" sz="1050">
                <a:solidFill>
                  <a:srgbClr val="0645AD"/>
                </a:solidFill>
                <a:highlight>
                  <a:srgbClr val="FFFFFF"/>
                </a:highlight>
                <a:uFill>
                  <a:noFill/>
                </a:uFill>
                <a:hlinkClick r:id="rId38">
                  <a:extLst>
                    <a:ext uri="{A12FA001-AC4F-418D-AE19-62706E023703}">
                      <ahyp:hlinkClr val="tx"/>
                    </a:ext>
                  </a:extLst>
                </a:hlinkClick>
              </a:rPr>
              <a:t>68000 series</a:t>
            </a:r>
            <a:r>
              <a:rPr lang="en" sz="1050">
                <a:solidFill>
                  <a:srgbClr val="202122"/>
                </a:solidFill>
                <a:highlight>
                  <a:srgbClr val="FFFFFF"/>
                </a:highlight>
              </a:rPr>
              <a:t> of processors used the big-endian format.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Intel </a:t>
            </a:r>
            <a:r>
              <a:rPr lang="en" sz="1050">
                <a:solidFill>
                  <a:srgbClr val="0645AD"/>
                </a:solidFill>
                <a:highlight>
                  <a:srgbClr val="FFFFFF"/>
                </a:highlight>
                <a:uFill>
                  <a:noFill/>
                </a:uFill>
                <a:hlinkClick r:id="rId39">
                  <a:extLst>
                    <a:ext uri="{A12FA001-AC4F-418D-AE19-62706E023703}">
                      <ahyp:hlinkClr val="tx"/>
                    </a:ext>
                  </a:extLst>
                </a:hlinkClick>
              </a:rPr>
              <a:t>8051</a:t>
            </a:r>
            <a:r>
              <a:rPr lang="en" sz="1050">
                <a:solidFill>
                  <a:srgbClr val="202122"/>
                </a:solidFill>
                <a:highlight>
                  <a:srgbClr val="FFFFFF"/>
                </a:highlight>
              </a:rPr>
              <a:t>, contrary to other Intel processors, expects 16-bit addresses for LJMP and LCALL in big-endian format; however, xCALL instructions store the return address onto the stack in little-endian format.</a:t>
            </a:r>
            <a:r>
              <a:rPr baseline="30000" lang="en" sz="1400">
                <a:solidFill>
                  <a:srgbClr val="0645AD"/>
                </a:solidFill>
                <a:highlight>
                  <a:srgbClr val="FFFFFF"/>
                </a:highlight>
                <a:uFill>
                  <a:noFill/>
                </a:uFill>
                <a:hlinkClick r:id="rId40">
                  <a:extLst>
                    <a:ext uri="{A12FA001-AC4F-418D-AE19-62706E023703}">
                      <ahyp:hlinkClr val="tx"/>
                    </a:ext>
                  </a:extLst>
                </a:hlinkClick>
              </a:rPr>
              <a:t>[14]</a:t>
            </a:r>
            <a:endParaRPr baseline="30000" sz="1400">
              <a:solidFill>
                <a:srgbClr val="0645A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0645AD"/>
                </a:solidFill>
                <a:highlight>
                  <a:srgbClr val="FFFFFF"/>
                </a:highlight>
                <a:uFill>
                  <a:noFill/>
                </a:uFill>
                <a:hlinkClick r:id="rId41">
                  <a:extLst>
                    <a:ext uri="{A12FA001-AC4F-418D-AE19-62706E023703}">
                      <ahyp:hlinkClr val="tx"/>
                    </a:ext>
                  </a:extLst>
                </a:hlinkClick>
              </a:rPr>
              <a:t>SPARC</a:t>
            </a:r>
            <a:r>
              <a:rPr lang="en" sz="1050">
                <a:solidFill>
                  <a:srgbClr val="202122"/>
                </a:solidFill>
                <a:highlight>
                  <a:srgbClr val="FFFFFF"/>
                </a:highlight>
              </a:rPr>
              <a:t> historically used big-endian until version 9, which is </a:t>
            </a:r>
            <a:r>
              <a:rPr lang="en" sz="1050">
                <a:solidFill>
                  <a:srgbClr val="0645AD"/>
                </a:solidFill>
                <a:highlight>
                  <a:srgbClr val="FFFFFF"/>
                </a:highlight>
                <a:uFill>
                  <a:noFill/>
                </a:uFill>
                <a:hlinkClick r:id="rId42">
                  <a:extLst>
                    <a:ext uri="{A12FA001-AC4F-418D-AE19-62706E023703}">
                      <ahyp:hlinkClr val="tx"/>
                    </a:ext>
                  </a:extLst>
                </a:hlinkClick>
              </a:rPr>
              <a:t>bi-endian</a:t>
            </a:r>
            <a:r>
              <a:rPr lang="en" sz="1050">
                <a:solidFill>
                  <a:srgbClr val="202122"/>
                </a:solidFill>
                <a:highlight>
                  <a:srgbClr val="FFFFFF"/>
                </a:highlight>
              </a:rPr>
              <a:t>; similarly early IBM POWER processors were big-endian, but the </a:t>
            </a:r>
            <a:r>
              <a:rPr lang="en" sz="1050">
                <a:solidFill>
                  <a:srgbClr val="0645AD"/>
                </a:solidFill>
                <a:highlight>
                  <a:srgbClr val="FFFFFF"/>
                </a:highlight>
                <a:uFill>
                  <a:noFill/>
                </a:uFill>
                <a:hlinkClick r:id="rId43">
                  <a:extLst>
                    <a:ext uri="{A12FA001-AC4F-418D-AE19-62706E023703}">
                      <ahyp:hlinkClr val="tx"/>
                    </a:ext>
                  </a:extLst>
                </a:hlinkClick>
              </a:rPr>
              <a:t>PowerPC</a:t>
            </a:r>
            <a:r>
              <a:rPr lang="en" sz="1050">
                <a:solidFill>
                  <a:srgbClr val="202122"/>
                </a:solidFill>
                <a:highlight>
                  <a:srgbClr val="FFFFFF"/>
                </a:highlight>
              </a:rPr>
              <a:t> and </a:t>
            </a:r>
            <a:r>
              <a:rPr lang="en" sz="1050">
                <a:solidFill>
                  <a:srgbClr val="0645AD"/>
                </a:solidFill>
                <a:highlight>
                  <a:srgbClr val="FFFFFF"/>
                </a:highlight>
                <a:uFill>
                  <a:noFill/>
                </a:uFill>
                <a:hlinkClick r:id="rId44">
                  <a:extLst>
                    <a:ext uri="{A12FA001-AC4F-418D-AE19-62706E023703}">
                      <ahyp:hlinkClr val="tx"/>
                    </a:ext>
                  </a:extLst>
                </a:hlinkClick>
              </a:rPr>
              <a:t>Power ISA</a:t>
            </a:r>
            <a:r>
              <a:rPr lang="en" sz="1050">
                <a:solidFill>
                  <a:srgbClr val="202122"/>
                </a:solidFill>
                <a:highlight>
                  <a:srgbClr val="FFFFFF"/>
                </a:highlight>
              </a:rPr>
              <a:t> descendants are now bi-endian. The </a:t>
            </a:r>
            <a:r>
              <a:rPr lang="en" sz="1050">
                <a:solidFill>
                  <a:srgbClr val="0645AD"/>
                </a:solidFill>
                <a:highlight>
                  <a:srgbClr val="FFFFFF"/>
                </a:highlight>
                <a:uFill>
                  <a:noFill/>
                </a:uFill>
                <a:hlinkClick r:id="rId45">
                  <a:extLst>
                    <a:ext uri="{A12FA001-AC4F-418D-AE19-62706E023703}">
                      <ahyp:hlinkClr val="tx"/>
                    </a:ext>
                  </a:extLst>
                </a:hlinkClick>
              </a:rPr>
              <a:t>ARM architecture</a:t>
            </a:r>
            <a:r>
              <a:rPr lang="en" sz="1050">
                <a:solidFill>
                  <a:srgbClr val="202122"/>
                </a:solidFill>
                <a:highlight>
                  <a:srgbClr val="FFFFFF"/>
                </a:highlight>
              </a:rPr>
              <a:t> was little-endian before version 3 when it became bi-endian.</a:t>
            </a:r>
            <a:endParaRPr sz="1050">
              <a:solidFill>
                <a:srgbClr val="202122"/>
              </a:solidFill>
              <a:highlight>
                <a:srgbClr val="FFFFFF"/>
              </a:highlight>
            </a:endParaRPr>
          </a:p>
          <a:p>
            <a:pPr indent="0" lvl="0" marL="0" rtl="0" algn="l">
              <a:lnSpc>
                <a:spcPct val="160000"/>
              </a:lnSpc>
              <a:spcBef>
                <a:spcPts val="500"/>
              </a:spcBef>
              <a:spcAft>
                <a:spcPts val="0"/>
              </a:spcAft>
              <a:buClr>
                <a:schemeClr val="dk1"/>
              </a:buClr>
              <a:buSzPts val="1100"/>
              <a:buFont typeface="Arial"/>
              <a:buNone/>
            </a:pPr>
            <a:r>
              <a:rPr b="1" lang="en" sz="1550">
                <a:solidFill>
                  <a:schemeClr val="dk1"/>
                </a:solidFill>
                <a:highlight>
                  <a:srgbClr val="FFFFFF"/>
                </a:highlight>
              </a:rPr>
              <a:t>Current architectures</a:t>
            </a:r>
            <a:r>
              <a:rPr lang="en">
                <a:solidFill>
                  <a:srgbClr val="54595D"/>
                </a:solidFill>
                <a:highlight>
                  <a:srgbClr val="FFFFFF"/>
                </a:highlight>
              </a:rPr>
              <a:t>[</a:t>
            </a:r>
            <a:r>
              <a:rPr lang="en">
                <a:solidFill>
                  <a:srgbClr val="0645AD"/>
                </a:solidFill>
                <a:highlight>
                  <a:srgbClr val="FFFFFF"/>
                </a:highlight>
                <a:uFill>
                  <a:noFill/>
                </a:uFill>
                <a:hlinkClick r:id="rId46">
                  <a:extLst>
                    <a:ext uri="{A12FA001-AC4F-418D-AE19-62706E023703}">
                      <ahyp:hlinkClr val="tx"/>
                    </a:ext>
                  </a:extLst>
                </a:hlinkClick>
              </a:rPr>
              <a:t>edit</a:t>
            </a:r>
            <a:r>
              <a:rPr lang="en">
                <a:solidFill>
                  <a:srgbClr val="54595D"/>
                </a:solidFill>
                <a:highlight>
                  <a:srgbClr val="FFFFFF"/>
                </a:highlight>
              </a:rPr>
              <a:t>]</a:t>
            </a:r>
            <a:endParaRPr>
              <a:solidFill>
                <a:srgbClr val="54595D"/>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The Intel </a:t>
            </a:r>
            <a:r>
              <a:rPr lang="en" sz="1050">
                <a:solidFill>
                  <a:srgbClr val="0645AD"/>
                </a:solidFill>
                <a:highlight>
                  <a:srgbClr val="FFFFFF"/>
                </a:highlight>
                <a:uFill>
                  <a:noFill/>
                </a:uFill>
                <a:hlinkClick r:id="rId47">
                  <a:extLst>
                    <a:ext uri="{A12FA001-AC4F-418D-AE19-62706E023703}">
                      <ahyp:hlinkClr val="tx"/>
                    </a:ext>
                  </a:extLst>
                </a:hlinkClick>
              </a:rPr>
              <a:t>x86</a:t>
            </a:r>
            <a:r>
              <a:rPr lang="en" sz="1050">
                <a:solidFill>
                  <a:srgbClr val="202122"/>
                </a:solidFill>
                <a:highlight>
                  <a:srgbClr val="FFFFFF"/>
                </a:highlight>
              </a:rPr>
              <a:t> and AMD64 / </a:t>
            </a:r>
            <a:r>
              <a:rPr lang="en" sz="1050">
                <a:solidFill>
                  <a:srgbClr val="0645AD"/>
                </a:solidFill>
                <a:highlight>
                  <a:srgbClr val="FFFFFF"/>
                </a:highlight>
                <a:uFill>
                  <a:noFill/>
                </a:uFill>
                <a:hlinkClick r:id="rId48">
                  <a:extLst>
                    <a:ext uri="{A12FA001-AC4F-418D-AE19-62706E023703}">
                      <ahyp:hlinkClr val="tx"/>
                    </a:ext>
                  </a:extLst>
                </a:hlinkClick>
              </a:rPr>
              <a:t>x86-64</a:t>
            </a:r>
            <a:r>
              <a:rPr lang="en" sz="1050">
                <a:solidFill>
                  <a:srgbClr val="202122"/>
                </a:solidFill>
                <a:highlight>
                  <a:srgbClr val="FFFFFF"/>
                </a:highlight>
              </a:rPr>
              <a:t> series of processors use the little-endian format. Other instruction set architectures that follow this convention, allowing only little-endian mode, include </a:t>
            </a:r>
            <a:r>
              <a:rPr lang="en" sz="1050">
                <a:solidFill>
                  <a:srgbClr val="0645AD"/>
                </a:solidFill>
                <a:highlight>
                  <a:srgbClr val="FFFFFF"/>
                </a:highlight>
                <a:uFill>
                  <a:noFill/>
                </a:uFill>
                <a:hlinkClick r:id="rId49">
                  <a:extLst>
                    <a:ext uri="{A12FA001-AC4F-418D-AE19-62706E023703}">
                      <ahyp:hlinkClr val="tx"/>
                    </a:ext>
                  </a:extLst>
                </a:hlinkClick>
              </a:rPr>
              <a:t>Nios II</a:t>
            </a:r>
            <a:r>
              <a:rPr lang="en" sz="1050">
                <a:solidFill>
                  <a:srgbClr val="202122"/>
                </a:solidFill>
                <a:highlight>
                  <a:srgbClr val="FFFFFF"/>
                </a:highlight>
              </a:rPr>
              <a:t>, </a:t>
            </a:r>
            <a:r>
              <a:rPr lang="en" sz="1050">
                <a:solidFill>
                  <a:srgbClr val="0645AD"/>
                </a:solidFill>
                <a:highlight>
                  <a:srgbClr val="FFFFFF"/>
                </a:highlight>
                <a:uFill>
                  <a:noFill/>
                </a:uFill>
                <a:hlinkClick r:id="rId50">
                  <a:extLst>
                    <a:ext uri="{A12FA001-AC4F-418D-AE19-62706E023703}">
                      <ahyp:hlinkClr val="tx"/>
                    </a:ext>
                  </a:extLst>
                </a:hlinkClick>
              </a:rPr>
              <a:t>Andes Technology</a:t>
            </a:r>
            <a:r>
              <a:rPr lang="en" sz="1050">
                <a:solidFill>
                  <a:srgbClr val="202122"/>
                </a:solidFill>
                <a:highlight>
                  <a:srgbClr val="FFFFFF"/>
                </a:highlight>
              </a:rPr>
              <a:t> NDS32, and </a:t>
            </a:r>
            <a:r>
              <a:rPr lang="en" sz="1050">
                <a:solidFill>
                  <a:srgbClr val="0645AD"/>
                </a:solidFill>
                <a:highlight>
                  <a:srgbClr val="FFFFFF"/>
                </a:highlight>
                <a:uFill>
                  <a:noFill/>
                </a:uFill>
                <a:hlinkClick r:id="rId51">
                  <a:extLst>
                    <a:ext uri="{A12FA001-AC4F-418D-AE19-62706E023703}">
                      <ahyp:hlinkClr val="tx"/>
                    </a:ext>
                  </a:extLst>
                </a:hlinkClick>
              </a:rPr>
              <a:t>Qualcomm Hexagon</a:t>
            </a:r>
            <a:r>
              <a:rPr lang="en"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Some instruction set architectures allow running software of either endianness on a bi-endian architecture. This includes ARM </a:t>
            </a:r>
            <a:r>
              <a:rPr lang="en" sz="1050">
                <a:solidFill>
                  <a:srgbClr val="0645AD"/>
                </a:solidFill>
                <a:highlight>
                  <a:srgbClr val="FFFFFF"/>
                </a:highlight>
                <a:uFill>
                  <a:noFill/>
                </a:uFill>
                <a:hlinkClick r:id="rId52">
                  <a:extLst>
                    <a:ext uri="{A12FA001-AC4F-418D-AE19-62706E023703}">
                      <ahyp:hlinkClr val="tx"/>
                    </a:ext>
                  </a:extLst>
                </a:hlinkClick>
              </a:rPr>
              <a:t>AArch64</a:t>
            </a:r>
            <a:r>
              <a:rPr lang="en" sz="1050">
                <a:solidFill>
                  <a:srgbClr val="202122"/>
                </a:solidFill>
                <a:highlight>
                  <a:srgbClr val="FFFFFF"/>
                </a:highlight>
              </a:rPr>
              <a:t>, </a:t>
            </a:r>
            <a:r>
              <a:rPr lang="en" sz="1050">
                <a:solidFill>
                  <a:srgbClr val="DD3333"/>
                </a:solidFill>
                <a:highlight>
                  <a:srgbClr val="FFFFFF"/>
                </a:highlight>
                <a:uFill>
                  <a:noFill/>
                </a:uFill>
                <a:hlinkClick r:id="rId53">
                  <a:extLst>
                    <a:ext uri="{A12FA001-AC4F-418D-AE19-62706E023703}">
                      <ahyp:hlinkClr val="tx"/>
                    </a:ext>
                  </a:extLst>
                </a:hlinkClick>
              </a:rPr>
              <a:t>C-Sky</a:t>
            </a:r>
            <a:r>
              <a:rPr lang="en" sz="1050">
                <a:solidFill>
                  <a:srgbClr val="202122"/>
                </a:solidFill>
                <a:highlight>
                  <a:srgbClr val="FFFFFF"/>
                </a:highlight>
              </a:rPr>
              <a:t>, </a:t>
            </a:r>
            <a:r>
              <a:rPr lang="en" sz="1050">
                <a:solidFill>
                  <a:srgbClr val="0645AD"/>
                </a:solidFill>
                <a:highlight>
                  <a:srgbClr val="FFFFFF"/>
                </a:highlight>
                <a:uFill>
                  <a:noFill/>
                </a:uFill>
                <a:hlinkClick r:id="rId54">
                  <a:extLst>
                    <a:ext uri="{A12FA001-AC4F-418D-AE19-62706E023703}">
                      <ahyp:hlinkClr val="tx"/>
                    </a:ext>
                  </a:extLst>
                </a:hlinkClick>
              </a:rPr>
              <a:t>Power ISA</a:t>
            </a:r>
            <a:r>
              <a:rPr lang="en" sz="1050">
                <a:solidFill>
                  <a:srgbClr val="202122"/>
                </a:solidFill>
                <a:highlight>
                  <a:srgbClr val="FFFFFF"/>
                </a:highlight>
              </a:rPr>
              <a:t>, and </a:t>
            </a:r>
            <a:r>
              <a:rPr lang="en" sz="1050">
                <a:solidFill>
                  <a:srgbClr val="0645AD"/>
                </a:solidFill>
                <a:highlight>
                  <a:srgbClr val="FFFFFF"/>
                </a:highlight>
                <a:uFill>
                  <a:noFill/>
                </a:uFill>
                <a:hlinkClick r:id="rId55">
                  <a:extLst>
                    <a:ext uri="{A12FA001-AC4F-418D-AE19-62706E023703}">
                      <ahyp:hlinkClr val="tx"/>
                    </a:ext>
                  </a:extLst>
                </a:hlinkClick>
              </a:rPr>
              <a:t>RISC-V</a:t>
            </a:r>
            <a:r>
              <a:rPr lang="en" sz="1050">
                <a:solidFill>
                  <a:srgbClr val="202122"/>
                </a:solidFill>
                <a:highlight>
                  <a:srgbClr val="FFFFFF"/>
                </a:highlight>
              </a:rPr>
              <a:t>.</a:t>
            </a:r>
            <a:endParaRPr sz="10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050">
                <a:solidFill>
                  <a:srgbClr val="202122"/>
                </a:solidFill>
                <a:highlight>
                  <a:srgbClr val="FFFFFF"/>
                </a:highlight>
              </a:rPr>
              <a:t>Solely big-endian architectures include the IBM </a:t>
            </a:r>
            <a:r>
              <a:rPr lang="en" sz="1050">
                <a:solidFill>
                  <a:srgbClr val="0645AD"/>
                </a:solidFill>
                <a:highlight>
                  <a:srgbClr val="FFFFFF"/>
                </a:highlight>
                <a:uFill>
                  <a:noFill/>
                </a:uFill>
                <a:hlinkClick r:id="rId56">
                  <a:extLst>
                    <a:ext uri="{A12FA001-AC4F-418D-AE19-62706E023703}">
                      <ahyp:hlinkClr val="tx"/>
                    </a:ext>
                  </a:extLst>
                </a:hlinkClick>
              </a:rPr>
              <a:t>z/Architecture</a:t>
            </a:r>
            <a:r>
              <a:rPr lang="en" sz="1050">
                <a:solidFill>
                  <a:srgbClr val="202122"/>
                </a:solidFill>
                <a:highlight>
                  <a:srgbClr val="FFFFFF"/>
                </a:highlight>
              </a:rPr>
              <a:t>, </a:t>
            </a:r>
            <a:r>
              <a:rPr lang="en" sz="1050">
                <a:solidFill>
                  <a:srgbClr val="0645AD"/>
                </a:solidFill>
                <a:highlight>
                  <a:srgbClr val="FFFFFF"/>
                </a:highlight>
                <a:uFill>
                  <a:noFill/>
                </a:uFill>
                <a:hlinkClick r:id="rId57">
                  <a:extLst>
                    <a:ext uri="{A12FA001-AC4F-418D-AE19-62706E023703}">
                      <ahyp:hlinkClr val="tx"/>
                    </a:ext>
                  </a:extLst>
                </a:hlinkClick>
              </a:rPr>
              <a:t>Freescale ColdFire</a:t>
            </a:r>
            <a:r>
              <a:rPr lang="en" sz="1050">
                <a:solidFill>
                  <a:srgbClr val="202122"/>
                </a:solidFill>
                <a:highlight>
                  <a:srgbClr val="FFFFFF"/>
                </a:highlight>
              </a:rPr>
              <a:t> (which is </a:t>
            </a:r>
            <a:r>
              <a:rPr lang="en" sz="1050">
                <a:solidFill>
                  <a:srgbClr val="0645AD"/>
                </a:solidFill>
                <a:highlight>
                  <a:srgbClr val="FFFFFF"/>
                </a:highlight>
                <a:uFill>
                  <a:noFill/>
                </a:uFill>
                <a:hlinkClick r:id="rId58">
                  <a:extLst>
                    <a:ext uri="{A12FA001-AC4F-418D-AE19-62706E023703}">
                      <ahyp:hlinkClr val="tx"/>
                    </a:ext>
                  </a:extLst>
                </a:hlinkClick>
              </a:rPr>
              <a:t>Motorola 68000 series</a:t>
            </a:r>
            <a:r>
              <a:rPr lang="en" sz="1050">
                <a:solidFill>
                  <a:srgbClr val="202122"/>
                </a:solidFill>
                <a:highlight>
                  <a:srgbClr val="FFFFFF"/>
                </a:highlight>
              </a:rPr>
              <a:t>-based), Atmel </a:t>
            </a:r>
            <a:r>
              <a:rPr lang="en" sz="1050">
                <a:solidFill>
                  <a:srgbClr val="0645AD"/>
                </a:solidFill>
                <a:highlight>
                  <a:srgbClr val="FFFFFF"/>
                </a:highlight>
                <a:uFill>
                  <a:noFill/>
                </a:uFill>
                <a:hlinkClick r:id="rId59">
                  <a:extLst>
                    <a:ext uri="{A12FA001-AC4F-418D-AE19-62706E023703}">
                      <ahyp:hlinkClr val="tx"/>
                    </a:ext>
                  </a:extLst>
                </a:hlinkClick>
              </a:rPr>
              <a:t>AVR32</a:t>
            </a:r>
            <a:r>
              <a:rPr lang="en" sz="1050">
                <a:solidFill>
                  <a:srgbClr val="202122"/>
                </a:solidFill>
                <a:highlight>
                  <a:srgbClr val="FFFFFF"/>
                </a:highlight>
              </a:rPr>
              <a:t>, and </a:t>
            </a:r>
            <a:r>
              <a:rPr lang="en" sz="1050">
                <a:solidFill>
                  <a:srgbClr val="0645AD"/>
                </a:solidFill>
                <a:highlight>
                  <a:srgbClr val="FFFFFF"/>
                </a:highlight>
                <a:uFill>
                  <a:noFill/>
                </a:uFill>
                <a:hlinkClick r:id="rId60">
                  <a:extLst>
                    <a:ext uri="{A12FA001-AC4F-418D-AE19-62706E023703}">
                      <ahyp:hlinkClr val="tx"/>
                    </a:ext>
                  </a:extLst>
                </a:hlinkClick>
              </a:rPr>
              <a:t>OpenRISC</a:t>
            </a:r>
            <a:r>
              <a:rPr lang="en" sz="1050">
                <a:solidFill>
                  <a:srgbClr val="202122"/>
                </a:solidFill>
                <a:highlight>
                  <a:srgbClr val="FFFFFF"/>
                </a:highlight>
              </a:rPr>
              <a:t>. The </a:t>
            </a:r>
            <a:r>
              <a:rPr lang="en" sz="1050">
                <a:solidFill>
                  <a:srgbClr val="0645AD"/>
                </a:solidFill>
                <a:highlight>
                  <a:srgbClr val="FFFFFF"/>
                </a:highlight>
                <a:uFill>
                  <a:noFill/>
                </a:uFill>
                <a:hlinkClick r:id="rId61">
                  <a:extLst>
                    <a:ext uri="{A12FA001-AC4F-418D-AE19-62706E023703}">
                      <ahyp:hlinkClr val="tx"/>
                    </a:ext>
                  </a:extLst>
                </a:hlinkClick>
              </a:rPr>
              <a:t>IBM AIX</a:t>
            </a:r>
            <a:r>
              <a:rPr lang="en" sz="1050">
                <a:solidFill>
                  <a:srgbClr val="202122"/>
                </a:solidFill>
                <a:highlight>
                  <a:srgbClr val="FFFFFF"/>
                </a:highlight>
              </a:rPr>
              <a:t> and </a:t>
            </a:r>
            <a:r>
              <a:rPr lang="en" sz="1050">
                <a:solidFill>
                  <a:srgbClr val="0645AD"/>
                </a:solidFill>
                <a:highlight>
                  <a:srgbClr val="FFFFFF"/>
                </a:highlight>
                <a:uFill>
                  <a:noFill/>
                </a:uFill>
                <a:hlinkClick r:id="rId62">
                  <a:extLst>
                    <a:ext uri="{A12FA001-AC4F-418D-AE19-62706E023703}">
                      <ahyp:hlinkClr val="tx"/>
                    </a:ext>
                  </a:extLst>
                </a:hlinkClick>
              </a:rPr>
              <a:t>Oracle Solaris</a:t>
            </a:r>
            <a:r>
              <a:rPr lang="en" sz="1050">
                <a:solidFill>
                  <a:srgbClr val="202122"/>
                </a:solidFill>
                <a:highlight>
                  <a:srgbClr val="FFFFFF"/>
                </a:highlight>
              </a:rPr>
              <a:t> operating systems on bi-endian </a:t>
            </a:r>
            <a:r>
              <a:rPr lang="en" sz="1050">
                <a:solidFill>
                  <a:srgbClr val="0645AD"/>
                </a:solidFill>
                <a:highlight>
                  <a:srgbClr val="FFFFFF"/>
                </a:highlight>
                <a:uFill>
                  <a:noFill/>
                </a:uFill>
                <a:hlinkClick r:id="rId63">
                  <a:extLst>
                    <a:ext uri="{A12FA001-AC4F-418D-AE19-62706E023703}">
                      <ahyp:hlinkClr val="tx"/>
                    </a:ext>
                  </a:extLst>
                </a:hlinkClick>
              </a:rPr>
              <a:t>Power ISA</a:t>
            </a:r>
            <a:r>
              <a:rPr lang="en" sz="1050">
                <a:solidFill>
                  <a:srgbClr val="202122"/>
                </a:solidFill>
                <a:highlight>
                  <a:srgbClr val="FFFFFF"/>
                </a:highlight>
              </a:rPr>
              <a:t> and </a:t>
            </a:r>
            <a:r>
              <a:rPr lang="en" sz="1050">
                <a:solidFill>
                  <a:srgbClr val="0645AD"/>
                </a:solidFill>
                <a:highlight>
                  <a:srgbClr val="FFFFFF"/>
                </a:highlight>
                <a:uFill>
                  <a:noFill/>
                </a:uFill>
                <a:hlinkClick r:id="rId64">
                  <a:extLst>
                    <a:ext uri="{A12FA001-AC4F-418D-AE19-62706E023703}">
                      <ahyp:hlinkClr val="tx"/>
                    </a:ext>
                  </a:extLst>
                </a:hlinkClick>
              </a:rPr>
              <a:t>SPARC</a:t>
            </a:r>
            <a:r>
              <a:rPr lang="en" sz="1050">
                <a:solidFill>
                  <a:srgbClr val="202122"/>
                </a:solidFill>
                <a:highlight>
                  <a:srgbClr val="FFFFFF"/>
                </a:highlight>
              </a:rPr>
              <a:t> run in big-endian mode; some distributions of </a:t>
            </a:r>
            <a:r>
              <a:rPr lang="en" sz="1050">
                <a:solidFill>
                  <a:srgbClr val="0645AD"/>
                </a:solidFill>
                <a:highlight>
                  <a:srgbClr val="FFFFFF"/>
                </a:highlight>
                <a:uFill>
                  <a:noFill/>
                </a:uFill>
                <a:hlinkClick r:id="rId65">
                  <a:extLst>
                    <a:ext uri="{A12FA001-AC4F-418D-AE19-62706E023703}">
                      <ahyp:hlinkClr val="tx"/>
                    </a:ext>
                  </a:extLst>
                </a:hlinkClick>
              </a:rPr>
              <a:t>Linux</a:t>
            </a:r>
            <a:r>
              <a:rPr lang="en" sz="1050">
                <a:solidFill>
                  <a:srgbClr val="202122"/>
                </a:solidFill>
                <a:highlight>
                  <a:srgbClr val="FFFFFF"/>
                </a:highlight>
              </a:rPr>
              <a:t> on Power have moved to little-endian mode.</a:t>
            </a:r>
            <a:endParaRPr sz="1050">
              <a:solidFill>
                <a:srgbClr val="202122"/>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f627d3ae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f627d3ae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249225"/>
            <a:ext cx="6331500" cy="154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Logic Design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Computer Organization</a:t>
            </a:r>
            <a:endParaRPr b="1" sz="2400"/>
          </a:p>
        </p:txBody>
      </p:sp>
      <p:pic>
        <p:nvPicPr>
          <p:cNvPr id="74" name="Google Shape;74;p13"/>
          <p:cNvPicPr preferRelativeResize="0"/>
          <p:nvPr/>
        </p:nvPicPr>
        <p:blipFill>
          <a:blip r:embed="rId3">
            <a:alphaModFix/>
          </a:blip>
          <a:stretch>
            <a:fillRect/>
          </a:stretch>
        </p:blipFill>
        <p:spPr>
          <a:xfrm>
            <a:off x="3538538" y="1901900"/>
            <a:ext cx="2066925" cy="206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aphicFrame>
        <p:nvGraphicFramePr>
          <p:cNvPr id="140" name="Google Shape;140;p22"/>
          <p:cNvGraphicFramePr/>
          <p:nvPr/>
        </p:nvGraphicFramePr>
        <p:xfrm>
          <a:off x="2931250" y="1587825"/>
          <a:ext cx="3000000" cy="3000000"/>
        </p:xfrm>
        <a:graphic>
          <a:graphicData uri="http://schemas.openxmlformats.org/drawingml/2006/table">
            <a:tbl>
              <a:tblPr>
                <a:noFill/>
                <a:tableStyleId>{7C98EFCA-49D2-429A-B34D-784911DA7BE0}</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8</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4</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2</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41" name="Google Shape;141;p22"/>
          <p:cNvGraphicFramePr/>
          <p:nvPr/>
        </p:nvGraphicFramePr>
        <p:xfrm>
          <a:off x="2931250" y="3257575"/>
          <a:ext cx="3000000" cy="3000000"/>
        </p:xfrm>
        <a:graphic>
          <a:graphicData uri="http://schemas.openxmlformats.org/drawingml/2006/table">
            <a:tbl>
              <a:tblPr>
                <a:noFill/>
                <a:tableStyleId>{7C98EFCA-49D2-429A-B34D-784911DA7BE0}</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2</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4</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8</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2" name="Google Shape;142;p22"/>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Binary</a:t>
            </a:r>
            <a:r>
              <a:rPr b="0" lang="en" sz="3600"/>
              <a:t> Positional Notation</a:t>
            </a:r>
            <a:endParaRPr b="0" sz="3600"/>
          </a:p>
        </p:txBody>
      </p:sp>
      <p:sp>
        <p:nvSpPr>
          <p:cNvPr id="143" name="Google Shape;143;p22"/>
          <p:cNvSpPr txBox="1"/>
          <p:nvPr/>
        </p:nvSpPr>
        <p:spPr>
          <a:xfrm>
            <a:off x="673300" y="158782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left.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Biggest part of the number that is the BIG ENDIAN</a:t>
            </a:r>
            <a:endParaRPr>
              <a:solidFill>
                <a:schemeClr val="lt1"/>
              </a:solidFill>
              <a:latin typeface="Lato"/>
              <a:ea typeface="Lato"/>
              <a:cs typeface="Lato"/>
              <a:sym typeface="Lato"/>
            </a:endParaRPr>
          </a:p>
        </p:txBody>
      </p:sp>
      <p:sp>
        <p:nvSpPr>
          <p:cNvPr id="144" name="Google Shape;144;p22"/>
          <p:cNvSpPr txBox="1"/>
          <p:nvPr/>
        </p:nvSpPr>
        <p:spPr>
          <a:xfrm>
            <a:off x="6354125" y="325757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right.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Littlest part of the number, that is the LITTLE ENDIAN</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23"/>
          <p:cNvGraphicFramePr/>
          <p:nvPr/>
        </p:nvGraphicFramePr>
        <p:xfrm>
          <a:off x="2960600" y="1543475"/>
          <a:ext cx="3000000" cy="3000000"/>
        </p:xfrm>
        <a:graphic>
          <a:graphicData uri="http://schemas.openxmlformats.org/drawingml/2006/table">
            <a:tbl>
              <a:tblPr>
                <a:noFill/>
                <a:tableStyleId>{7C98EFCA-49D2-429A-B34D-784911DA7BE0}</a:tableStyleId>
              </a:tblPr>
              <a:tblGrid>
                <a:gridCol w="402850"/>
                <a:gridCol w="402850"/>
                <a:gridCol w="402850"/>
                <a:gridCol w="402850"/>
                <a:gridCol w="402850"/>
                <a:gridCol w="402850"/>
                <a:gridCol w="402850"/>
                <a:gridCol w="402850"/>
              </a:tblGrid>
              <a:tr h="412500">
                <a:tc>
                  <a:txBody>
                    <a:bodyPr/>
                    <a:lstStyle/>
                    <a:p>
                      <a:pPr indent="0" lvl="0" marL="0" rtl="0" algn="ctr">
                        <a:spcBef>
                          <a:spcPts val="0"/>
                        </a:spcBef>
                        <a:spcAft>
                          <a:spcPts val="0"/>
                        </a:spcAft>
                        <a:buNone/>
                      </a:pPr>
                      <a:r>
                        <a:rPr lang="en" sz="1000">
                          <a:solidFill>
                            <a:srgbClr val="FF0000"/>
                          </a:solidFill>
                        </a:rPr>
                        <a:t>128</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64</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32</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16</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8</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4</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2</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0000"/>
                          </a:solidFill>
                        </a:rPr>
                        <a:t>1</a:t>
                      </a:r>
                      <a:endParaRPr sz="10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95075">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1</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lt1"/>
                          </a:solidFill>
                        </a:rPr>
                        <a:t>0</a:t>
                      </a:r>
                      <a:endParaRPr sz="12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0" name="Google Shape;150;p23"/>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Binary Positional Notation</a:t>
            </a:r>
            <a:endParaRPr b="0" sz="3600"/>
          </a:p>
        </p:txBody>
      </p:sp>
      <p:graphicFrame>
        <p:nvGraphicFramePr>
          <p:cNvPr id="151" name="Google Shape;151;p23"/>
          <p:cNvGraphicFramePr/>
          <p:nvPr/>
        </p:nvGraphicFramePr>
        <p:xfrm>
          <a:off x="425925" y="2794950"/>
          <a:ext cx="3000000" cy="3000000"/>
        </p:xfrm>
        <a:graphic>
          <a:graphicData uri="http://schemas.openxmlformats.org/drawingml/2006/table">
            <a:tbl>
              <a:tblPr>
                <a:noFill/>
                <a:tableStyleId>{7C98EFCA-49D2-429A-B34D-784911DA7BE0}</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52" name="Google Shape;152;p23"/>
          <p:cNvGraphicFramePr/>
          <p:nvPr/>
        </p:nvGraphicFramePr>
        <p:xfrm>
          <a:off x="1949925" y="3252150"/>
          <a:ext cx="3000000" cy="3000000"/>
        </p:xfrm>
        <a:graphic>
          <a:graphicData uri="http://schemas.openxmlformats.org/drawingml/2006/table">
            <a:tbl>
              <a:tblPr>
                <a:noFill/>
                <a:tableStyleId>{7C98EFCA-49D2-429A-B34D-784911DA7BE0}</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53" name="Google Shape;153;p23"/>
          <p:cNvGraphicFramePr/>
          <p:nvPr/>
        </p:nvGraphicFramePr>
        <p:xfrm>
          <a:off x="3473925" y="3709350"/>
          <a:ext cx="3000000" cy="3000000"/>
        </p:xfrm>
        <a:graphic>
          <a:graphicData uri="http://schemas.openxmlformats.org/drawingml/2006/table">
            <a:tbl>
              <a:tblPr>
                <a:noFill/>
                <a:tableStyleId>{7C98EFCA-49D2-429A-B34D-784911DA7BE0}</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54" name="Google Shape;154;p23"/>
          <p:cNvGraphicFramePr/>
          <p:nvPr/>
        </p:nvGraphicFramePr>
        <p:xfrm>
          <a:off x="4997925" y="4166550"/>
          <a:ext cx="3000000" cy="3000000"/>
        </p:xfrm>
        <a:graphic>
          <a:graphicData uri="http://schemas.openxmlformats.org/drawingml/2006/table">
            <a:tbl>
              <a:tblPr>
                <a:noFill/>
                <a:tableStyleId>{7C98EFCA-49D2-429A-B34D-784911DA7BE0}</a:tableStyleId>
              </a:tblPr>
              <a:tblGrid>
                <a:gridCol w="382850"/>
                <a:gridCol w="382850"/>
                <a:gridCol w="382850"/>
                <a:gridCol w="382850"/>
                <a:gridCol w="382850"/>
                <a:gridCol w="382850"/>
                <a:gridCol w="382850"/>
                <a:gridCol w="382850"/>
              </a:tblGrid>
              <a:tr h="395075">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1</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chemeClr val="lt1"/>
                          </a:solidFill>
                        </a:rPr>
                        <a:t>0</a:t>
                      </a:r>
                      <a:endParaRPr sz="11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Hexadecimal</a:t>
            </a:r>
            <a:endParaRPr b="0"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5"/>
          <p:cNvPicPr preferRelativeResize="0"/>
          <p:nvPr/>
        </p:nvPicPr>
        <p:blipFill>
          <a:blip r:embed="rId3">
            <a:alphaModFix/>
          </a:blip>
          <a:stretch>
            <a:fillRect/>
          </a:stretch>
        </p:blipFill>
        <p:spPr>
          <a:xfrm>
            <a:off x="152400" y="152400"/>
            <a:ext cx="860213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Logic Gates</a:t>
            </a:r>
            <a:endParaRPr b="0"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362525" y="1288675"/>
            <a:ext cx="8388900" cy="1477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Two voltage levels – high and low (1 and 0, true and false)</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Hence, the use of binary arithmetic/logic in all computers</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 </a:t>
            </a:r>
            <a:r>
              <a:rPr lang="en" sz="2100">
                <a:solidFill>
                  <a:schemeClr val="dk1"/>
                </a:solidFill>
                <a:latin typeface="Lato"/>
                <a:ea typeface="Lato"/>
                <a:cs typeface="Lato"/>
                <a:sym typeface="Lato"/>
              </a:rPr>
              <a:t>transistor</a:t>
            </a:r>
            <a:r>
              <a:rPr lang="en" sz="2100">
                <a:solidFill>
                  <a:schemeClr val="lt1"/>
                </a:solidFill>
                <a:latin typeface="Lato"/>
                <a:ea typeface="Lato"/>
                <a:cs typeface="Lato"/>
                <a:sym typeface="Lato"/>
              </a:rPr>
              <a:t> is a 3-terminal device that acts as a switch</a:t>
            </a:r>
            <a:endParaRPr sz="2100">
              <a:solidFill>
                <a:schemeClr val="lt1"/>
              </a:solidFill>
              <a:latin typeface="Lato"/>
              <a:ea typeface="Lato"/>
              <a:cs typeface="Lato"/>
              <a:sym typeface="Lato"/>
            </a:endParaRPr>
          </a:p>
        </p:txBody>
      </p:sp>
      <p:sp>
        <p:nvSpPr>
          <p:cNvPr id="175" name="Google Shape;175;p27"/>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Digital Design Basics</a:t>
            </a:r>
            <a:endParaRPr b="0" sz="3600"/>
          </a:p>
        </p:txBody>
      </p:sp>
      <p:grpSp>
        <p:nvGrpSpPr>
          <p:cNvPr id="176" name="Google Shape;176;p27"/>
          <p:cNvGrpSpPr/>
          <p:nvPr/>
        </p:nvGrpSpPr>
        <p:grpSpPr>
          <a:xfrm>
            <a:off x="900672" y="2787045"/>
            <a:ext cx="7342656" cy="2356455"/>
            <a:chOff x="761837" y="2787045"/>
            <a:chExt cx="7342656" cy="2356455"/>
          </a:xfrm>
        </p:grpSpPr>
        <p:sp>
          <p:nvSpPr>
            <p:cNvPr id="177" name="Google Shape;177;p27"/>
            <p:cNvSpPr txBox="1"/>
            <p:nvPr/>
          </p:nvSpPr>
          <p:spPr>
            <a:xfrm>
              <a:off x="6235193" y="4814699"/>
              <a:ext cx="1869300" cy="328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a:t> </a:t>
              </a:r>
              <a:endParaRPr/>
            </a:p>
          </p:txBody>
        </p:sp>
        <p:cxnSp>
          <p:nvCxnSpPr>
            <p:cNvPr id="178" name="Google Shape;178;p27"/>
            <p:cNvCxnSpPr/>
            <p:nvPr/>
          </p:nvCxnSpPr>
          <p:spPr>
            <a:xfrm>
              <a:off x="1674582"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179" name="Google Shape;179;p27"/>
            <p:cNvCxnSpPr/>
            <p:nvPr/>
          </p:nvCxnSpPr>
          <p:spPr>
            <a:xfrm rot="10800000">
              <a:off x="1674303" y="3937876"/>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180" name="Google Shape;180;p27"/>
            <p:cNvCxnSpPr/>
            <p:nvPr/>
          </p:nvCxnSpPr>
          <p:spPr>
            <a:xfrm rot="10800000">
              <a:off x="1674303" y="4266684"/>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181" name="Google Shape;181;p27"/>
            <p:cNvCxnSpPr/>
            <p:nvPr/>
          </p:nvCxnSpPr>
          <p:spPr>
            <a:xfrm>
              <a:off x="2048403" y="3609067"/>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182" name="Google Shape;182;p27"/>
            <p:cNvCxnSpPr/>
            <p:nvPr/>
          </p:nvCxnSpPr>
          <p:spPr>
            <a:xfrm>
              <a:off x="2048403" y="4266684"/>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183" name="Google Shape;183;p27"/>
            <p:cNvCxnSpPr/>
            <p:nvPr/>
          </p:nvCxnSpPr>
          <p:spPr>
            <a:xfrm>
              <a:off x="1525054"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184" name="Google Shape;184;p27"/>
            <p:cNvCxnSpPr/>
            <p:nvPr/>
          </p:nvCxnSpPr>
          <p:spPr>
            <a:xfrm rot="10800000">
              <a:off x="1150954" y="4102280"/>
              <a:ext cx="374100" cy="0"/>
            </a:xfrm>
            <a:prstGeom prst="straightConnector1">
              <a:avLst/>
            </a:prstGeom>
            <a:noFill/>
            <a:ln cap="rnd" cmpd="sng" w="38100">
              <a:solidFill>
                <a:srgbClr val="000000"/>
              </a:solidFill>
              <a:prstDash val="solid"/>
              <a:miter lim="8000"/>
              <a:headEnd len="sm" w="sm" type="none"/>
              <a:tailEnd len="sm" w="sm" type="none"/>
            </a:ln>
          </p:spPr>
        </p:cxnSp>
        <p:cxnSp>
          <p:nvCxnSpPr>
            <p:cNvPr id="185" name="Google Shape;185;p27"/>
            <p:cNvCxnSpPr/>
            <p:nvPr/>
          </p:nvCxnSpPr>
          <p:spPr>
            <a:xfrm rot="10800000">
              <a:off x="1823895" y="3006250"/>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186" name="Google Shape;186;p27"/>
            <p:cNvCxnSpPr/>
            <p:nvPr/>
          </p:nvCxnSpPr>
          <p:spPr>
            <a:xfrm rot="10800000">
              <a:off x="1823895" y="4595493"/>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187" name="Google Shape;187;p27"/>
            <p:cNvCxnSpPr/>
            <p:nvPr/>
          </p:nvCxnSpPr>
          <p:spPr>
            <a:xfrm rot="10800000">
              <a:off x="1899131" y="4650295"/>
              <a:ext cx="298800" cy="0"/>
            </a:xfrm>
            <a:prstGeom prst="straightConnector1">
              <a:avLst/>
            </a:prstGeom>
            <a:noFill/>
            <a:ln cap="rnd" cmpd="sng" w="38100">
              <a:solidFill>
                <a:srgbClr val="000000"/>
              </a:solidFill>
              <a:prstDash val="solid"/>
              <a:miter lim="8000"/>
              <a:headEnd len="sm" w="sm" type="none"/>
              <a:tailEnd len="sm" w="sm" type="none"/>
            </a:ln>
          </p:spPr>
        </p:cxnSp>
        <p:cxnSp>
          <p:nvCxnSpPr>
            <p:cNvPr id="188" name="Google Shape;188;p27"/>
            <p:cNvCxnSpPr/>
            <p:nvPr/>
          </p:nvCxnSpPr>
          <p:spPr>
            <a:xfrm rot="10800000">
              <a:off x="1973767" y="4705096"/>
              <a:ext cx="149400" cy="0"/>
            </a:xfrm>
            <a:prstGeom prst="straightConnector1">
              <a:avLst/>
            </a:prstGeom>
            <a:noFill/>
            <a:ln cap="rnd" cmpd="sng" w="38100">
              <a:solidFill>
                <a:srgbClr val="000000"/>
              </a:solidFill>
              <a:prstDash val="solid"/>
              <a:miter lim="8000"/>
              <a:headEnd len="sm" w="sm" type="none"/>
              <a:tailEnd len="sm" w="sm" type="none"/>
            </a:ln>
          </p:spPr>
        </p:cxnSp>
        <p:sp>
          <p:nvSpPr>
            <p:cNvPr id="189" name="Google Shape;189;p27"/>
            <p:cNvSpPr txBox="1"/>
            <p:nvPr/>
          </p:nvSpPr>
          <p:spPr>
            <a:xfrm>
              <a:off x="761837" y="3945867"/>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V</a:t>
              </a:r>
              <a:endParaRPr/>
            </a:p>
          </p:txBody>
        </p:sp>
        <p:sp>
          <p:nvSpPr>
            <p:cNvPr id="190" name="Google Shape;190;p27"/>
            <p:cNvSpPr txBox="1"/>
            <p:nvPr/>
          </p:nvSpPr>
          <p:spPr>
            <a:xfrm>
              <a:off x="2272695" y="2787045"/>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V</a:t>
              </a:r>
              <a:endParaRPr/>
            </a:p>
          </p:txBody>
        </p:sp>
        <p:sp>
          <p:nvSpPr>
            <p:cNvPr id="191" name="Google Shape;191;p27"/>
            <p:cNvSpPr txBox="1"/>
            <p:nvPr/>
          </p:nvSpPr>
          <p:spPr>
            <a:xfrm>
              <a:off x="2272695" y="4485891"/>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0</a:t>
              </a:r>
              <a:endParaRPr/>
            </a:p>
          </p:txBody>
        </p:sp>
        <p:cxnSp>
          <p:nvCxnSpPr>
            <p:cNvPr id="192" name="Google Shape;192;p27"/>
            <p:cNvCxnSpPr/>
            <p:nvPr/>
          </p:nvCxnSpPr>
          <p:spPr>
            <a:xfrm>
              <a:off x="2048403" y="3006250"/>
              <a:ext cx="0" cy="273900"/>
            </a:xfrm>
            <a:prstGeom prst="straightConnector1">
              <a:avLst/>
            </a:prstGeom>
            <a:noFill/>
            <a:ln cap="rnd" cmpd="sng" w="38100">
              <a:solidFill>
                <a:srgbClr val="000000"/>
              </a:solidFill>
              <a:prstDash val="solid"/>
              <a:miter lim="8000"/>
              <a:headEnd len="sm" w="sm" type="none"/>
              <a:tailEnd len="sm" w="sm" type="none"/>
            </a:ln>
          </p:spPr>
        </p:cxnSp>
        <p:cxnSp>
          <p:nvCxnSpPr>
            <p:cNvPr id="193" name="Google Shape;193;p27"/>
            <p:cNvCxnSpPr/>
            <p:nvPr/>
          </p:nvCxnSpPr>
          <p:spPr>
            <a:xfrm flipH="1">
              <a:off x="1973703" y="3280258"/>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194" name="Google Shape;194;p27"/>
            <p:cNvCxnSpPr/>
            <p:nvPr/>
          </p:nvCxnSpPr>
          <p:spPr>
            <a:xfrm>
              <a:off x="1973639" y="3335059"/>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95" name="Google Shape;195;p27"/>
            <p:cNvCxnSpPr/>
            <p:nvPr/>
          </p:nvCxnSpPr>
          <p:spPr>
            <a:xfrm flipH="1">
              <a:off x="1973767" y="3389861"/>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96" name="Google Shape;196;p27"/>
            <p:cNvCxnSpPr/>
            <p:nvPr/>
          </p:nvCxnSpPr>
          <p:spPr>
            <a:xfrm flipH="1">
              <a:off x="1973767" y="3499464"/>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97" name="Google Shape;197;p27"/>
            <p:cNvCxnSpPr/>
            <p:nvPr/>
          </p:nvCxnSpPr>
          <p:spPr>
            <a:xfrm>
              <a:off x="1973639" y="3444662"/>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198" name="Google Shape;198;p27"/>
            <p:cNvCxnSpPr/>
            <p:nvPr/>
          </p:nvCxnSpPr>
          <p:spPr>
            <a:xfrm>
              <a:off x="1973639" y="3554265"/>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199" name="Google Shape;199;p27"/>
            <p:cNvCxnSpPr/>
            <p:nvPr/>
          </p:nvCxnSpPr>
          <p:spPr>
            <a:xfrm rot="10800000">
              <a:off x="2048123" y="3773471"/>
              <a:ext cx="374100" cy="0"/>
            </a:xfrm>
            <a:prstGeom prst="straightConnector1">
              <a:avLst/>
            </a:prstGeom>
            <a:noFill/>
            <a:ln cap="rnd" cmpd="sng" w="38100">
              <a:solidFill>
                <a:srgbClr val="000000"/>
              </a:solidFill>
              <a:prstDash val="solid"/>
              <a:miter lim="8000"/>
              <a:headEnd len="sm" w="sm" type="none"/>
              <a:tailEnd len="sm" w="sm" type="none"/>
            </a:ln>
          </p:spPr>
        </p:cxnSp>
        <p:sp>
          <p:nvSpPr>
            <p:cNvPr id="200" name="Google Shape;200;p27"/>
            <p:cNvSpPr txBox="1"/>
            <p:nvPr/>
          </p:nvSpPr>
          <p:spPr>
            <a:xfrm>
              <a:off x="2422223" y="3609067"/>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0</a:t>
              </a:r>
              <a:endParaRPr/>
            </a:p>
          </p:txBody>
        </p:sp>
        <p:cxnSp>
          <p:nvCxnSpPr>
            <p:cNvPr id="201" name="Google Shape;201;p27"/>
            <p:cNvCxnSpPr/>
            <p:nvPr/>
          </p:nvCxnSpPr>
          <p:spPr>
            <a:xfrm>
              <a:off x="2347459" y="3937876"/>
              <a:ext cx="0" cy="438300"/>
            </a:xfrm>
            <a:prstGeom prst="straightConnector1">
              <a:avLst/>
            </a:prstGeom>
            <a:noFill/>
            <a:ln cap="rnd" cmpd="sng" w="28575">
              <a:solidFill>
                <a:srgbClr val="CC0000"/>
              </a:solidFill>
              <a:prstDash val="solid"/>
              <a:miter lim="8000"/>
              <a:headEnd len="sm" w="sm" type="none"/>
              <a:tailEnd len="sm" w="sm" type="triangle"/>
            </a:ln>
          </p:spPr>
        </p:cxnSp>
        <p:sp>
          <p:nvSpPr>
            <p:cNvPr id="202" name="Google Shape;202;p27"/>
            <p:cNvSpPr txBox="1"/>
            <p:nvPr/>
          </p:nvSpPr>
          <p:spPr>
            <a:xfrm>
              <a:off x="2347449" y="3992675"/>
              <a:ext cx="15750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 sz="2000" u="none" cap="none" strike="noStrike">
                  <a:solidFill>
                    <a:srgbClr val="CC0000"/>
                  </a:solidFill>
                  <a:latin typeface="Arial"/>
                  <a:ea typeface="Arial"/>
                  <a:cs typeface="Arial"/>
                  <a:sym typeface="Arial"/>
                </a:rPr>
                <a:t>Conducting</a:t>
              </a:r>
              <a:endParaRPr/>
            </a:p>
          </p:txBody>
        </p:sp>
        <p:cxnSp>
          <p:nvCxnSpPr>
            <p:cNvPr id="203" name="Google Shape;203;p27"/>
            <p:cNvCxnSpPr/>
            <p:nvPr/>
          </p:nvCxnSpPr>
          <p:spPr>
            <a:xfrm>
              <a:off x="5263260"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204" name="Google Shape;204;p27"/>
            <p:cNvCxnSpPr/>
            <p:nvPr/>
          </p:nvCxnSpPr>
          <p:spPr>
            <a:xfrm rot="10800000">
              <a:off x="5262980" y="3937876"/>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205" name="Google Shape;205;p27"/>
            <p:cNvCxnSpPr/>
            <p:nvPr/>
          </p:nvCxnSpPr>
          <p:spPr>
            <a:xfrm rot="10800000">
              <a:off x="5262980" y="4266684"/>
              <a:ext cx="374100" cy="0"/>
            </a:xfrm>
            <a:prstGeom prst="straightConnector1">
              <a:avLst/>
            </a:prstGeom>
            <a:noFill/>
            <a:ln cap="rnd" cmpd="sng" w="38100">
              <a:solidFill>
                <a:srgbClr val="3333CC"/>
              </a:solidFill>
              <a:prstDash val="solid"/>
              <a:miter lim="8000"/>
              <a:headEnd len="sm" w="sm" type="none"/>
              <a:tailEnd len="sm" w="sm" type="none"/>
            </a:ln>
          </p:spPr>
        </p:cxnSp>
        <p:cxnSp>
          <p:nvCxnSpPr>
            <p:cNvPr id="206" name="Google Shape;206;p27"/>
            <p:cNvCxnSpPr/>
            <p:nvPr/>
          </p:nvCxnSpPr>
          <p:spPr>
            <a:xfrm>
              <a:off x="5637080" y="3609067"/>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207" name="Google Shape;207;p27"/>
            <p:cNvCxnSpPr/>
            <p:nvPr/>
          </p:nvCxnSpPr>
          <p:spPr>
            <a:xfrm>
              <a:off x="5637080" y="4266684"/>
              <a:ext cx="0" cy="328800"/>
            </a:xfrm>
            <a:prstGeom prst="straightConnector1">
              <a:avLst/>
            </a:prstGeom>
            <a:noFill/>
            <a:ln cap="rnd" cmpd="sng" w="38100">
              <a:solidFill>
                <a:srgbClr val="000000"/>
              </a:solidFill>
              <a:prstDash val="solid"/>
              <a:miter lim="8000"/>
              <a:headEnd len="sm" w="sm" type="none"/>
              <a:tailEnd len="sm" w="sm" type="none"/>
            </a:ln>
          </p:spPr>
        </p:cxnSp>
        <p:cxnSp>
          <p:nvCxnSpPr>
            <p:cNvPr id="208" name="Google Shape;208;p27"/>
            <p:cNvCxnSpPr/>
            <p:nvPr/>
          </p:nvCxnSpPr>
          <p:spPr>
            <a:xfrm>
              <a:off x="5113732" y="3937876"/>
              <a:ext cx="0" cy="328800"/>
            </a:xfrm>
            <a:prstGeom prst="straightConnector1">
              <a:avLst/>
            </a:prstGeom>
            <a:noFill/>
            <a:ln cap="rnd" cmpd="sng" w="38100">
              <a:solidFill>
                <a:srgbClr val="3333CC"/>
              </a:solidFill>
              <a:prstDash val="solid"/>
              <a:miter lim="8000"/>
              <a:headEnd len="sm" w="sm" type="none"/>
              <a:tailEnd len="sm" w="sm" type="none"/>
            </a:ln>
          </p:spPr>
        </p:cxnSp>
        <p:cxnSp>
          <p:nvCxnSpPr>
            <p:cNvPr id="209" name="Google Shape;209;p27"/>
            <p:cNvCxnSpPr/>
            <p:nvPr/>
          </p:nvCxnSpPr>
          <p:spPr>
            <a:xfrm rot="10800000">
              <a:off x="4739632" y="4102280"/>
              <a:ext cx="374100" cy="0"/>
            </a:xfrm>
            <a:prstGeom prst="straightConnector1">
              <a:avLst/>
            </a:prstGeom>
            <a:noFill/>
            <a:ln cap="rnd" cmpd="sng" w="38100">
              <a:solidFill>
                <a:srgbClr val="000000"/>
              </a:solidFill>
              <a:prstDash val="solid"/>
              <a:miter lim="8000"/>
              <a:headEnd len="sm" w="sm" type="none"/>
              <a:tailEnd len="sm" w="sm" type="none"/>
            </a:ln>
          </p:spPr>
        </p:cxnSp>
        <p:cxnSp>
          <p:nvCxnSpPr>
            <p:cNvPr id="210" name="Google Shape;210;p27"/>
            <p:cNvCxnSpPr/>
            <p:nvPr/>
          </p:nvCxnSpPr>
          <p:spPr>
            <a:xfrm rot="10800000">
              <a:off x="5412573" y="3006250"/>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211" name="Google Shape;211;p27"/>
            <p:cNvCxnSpPr/>
            <p:nvPr/>
          </p:nvCxnSpPr>
          <p:spPr>
            <a:xfrm rot="10800000">
              <a:off x="5412573" y="4595493"/>
              <a:ext cx="448800" cy="0"/>
            </a:xfrm>
            <a:prstGeom prst="straightConnector1">
              <a:avLst/>
            </a:prstGeom>
            <a:noFill/>
            <a:ln cap="rnd" cmpd="sng" w="38100">
              <a:solidFill>
                <a:srgbClr val="000000"/>
              </a:solidFill>
              <a:prstDash val="solid"/>
              <a:miter lim="8000"/>
              <a:headEnd len="sm" w="sm" type="none"/>
              <a:tailEnd len="sm" w="sm" type="none"/>
            </a:ln>
          </p:spPr>
        </p:cxnSp>
        <p:cxnSp>
          <p:nvCxnSpPr>
            <p:cNvPr id="212" name="Google Shape;212;p27"/>
            <p:cNvCxnSpPr/>
            <p:nvPr/>
          </p:nvCxnSpPr>
          <p:spPr>
            <a:xfrm rot="10800000">
              <a:off x="5487809" y="4650295"/>
              <a:ext cx="298800" cy="0"/>
            </a:xfrm>
            <a:prstGeom prst="straightConnector1">
              <a:avLst/>
            </a:prstGeom>
            <a:noFill/>
            <a:ln cap="rnd" cmpd="sng" w="38100">
              <a:solidFill>
                <a:srgbClr val="000000"/>
              </a:solidFill>
              <a:prstDash val="solid"/>
              <a:miter lim="8000"/>
              <a:headEnd len="sm" w="sm" type="none"/>
              <a:tailEnd len="sm" w="sm" type="none"/>
            </a:ln>
          </p:spPr>
        </p:cxnSp>
        <p:cxnSp>
          <p:nvCxnSpPr>
            <p:cNvPr id="213" name="Google Shape;213;p27"/>
            <p:cNvCxnSpPr/>
            <p:nvPr/>
          </p:nvCxnSpPr>
          <p:spPr>
            <a:xfrm rot="10800000">
              <a:off x="5562445" y="4705096"/>
              <a:ext cx="149400" cy="0"/>
            </a:xfrm>
            <a:prstGeom prst="straightConnector1">
              <a:avLst/>
            </a:prstGeom>
            <a:noFill/>
            <a:ln cap="rnd" cmpd="sng" w="38100">
              <a:solidFill>
                <a:srgbClr val="000000"/>
              </a:solidFill>
              <a:prstDash val="solid"/>
              <a:miter lim="8000"/>
              <a:headEnd len="sm" w="sm" type="none"/>
              <a:tailEnd len="sm" w="sm" type="none"/>
            </a:ln>
          </p:spPr>
        </p:cxnSp>
        <p:sp>
          <p:nvSpPr>
            <p:cNvPr id="214" name="Google Shape;214;p27"/>
            <p:cNvSpPr txBox="1"/>
            <p:nvPr/>
          </p:nvSpPr>
          <p:spPr>
            <a:xfrm>
              <a:off x="4350514" y="3945867"/>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0</a:t>
              </a:r>
              <a:endParaRPr/>
            </a:p>
          </p:txBody>
        </p:sp>
        <p:sp>
          <p:nvSpPr>
            <p:cNvPr id="215" name="Google Shape;215;p27"/>
            <p:cNvSpPr txBox="1"/>
            <p:nvPr/>
          </p:nvSpPr>
          <p:spPr>
            <a:xfrm>
              <a:off x="5861373" y="2787045"/>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V</a:t>
              </a:r>
              <a:endParaRPr/>
            </a:p>
          </p:txBody>
        </p:sp>
        <p:sp>
          <p:nvSpPr>
            <p:cNvPr id="216" name="Google Shape;216;p27"/>
            <p:cNvSpPr txBox="1"/>
            <p:nvPr/>
          </p:nvSpPr>
          <p:spPr>
            <a:xfrm>
              <a:off x="5861373" y="4485891"/>
              <a:ext cx="3192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 sz="2000" u="none" cap="none" strike="noStrike">
                  <a:solidFill>
                    <a:srgbClr val="000000"/>
                  </a:solidFill>
                  <a:latin typeface="Arial"/>
                  <a:ea typeface="Arial"/>
                  <a:cs typeface="Arial"/>
                  <a:sym typeface="Arial"/>
                </a:rPr>
                <a:t>0</a:t>
              </a:r>
              <a:endParaRPr/>
            </a:p>
          </p:txBody>
        </p:sp>
        <p:cxnSp>
          <p:nvCxnSpPr>
            <p:cNvPr id="217" name="Google Shape;217;p27"/>
            <p:cNvCxnSpPr/>
            <p:nvPr/>
          </p:nvCxnSpPr>
          <p:spPr>
            <a:xfrm>
              <a:off x="5637080" y="3006250"/>
              <a:ext cx="0" cy="273900"/>
            </a:xfrm>
            <a:prstGeom prst="straightConnector1">
              <a:avLst/>
            </a:prstGeom>
            <a:noFill/>
            <a:ln cap="rnd" cmpd="sng" w="38100">
              <a:solidFill>
                <a:srgbClr val="000000"/>
              </a:solidFill>
              <a:prstDash val="solid"/>
              <a:miter lim="8000"/>
              <a:headEnd len="sm" w="sm" type="none"/>
              <a:tailEnd len="sm" w="sm" type="none"/>
            </a:ln>
          </p:spPr>
        </p:cxnSp>
        <p:cxnSp>
          <p:nvCxnSpPr>
            <p:cNvPr id="218" name="Google Shape;218;p27"/>
            <p:cNvCxnSpPr/>
            <p:nvPr/>
          </p:nvCxnSpPr>
          <p:spPr>
            <a:xfrm flipH="1">
              <a:off x="5562380" y="3280258"/>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219" name="Google Shape;219;p27"/>
            <p:cNvCxnSpPr/>
            <p:nvPr/>
          </p:nvCxnSpPr>
          <p:spPr>
            <a:xfrm>
              <a:off x="5562316" y="3335059"/>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220" name="Google Shape;220;p27"/>
            <p:cNvCxnSpPr/>
            <p:nvPr/>
          </p:nvCxnSpPr>
          <p:spPr>
            <a:xfrm flipH="1">
              <a:off x="5562445" y="3389861"/>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221" name="Google Shape;221;p27"/>
            <p:cNvCxnSpPr/>
            <p:nvPr/>
          </p:nvCxnSpPr>
          <p:spPr>
            <a:xfrm flipH="1">
              <a:off x="5562445" y="3499464"/>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222" name="Google Shape;222;p27"/>
            <p:cNvCxnSpPr/>
            <p:nvPr/>
          </p:nvCxnSpPr>
          <p:spPr>
            <a:xfrm>
              <a:off x="5562316" y="3444662"/>
              <a:ext cx="149400" cy="54900"/>
            </a:xfrm>
            <a:prstGeom prst="straightConnector1">
              <a:avLst/>
            </a:prstGeom>
            <a:noFill/>
            <a:ln cap="rnd" cmpd="sng" w="38100">
              <a:solidFill>
                <a:srgbClr val="000000"/>
              </a:solidFill>
              <a:prstDash val="solid"/>
              <a:miter lim="8000"/>
              <a:headEnd len="sm" w="sm" type="none"/>
              <a:tailEnd len="sm" w="sm" type="none"/>
            </a:ln>
          </p:spPr>
        </p:cxnSp>
        <p:cxnSp>
          <p:nvCxnSpPr>
            <p:cNvPr id="223" name="Google Shape;223;p27"/>
            <p:cNvCxnSpPr/>
            <p:nvPr/>
          </p:nvCxnSpPr>
          <p:spPr>
            <a:xfrm>
              <a:off x="5562316" y="3554265"/>
              <a:ext cx="74700" cy="54900"/>
            </a:xfrm>
            <a:prstGeom prst="straightConnector1">
              <a:avLst/>
            </a:prstGeom>
            <a:noFill/>
            <a:ln cap="rnd" cmpd="sng" w="38100">
              <a:solidFill>
                <a:srgbClr val="000000"/>
              </a:solidFill>
              <a:prstDash val="solid"/>
              <a:miter lim="8000"/>
              <a:headEnd len="sm" w="sm" type="none"/>
              <a:tailEnd len="sm" w="sm" type="none"/>
            </a:ln>
          </p:spPr>
        </p:cxnSp>
        <p:cxnSp>
          <p:nvCxnSpPr>
            <p:cNvPr id="224" name="Google Shape;224;p27"/>
            <p:cNvCxnSpPr/>
            <p:nvPr/>
          </p:nvCxnSpPr>
          <p:spPr>
            <a:xfrm rot="10800000">
              <a:off x="5636801" y="3773471"/>
              <a:ext cx="374100" cy="0"/>
            </a:xfrm>
            <a:prstGeom prst="straightConnector1">
              <a:avLst/>
            </a:prstGeom>
            <a:noFill/>
            <a:ln cap="rnd" cmpd="sng" w="38100">
              <a:solidFill>
                <a:srgbClr val="000000"/>
              </a:solidFill>
              <a:prstDash val="solid"/>
              <a:miter lim="8000"/>
              <a:headEnd len="sm" w="sm" type="none"/>
              <a:tailEnd len="sm" w="sm" type="none"/>
            </a:ln>
          </p:spPr>
        </p:cxnSp>
        <p:sp>
          <p:nvSpPr>
            <p:cNvPr id="225" name="Google Shape;225;p27"/>
            <p:cNvSpPr txBox="1"/>
            <p:nvPr/>
          </p:nvSpPr>
          <p:spPr>
            <a:xfrm>
              <a:off x="6010901" y="3609067"/>
              <a:ext cx="3471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CC99"/>
                </a:buClr>
                <a:buFont typeface="Arial"/>
                <a:buNone/>
              </a:pPr>
              <a:r>
                <a:rPr b="0" i="0" lang="en" sz="2000" u="none" cap="none" strike="noStrike">
                  <a:solidFill>
                    <a:srgbClr val="00CC99"/>
                  </a:solidFill>
                  <a:latin typeface="Arial"/>
                  <a:ea typeface="Arial"/>
                  <a:cs typeface="Arial"/>
                  <a:sym typeface="Arial"/>
                </a:rPr>
                <a:t>V</a:t>
              </a:r>
              <a:endParaRPr/>
            </a:p>
          </p:txBody>
        </p:sp>
        <p:cxnSp>
          <p:nvCxnSpPr>
            <p:cNvPr id="226" name="Google Shape;226;p27"/>
            <p:cNvCxnSpPr/>
            <p:nvPr/>
          </p:nvCxnSpPr>
          <p:spPr>
            <a:xfrm>
              <a:off x="5936137" y="3937876"/>
              <a:ext cx="0" cy="438300"/>
            </a:xfrm>
            <a:prstGeom prst="straightConnector1">
              <a:avLst/>
            </a:prstGeom>
            <a:noFill/>
            <a:ln cap="rnd" cmpd="sng" w="28575">
              <a:solidFill>
                <a:srgbClr val="CC0000"/>
              </a:solidFill>
              <a:prstDash val="solid"/>
              <a:miter lim="8000"/>
              <a:headEnd len="sm" w="sm" type="none"/>
              <a:tailEnd len="sm" w="sm" type="triangle"/>
            </a:ln>
          </p:spPr>
        </p:cxnSp>
        <p:sp>
          <p:nvSpPr>
            <p:cNvPr id="227" name="Google Shape;227;p27"/>
            <p:cNvSpPr txBox="1"/>
            <p:nvPr/>
          </p:nvSpPr>
          <p:spPr>
            <a:xfrm>
              <a:off x="6085676" y="3992675"/>
              <a:ext cx="2018700" cy="285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Font typeface="Arial"/>
                <a:buNone/>
              </a:pPr>
              <a:r>
                <a:rPr b="0" i="0" lang="en" sz="2000" u="none" cap="none" strike="noStrike">
                  <a:solidFill>
                    <a:srgbClr val="CC0000"/>
                  </a:solidFill>
                  <a:latin typeface="Arial"/>
                  <a:ea typeface="Arial"/>
                  <a:cs typeface="Arial"/>
                  <a:sym typeface="Arial"/>
                </a:rPr>
                <a:t>Non-conducting</a:t>
              </a:r>
              <a:endParaRPr/>
            </a:p>
          </p:txBody>
        </p:sp>
        <p:cxnSp>
          <p:nvCxnSpPr>
            <p:cNvPr id="228" name="Google Shape;228;p27"/>
            <p:cNvCxnSpPr/>
            <p:nvPr/>
          </p:nvCxnSpPr>
          <p:spPr>
            <a:xfrm>
              <a:off x="5786609" y="4047479"/>
              <a:ext cx="298800" cy="164400"/>
            </a:xfrm>
            <a:prstGeom prst="straightConnector1">
              <a:avLst/>
            </a:prstGeom>
            <a:noFill/>
            <a:ln cap="rnd" cmpd="sng" w="28575">
              <a:solidFill>
                <a:srgbClr val="CC0000"/>
              </a:solidFill>
              <a:prstDash val="solid"/>
              <a:miter lim="8000"/>
              <a:headEnd len="sm" w="sm" type="none"/>
              <a:tailEnd len="sm" w="sm" type="none"/>
            </a:ln>
          </p:spPr>
        </p:cxnSp>
        <p:cxnSp>
          <p:nvCxnSpPr>
            <p:cNvPr id="229" name="Google Shape;229;p27"/>
            <p:cNvCxnSpPr/>
            <p:nvPr/>
          </p:nvCxnSpPr>
          <p:spPr>
            <a:xfrm flipH="1">
              <a:off x="5786865" y="4047479"/>
              <a:ext cx="298800" cy="164400"/>
            </a:xfrm>
            <a:prstGeom prst="straightConnector1">
              <a:avLst/>
            </a:prstGeom>
            <a:noFill/>
            <a:ln cap="rnd" cmpd="sng" w="28575">
              <a:solidFill>
                <a:srgbClr val="CC0000"/>
              </a:solidFill>
              <a:prstDash val="solid"/>
              <a:miter lim="8000"/>
              <a:headEnd len="sm" w="sm" type="none"/>
              <a:tailEnd len="sm" w="sm"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362525" y="1288675"/>
            <a:ext cx="83889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 A </a:t>
            </a:r>
            <a:r>
              <a:rPr lang="en" sz="2100">
                <a:solidFill>
                  <a:schemeClr val="dk1"/>
                </a:solidFill>
                <a:latin typeface="Lato"/>
                <a:ea typeface="Lato"/>
                <a:cs typeface="Lato"/>
                <a:sym typeface="Lato"/>
              </a:rPr>
              <a:t>logic block</a:t>
            </a:r>
            <a:r>
              <a:rPr lang="en" sz="2100">
                <a:solidFill>
                  <a:schemeClr val="lt1"/>
                </a:solidFill>
                <a:latin typeface="Lato"/>
                <a:ea typeface="Lato"/>
                <a:cs typeface="Lato"/>
                <a:sym typeface="Lato"/>
              </a:rPr>
              <a:t> has a number of binary inputs and produces</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a number of binary outputs – the simplest logic block is</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composed of a few transistors</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A logic block is termed </a:t>
            </a:r>
            <a:r>
              <a:rPr lang="en" sz="2100">
                <a:solidFill>
                  <a:schemeClr val="dk1"/>
                </a:solidFill>
                <a:latin typeface="Lato"/>
                <a:ea typeface="Lato"/>
                <a:cs typeface="Lato"/>
                <a:sym typeface="Lato"/>
              </a:rPr>
              <a:t>combinational</a:t>
            </a:r>
            <a:r>
              <a:rPr lang="en" sz="2100">
                <a:solidFill>
                  <a:schemeClr val="lt1"/>
                </a:solidFill>
                <a:latin typeface="Lato"/>
                <a:ea typeface="Lato"/>
                <a:cs typeface="Lato"/>
                <a:sym typeface="Lato"/>
              </a:rPr>
              <a:t> if the output is only</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a function of the inputs</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A logic block is termed </a:t>
            </a:r>
            <a:r>
              <a:rPr lang="en" sz="2100">
                <a:solidFill>
                  <a:schemeClr val="dk1"/>
                </a:solidFill>
                <a:latin typeface="Lato"/>
                <a:ea typeface="Lato"/>
                <a:cs typeface="Lato"/>
                <a:sym typeface="Lato"/>
              </a:rPr>
              <a:t>sequential</a:t>
            </a:r>
            <a:r>
              <a:rPr lang="en" sz="2100">
                <a:solidFill>
                  <a:schemeClr val="lt1"/>
                </a:solidFill>
                <a:latin typeface="Lato"/>
                <a:ea typeface="Lato"/>
                <a:cs typeface="Lato"/>
                <a:sym typeface="Lato"/>
              </a:rPr>
              <a:t> if the block has some</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internal memory (state) that also influences the output</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 A basic logic block is termed a gate (</a:t>
            </a:r>
            <a:r>
              <a:rPr lang="en" sz="2100">
                <a:solidFill>
                  <a:schemeClr val="dk1"/>
                </a:solidFill>
                <a:latin typeface="Lato"/>
                <a:ea typeface="Lato"/>
                <a:cs typeface="Lato"/>
                <a:sym typeface="Lato"/>
              </a:rPr>
              <a:t>AND</a:t>
            </a:r>
            <a:r>
              <a:rPr lang="en" sz="2100">
                <a:solidFill>
                  <a:schemeClr val="lt1"/>
                </a:solidFill>
                <a:latin typeface="Lato"/>
                <a:ea typeface="Lato"/>
                <a:cs typeface="Lato"/>
                <a:sym typeface="Lato"/>
              </a:rPr>
              <a:t>, </a:t>
            </a:r>
            <a:r>
              <a:rPr lang="en" sz="2100">
                <a:solidFill>
                  <a:schemeClr val="dk1"/>
                </a:solidFill>
                <a:latin typeface="Lato"/>
                <a:ea typeface="Lato"/>
                <a:cs typeface="Lato"/>
                <a:sym typeface="Lato"/>
              </a:rPr>
              <a:t>OR</a:t>
            </a:r>
            <a:r>
              <a:rPr lang="en" sz="2100">
                <a:solidFill>
                  <a:schemeClr val="lt1"/>
                </a:solidFill>
                <a:latin typeface="Lato"/>
                <a:ea typeface="Lato"/>
                <a:cs typeface="Lato"/>
                <a:sym typeface="Lato"/>
              </a:rPr>
              <a:t>, </a:t>
            </a:r>
            <a:r>
              <a:rPr lang="en" sz="2100">
                <a:solidFill>
                  <a:schemeClr val="dk1"/>
                </a:solidFill>
                <a:latin typeface="Lato"/>
                <a:ea typeface="Lato"/>
                <a:cs typeface="Lato"/>
                <a:sym typeface="Lato"/>
              </a:rPr>
              <a:t>NOT</a:t>
            </a:r>
            <a:r>
              <a:rPr lang="en" sz="2100">
                <a:solidFill>
                  <a:schemeClr val="lt1"/>
                </a:solidFill>
                <a:latin typeface="Lato"/>
                <a:ea typeface="Lato"/>
                <a:cs typeface="Lato"/>
                <a:sym typeface="Lato"/>
              </a:rPr>
              <a:t>, etc.)</a:t>
            </a:r>
            <a:endParaRPr sz="2100">
              <a:solidFill>
                <a:schemeClr val="lt1"/>
              </a:solidFill>
              <a:latin typeface="Lato"/>
              <a:ea typeface="Lato"/>
              <a:cs typeface="Lato"/>
              <a:sym typeface="Lato"/>
            </a:endParaRPr>
          </a:p>
        </p:txBody>
      </p:sp>
      <p:sp>
        <p:nvSpPr>
          <p:cNvPr id="235" name="Google Shape;235;p28"/>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Logic Block</a:t>
            </a:r>
            <a:endParaRPr b="0"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nvSpPr>
        <p:spPr>
          <a:xfrm>
            <a:off x="362525" y="1136275"/>
            <a:ext cx="83889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A </a:t>
            </a:r>
            <a:r>
              <a:rPr lang="en" sz="2100">
                <a:solidFill>
                  <a:schemeClr val="dk1"/>
                </a:solidFill>
                <a:latin typeface="Lato"/>
                <a:ea typeface="Lato"/>
                <a:cs typeface="Lato"/>
                <a:sym typeface="Lato"/>
              </a:rPr>
              <a:t>table</a:t>
            </a:r>
            <a:r>
              <a:rPr lang="en" sz="2100">
                <a:solidFill>
                  <a:schemeClr val="lt1"/>
                </a:solidFill>
                <a:latin typeface="Lato"/>
                <a:ea typeface="Lato"/>
                <a:cs typeface="Lato"/>
                <a:sym typeface="Lato"/>
              </a:rPr>
              <a:t> of all possible inputs and the associated outputs for a particular cir</a:t>
            </a:r>
            <a:r>
              <a:rPr lang="en" sz="2100">
                <a:solidFill>
                  <a:schemeClr val="lt1"/>
                </a:solidFill>
                <a:latin typeface="Lato"/>
                <a:ea typeface="Lato"/>
                <a:cs typeface="Lato"/>
                <a:sym typeface="Lato"/>
              </a:rPr>
              <a:t>cuit</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All </a:t>
            </a:r>
            <a:r>
              <a:rPr lang="en" sz="2100">
                <a:solidFill>
                  <a:schemeClr val="dk1"/>
                </a:solidFill>
                <a:latin typeface="Lato"/>
                <a:ea typeface="Lato"/>
                <a:cs typeface="Lato"/>
                <a:sym typeface="Lato"/>
              </a:rPr>
              <a:t>combinational logic</a:t>
            </a:r>
            <a:r>
              <a:rPr lang="en" sz="2100">
                <a:solidFill>
                  <a:schemeClr val="lt1"/>
                </a:solidFill>
                <a:latin typeface="Lato"/>
                <a:ea typeface="Lato"/>
                <a:cs typeface="Lato"/>
                <a:sym typeface="Lato"/>
              </a:rPr>
              <a:t> can be completely described using a truth table</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Non-zero output truth tables only list the inputs that result in non-zero outputs</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Text example: for all values of A, B, and C, let D be true if at least one input is true, let E be true if exactly two inputs are true, and let F be true only if all three inputs are true.</a:t>
            </a:r>
            <a:endParaRPr sz="2100">
              <a:solidFill>
                <a:schemeClr val="lt1"/>
              </a:solidFill>
              <a:latin typeface="Lato"/>
              <a:ea typeface="Lato"/>
              <a:cs typeface="Lato"/>
              <a:sym typeface="Lato"/>
            </a:endParaRPr>
          </a:p>
        </p:txBody>
      </p:sp>
      <p:sp>
        <p:nvSpPr>
          <p:cNvPr id="241" name="Google Shape;241;p29"/>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Truth Table</a:t>
            </a:r>
            <a:endParaRPr b="0"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nvSpPr>
        <p:spPr>
          <a:xfrm>
            <a:off x="362525" y="1136275"/>
            <a:ext cx="8388900" cy="3417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Lato"/>
              <a:buChar char="-"/>
            </a:pPr>
            <a:r>
              <a:rPr lang="en" sz="2100">
                <a:solidFill>
                  <a:schemeClr val="lt1"/>
                </a:solidFill>
                <a:latin typeface="Lato"/>
                <a:ea typeface="Lato"/>
                <a:cs typeface="Lato"/>
                <a:sym typeface="Lato"/>
              </a:rPr>
              <a:t>binary </a:t>
            </a:r>
            <a:r>
              <a:rPr lang="en" sz="2100">
                <a:solidFill>
                  <a:schemeClr val="dk1"/>
                </a:solidFill>
                <a:latin typeface="Lato"/>
                <a:ea typeface="Lato"/>
                <a:cs typeface="Lato"/>
                <a:sym typeface="Lato"/>
              </a:rPr>
              <a:t>OR</a:t>
            </a:r>
            <a:r>
              <a:rPr lang="en" sz="2100">
                <a:solidFill>
                  <a:schemeClr val="lt1"/>
                </a:solidFill>
                <a:latin typeface="Lato"/>
                <a:ea typeface="Lato"/>
                <a:cs typeface="Lato"/>
                <a:sym typeface="Lato"/>
              </a:rPr>
              <a:t> is written </a:t>
            </a:r>
            <a:r>
              <a:rPr lang="en" sz="2100">
                <a:solidFill>
                  <a:schemeClr val="dk1"/>
                </a:solidFill>
                <a:latin typeface="Lato"/>
                <a:ea typeface="Lato"/>
                <a:cs typeface="Lato"/>
                <a:sym typeface="Lato"/>
              </a:rPr>
              <a:t>+</a:t>
            </a:r>
            <a:endParaRPr sz="2100">
              <a:solidFill>
                <a:schemeClr val="dk1"/>
              </a:solidFill>
              <a:latin typeface="Lato"/>
              <a:ea typeface="Lato"/>
              <a:cs typeface="Lato"/>
              <a:sym typeface="Lato"/>
            </a:endParaRPr>
          </a:p>
          <a:p>
            <a:pPr indent="-361950" lvl="1" marL="9144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logical sum</a:t>
            </a:r>
            <a:endParaRPr sz="2100">
              <a:solidFill>
                <a:schemeClr val="lt1"/>
              </a:solidFill>
              <a:latin typeface="Lato"/>
              <a:ea typeface="Lato"/>
              <a:cs typeface="Lato"/>
              <a:sym typeface="Lato"/>
            </a:endParaRPr>
          </a:p>
          <a:p>
            <a:pPr indent="-361950" lvl="1" marL="9144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result is 1 if at least one variable is 1</a:t>
            </a:r>
            <a:endParaRPr sz="21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2100">
              <a:solidFill>
                <a:schemeClr val="lt1"/>
              </a:solidFill>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binary </a:t>
            </a:r>
            <a:r>
              <a:rPr lang="en" sz="2100">
                <a:solidFill>
                  <a:schemeClr val="dk1"/>
                </a:solidFill>
                <a:latin typeface="Lato"/>
                <a:ea typeface="Lato"/>
                <a:cs typeface="Lato"/>
                <a:sym typeface="Lato"/>
              </a:rPr>
              <a:t>AND</a:t>
            </a:r>
            <a:r>
              <a:rPr lang="en" sz="2100">
                <a:solidFill>
                  <a:schemeClr val="lt1"/>
                </a:solidFill>
                <a:latin typeface="Lato"/>
                <a:ea typeface="Lato"/>
                <a:cs typeface="Lato"/>
                <a:sym typeface="Lato"/>
              </a:rPr>
              <a:t> is written </a:t>
            </a:r>
            <a:r>
              <a:rPr lang="en" sz="2100">
                <a:solidFill>
                  <a:schemeClr val="dk1"/>
                </a:solidFill>
                <a:latin typeface="Lato"/>
                <a:ea typeface="Lato"/>
                <a:cs typeface="Lato"/>
                <a:sym typeface="Lato"/>
              </a:rPr>
              <a:t>*</a:t>
            </a:r>
            <a:endParaRPr sz="2100">
              <a:solidFill>
                <a:schemeClr val="dk1"/>
              </a:solidFill>
              <a:latin typeface="Lato"/>
              <a:ea typeface="Lato"/>
              <a:cs typeface="Lato"/>
              <a:sym typeface="Lato"/>
            </a:endParaRPr>
          </a:p>
          <a:p>
            <a:pPr indent="-361950" lvl="1" marL="9144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logical product</a:t>
            </a:r>
            <a:endParaRPr sz="2100">
              <a:solidFill>
                <a:schemeClr val="lt1"/>
              </a:solidFill>
              <a:latin typeface="Lato"/>
              <a:ea typeface="Lato"/>
              <a:cs typeface="Lato"/>
              <a:sym typeface="Lato"/>
            </a:endParaRPr>
          </a:p>
          <a:p>
            <a:pPr indent="-361950" lvl="1" marL="9144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result is 1 only if both variables are 1</a:t>
            </a:r>
            <a:endParaRPr sz="21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2100">
              <a:solidFill>
                <a:schemeClr val="lt1"/>
              </a:solidFill>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unary </a:t>
            </a:r>
            <a:r>
              <a:rPr lang="en" sz="2100">
                <a:solidFill>
                  <a:schemeClr val="dk1"/>
                </a:solidFill>
                <a:latin typeface="Lato"/>
                <a:ea typeface="Lato"/>
                <a:cs typeface="Lato"/>
                <a:sym typeface="Lato"/>
              </a:rPr>
              <a:t>NOT</a:t>
            </a:r>
            <a:r>
              <a:rPr lang="en" sz="2100">
                <a:solidFill>
                  <a:schemeClr val="lt1"/>
                </a:solidFill>
                <a:latin typeface="Lato"/>
                <a:ea typeface="Lato"/>
                <a:cs typeface="Lato"/>
                <a:sym typeface="Lato"/>
              </a:rPr>
              <a:t> is written </a:t>
            </a:r>
            <a:r>
              <a:rPr lang="en" sz="2100">
                <a:solidFill>
                  <a:schemeClr val="dk1"/>
                </a:solidFill>
                <a:latin typeface="Lato"/>
                <a:ea typeface="Lato"/>
                <a:cs typeface="Lato"/>
                <a:sym typeface="Lato"/>
              </a:rPr>
              <a:t>`A</a:t>
            </a:r>
            <a:endParaRPr sz="2100">
              <a:solidFill>
                <a:schemeClr val="dk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p:txBody>
      </p:sp>
      <p:sp>
        <p:nvSpPr>
          <p:cNvPr id="247" name="Google Shape;247;p30"/>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Boolean Algebra</a:t>
            </a:r>
            <a:endParaRPr b="0"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nvSpPr>
        <p:spPr>
          <a:xfrm>
            <a:off x="362525" y="1517275"/>
            <a:ext cx="83889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A </a:t>
            </a:r>
            <a:r>
              <a:rPr lang="en" sz="2100">
                <a:solidFill>
                  <a:schemeClr val="dk1"/>
                </a:solidFill>
                <a:latin typeface="Lato"/>
                <a:ea typeface="Lato"/>
                <a:cs typeface="Lato"/>
                <a:sym typeface="Lato"/>
              </a:rPr>
              <a:t>gate</a:t>
            </a:r>
            <a:r>
              <a:rPr lang="en" sz="2100">
                <a:solidFill>
                  <a:schemeClr val="lt1"/>
                </a:solidFill>
                <a:latin typeface="Lato"/>
                <a:ea typeface="Lato"/>
                <a:cs typeface="Lato"/>
                <a:sym typeface="Lato"/>
              </a:rPr>
              <a:t> is a device that implements basic logic functions, such as </a:t>
            </a:r>
            <a:r>
              <a:rPr lang="en" sz="2100">
                <a:solidFill>
                  <a:schemeClr val="dk1"/>
                </a:solidFill>
                <a:latin typeface="Lato"/>
                <a:ea typeface="Lato"/>
                <a:cs typeface="Lato"/>
                <a:sym typeface="Lato"/>
              </a:rPr>
              <a:t>AND</a:t>
            </a:r>
            <a:r>
              <a:rPr lang="en" sz="2100">
                <a:solidFill>
                  <a:schemeClr val="lt1"/>
                </a:solidFill>
                <a:latin typeface="Lato"/>
                <a:ea typeface="Lato"/>
                <a:cs typeface="Lato"/>
                <a:sym typeface="Lato"/>
              </a:rPr>
              <a:t> or </a:t>
            </a:r>
            <a:r>
              <a:rPr lang="en" sz="2100">
                <a:solidFill>
                  <a:schemeClr val="dk1"/>
                </a:solidFill>
                <a:latin typeface="Lato"/>
                <a:ea typeface="Lato"/>
                <a:cs typeface="Lato"/>
                <a:sym typeface="Lato"/>
              </a:rPr>
              <a:t>OR</a:t>
            </a:r>
            <a:r>
              <a:rPr lang="en" sz="2100">
                <a:solidFill>
                  <a:schemeClr val="lt1"/>
                </a:solidFill>
                <a:latin typeface="Lato"/>
                <a:ea typeface="Lato"/>
                <a:cs typeface="Lato"/>
                <a:sym typeface="Lato"/>
              </a:rPr>
              <a:t>.</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dk1"/>
                </a:solidFill>
                <a:latin typeface="Lato"/>
                <a:ea typeface="Lato"/>
                <a:cs typeface="Lato"/>
                <a:sym typeface="Lato"/>
              </a:rPr>
              <a:t>Logic blocks</a:t>
            </a:r>
            <a:r>
              <a:rPr lang="en" sz="2100">
                <a:solidFill>
                  <a:schemeClr val="lt1"/>
                </a:solidFill>
                <a:latin typeface="Lato"/>
                <a:ea typeface="Lato"/>
                <a:cs typeface="Lato"/>
                <a:sym typeface="Lato"/>
              </a:rPr>
              <a:t> are built from </a:t>
            </a:r>
            <a:r>
              <a:rPr lang="en" sz="2100">
                <a:solidFill>
                  <a:schemeClr val="dk1"/>
                </a:solidFill>
                <a:latin typeface="Lato"/>
                <a:ea typeface="Lato"/>
                <a:cs typeface="Lato"/>
                <a:sym typeface="Lato"/>
              </a:rPr>
              <a:t>gates</a:t>
            </a:r>
            <a:r>
              <a:rPr lang="en" sz="2100">
                <a:solidFill>
                  <a:schemeClr val="lt1"/>
                </a:solidFill>
                <a:latin typeface="Lato"/>
                <a:ea typeface="Lato"/>
                <a:cs typeface="Lato"/>
                <a:sym typeface="Lato"/>
              </a:rPr>
              <a:t> that implement basic logic functions.</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The logical function </a:t>
            </a:r>
            <a:r>
              <a:rPr lang="en" sz="2100">
                <a:solidFill>
                  <a:schemeClr val="dk1"/>
                </a:solidFill>
                <a:latin typeface="Lato"/>
                <a:ea typeface="Lato"/>
                <a:cs typeface="Lato"/>
                <a:sym typeface="Lato"/>
              </a:rPr>
              <a:t>NOT</a:t>
            </a:r>
            <a:r>
              <a:rPr lang="en" sz="2100">
                <a:solidFill>
                  <a:schemeClr val="lt1"/>
                </a:solidFill>
                <a:latin typeface="Lato"/>
                <a:ea typeface="Lato"/>
                <a:cs typeface="Lato"/>
                <a:sym typeface="Lato"/>
              </a:rPr>
              <a:t> is implemented with an inverter that always has a single input.</a:t>
            </a:r>
            <a:endParaRPr sz="2100">
              <a:solidFill>
                <a:schemeClr val="lt1"/>
              </a:solidFill>
              <a:latin typeface="Lato"/>
              <a:ea typeface="Lato"/>
              <a:cs typeface="Lato"/>
              <a:sym typeface="Lato"/>
            </a:endParaRPr>
          </a:p>
        </p:txBody>
      </p:sp>
      <p:sp>
        <p:nvSpPr>
          <p:cNvPr id="253" name="Google Shape;253;p31"/>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Gate</a:t>
            </a:r>
            <a:endParaRPr b="0"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1" name="Google Shape;81;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2" name="Google Shape;82;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Lesson 3 Review</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Logisim Quick Tour</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Logic Gates</a:t>
            </a:r>
            <a:endParaRPr sz="1100">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Boolean Algebra</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Practice</a:t>
            </a:r>
            <a:endParaRPr b="1"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Truth Table</a:t>
            </a:r>
            <a:endParaRPr b="1" sz="1300">
              <a:solidFill>
                <a:schemeClr val="dk1"/>
              </a:solidFill>
              <a:latin typeface="Raleway"/>
              <a:ea typeface="Raleway"/>
              <a:cs typeface="Raleway"/>
              <a:sym typeface="Raleway"/>
            </a:endParaRPr>
          </a:p>
          <a:p>
            <a:pPr indent="-311150" lvl="0" marL="457200" rtl="0" algn="l">
              <a:spcBef>
                <a:spcPts val="1000"/>
              </a:spcBef>
              <a:spcAft>
                <a:spcPts val="1000"/>
              </a:spcAft>
              <a:buClr>
                <a:schemeClr val="dk1"/>
              </a:buClr>
              <a:buSzPts val="1300"/>
              <a:buFont typeface="Raleway"/>
              <a:buChar char="➔"/>
            </a:pPr>
            <a:r>
              <a:rPr b="1" lang="en" sz="1300">
                <a:solidFill>
                  <a:schemeClr val="dk1"/>
                </a:solidFill>
                <a:latin typeface="Raleway"/>
                <a:ea typeface="Raleway"/>
                <a:cs typeface="Raleway"/>
                <a:sym typeface="Raleway"/>
              </a:rPr>
              <a:t>Practice</a:t>
            </a:r>
            <a:endParaRPr sz="11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2"/>
          <p:cNvPicPr preferRelativeResize="0"/>
          <p:nvPr/>
        </p:nvPicPr>
        <p:blipFill>
          <a:blip r:embed="rId3">
            <a:alphaModFix/>
          </a:blip>
          <a:stretch>
            <a:fillRect/>
          </a:stretch>
        </p:blipFill>
        <p:spPr>
          <a:xfrm>
            <a:off x="989300" y="1871663"/>
            <a:ext cx="2152650" cy="1400175"/>
          </a:xfrm>
          <a:prstGeom prst="rect">
            <a:avLst/>
          </a:prstGeom>
          <a:noFill/>
          <a:ln>
            <a:noFill/>
          </a:ln>
        </p:spPr>
      </p:pic>
      <p:pic>
        <p:nvPicPr>
          <p:cNvPr id="259" name="Google Shape;259;p32"/>
          <p:cNvPicPr preferRelativeResize="0"/>
          <p:nvPr/>
        </p:nvPicPr>
        <p:blipFill>
          <a:blip r:embed="rId4">
            <a:alphaModFix/>
          </a:blip>
          <a:stretch>
            <a:fillRect/>
          </a:stretch>
        </p:blipFill>
        <p:spPr>
          <a:xfrm>
            <a:off x="3495675" y="1871663"/>
            <a:ext cx="2152650" cy="1400175"/>
          </a:xfrm>
          <a:prstGeom prst="rect">
            <a:avLst/>
          </a:prstGeom>
          <a:noFill/>
          <a:ln>
            <a:noFill/>
          </a:ln>
        </p:spPr>
      </p:pic>
      <p:pic>
        <p:nvPicPr>
          <p:cNvPr id="260" name="Google Shape;260;p32"/>
          <p:cNvPicPr preferRelativeResize="0"/>
          <p:nvPr/>
        </p:nvPicPr>
        <p:blipFill>
          <a:blip r:embed="rId5">
            <a:alphaModFix/>
          </a:blip>
          <a:stretch>
            <a:fillRect/>
          </a:stretch>
        </p:blipFill>
        <p:spPr>
          <a:xfrm>
            <a:off x="6002050" y="1871675"/>
            <a:ext cx="2152650" cy="1400175"/>
          </a:xfrm>
          <a:prstGeom prst="rect">
            <a:avLst/>
          </a:prstGeom>
          <a:noFill/>
          <a:ln>
            <a:noFill/>
          </a:ln>
        </p:spPr>
      </p:pic>
      <p:sp>
        <p:nvSpPr>
          <p:cNvPr id="261" name="Google Shape;261;p32"/>
          <p:cNvSpPr txBox="1"/>
          <p:nvPr/>
        </p:nvSpPr>
        <p:spPr>
          <a:xfrm>
            <a:off x="989250" y="3726075"/>
            <a:ext cx="2152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Lato"/>
                <a:ea typeface="Lato"/>
                <a:cs typeface="Lato"/>
                <a:sym typeface="Lato"/>
              </a:rPr>
              <a:t>AND</a:t>
            </a:r>
            <a:endParaRPr b="1" sz="2100">
              <a:solidFill>
                <a:schemeClr val="dk1"/>
              </a:solidFill>
              <a:latin typeface="Lato"/>
              <a:ea typeface="Lato"/>
              <a:cs typeface="Lato"/>
              <a:sym typeface="Lato"/>
            </a:endParaRPr>
          </a:p>
        </p:txBody>
      </p:sp>
      <p:sp>
        <p:nvSpPr>
          <p:cNvPr id="262" name="Google Shape;262;p32"/>
          <p:cNvSpPr txBox="1"/>
          <p:nvPr/>
        </p:nvSpPr>
        <p:spPr>
          <a:xfrm>
            <a:off x="3495600" y="3726075"/>
            <a:ext cx="2152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Lato"/>
                <a:ea typeface="Lato"/>
                <a:cs typeface="Lato"/>
                <a:sym typeface="Lato"/>
              </a:rPr>
              <a:t>OR</a:t>
            </a:r>
            <a:endParaRPr b="1" sz="2100">
              <a:solidFill>
                <a:schemeClr val="dk1"/>
              </a:solidFill>
              <a:latin typeface="Lato"/>
              <a:ea typeface="Lato"/>
              <a:cs typeface="Lato"/>
              <a:sym typeface="Lato"/>
            </a:endParaRPr>
          </a:p>
        </p:txBody>
      </p:sp>
      <p:sp>
        <p:nvSpPr>
          <p:cNvPr id="263" name="Google Shape;263;p32"/>
          <p:cNvSpPr txBox="1"/>
          <p:nvPr/>
        </p:nvSpPr>
        <p:spPr>
          <a:xfrm>
            <a:off x="6010200" y="3726075"/>
            <a:ext cx="2152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1"/>
                </a:solidFill>
                <a:latin typeface="Lato"/>
                <a:ea typeface="Lato"/>
                <a:cs typeface="Lato"/>
                <a:sym typeface="Lato"/>
              </a:rPr>
              <a:t>NOT </a:t>
            </a:r>
            <a:r>
              <a:rPr b="1" lang="en" sz="2100">
                <a:solidFill>
                  <a:schemeClr val="lt1"/>
                </a:solidFill>
                <a:latin typeface="Lato"/>
                <a:ea typeface="Lato"/>
                <a:cs typeface="Lato"/>
                <a:sym typeface="Lato"/>
              </a:rPr>
              <a:t>(inverter)</a:t>
            </a:r>
            <a:endParaRPr b="1" sz="2100">
              <a:solidFill>
                <a:schemeClr val="lt1"/>
              </a:solidFill>
              <a:latin typeface="Lato"/>
              <a:ea typeface="Lato"/>
              <a:cs typeface="Lato"/>
              <a:sym typeface="Lato"/>
            </a:endParaRPr>
          </a:p>
        </p:txBody>
      </p:sp>
      <p:sp>
        <p:nvSpPr>
          <p:cNvPr id="264" name="Google Shape;264;p32"/>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Gate</a:t>
            </a:r>
            <a:endParaRPr b="0"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Practice</a:t>
            </a:r>
            <a:endParaRPr b="0"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283100" y="1007050"/>
            <a:ext cx="8538600" cy="35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100">
                <a:latin typeface="Lato"/>
                <a:ea typeface="Lato"/>
                <a:cs typeface="Lato"/>
                <a:sym typeface="Lato"/>
              </a:rPr>
              <a:t>1)</a:t>
            </a:r>
            <a:r>
              <a:rPr b="0" lang="en" sz="2100">
                <a:latin typeface="Lato"/>
                <a:ea typeface="Lato"/>
                <a:cs typeface="Lato"/>
                <a:sym typeface="Lato"/>
              </a:rPr>
              <a:t> for all values of A and B, let C be true if B is true.</a:t>
            </a:r>
            <a:endParaRPr b="0" sz="2100">
              <a:latin typeface="Lato"/>
              <a:ea typeface="Lato"/>
              <a:cs typeface="Lato"/>
              <a:sym typeface="Lato"/>
            </a:endParaRPr>
          </a:p>
          <a:p>
            <a:pPr indent="0" lvl="0" marL="0" rtl="0" algn="l">
              <a:spcBef>
                <a:spcPts val="0"/>
              </a:spcBef>
              <a:spcAft>
                <a:spcPts val="0"/>
              </a:spcAft>
              <a:buNone/>
            </a:pPr>
            <a:r>
              <a:t/>
            </a:r>
            <a:endParaRPr b="0" sz="2100">
              <a:latin typeface="Lato"/>
              <a:ea typeface="Lato"/>
              <a:cs typeface="Lato"/>
              <a:sym typeface="Lato"/>
            </a:endParaRPr>
          </a:p>
          <a:p>
            <a:pPr indent="0" lvl="0" marL="0" rtl="0" algn="l">
              <a:spcBef>
                <a:spcPts val="0"/>
              </a:spcBef>
              <a:spcAft>
                <a:spcPts val="0"/>
              </a:spcAft>
              <a:buNone/>
            </a:pPr>
            <a:r>
              <a:t/>
            </a:r>
            <a:endParaRPr b="0" sz="2100">
              <a:latin typeface="Lato"/>
              <a:ea typeface="Lato"/>
              <a:cs typeface="Lato"/>
              <a:sym typeface="Lato"/>
            </a:endParaRPr>
          </a:p>
          <a:p>
            <a:pPr indent="0" lvl="0" marL="0" rtl="0" algn="l">
              <a:spcBef>
                <a:spcPts val="0"/>
              </a:spcBef>
              <a:spcAft>
                <a:spcPts val="0"/>
              </a:spcAft>
              <a:buClr>
                <a:schemeClr val="dk2"/>
              </a:buClr>
              <a:buSzPts val="1100"/>
              <a:buFont typeface="Arial"/>
              <a:buNone/>
            </a:pPr>
            <a:r>
              <a:rPr b="0" lang="en" sz="2100">
                <a:latin typeface="Lato"/>
                <a:ea typeface="Lato"/>
                <a:cs typeface="Lato"/>
                <a:sym typeface="Lato"/>
              </a:rPr>
              <a:t>2) for all values of A, B, and C, let D be true if B is true. Let E be true if exactly A and C true</a:t>
            </a:r>
            <a:endParaRPr b="0" sz="2100">
              <a:latin typeface="Lato"/>
              <a:ea typeface="Lato"/>
              <a:cs typeface="Lato"/>
              <a:sym typeface="Lato"/>
            </a:endParaRPr>
          </a:p>
        </p:txBody>
      </p:sp>
      <p:sp>
        <p:nvSpPr>
          <p:cNvPr id="275" name="Google Shape;275;p34"/>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Build the Truth Table</a:t>
            </a:r>
            <a:endParaRPr b="0"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nvSpPr>
        <p:spPr>
          <a:xfrm>
            <a:off x="362525" y="1517275"/>
            <a:ext cx="8388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Lato"/>
                <a:ea typeface="Lato"/>
                <a:cs typeface="Lato"/>
                <a:sym typeface="Lato"/>
              </a:rPr>
              <a:t>In fact, all logic functions can be constructed with only a single gate type, if that gate is inverting.</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lt1"/>
                </a:solidFill>
                <a:latin typeface="Lato"/>
                <a:ea typeface="Lato"/>
                <a:cs typeface="Lato"/>
                <a:sym typeface="Lato"/>
              </a:rPr>
              <a:t>The two common inverting gates are called </a:t>
            </a:r>
            <a:r>
              <a:rPr lang="en" sz="2100">
                <a:solidFill>
                  <a:schemeClr val="dk1"/>
                </a:solidFill>
                <a:latin typeface="Lato"/>
                <a:ea typeface="Lato"/>
                <a:cs typeface="Lato"/>
                <a:sym typeface="Lato"/>
              </a:rPr>
              <a:t>NOR</a:t>
            </a:r>
            <a:r>
              <a:rPr lang="en" sz="2100">
                <a:solidFill>
                  <a:schemeClr val="lt1"/>
                </a:solidFill>
                <a:latin typeface="Lato"/>
                <a:ea typeface="Lato"/>
                <a:cs typeface="Lato"/>
                <a:sym typeface="Lato"/>
              </a:rPr>
              <a:t> and </a:t>
            </a:r>
            <a:r>
              <a:rPr lang="en" sz="2100">
                <a:solidFill>
                  <a:schemeClr val="dk1"/>
                </a:solidFill>
                <a:latin typeface="Lato"/>
                <a:ea typeface="Lato"/>
                <a:cs typeface="Lato"/>
                <a:sym typeface="Lato"/>
              </a:rPr>
              <a:t>NAND</a:t>
            </a:r>
            <a:r>
              <a:rPr lang="en" sz="2100">
                <a:solidFill>
                  <a:schemeClr val="lt1"/>
                </a:solidFill>
                <a:latin typeface="Lato"/>
                <a:ea typeface="Lato"/>
                <a:cs typeface="Lato"/>
                <a:sym typeface="Lato"/>
              </a:rPr>
              <a:t> and correspond to inverted </a:t>
            </a:r>
            <a:r>
              <a:rPr lang="en" sz="2100">
                <a:solidFill>
                  <a:schemeClr val="dk1"/>
                </a:solidFill>
                <a:latin typeface="Lato"/>
                <a:ea typeface="Lato"/>
                <a:cs typeface="Lato"/>
                <a:sym typeface="Lato"/>
              </a:rPr>
              <a:t>OR</a:t>
            </a:r>
            <a:r>
              <a:rPr lang="en" sz="2100">
                <a:solidFill>
                  <a:schemeClr val="lt1"/>
                </a:solidFill>
                <a:latin typeface="Lato"/>
                <a:ea typeface="Lato"/>
                <a:cs typeface="Lato"/>
                <a:sym typeface="Lato"/>
              </a:rPr>
              <a:t> and </a:t>
            </a:r>
            <a:r>
              <a:rPr lang="en" sz="2100">
                <a:solidFill>
                  <a:schemeClr val="dk1"/>
                </a:solidFill>
                <a:latin typeface="Lato"/>
                <a:ea typeface="Lato"/>
                <a:cs typeface="Lato"/>
                <a:sym typeface="Lato"/>
              </a:rPr>
              <a:t>AND</a:t>
            </a:r>
            <a:r>
              <a:rPr lang="en" sz="2100">
                <a:solidFill>
                  <a:schemeClr val="lt1"/>
                </a:solidFill>
                <a:latin typeface="Lato"/>
                <a:ea typeface="Lato"/>
                <a:cs typeface="Lato"/>
                <a:sym typeface="Lato"/>
              </a:rPr>
              <a:t> gates, respectively.</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a:p>
            <a:pPr indent="0" lvl="0" marL="0" rtl="0" algn="l">
              <a:spcBef>
                <a:spcPts val="0"/>
              </a:spcBef>
              <a:spcAft>
                <a:spcPts val="0"/>
              </a:spcAft>
              <a:buNone/>
            </a:pPr>
            <a:r>
              <a:rPr lang="en" sz="2100">
                <a:solidFill>
                  <a:schemeClr val="dk1"/>
                </a:solidFill>
                <a:latin typeface="Lato"/>
                <a:ea typeface="Lato"/>
                <a:cs typeface="Lato"/>
                <a:sym typeface="Lato"/>
              </a:rPr>
              <a:t>NOR</a:t>
            </a:r>
            <a:r>
              <a:rPr lang="en" sz="2100">
                <a:solidFill>
                  <a:schemeClr val="lt1"/>
                </a:solidFill>
                <a:latin typeface="Lato"/>
                <a:ea typeface="Lato"/>
                <a:cs typeface="Lato"/>
                <a:sym typeface="Lato"/>
              </a:rPr>
              <a:t> and </a:t>
            </a:r>
            <a:r>
              <a:rPr lang="en" sz="2100">
                <a:solidFill>
                  <a:schemeClr val="dk1"/>
                </a:solidFill>
                <a:latin typeface="Lato"/>
                <a:ea typeface="Lato"/>
                <a:cs typeface="Lato"/>
                <a:sym typeface="Lato"/>
              </a:rPr>
              <a:t>NAND</a:t>
            </a:r>
            <a:r>
              <a:rPr lang="en" sz="2100">
                <a:solidFill>
                  <a:schemeClr val="lt1"/>
                </a:solidFill>
                <a:latin typeface="Lato"/>
                <a:ea typeface="Lato"/>
                <a:cs typeface="Lato"/>
                <a:sym typeface="Lato"/>
              </a:rPr>
              <a:t> gates are called </a:t>
            </a:r>
            <a:r>
              <a:rPr lang="en" sz="2100">
                <a:solidFill>
                  <a:schemeClr val="dk1"/>
                </a:solidFill>
                <a:latin typeface="Lato"/>
                <a:ea typeface="Lato"/>
                <a:cs typeface="Lato"/>
                <a:sym typeface="Lato"/>
              </a:rPr>
              <a:t>universal</a:t>
            </a:r>
            <a:r>
              <a:rPr lang="en" sz="2100">
                <a:solidFill>
                  <a:schemeClr val="lt1"/>
                </a:solidFill>
                <a:latin typeface="Lato"/>
                <a:ea typeface="Lato"/>
                <a:cs typeface="Lato"/>
                <a:sym typeface="Lato"/>
              </a:rPr>
              <a:t>, since any logic function can be built using this one gate type.</a:t>
            </a:r>
            <a:endParaRPr sz="2100">
              <a:solidFill>
                <a:schemeClr val="lt1"/>
              </a:solidFill>
              <a:latin typeface="Lato"/>
              <a:ea typeface="Lato"/>
              <a:cs typeface="Lato"/>
              <a:sym typeface="Lato"/>
            </a:endParaRPr>
          </a:p>
        </p:txBody>
      </p:sp>
      <p:sp>
        <p:nvSpPr>
          <p:cNvPr id="281" name="Google Shape;281;p35"/>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NAND and NOR Gates</a:t>
            </a:r>
            <a:endParaRPr b="0"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nvSpPr>
        <p:spPr>
          <a:xfrm>
            <a:off x="362525" y="1517275"/>
            <a:ext cx="8388900" cy="21240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Arithmetic and logical </a:t>
            </a:r>
            <a:endParaRPr sz="2100">
              <a:solidFill>
                <a:schemeClr val="lt1"/>
              </a:solidFill>
              <a:latin typeface="Lato"/>
              <a:ea typeface="Lato"/>
              <a:cs typeface="Lato"/>
              <a:sym typeface="Lato"/>
            </a:endParaRPr>
          </a:p>
          <a:p>
            <a:pPr indent="-361950" lvl="1" marL="9144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Adders, Subtractors, Multipliers, Comparators</a:t>
            </a:r>
            <a:endParaRPr sz="2100">
              <a:solidFill>
                <a:schemeClr val="lt1"/>
              </a:solidFill>
              <a:latin typeface="Lato"/>
              <a:ea typeface="Lato"/>
              <a:cs typeface="Lato"/>
              <a:sym typeface="Lato"/>
            </a:endParaRPr>
          </a:p>
          <a:p>
            <a:pPr indent="0" lvl="0" marL="457200" rtl="0" algn="l">
              <a:spcBef>
                <a:spcPts val="0"/>
              </a:spcBef>
              <a:spcAft>
                <a:spcPts val="0"/>
              </a:spcAft>
              <a:buNone/>
            </a:pPr>
            <a:r>
              <a:t/>
            </a:r>
            <a:endParaRPr sz="2100">
              <a:solidFill>
                <a:schemeClr val="lt1"/>
              </a:solidFill>
              <a:latin typeface="Lato"/>
              <a:ea typeface="Lato"/>
              <a:cs typeface="Lato"/>
              <a:sym typeface="Lato"/>
            </a:endParaRPr>
          </a:p>
          <a:p>
            <a:pPr indent="-361950" lvl="0" marL="4572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Data handling</a:t>
            </a:r>
            <a:endParaRPr sz="2100">
              <a:solidFill>
                <a:schemeClr val="lt1"/>
              </a:solidFill>
              <a:latin typeface="Lato"/>
              <a:ea typeface="Lato"/>
              <a:cs typeface="Lato"/>
              <a:sym typeface="Lato"/>
            </a:endParaRPr>
          </a:p>
          <a:p>
            <a:pPr indent="-361950" lvl="1" marL="914400" rtl="0" algn="l">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Multiplexers, Demultiplexers, encoders, decoders</a:t>
            </a:r>
            <a:endParaRPr sz="2100">
              <a:solidFill>
                <a:schemeClr val="lt1"/>
              </a:solidFill>
              <a:latin typeface="Lato"/>
              <a:ea typeface="Lato"/>
              <a:cs typeface="Lato"/>
              <a:sym typeface="Lato"/>
            </a:endParaRPr>
          </a:p>
          <a:p>
            <a:pPr indent="0" lvl="0" marL="0" rtl="0" algn="l">
              <a:spcBef>
                <a:spcPts val="0"/>
              </a:spcBef>
              <a:spcAft>
                <a:spcPts val="0"/>
              </a:spcAft>
              <a:buNone/>
            </a:pPr>
            <a:r>
              <a:t/>
            </a:r>
            <a:endParaRPr sz="2100">
              <a:solidFill>
                <a:schemeClr val="lt1"/>
              </a:solidFill>
              <a:latin typeface="Lato"/>
              <a:ea typeface="Lato"/>
              <a:cs typeface="Lato"/>
              <a:sym typeface="Lato"/>
            </a:endParaRPr>
          </a:p>
        </p:txBody>
      </p:sp>
      <p:sp>
        <p:nvSpPr>
          <p:cNvPr id="287" name="Google Shape;287;p36"/>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Types of Combinational Logic </a:t>
            </a:r>
            <a:endParaRPr b="0" sz="3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pic>
        <p:nvPicPr>
          <p:cNvPr id="292" name="Google Shape;292;p3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93" name="Google Shape;293;p3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94" name="Google Shape;294;p3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End</a:t>
            </a:r>
            <a:endParaRPr b="1" sz="3000">
              <a:solidFill>
                <a:schemeClr val="lt2"/>
              </a:solidFill>
              <a:latin typeface="Raleway"/>
              <a:ea typeface="Raleway"/>
              <a:cs typeface="Raleway"/>
              <a:sym typeface="Raleway"/>
            </a:endParaRPr>
          </a:p>
        </p:txBody>
      </p:sp>
      <p:sp>
        <p:nvSpPr>
          <p:cNvPr id="295" name="Google Shape;295;p3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HOMEWORK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Collaborate on Slack</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Logic Gates, Truth Table, Boolean Algebra</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Complete practice problems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Download Logisim-evolution</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Test that you are able to run on your computer.</a:t>
            </a:r>
            <a:endParaRPr sz="12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Range and Precision</a:t>
            </a:r>
            <a:endParaRPr b="0"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Standard Scientific Notation</a:t>
            </a:r>
            <a:endParaRPr sz="3600">
              <a:solidFill>
                <a:srgbClr val="FFFFFF"/>
              </a:solidFill>
              <a:latin typeface="Raleway"/>
              <a:ea typeface="Raleway"/>
              <a:cs typeface="Raleway"/>
              <a:sym typeface="Raleway"/>
            </a:endParaRPr>
          </a:p>
        </p:txBody>
      </p:sp>
      <p:sp>
        <p:nvSpPr>
          <p:cNvPr id="93" name="Google Shape;93;p16"/>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94" name="Google Shape;94;p16"/>
          <p:cNvGraphicFramePr/>
          <p:nvPr/>
        </p:nvGraphicFramePr>
        <p:xfrm>
          <a:off x="260850" y="2351075"/>
          <a:ext cx="3000000" cy="3000000"/>
        </p:xfrm>
        <a:graphic>
          <a:graphicData uri="http://schemas.openxmlformats.org/drawingml/2006/table">
            <a:tbl>
              <a:tblPr>
                <a:noFill/>
                <a:tableStyleId>{7C98EFCA-49D2-429A-B34D-784911DA7BE0}</a:tableStyleId>
              </a:tblPr>
              <a:tblGrid>
                <a:gridCol w="538900"/>
                <a:gridCol w="538900"/>
                <a:gridCol w="538900"/>
                <a:gridCol w="538900"/>
                <a:gridCol w="538900"/>
                <a:gridCol w="538900"/>
                <a:gridCol w="538900"/>
                <a:gridCol w="538900"/>
                <a:gridCol w="538900"/>
                <a:gridCol w="538900"/>
                <a:gridCol w="538900"/>
                <a:gridCol w="538900"/>
                <a:gridCol w="538900"/>
                <a:gridCol w="538900"/>
                <a:gridCol w="538900"/>
                <a:gridCol w="538900"/>
              </a:tblGrid>
              <a:tr h="423300">
                <a:tc>
                  <a:txBody>
                    <a:bodyPr/>
                    <a:lstStyle/>
                    <a:p>
                      <a:pPr indent="0" lvl="0" marL="0" rtl="0" algn="ctr">
                        <a:spcBef>
                          <a:spcPts val="0"/>
                        </a:spcBef>
                        <a:spcAft>
                          <a:spcPts val="0"/>
                        </a:spcAft>
                        <a:buNone/>
                      </a:pPr>
                      <a:r>
                        <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-32</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16</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8</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23300">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accent2"/>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19050">
                      <a:solidFill>
                        <a:srgbClr val="FF0000"/>
                      </a:solidFill>
                      <a:prstDash val="solid"/>
                      <a:round/>
                      <a:headEnd len="sm" w="sm" type="none"/>
                      <a:tailEnd len="sm" w="sm" type="none"/>
                    </a:lnR>
                    <a:lnT cap="flat" cmpd="sng" w="28575">
                      <a:solidFill>
                        <a:schemeClr val="accent4"/>
                      </a:solidFill>
                      <a:prstDash val="solid"/>
                      <a:round/>
                      <a:headEnd len="sm" w="sm" type="none"/>
                      <a:tailEnd len="sm" w="sm" type="none"/>
                    </a:lnT>
                    <a:lnB cap="flat" cmpd="sng" w="28575">
                      <a:solidFill>
                        <a:schemeClr val="accent4"/>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19050">
                      <a:solidFill>
                        <a:srgbClr val="FF0000"/>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solidFill>
                      <a:srgbClr val="FF9900"/>
                    </a:solidFill>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
        <p:nvSpPr>
          <p:cNvPr id="95" name="Google Shape;95;p16"/>
          <p:cNvSpPr/>
          <p:nvPr/>
        </p:nvSpPr>
        <p:spPr>
          <a:xfrm>
            <a:off x="734500" y="3013602"/>
            <a:ext cx="121200" cy="117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343975" y="1844250"/>
            <a:ext cx="538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4"/>
                </a:solidFill>
                <a:latin typeface="Lato"/>
                <a:ea typeface="Lato"/>
                <a:cs typeface="Lato"/>
                <a:sym typeface="Lato"/>
              </a:rPr>
              <a:t>mantissa</a:t>
            </a:r>
            <a:endParaRPr b="1" sz="2000">
              <a:solidFill>
                <a:schemeClr val="accent4"/>
              </a:solidFill>
              <a:latin typeface="Lato"/>
              <a:ea typeface="Lato"/>
              <a:cs typeface="Lato"/>
              <a:sym typeface="Lato"/>
            </a:endParaRPr>
          </a:p>
        </p:txBody>
      </p:sp>
      <p:sp>
        <p:nvSpPr>
          <p:cNvPr id="97" name="Google Shape;97;p16"/>
          <p:cNvSpPr txBox="1"/>
          <p:nvPr/>
        </p:nvSpPr>
        <p:spPr>
          <a:xfrm>
            <a:off x="5649825" y="1811825"/>
            <a:ext cx="3233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accent3"/>
                </a:solidFill>
                <a:latin typeface="Lato"/>
                <a:ea typeface="Lato"/>
                <a:cs typeface="Lato"/>
                <a:sym typeface="Lato"/>
              </a:rPr>
              <a:t>exponent</a:t>
            </a:r>
            <a:endParaRPr b="1" sz="2000">
              <a:solidFill>
                <a:schemeClr val="accent3"/>
              </a:solidFill>
              <a:latin typeface="Lato"/>
              <a:ea typeface="Lato"/>
              <a:cs typeface="Lato"/>
              <a:sym typeface="Lato"/>
            </a:endParaRPr>
          </a:p>
        </p:txBody>
      </p:sp>
      <p:cxnSp>
        <p:nvCxnSpPr>
          <p:cNvPr id="98" name="Google Shape;98;p16"/>
          <p:cNvCxnSpPr/>
          <p:nvPr/>
        </p:nvCxnSpPr>
        <p:spPr>
          <a:xfrm rot="10800000">
            <a:off x="743225" y="3343175"/>
            <a:ext cx="367800" cy="352800"/>
          </a:xfrm>
          <a:prstGeom prst="straightConnector1">
            <a:avLst/>
          </a:prstGeom>
          <a:noFill/>
          <a:ln cap="flat" cmpd="sng" w="19050">
            <a:solidFill>
              <a:srgbClr val="FF9900"/>
            </a:solidFill>
            <a:prstDash val="solid"/>
            <a:round/>
            <a:headEnd len="med" w="med" type="none"/>
            <a:tailEnd len="med" w="med" type="triangle"/>
          </a:ln>
        </p:spPr>
      </p:cxnSp>
      <p:sp>
        <p:nvSpPr>
          <p:cNvPr id="99" name="Google Shape;99;p16"/>
          <p:cNvSpPr txBox="1"/>
          <p:nvPr/>
        </p:nvSpPr>
        <p:spPr>
          <a:xfrm>
            <a:off x="1111050" y="34861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100" name="Google Shape;100;p16"/>
          <p:cNvCxnSpPr>
            <a:stCxn id="101" idx="1"/>
          </p:cNvCxnSpPr>
          <p:nvPr/>
        </p:nvCxnSpPr>
        <p:spPr>
          <a:xfrm rot="10800000">
            <a:off x="6138750" y="3359100"/>
            <a:ext cx="382500" cy="266400"/>
          </a:xfrm>
          <a:prstGeom prst="straightConnector1">
            <a:avLst/>
          </a:prstGeom>
          <a:noFill/>
          <a:ln cap="flat" cmpd="sng" w="19050">
            <a:solidFill>
              <a:srgbClr val="FF9900"/>
            </a:solidFill>
            <a:prstDash val="solid"/>
            <a:round/>
            <a:headEnd len="med" w="med" type="none"/>
            <a:tailEnd len="med" w="med" type="triangle"/>
          </a:ln>
        </p:spPr>
      </p:cxnSp>
      <p:sp>
        <p:nvSpPr>
          <p:cNvPr id="101" name="Google Shape;101;p16"/>
          <p:cNvSpPr txBox="1"/>
          <p:nvPr/>
        </p:nvSpPr>
        <p:spPr>
          <a:xfrm>
            <a:off x="6521250" y="3409950"/>
            <a:ext cx="1121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9900"/>
                </a:solidFill>
                <a:latin typeface="Lato"/>
                <a:ea typeface="Lato"/>
                <a:cs typeface="Lato"/>
                <a:sym typeface="Lato"/>
              </a:rPr>
              <a:t>sign bit</a:t>
            </a:r>
            <a:endParaRPr b="1" sz="1600">
              <a:solidFill>
                <a:srgbClr val="FF9900"/>
              </a:solidFill>
              <a:latin typeface="Lato"/>
              <a:ea typeface="Lato"/>
              <a:cs typeface="Lato"/>
              <a:sym typeface="Lato"/>
            </a:endParaRPr>
          </a:p>
        </p:txBody>
      </p:sp>
      <p:cxnSp>
        <p:nvCxnSpPr>
          <p:cNvPr id="102" name="Google Shape;102;p16"/>
          <p:cNvCxnSpPr/>
          <p:nvPr/>
        </p:nvCxnSpPr>
        <p:spPr>
          <a:xfrm rot="10800000">
            <a:off x="887150" y="3156850"/>
            <a:ext cx="319800" cy="279600"/>
          </a:xfrm>
          <a:prstGeom prst="straightConnector1">
            <a:avLst/>
          </a:prstGeom>
          <a:noFill/>
          <a:ln cap="flat" cmpd="sng" w="19050">
            <a:solidFill>
              <a:srgbClr val="FF0000"/>
            </a:solidFill>
            <a:prstDash val="solid"/>
            <a:round/>
            <a:headEnd len="med" w="med" type="none"/>
            <a:tailEnd len="med" w="med" type="triangle"/>
          </a:ln>
        </p:spPr>
      </p:cxnSp>
      <p:sp>
        <p:nvSpPr>
          <p:cNvPr id="103" name="Google Shape;103;p16"/>
          <p:cNvSpPr txBox="1"/>
          <p:nvPr/>
        </p:nvSpPr>
        <p:spPr>
          <a:xfrm>
            <a:off x="1162175" y="3236100"/>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Lato"/>
                <a:ea typeface="Lato"/>
                <a:cs typeface="Lato"/>
                <a:sym typeface="Lato"/>
              </a:rPr>
              <a:t>imaginary point</a:t>
            </a:r>
            <a:endParaRPr b="1">
              <a:solidFill>
                <a:srgbClr val="FF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nvSpPr>
        <p:spPr>
          <a:xfrm>
            <a:off x="260850" y="617250"/>
            <a:ext cx="8622300" cy="71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000"/>
              </a:spcAft>
              <a:buNone/>
            </a:pPr>
            <a:r>
              <a:rPr lang="en" sz="3600">
                <a:solidFill>
                  <a:srgbClr val="FFFFFF"/>
                </a:solidFill>
                <a:latin typeface="Raleway"/>
                <a:ea typeface="Raleway"/>
                <a:cs typeface="Raleway"/>
                <a:sym typeface="Raleway"/>
              </a:rPr>
              <a:t>Representing Number Values in Higher Level Language like Java</a:t>
            </a:r>
            <a:endParaRPr sz="3600">
              <a:solidFill>
                <a:srgbClr val="FFFFFF"/>
              </a:solidFill>
              <a:latin typeface="Raleway"/>
              <a:ea typeface="Raleway"/>
              <a:cs typeface="Raleway"/>
              <a:sym typeface="Raleway"/>
            </a:endParaRPr>
          </a:p>
        </p:txBody>
      </p:sp>
      <p:sp>
        <p:nvSpPr>
          <p:cNvPr id="109" name="Google Shape;109;p17"/>
          <p:cNvSpPr txBox="1"/>
          <p:nvPr/>
        </p:nvSpPr>
        <p:spPr>
          <a:xfrm>
            <a:off x="228875" y="1258200"/>
            <a:ext cx="8622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chemeClr val="accent2"/>
              </a:solidFill>
              <a:latin typeface="Lato"/>
              <a:ea typeface="Lato"/>
              <a:cs typeface="Lato"/>
              <a:sym typeface="Lato"/>
            </a:endParaRPr>
          </a:p>
        </p:txBody>
      </p:sp>
      <p:graphicFrame>
        <p:nvGraphicFramePr>
          <p:cNvPr id="110" name="Google Shape;110;p17"/>
          <p:cNvGraphicFramePr/>
          <p:nvPr/>
        </p:nvGraphicFramePr>
        <p:xfrm>
          <a:off x="952500" y="1563325"/>
          <a:ext cx="3000000" cy="3000000"/>
        </p:xfrm>
        <a:graphic>
          <a:graphicData uri="http://schemas.openxmlformats.org/drawingml/2006/table">
            <a:tbl>
              <a:tblPr>
                <a:noFill/>
                <a:tableStyleId>{7C98EFCA-49D2-429A-B34D-784911DA7BE0}</a:tableStyleId>
              </a:tblPr>
              <a:tblGrid>
                <a:gridCol w="1158125"/>
                <a:gridCol w="6080875"/>
              </a:tblGrid>
              <a:tr h="381000">
                <a:tc>
                  <a:txBody>
                    <a:bodyPr/>
                    <a:lstStyle/>
                    <a:p>
                      <a:pPr indent="0" lvl="0" marL="0" rtl="0" algn="l">
                        <a:spcBef>
                          <a:spcPts val="0"/>
                        </a:spcBef>
                        <a:spcAft>
                          <a:spcPts val="0"/>
                        </a:spcAft>
                        <a:buNone/>
                      </a:pPr>
                      <a:r>
                        <a:rPr lang="en" sz="1500">
                          <a:solidFill>
                            <a:schemeClr val="dk1"/>
                          </a:solidFill>
                        </a:rPr>
                        <a:t>byte</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8-bit signed two's complement integer (-128 to 127)</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short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16</a:t>
                      </a:r>
                      <a:r>
                        <a:rPr lang="en" sz="1500">
                          <a:solidFill>
                            <a:schemeClr val="lt1"/>
                          </a:solidFill>
                        </a:rPr>
                        <a:t>-bit signed two's complement integer </a:t>
                      </a:r>
                      <a:r>
                        <a:rPr lang="en" sz="1500">
                          <a:solidFill>
                            <a:schemeClr val="lt1"/>
                          </a:solidFill>
                        </a:rPr>
                        <a:t>(-32,768 to 32767)</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int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32</a:t>
                      </a:r>
                      <a:r>
                        <a:rPr lang="en" sz="1500">
                          <a:solidFill>
                            <a:schemeClr val="lt1"/>
                          </a:solidFill>
                        </a:rPr>
                        <a:t>-bit signed two's complement integer (-2</a:t>
                      </a:r>
                      <a:r>
                        <a:rPr baseline="30000" lang="en" sz="1500">
                          <a:solidFill>
                            <a:schemeClr val="lt1"/>
                          </a:solidFill>
                        </a:rPr>
                        <a:t>31</a:t>
                      </a:r>
                      <a:r>
                        <a:rPr lang="en" sz="1500">
                          <a:solidFill>
                            <a:schemeClr val="lt1"/>
                          </a:solidFill>
                        </a:rPr>
                        <a:t> to 2</a:t>
                      </a:r>
                      <a:r>
                        <a:rPr baseline="30000" lang="en" sz="1500">
                          <a:solidFill>
                            <a:schemeClr val="lt1"/>
                          </a:solidFill>
                        </a:rPr>
                        <a:t>31</a:t>
                      </a:r>
                      <a:r>
                        <a:rPr lang="en" sz="1500">
                          <a:solidFill>
                            <a:schemeClr val="lt1"/>
                          </a:solidFill>
                        </a:rPr>
                        <a:t>-1)</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long</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64</a:t>
                      </a:r>
                      <a:r>
                        <a:rPr lang="en" sz="1500">
                          <a:solidFill>
                            <a:schemeClr val="lt1"/>
                          </a:solidFill>
                        </a:rPr>
                        <a:t>-bit signed two's complement integer </a:t>
                      </a:r>
                      <a:r>
                        <a:rPr lang="en" sz="1500">
                          <a:solidFill>
                            <a:schemeClr val="lt1"/>
                          </a:solidFill>
                        </a:rPr>
                        <a:t>(-2</a:t>
                      </a:r>
                      <a:r>
                        <a:rPr baseline="30000" lang="en" sz="1500">
                          <a:solidFill>
                            <a:schemeClr val="lt1"/>
                          </a:solidFill>
                        </a:rPr>
                        <a:t>63</a:t>
                      </a:r>
                      <a:r>
                        <a:rPr lang="en" sz="1500">
                          <a:solidFill>
                            <a:schemeClr val="lt1"/>
                          </a:solidFill>
                        </a:rPr>
                        <a:t> to 2</a:t>
                      </a:r>
                      <a:r>
                        <a:rPr baseline="30000" lang="en" sz="1500">
                          <a:solidFill>
                            <a:schemeClr val="lt1"/>
                          </a:solidFill>
                        </a:rPr>
                        <a:t>63</a:t>
                      </a:r>
                      <a:r>
                        <a:rPr lang="en" sz="1500">
                          <a:solidFill>
                            <a:schemeClr val="lt1"/>
                          </a:solidFill>
                        </a:rPr>
                        <a:t>-1)</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float</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single-precision 32-bit IEEE 754 floating point </a:t>
                      </a:r>
                      <a:endParaRPr sz="1500">
                        <a:solidFill>
                          <a:schemeClr val="lt1"/>
                        </a:solidFill>
                      </a:endParaRPr>
                    </a:p>
                    <a:p>
                      <a:pPr indent="0" lvl="0" marL="0" rtl="0" algn="l">
                        <a:spcBef>
                          <a:spcPts val="0"/>
                        </a:spcBef>
                        <a:spcAft>
                          <a:spcPts val="0"/>
                        </a:spcAft>
                        <a:buNone/>
                      </a:pPr>
                      <a:r>
                        <a:rPr lang="en" sz="1500">
                          <a:solidFill>
                            <a:schemeClr val="lt1"/>
                          </a:solidFill>
                        </a:rPr>
                        <a:t>(23 bits mantissa + 8 bits exponent)</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double</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double</a:t>
                      </a:r>
                      <a:r>
                        <a:rPr lang="en" sz="1500">
                          <a:solidFill>
                            <a:schemeClr val="lt1"/>
                          </a:solidFill>
                        </a:rPr>
                        <a:t>-precision 64-bit IEEE 754 floating point</a:t>
                      </a:r>
                      <a:endParaRPr sz="1500">
                        <a:solidFill>
                          <a:schemeClr val="lt1"/>
                        </a:solidFill>
                      </a:endParaRPr>
                    </a:p>
                    <a:p>
                      <a:pPr indent="0" lvl="0" marL="0" rtl="0" algn="l">
                        <a:spcBef>
                          <a:spcPts val="0"/>
                        </a:spcBef>
                        <a:spcAft>
                          <a:spcPts val="0"/>
                        </a:spcAft>
                        <a:buClr>
                          <a:schemeClr val="dk2"/>
                        </a:buClr>
                        <a:buSzPts val="1100"/>
                        <a:buFont typeface="Arial"/>
                        <a:buNone/>
                      </a:pPr>
                      <a:r>
                        <a:rPr lang="en" sz="1500">
                          <a:solidFill>
                            <a:schemeClr val="lt1"/>
                          </a:solidFill>
                        </a:rPr>
                        <a:t>(52 bits mantissa + 11 bits exponent)</a:t>
                      </a:r>
                      <a:endParaRPr sz="1500">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sz="1500">
                          <a:solidFill>
                            <a:schemeClr val="dk1"/>
                          </a:solidFill>
                        </a:rPr>
                        <a:t>BigDecimal</a:t>
                      </a:r>
                      <a:endParaRPr sz="1500">
                        <a:solidFill>
                          <a:schemeClr val="dk1"/>
                        </a:solidFill>
                      </a:endParaRPr>
                    </a:p>
                  </a:txBody>
                  <a:tcPr marT="91425" marB="91425" marR="91425" marL="91425"/>
                </a:tc>
                <a:tc>
                  <a:txBody>
                    <a:bodyPr/>
                    <a:lstStyle/>
                    <a:p>
                      <a:pPr indent="0" lvl="0" marL="0" rtl="0" algn="l">
                        <a:spcBef>
                          <a:spcPts val="0"/>
                        </a:spcBef>
                        <a:spcAft>
                          <a:spcPts val="0"/>
                        </a:spcAft>
                        <a:buNone/>
                      </a:pPr>
                      <a:r>
                        <a:rPr lang="en" sz="1500">
                          <a:solidFill>
                            <a:schemeClr val="lt1"/>
                          </a:solidFill>
                        </a:rPr>
                        <a:t>Complete control over rounding behavior (Use for Currency)</a:t>
                      </a:r>
                      <a:endParaRPr sz="1500">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Range and Precision</a:t>
            </a:r>
            <a:r>
              <a:rPr b="0" lang="en" sz="3600"/>
              <a:t> - Summary</a:t>
            </a:r>
            <a:endParaRPr b="0" sz="3600"/>
          </a:p>
        </p:txBody>
      </p:sp>
      <p:sp>
        <p:nvSpPr>
          <p:cNvPr id="116" name="Google Shape;116;p18"/>
          <p:cNvSpPr txBox="1"/>
          <p:nvPr/>
        </p:nvSpPr>
        <p:spPr>
          <a:xfrm>
            <a:off x="260850" y="1484275"/>
            <a:ext cx="8622300" cy="24474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For a given sized register, the number of values that can be represented is limited</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Greater precision comes at the expense of range</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Greater range comes at the expense of precision</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Accuracy often depends on precision, but not always</a:t>
            </a:r>
            <a:endParaRPr sz="2100">
              <a:solidFill>
                <a:schemeClr val="lt1"/>
              </a:solidFill>
              <a:latin typeface="Lato"/>
              <a:ea typeface="Lato"/>
              <a:cs typeface="Lato"/>
              <a:sym typeface="Lato"/>
            </a:endParaRPr>
          </a:p>
          <a:p>
            <a:pPr indent="-361950" lvl="0" marL="457200" rtl="0" algn="just">
              <a:spcBef>
                <a:spcPts val="0"/>
              </a:spcBef>
              <a:spcAft>
                <a:spcPts val="0"/>
              </a:spcAft>
              <a:buClr>
                <a:schemeClr val="lt1"/>
              </a:buClr>
              <a:buSzPts val="2100"/>
              <a:buFont typeface="Lato"/>
              <a:buChar char="-"/>
            </a:pPr>
            <a:r>
              <a:rPr lang="en" sz="2100">
                <a:solidFill>
                  <a:schemeClr val="lt1"/>
                </a:solidFill>
                <a:latin typeface="Lato"/>
                <a:ea typeface="Lato"/>
                <a:cs typeface="Lato"/>
                <a:sym typeface="Lato"/>
              </a:rPr>
              <a:t>There will always be values that can’t be represented accurately in binary</a:t>
            </a:r>
            <a:endParaRPr sz="21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lang="en">
                <a:solidFill>
                  <a:schemeClr val="accent5"/>
                </a:solidFill>
              </a:rPr>
              <a:t>Byte Order (Endianness)</a:t>
            </a:r>
            <a:endParaRPr b="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1330299" y="-1"/>
            <a:ext cx="6483401"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aphicFrame>
        <p:nvGraphicFramePr>
          <p:cNvPr id="131" name="Google Shape;131;p21"/>
          <p:cNvGraphicFramePr/>
          <p:nvPr/>
        </p:nvGraphicFramePr>
        <p:xfrm>
          <a:off x="2931250" y="1587825"/>
          <a:ext cx="3000000" cy="3000000"/>
        </p:xfrm>
        <a:graphic>
          <a:graphicData uri="http://schemas.openxmlformats.org/drawingml/2006/table">
            <a:tbl>
              <a:tblPr>
                <a:noFill/>
                <a:tableStyleId>{7C98EFCA-49D2-429A-B34D-784911DA7BE0}</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1000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32" name="Google Shape;132;p21"/>
          <p:cNvGraphicFramePr/>
          <p:nvPr/>
        </p:nvGraphicFramePr>
        <p:xfrm>
          <a:off x="2931250" y="3257575"/>
          <a:ext cx="3000000" cy="3000000"/>
        </p:xfrm>
        <a:graphic>
          <a:graphicData uri="http://schemas.openxmlformats.org/drawingml/2006/table">
            <a:tbl>
              <a:tblPr>
                <a:noFill/>
                <a:tableStyleId>{7C98EFCA-49D2-429A-B34D-784911DA7BE0}</a:tableStyleId>
              </a:tblPr>
              <a:tblGrid>
                <a:gridCol w="820375"/>
                <a:gridCol w="820375"/>
                <a:gridCol w="820375"/>
                <a:gridCol w="820375"/>
              </a:tblGrid>
              <a:tr h="526750">
                <a:tc>
                  <a:txBody>
                    <a:bodyPr/>
                    <a:lstStyle/>
                    <a:p>
                      <a:pPr indent="0" lvl="0" marL="0" rtl="0" algn="ctr">
                        <a:spcBef>
                          <a:spcPts val="0"/>
                        </a:spcBef>
                        <a:spcAft>
                          <a:spcPts val="0"/>
                        </a:spcAft>
                        <a:buNone/>
                      </a:pPr>
                      <a:r>
                        <a:rPr lang="en" sz="1300">
                          <a:solidFill>
                            <a:srgbClr val="FF0000"/>
                          </a:solidFill>
                        </a:rPr>
                        <a:t>1</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rgbClr val="FF0000"/>
                          </a:solidFill>
                        </a:rPr>
                        <a:t>1000</a:t>
                      </a:r>
                      <a:endParaRPr sz="1300">
                        <a:solidFill>
                          <a:srgbClr val="FF0000"/>
                        </a:solidFill>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alpha val="0"/>
                        </a:schemeClr>
                      </a:solidFill>
                      <a:prstDash val="solid"/>
                      <a:round/>
                      <a:headEnd len="sm" w="sm" type="none"/>
                      <a:tailEnd len="sm" w="sm" type="none"/>
                    </a:lnT>
                    <a:lnB cap="flat" cmpd="sng" w="28575">
                      <a:solidFill>
                        <a:schemeClr val="dk1"/>
                      </a:solidFill>
                      <a:prstDash val="solid"/>
                      <a:round/>
                      <a:headEnd len="sm" w="sm" type="none"/>
                      <a:tailEnd len="sm" w="sm" type="none"/>
                    </a:lnB>
                  </a:tcPr>
                </a:tc>
              </a:tr>
              <a:tr h="368575">
                <a:tc>
                  <a:txBody>
                    <a:bodyPr/>
                    <a:lstStyle/>
                    <a:p>
                      <a:pPr indent="0" lvl="0" marL="0" rtl="0" algn="ctr">
                        <a:spcBef>
                          <a:spcPts val="0"/>
                        </a:spcBef>
                        <a:spcAft>
                          <a:spcPts val="0"/>
                        </a:spcAft>
                        <a:buNone/>
                      </a:pPr>
                      <a:r>
                        <a:rPr lang="en" sz="1800">
                          <a:solidFill>
                            <a:schemeClr val="lt1"/>
                          </a:solidFill>
                        </a:rPr>
                        <a:t>4</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2</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0</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1</a:t>
                      </a:r>
                      <a:endParaRPr sz="1800">
                        <a:solidFill>
                          <a:schemeClr val="lt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3" name="Google Shape;133;p21"/>
          <p:cNvSpPr txBox="1"/>
          <p:nvPr>
            <p:ph type="title"/>
          </p:nvPr>
        </p:nvSpPr>
        <p:spPr>
          <a:xfrm>
            <a:off x="260850" y="541050"/>
            <a:ext cx="8622300" cy="714000"/>
          </a:xfrm>
          <a:prstGeom prst="rect">
            <a:avLst/>
          </a:prstGeom>
        </p:spPr>
        <p:txBody>
          <a:bodyPr anchorCtr="0" anchor="ctr" bIns="91425" lIns="91425" spcFirstLastPara="1" rIns="91425" wrap="square" tIns="91425">
            <a:noAutofit/>
          </a:bodyPr>
          <a:lstStyle/>
          <a:p>
            <a:pPr indent="0" lvl="0" marL="0" rtl="0" algn="l">
              <a:spcBef>
                <a:spcPts val="0"/>
              </a:spcBef>
              <a:spcAft>
                <a:spcPts val="1000"/>
              </a:spcAft>
              <a:buNone/>
            </a:pPr>
            <a:r>
              <a:rPr b="0" lang="en" sz="3600"/>
              <a:t>Decimal Positional Notation</a:t>
            </a:r>
            <a:endParaRPr b="0" sz="3600"/>
          </a:p>
        </p:txBody>
      </p:sp>
      <p:sp>
        <p:nvSpPr>
          <p:cNvPr id="134" name="Google Shape;134;p21"/>
          <p:cNvSpPr txBox="1"/>
          <p:nvPr/>
        </p:nvSpPr>
        <p:spPr>
          <a:xfrm>
            <a:off x="673300" y="158782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left.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Biggest part of the number that is the BIG END</a:t>
            </a:r>
            <a:endParaRPr>
              <a:solidFill>
                <a:schemeClr val="lt1"/>
              </a:solidFill>
              <a:latin typeface="Lato"/>
              <a:ea typeface="Lato"/>
              <a:cs typeface="Lato"/>
              <a:sym typeface="Lato"/>
            </a:endParaRPr>
          </a:p>
        </p:txBody>
      </p:sp>
      <p:sp>
        <p:nvSpPr>
          <p:cNvPr id="135" name="Google Shape;135;p21"/>
          <p:cNvSpPr txBox="1"/>
          <p:nvPr/>
        </p:nvSpPr>
        <p:spPr>
          <a:xfrm>
            <a:off x="6354125" y="3257575"/>
            <a:ext cx="188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Most significant number on the right.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Littlest part of the </a:t>
            </a:r>
            <a:r>
              <a:rPr lang="en">
                <a:solidFill>
                  <a:schemeClr val="lt1"/>
                </a:solidFill>
                <a:latin typeface="Lato"/>
                <a:ea typeface="Lato"/>
                <a:cs typeface="Lato"/>
                <a:sym typeface="Lato"/>
              </a:rPr>
              <a:t>number,</a:t>
            </a:r>
            <a:r>
              <a:rPr lang="en">
                <a:solidFill>
                  <a:schemeClr val="lt1"/>
                </a:solidFill>
                <a:latin typeface="Lato"/>
                <a:ea typeface="Lato"/>
                <a:cs typeface="Lato"/>
                <a:sym typeface="Lato"/>
              </a:rPr>
              <a:t> that is the LITTLE END</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