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Relay" TargetMode="External"/><Relationship Id="rId10" Type="http://schemas.openxmlformats.org/officeDocument/2006/relationships/hyperlink" Target="https://en.wikipedia.org/wiki/Vacuum_tube" TargetMode="External"/><Relationship Id="rId13" Type="http://schemas.openxmlformats.org/officeDocument/2006/relationships/hyperlink" Target="https://en.wikipedia.org/wiki/Fluidic_logic" TargetMode="External"/><Relationship Id="rId12" Type="http://schemas.openxmlformats.org/officeDocument/2006/relationships/hyperlink" Target="https://en.wikipedia.org/wiki/Relay_logic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odel_of_computation" TargetMode="External"/><Relationship Id="rId3" Type="http://schemas.openxmlformats.org/officeDocument/2006/relationships/hyperlink" Target="https://en.wikipedia.org/wiki/Electronics" TargetMode="External"/><Relationship Id="rId4" Type="http://schemas.openxmlformats.org/officeDocument/2006/relationships/hyperlink" Target="https://en.wikipedia.org/wiki/Boolean_function" TargetMode="External"/><Relationship Id="rId9" Type="http://schemas.openxmlformats.org/officeDocument/2006/relationships/hyperlink" Target="https://en.wikipedia.org/wiki/Switch#Electronic_switches" TargetMode="External"/><Relationship Id="rId15" Type="http://schemas.openxmlformats.org/officeDocument/2006/relationships/hyperlink" Target="https://en.wikipedia.org/wiki/Optics" TargetMode="External"/><Relationship Id="rId14" Type="http://schemas.openxmlformats.org/officeDocument/2006/relationships/hyperlink" Target="https://en.wikipedia.org/wiki/Pneumatics#Pneumatic_logic" TargetMode="External"/><Relationship Id="rId17" Type="http://schemas.openxmlformats.org/officeDocument/2006/relationships/hyperlink" Target="https://en.wikipedia.org/wiki/Analytical_engine" TargetMode="External"/><Relationship Id="rId16" Type="http://schemas.openxmlformats.org/officeDocument/2006/relationships/hyperlink" Target="https://en.wikipedia.org/wiki/Molecular_logic_gate" TargetMode="External"/><Relationship Id="rId5" Type="http://schemas.openxmlformats.org/officeDocument/2006/relationships/hyperlink" Target="https://en.wikipedia.org/wiki/Logical_operation" TargetMode="External"/><Relationship Id="rId19" Type="http://schemas.openxmlformats.org/officeDocument/2006/relationships/hyperlink" Target="https://en.wikipedia.org/wiki/Mathematics" TargetMode="External"/><Relationship Id="rId6" Type="http://schemas.openxmlformats.org/officeDocument/2006/relationships/hyperlink" Target="https://en.wikipedia.org/wiki/Binary_number" TargetMode="External"/><Relationship Id="rId18" Type="http://schemas.openxmlformats.org/officeDocument/2006/relationships/hyperlink" Target="https://en.wikipedia.org/wiki/Boolean_logic" TargetMode="External"/><Relationship Id="rId7" Type="http://schemas.openxmlformats.org/officeDocument/2006/relationships/hyperlink" Target="https://en.wikipedia.org/wiki/Diode" TargetMode="External"/><Relationship Id="rId8" Type="http://schemas.openxmlformats.org/officeDocument/2006/relationships/hyperlink" Target="https://en.wikipedia.org/wiki/Transistor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c9b04c1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c9b04c1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c9b04c1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c9b04c1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c9b04c1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c9b04c1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c9b04c15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c9b04c15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c9b04c1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c9b04c1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c9b04c1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c9b04c1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c9b04c1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c9b04c1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c9b04c1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c9b04c1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c9b04c1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c9b04c1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c9b04c1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c9b04c1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0f1be7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0f1be7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logic gate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is an idealized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model of computation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or physical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electronic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device implementing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 function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a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logical operation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performed on one or more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inputs that produces a single binary output.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Logic gates are primarily implemented using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diodes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transistors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acting as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electronic switches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but can also be constructed using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vacuum tubes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electromagnetic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relays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relay logic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),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fluidic logic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pneumatic logic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optics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molecules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or even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mechanical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elements. With amplification, logic gates can be cascaded in the same way that Boolean functions can be composed, allowing the construction of a physical model of all of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Boolean logic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and therefore, all of the algorithms and </a:t>
            </a:r>
            <a:r>
              <a:rPr lang="en" sz="105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mathematics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that can be described with Boolean logic.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f1be78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f1be78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Since AND is commutative and associative, an AND gate can have multiple inputs, with the output equal to the AND of all the inputs.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same is true of 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0f1be780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0f1be780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AND is commutative and associative, an AND gate can have multiple inputs, with the output equal to the AND of all the inputs.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is true of 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f1be780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f1be780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AND is commutative and associative, an AND gate can have multiple inputs, with the output equal to the AND of all the inputs.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is true of 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de1a2f0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de1a2f0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algebra is the category of algebra in which the variable’s values are the truth values, true and false, ordinarily denoted 1 and 0 respectively. It is used to analyze and simplify digital circuits or digital gates.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0f1be780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0f1be78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AND is commutative and associative, an AND gate can have multiple inputs, with the output equal to the AND of all the inputs.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is true of 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0f1be78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0f1be78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chemeClr val="lt1"/>
                </a:highlight>
              </a:rPr>
              <a:t>Tour Logisim functionality </a:t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chemeClr val="lt1"/>
                </a:highlight>
              </a:rPr>
              <a:t>Wired each gate (AND, OR, NOT) </a:t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chemeClr val="lt1"/>
                </a:highlight>
              </a:rPr>
              <a:t>Test result </a:t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chemeClr val="lt1"/>
                </a:highlight>
              </a:rPr>
              <a:t>Build Truth Table </a:t>
            </a:r>
            <a:endParaRPr sz="1050">
              <a:solidFill>
                <a:srgbClr val="2021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249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Design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Computer Organization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38" y="1901900"/>
            <a:ext cx="20669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Laws of Boolean Algebra</a:t>
            </a:r>
            <a:endParaRPr b="0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362525" y="1288675"/>
            <a:ext cx="83889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 variable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represents logical values such as 0 or 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 function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function whose arguments and result assume values such as 0 or 1. For example </a:t>
            </a:r>
            <a:r>
              <a:rPr i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f(a, b, c)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complement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the inverse of a boolean variable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boolean expressions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are the logical statements that use logical operators such as AND, OR, and NOT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Terminologies</a:t>
            </a:r>
            <a:endParaRPr b="0"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362525" y="1136275"/>
            <a:ext cx="8388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variable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 have only two values binary 1 for HIGH or binary 0 for LOW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complement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a variable can be represented by an overbar ( 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̅a ), an apostrophe ( ‘a ),  a backtick ( `a ), an exclamation point ( !a ). We’ll ONLY use backtick. Therefore, the complement of B is equal to `B  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example,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B = 0 then `B = 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B = 1 then `B = 0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260850" y="3886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Rules</a:t>
            </a:r>
            <a:endParaRPr b="0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362525" y="1288675"/>
            <a:ext cx="838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four possible logical OR operations: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+ 0 = 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+ 1 = 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+ A = 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+ `A = 1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Logical OR</a:t>
            </a:r>
            <a:endParaRPr b="0" sz="3600"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275" y="2070026"/>
            <a:ext cx="4115199" cy="24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362525" y="1288675"/>
            <a:ext cx="838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four possible logical AND operations: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* 0 = 0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* 1 = 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* A = 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* `A = 0 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6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Logical AND</a:t>
            </a:r>
            <a:endParaRPr b="0" sz="36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275" y="2070090"/>
            <a:ext cx="4115201" cy="218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260850" y="2362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Basic Laws</a:t>
            </a:r>
            <a:endParaRPr b="0" sz="3600"/>
          </a:p>
        </p:txBody>
      </p:sp>
      <p:sp>
        <p:nvSpPr>
          <p:cNvPr id="219" name="Google Shape;219;p27"/>
          <p:cNvSpPr txBox="1"/>
          <p:nvPr/>
        </p:nvSpPr>
        <p:spPr>
          <a:xfrm>
            <a:off x="362525" y="755275"/>
            <a:ext cx="83889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Commutative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law is when the order in which the variables are ordered makes no difference.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+ B = B + 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* B = B * 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ssociative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law is when the result is the same regardless of the grouping of the variables.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 + B) + C = A + (B + C)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 * B) * C = A * (B * C)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Distributive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law is when multiplication (AND) is </a:t>
            </a:r>
            <a:r>
              <a:rPr i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distributed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over addition (OR)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+ (B * C) = (A + B) * (A + C)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 * B) + (A * C) = A * (B + C)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DeMorgan’s Theorem</a:t>
            </a:r>
            <a:endParaRPr b="0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362525" y="983875"/>
            <a:ext cx="8388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 Morgan’s theorem 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states that complementing the result of OR’ing variables together is equivalent to AND’ing the complements of the individual.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used to prove that a NAND gate is equal to an OR gate with inverted inputs.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`(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* B) = `A + `B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`(A + B) = `A * `B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Useful for finding the complement of Boolean functions.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260850" y="3886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DeMorgan’s Theorem</a:t>
            </a:r>
            <a:endParaRPr b="0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Logic Equations</a:t>
            </a:r>
            <a:endParaRPr b="0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Simplifying</a:t>
            </a:r>
            <a:r>
              <a:rPr lang="en">
                <a:solidFill>
                  <a:schemeClr val="accent5"/>
                </a:solidFill>
              </a:rPr>
              <a:t> Boolean Expressions</a:t>
            </a:r>
            <a:endParaRPr b="0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0" name="Google Shape;80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Lesson 4 Review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Logic Equations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Laws of Boolean Algebra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Morgan’s Theorem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Simplifying Boolean Expressions</a:t>
            </a:r>
            <a:endParaRPr b="1"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aleway"/>
              <a:buChar char="➔"/>
            </a:pPr>
            <a:r>
              <a:rPr b="1" lang="en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Practice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46" name="Google Shape;246;p3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End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HOMEWORK ***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Collaborate on Slack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Laws of Boolean Algebra, Boolean Expressions, Truth Table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Complete practice problems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Download Logisim-evolution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Test that you are able to run on your computer.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Logic Gates</a:t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362525" y="1288675"/>
            <a:ext cx="838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Two voltage levels – high and low (1 and 0, true and false)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Hence, the use of binary arithmetic/logic in all computers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transistor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3-terminal device that acts as a switch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Digital Design Basics</a:t>
            </a:r>
            <a:endParaRPr b="0" sz="3600"/>
          </a:p>
        </p:txBody>
      </p:sp>
      <p:grpSp>
        <p:nvGrpSpPr>
          <p:cNvPr id="94" name="Google Shape;94;p16"/>
          <p:cNvGrpSpPr/>
          <p:nvPr/>
        </p:nvGrpSpPr>
        <p:grpSpPr>
          <a:xfrm>
            <a:off x="900672" y="2787045"/>
            <a:ext cx="7342656" cy="2356455"/>
            <a:chOff x="761837" y="2787045"/>
            <a:chExt cx="7342656" cy="2356455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6235193" y="4814699"/>
              <a:ext cx="18693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cxnSp>
          <p:nvCxnSpPr>
            <p:cNvPr id="96" name="Google Shape;96;p16"/>
            <p:cNvCxnSpPr/>
            <p:nvPr/>
          </p:nvCxnSpPr>
          <p:spPr>
            <a:xfrm>
              <a:off x="1674582" y="3937876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 rot="10800000">
              <a:off x="1674303" y="3937876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 rot="10800000">
              <a:off x="1674303" y="4266684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2048403" y="3609067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2048403" y="4266684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1525054" y="3937876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2" name="Google Shape;102;p16"/>
            <p:cNvCxnSpPr/>
            <p:nvPr/>
          </p:nvCxnSpPr>
          <p:spPr>
            <a:xfrm rot="10800000">
              <a:off x="1150954" y="4102280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3" name="Google Shape;103;p16"/>
            <p:cNvCxnSpPr/>
            <p:nvPr/>
          </p:nvCxnSpPr>
          <p:spPr>
            <a:xfrm rot="10800000">
              <a:off x="1823895" y="3006250"/>
              <a:ext cx="4488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4" name="Google Shape;104;p16"/>
            <p:cNvCxnSpPr/>
            <p:nvPr/>
          </p:nvCxnSpPr>
          <p:spPr>
            <a:xfrm rot="10800000">
              <a:off x="1823895" y="4595493"/>
              <a:ext cx="4488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5" name="Google Shape;105;p16"/>
            <p:cNvCxnSpPr/>
            <p:nvPr/>
          </p:nvCxnSpPr>
          <p:spPr>
            <a:xfrm rot="10800000">
              <a:off x="1899131" y="4650295"/>
              <a:ext cx="2988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06" name="Google Shape;106;p16"/>
            <p:cNvCxnSpPr/>
            <p:nvPr/>
          </p:nvCxnSpPr>
          <p:spPr>
            <a:xfrm rot="10800000">
              <a:off x="1973767" y="4705096"/>
              <a:ext cx="1494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07" name="Google Shape;107;p16"/>
            <p:cNvSpPr txBox="1"/>
            <p:nvPr/>
          </p:nvSpPr>
          <p:spPr>
            <a:xfrm>
              <a:off x="761837" y="3945867"/>
              <a:ext cx="3471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C99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CC99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2272695" y="2787045"/>
              <a:ext cx="3471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272695" y="4485891"/>
              <a:ext cx="3192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10" name="Google Shape;110;p16"/>
            <p:cNvCxnSpPr/>
            <p:nvPr/>
          </p:nvCxnSpPr>
          <p:spPr>
            <a:xfrm>
              <a:off x="2048403" y="3006250"/>
              <a:ext cx="0" cy="273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1" name="Google Shape;111;p16"/>
            <p:cNvCxnSpPr/>
            <p:nvPr/>
          </p:nvCxnSpPr>
          <p:spPr>
            <a:xfrm flipH="1">
              <a:off x="1973703" y="3280258"/>
              <a:ext cx="747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2" name="Google Shape;112;p16"/>
            <p:cNvCxnSpPr/>
            <p:nvPr/>
          </p:nvCxnSpPr>
          <p:spPr>
            <a:xfrm>
              <a:off x="1973639" y="3335059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3" name="Google Shape;113;p16"/>
            <p:cNvCxnSpPr/>
            <p:nvPr/>
          </p:nvCxnSpPr>
          <p:spPr>
            <a:xfrm flipH="1">
              <a:off x="1973767" y="3389861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4" name="Google Shape;114;p16"/>
            <p:cNvCxnSpPr/>
            <p:nvPr/>
          </p:nvCxnSpPr>
          <p:spPr>
            <a:xfrm flipH="1">
              <a:off x="1973767" y="3499464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5" name="Google Shape;115;p16"/>
            <p:cNvCxnSpPr/>
            <p:nvPr/>
          </p:nvCxnSpPr>
          <p:spPr>
            <a:xfrm>
              <a:off x="1973639" y="3444662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6" name="Google Shape;116;p16"/>
            <p:cNvCxnSpPr/>
            <p:nvPr/>
          </p:nvCxnSpPr>
          <p:spPr>
            <a:xfrm>
              <a:off x="1973639" y="3554265"/>
              <a:ext cx="747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 rot="10800000">
              <a:off x="2048123" y="3773471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18" name="Google Shape;118;p16"/>
            <p:cNvSpPr txBox="1"/>
            <p:nvPr/>
          </p:nvSpPr>
          <p:spPr>
            <a:xfrm>
              <a:off x="2422223" y="3609067"/>
              <a:ext cx="3192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C99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CC99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19" name="Google Shape;119;p16"/>
            <p:cNvCxnSpPr/>
            <p:nvPr/>
          </p:nvCxnSpPr>
          <p:spPr>
            <a:xfrm>
              <a:off x="2347459" y="3937876"/>
              <a:ext cx="0" cy="438300"/>
            </a:xfrm>
            <a:prstGeom prst="straightConnector1">
              <a:avLst/>
            </a:prstGeom>
            <a:noFill/>
            <a:ln cap="rnd" cmpd="sng" w="28575">
              <a:solidFill>
                <a:srgbClr val="CC0000"/>
              </a:solidFill>
              <a:prstDash val="solid"/>
              <a:miter lim="8000"/>
              <a:headEnd len="sm" w="sm" type="none"/>
              <a:tailEnd len="sm" w="sm" type="triangle"/>
            </a:ln>
          </p:spPr>
        </p:cxnSp>
        <p:sp>
          <p:nvSpPr>
            <p:cNvPr id="120" name="Google Shape;120;p16"/>
            <p:cNvSpPr txBox="1"/>
            <p:nvPr/>
          </p:nvSpPr>
          <p:spPr>
            <a:xfrm>
              <a:off x="2347449" y="3992675"/>
              <a:ext cx="15750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Conducting</a:t>
              </a:r>
              <a:endParaRPr/>
            </a:p>
          </p:txBody>
        </p:sp>
        <p:cxnSp>
          <p:nvCxnSpPr>
            <p:cNvPr id="121" name="Google Shape;121;p16"/>
            <p:cNvCxnSpPr/>
            <p:nvPr/>
          </p:nvCxnSpPr>
          <p:spPr>
            <a:xfrm>
              <a:off x="5263260" y="3937876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 rot="10800000">
              <a:off x="5262980" y="3937876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 rot="10800000">
              <a:off x="5262980" y="4266684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5637080" y="3609067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>
              <a:off x="5637080" y="4266684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6" name="Google Shape;126;p16"/>
            <p:cNvCxnSpPr/>
            <p:nvPr/>
          </p:nvCxnSpPr>
          <p:spPr>
            <a:xfrm>
              <a:off x="5113732" y="3937876"/>
              <a:ext cx="0" cy="328800"/>
            </a:xfrm>
            <a:prstGeom prst="straightConnector1">
              <a:avLst/>
            </a:prstGeom>
            <a:noFill/>
            <a:ln cap="rnd" cmpd="sng" w="38100">
              <a:solidFill>
                <a:srgbClr val="3333CC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7" name="Google Shape;127;p16"/>
            <p:cNvCxnSpPr/>
            <p:nvPr/>
          </p:nvCxnSpPr>
          <p:spPr>
            <a:xfrm rot="10800000">
              <a:off x="4739632" y="4102280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8" name="Google Shape;128;p16"/>
            <p:cNvCxnSpPr/>
            <p:nvPr/>
          </p:nvCxnSpPr>
          <p:spPr>
            <a:xfrm rot="10800000">
              <a:off x="5412573" y="3006250"/>
              <a:ext cx="4488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rot="10800000">
              <a:off x="5412573" y="4595493"/>
              <a:ext cx="4488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 rot="10800000">
              <a:off x="5487809" y="4650295"/>
              <a:ext cx="2988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rot="10800000">
              <a:off x="5562445" y="4705096"/>
              <a:ext cx="1494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32" name="Google Shape;132;p16"/>
            <p:cNvSpPr txBox="1"/>
            <p:nvPr/>
          </p:nvSpPr>
          <p:spPr>
            <a:xfrm>
              <a:off x="4350514" y="3945867"/>
              <a:ext cx="3192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C99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CC99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5861373" y="2787045"/>
              <a:ext cx="3471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5861373" y="4485891"/>
              <a:ext cx="3192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35" name="Google Shape;135;p16"/>
            <p:cNvCxnSpPr/>
            <p:nvPr/>
          </p:nvCxnSpPr>
          <p:spPr>
            <a:xfrm>
              <a:off x="5637080" y="3006250"/>
              <a:ext cx="0" cy="273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 flipH="1">
              <a:off x="5562380" y="3280258"/>
              <a:ext cx="747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7" name="Google Shape;137;p16"/>
            <p:cNvCxnSpPr/>
            <p:nvPr/>
          </p:nvCxnSpPr>
          <p:spPr>
            <a:xfrm>
              <a:off x="5562316" y="3335059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 flipH="1">
              <a:off x="5562445" y="3389861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9" name="Google Shape;139;p16"/>
            <p:cNvCxnSpPr/>
            <p:nvPr/>
          </p:nvCxnSpPr>
          <p:spPr>
            <a:xfrm flipH="1">
              <a:off x="5562445" y="3499464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5562316" y="3444662"/>
              <a:ext cx="1494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1" name="Google Shape;141;p16"/>
            <p:cNvCxnSpPr/>
            <p:nvPr/>
          </p:nvCxnSpPr>
          <p:spPr>
            <a:xfrm>
              <a:off x="5562316" y="3554265"/>
              <a:ext cx="74700" cy="549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2" name="Google Shape;142;p16"/>
            <p:cNvCxnSpPr/>
            <p:nvPr/>
          </p:nvCxnSpPr>
          <p:spPr>
            <a:xfrm rot="10800000">
              <a:off x="5636801" y="3773471"/>
              <a:ext cx="374100" cy="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43" name="Google Shape;143;p16"/>
            <p:cNvSpPr txBox="1"/>
            <p:nvPr/>
          </p:nvSpPr>
          <p:spPr>
            <a:xfrm>
              <a:off x="6010901" y="3609067"/>
              <a:ext cx="3471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C99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CC99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cxnSp>
          <p:nvCxnSpPr>
            <p:cNvPr id="144" name="Google Shape;144;p16"/>
            <p:cNvCxnSpPr/>
            <p:nvPr/>
          </p:nvCxnSpPr>
          <p:spPr>
            <a:xfrm>
              <a:off x="5936137" y="3937876"/>
              <a:ext cx="0" cy="438300"/>
            </a:xfrm>
            <a:prstGeom prst="straightConnector1">
              <a:avLst/>
            </a:prstGeom>
            <a:noFill/>
            <a:ln cap="rnd" cmpd="sng" w="28575">
              <a:solidFill>
                <a:srgbClr val="CC0000"/>
              </a:solidFill>
              <a:prstDash val="solid"/>
              <a:miter lim="8000"/>
              <a:headEnd len="sm" w="sm" type="none"/>
              <a:tailEnd len="sm" w="sm" type="triangle"/>
            </a:ln>
          </p:spPr>
        </p:cxnSp>
        <p:sp>
          <p:nvSpPr>
            <p:cNvPr id="145" name="Google Shape;145;p16"/>
            <p:cNvSpPr txBox="1"/>
            <p:nvPr/>
          </p:nvSpPr>
          <p:spPr>
            <a:xfrm>
              <a:off x="6085676" y="3992675"/>
              <a:ext cx="20187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Non-conducting</a:t>
              </a:r>
              <a:endParaRPr/>
            </a:p>
          </p:txBody>
        </p:sp>
        <p:cxnSp>
          <p:nvCxnSpPr>
            <p:cNvPr id="146" name="Google Shape;146;p16"/>
            <p:cNvCxnSpPr/>
            <p:nvPr/>
          </p:nvCxnSpPr>
          <p:spPr>
            <a:xfrm>
              <a:off x="5786609" y="4047479"/>
              <a:ext cx="298800" cy="164400"/>
            </a:xfrm>
            <a:prstGeom prst="straightConnector1">
              <a:avLst/>
            </a:prstGeom>
            <a:noFill/>
            <a:ln cap="rnd" cmpd="sng" w="28575">
              <a:solidFill>
                <a:srgbClr val="CC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7" name="Google Shape;147;p16"/>
            <p:cNvCxnSpPr/>
            <p:nvPr/>
          </p:nvCxnSpPr>
          <p:spPr>
            <a:xfrm flipH="1">
              <a:off x="5786865" y="4047479"/>
              <a:ext cx="298800" cy="164400"/>
            </a:xfrm>
            <a:prstGeom prst="straightConnector1">
              <a:avLst/>
            </a:prstGeom>
            <a:noFill/>
            <a:ln cap="rnd" cmpd="sng" w="28575">
              <a:solidFill>
                <a:srgbClr val="CC0000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362525" y="1288675"/>
            <a:ext cx="8388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 block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has a number of binary inputs and produces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a number of binary outputs – the simplest logic block is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composed of a few transistors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logic block is termed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combinational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if the output is only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a function of the inputs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logic block is termed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sequential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if the block has some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internal memory (state) that also influences the output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basic logic block is termed a gate (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etc.)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Logic Block</a:t>
            </a:r>
            <a:endParaRPr b="0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362525" y="1136275"/>
            <a:ext cx="8388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all possible inputs and the associated outputs for a particular circuit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combinational logic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 be completely described using a truth table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Non-zero output truth tables only list the inputs that result in non-zero outputs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Text example: for all values of A, B, and C, let D be true if at least one input is true, let E be true if exactly two inputs are true, and let F be true only if all three inputs are true.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Truth Table</a:t>
            </a:r>
            <a:endParaRPr b="0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362525" y="1136275"/>
            <a:ext cx="838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written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logical sum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 is 1 if at least one variable is 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binary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written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logical product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 is 1 only if both variables are 1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-"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unary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written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`A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Boolean Algebra</a:t>
            </a:r>
            <a:endParaRPr b="0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362525" y="1517275"/>
            <a:ext cx="8388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gate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a device that implements basic logic functions, such as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or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Logic blocks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are built from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gates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that implement basic logic functions.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logical function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is implemented with an inverter that always has a single input.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Gate</a:t>
            </a:r>
            <a:endParaRPr b="0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00" y="1871663"/>
            <a:ext cx="21526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675" y="1871663"/>
            <a:ext cx="21526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050" y="1871675"/>
            <a:ext cx="21526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989250" y="3726075"/>
            <a:ext cx="215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3495600" y="3726075"/>
            <a:ext cx="215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 b="1"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6010200" y="3726075"/>
            <a:ext cx="215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 </a:t>
            </a:r>
            <a:r>
              <a:rPr b="1"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(inverter)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>
            <p:ph type="title"/>
          </p:nvPr>
        </p:nvSpPr>
        <p:spPr>
          <a:xfrm>
            <a:off x="260850" y="541050"/>
            <a:ext cx="8622300" cy="7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3600"/>
              <a:t>Gate</a:t>
            </a:r>
            <a:endParaRPr b="0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