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9" Type="http://schemas.openxmlformats.org/officeDocument/2006/relationships/slide" Target="slides/slide105.xml"/><Relationship Id="rId108" Type="http://schemas.openxmlformats.org/officeDocument/2006/relationships/slide" Target="slides/slide104.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99" Type="http://schemas.openxmlformats.org/officeDocument/2006/relationships/slide" Target="slides/slide95.xml"/><Relationship Id="rId10" Type="http://schemas.openxmlformats.org/officeDocument/2006/relationships/slide" Target="slides/slide6.xml"/><Relationship Id="rId98" Type="http://schemas.openxmlformats.org/officeDocument/2006/relationships/slide" Target="slides/slide94.xml"/><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5" Type="http://schemas.openxmlformats.org/officeDocument/2006/relationships/slide" Target="slides/slide11.xml"/><Relationship Id="rId110" Type="http://schemas.openxmlformats.org/officeDocument/2006/relationships/slide" Target="slides/slide106.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ab1c6d88_01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ab1c6d88_0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2bb9fbcec_0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2bb9fbcec_0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2bb9fbcec_0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2bb9fbcec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2bb9fbcec_0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2bb9fbcec_0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2bb9fbcec_0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2bb9fbcec_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2bb9fbcec_0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2bb9fbcec_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2bb9fbcec_0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2bb9fbcec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2bb9fbcec_01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2bb9fbcec_0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ab1c6d88_01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ab1c6d88_0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ab1c6d88_02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ab1c6d88_0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ab1c6d88_02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ab1c6d88_0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ab1c6d88_02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ab1c6d88_0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ab1c6d88_02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ab1c6d88_0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ab1c6d88_02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ab1c6d88_0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ab1c6d88_02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ab1c6d88_0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acc687ea_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acc687ea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acc687ea_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acc687ea_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b1c6d88_0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b1c6d88_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acc687ea_0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acc687ea_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acc687ea_0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acc687ea_0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acc687ea_0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acc687ea_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acc687ea_0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acc687ea_0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acc687ea_0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acc687ea_0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acc687ea_0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acc687ea_0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acc687ea_0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acc687ea_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acc687ea_02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acc687ea_0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acc687ea_0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acc687ea_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acc687ea_0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acc687ea_0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ab1c6d88_0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ab1c6d88_0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acc687ea_0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acc687ea_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acc687ea_0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acc687ea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acc687ea_0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acc687ea_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 + B + A + ABC = 1</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acc687ea_0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acc687ea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BC + AC + AB + ABC = 1</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acc687ea_0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acc687ea_0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acc687ea_0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acc687ea_0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acc687ea_01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acc687ea_0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acc687ea_010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acc687ea_0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acc687ea_01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acc687ea_0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acc687ea_01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acc687ea_0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ab1c6d88_01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ab1c6d88_0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acc687ea_01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acc687ea_0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acc687ea_01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acc687ea_0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acc687ea_01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acc687ea_0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acc687ea_01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acc687ea_0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0003</a:t>
            </a:r>
            <a:endParaRPr/>
          </a:p>
          <a:p>
            <a:pPr indent="0" lvl="0" marL="0" rtl="0" algn="l">
              <a:spcBef>
                <a:spcPts val="0"/>
              </a:spcBef>
              <a:spcAft>
                <a:spcPts val="0"/>
              </a:spcAft>
              <a:buNone/>
            </a:pPr>
            <a:r>
              <a:rPr lang="en"/>
              <a:t>=&gt; 0011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3000</a:t>
            </a:r>
            <a:endParaRPr/>
          </a:p>
          <a:p>
            <a:pPr indent="0" lvl="0" marL="0" rtl="0" algn="l">
              <a:spcBef>
                <a:spcPts val="0"/>
              </a:spcBef>
              <a:spcAft>
                <a:spcPts val="0"/>
              </a:spcAft>
              <a:buNone/>
            </a:pPr>
            <a:r>
              <a:rPr lang="en"/>
              <a:t>=&gt; 101111111111</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acc687ea_01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acc687ea_0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acc687ea_01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acc687ea_0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acc687ea_01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acc687ea_0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acc687ea_01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acc687ea_0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acc687ea_01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acc687ea_0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acc687ea_01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acc687ea_0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ab1c6d88_01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ab1c6d88_0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acc687ea_01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acc687ea_0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acc687ea_02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acc687ea_0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acc687ea_02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2acc687ea_0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acc687ea_02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acc687ea_0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acc687ea_02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2acc687ea_0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acc687ea_02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2acc687ea_0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acc687ea_02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2acc687ea_0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af36dd68_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2af36dd68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2af36dd68_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2af36dd68_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2af36dd68_0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2af36dd68_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ab1c6d88_01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ab1c6d88_0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af36dd68_0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2af36dd68_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2af36dd68_0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2af36dd68_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af36dd68_0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2af36dd68_0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2af36dd68_0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2af36dd68_0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2af36dd68_0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2af36dd68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2af36dd68_0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2af36dd68_0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2af36dd68_0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2af36dd68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af36dd68_0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2af36dd68_0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2af36dd68_0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2af36dd68_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2af36dd68_0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2af36dd68_0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ab1c6d88_01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ab1c6d88_0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2af36dd68_0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2af36dd68_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af36dd68_0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2af36dd68_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2af36dd68_0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2af36dd68_0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2af36dd68_0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2af36dd68_0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2af36dd68_0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2af36dd68_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2af36dd68_01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2af36dd68_0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2af36dd68_0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2af36dd68_0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2af36dd68_01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2af36dd68_0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2af36dd68_01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2af36dd68_0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2af36dd68_01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2af36dd68_0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ab1c6d88_01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ab1c6d88_0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2af36dd68_01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2af36dd68_0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2af36dd68_01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2af36dd68_0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2af36dd68_01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2af36dd68_0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2af36dd68_01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2af36dd68_0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2af36dd68_01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2af36dd68_0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2bb9fbcec_0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2bb9fbcec_0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2af36dd68_01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2af36dd68_0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2bb9fbcec_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2bb9fbcec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2bb9fbcec_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2bb9fbcec_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2bb9fbcec_0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2bb9fbcec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ab1c6d88_01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ab1c6d88_0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2bb9fbcec_0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2bb9fbcec_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2bb9fbcec_0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2bb9fbcec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2bb9fbcec_0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2bb9fbcec_0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2bb9fbcec_0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2bb9fbcec_0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2bb9fbcec_0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2bb9fbcec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2bb9fbcec_0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2bb9fbcec_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2bb9fbcec_0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2bb9fbcec_0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2bb9fbcec_0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2bb9fbcec_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2bb9fbcec_0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2bb9fbcec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2bb9fbcec_0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2bb9fbcec_0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grpSp>
        <p:nvGrpSpPr>
          <p:cNvPr id="61" name="Google Shape;61;p2"/>
          <p:cNvGrpSpPr/>
          <p:nvPr/>
        </p:nvGrpSpPr>
        <p:grpSpPr>
          <a:xfrm>
            <a:off x="-11" y="1000670"/>
            <a:ext cx="7314320" cy="3087225"/>
            <a:chOff x="-11" y="1378677"/>
            <a:chExt cx="7314320" cy="4116300"/>
          </a:xfrm>
        </p:grpSpPr>
        <p:sp>
          <p:nvSpPr>
            <p:cNvPr id="62" name="Google Shape;62;p2"/>
            <p:cNvSpPr/>
            <p:nvPr/>
          </p:nvSpPr>
          <p:spPr>
            <a:xfrm flipH="1">
              <a:off x="-11" y="1378677"/>
              <a:ext cx="187800" cy="4116300"/>
            </a:xfrm>
            <a:prstGeom prst="rect">
              <a:avLst/>
            </a:prstGeom>
            <a:solidFill>
              <a:schemeClr val="accent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p2"/>
            <p:cNvSpPr/>
            <p:nvPr/>
          </p:nvSpPr>
          <p:spPr>
            <a:xfrm flipH="1">
              <a:off x="187809" y="1378677"/>
              <a:ext cx="7126500" cy="4116300"/>
            </a:xfrm>
            <a:prstGeom prst="rect">
              <a:avLst/>
            </a:prstGeom>
            <a:solidFill>
              <a:srgbClr val="0F243E"/>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sp>
        <p:nvSpPr>
          <p:cNvPr id="64" name="Google Shape;64;p2"/>
          <p:cNvSpPr txBox="1"/>
          <p:nvPr>
            <p:ph type="ctrTitle"/>
          </p:nvPr>
        </p:nvSpPr>
        <p:spPr>
          <a:xfrm>
            <a:off x="685800" y="1699932"/>
            <a:ext cx="6400800" cy="1000500"/>
          </a:xfrm>
          <a:prstGeom prst="rect">
            <a:avLst/>
          </a:prstGeom>
        </p:spPr>
        <p:txBody>
          <a:bodyPr anchorCtr="0" anchor="b" bIns="91425" lIns="91425" spcFirstLastPara="1" rIns="91425" wrap="square" tIns="91425">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p:txBody>
      </p:sp>
      <p:sp>
        <p:nvSpPr>
          <p:cNvPr id="65" name="Google Shape;65;p2"/>
          <p:cNvSpPr txBox="1"/>
          <p:nvPr>
            <p:ph idx="1" type="subTitle"/>
          </p:nvPr>
        </p:nvSpPr>
        <p:spPr>
          <a:xfrm>
            <a:off x="685800" y="2700338"/>
            <a:ext cx="6400800" cy="67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sz="2400">
                <a:solidFill>
                  <a:schemeClr val="lt1"/>
                </a:solidFill>
              </a:defRPr>
            </a:lvl1pPr>
            <a:lvl2pPr lvl="1">
              <a:spcBef>
                <a:spcPts val="0"/>
              </a:spcBef>
              <a:spcAft>
                <a:spcPts val="0"/>
              </a:spcAft>
              <a:buClr>
                <a:schemeClr val="lt1"/>
              </a:buClr>
              <a:buSzPts val="2400"/>
              <a:buNone/>
              <a:defRPr sz="2400">
                <a:solidFill>
                  <a:schemeClr val="lt1"/>
                </a:solidFill>
              </a:defRPr>
            </a:lvl2pPr>
            <a:lvl3pPr lvl="2">
              <a:spcBef>
                <a:spcPts val="0"/>
              </a:spcBef>
              <a:spcAft>
                <a:spcPts val="0"/>
              </a:spcAft>
              <a:buClr>
                <a:schemeClr val="lt1"/>
              </a:buClr>
              <a:buSzPts val="2400"/>
              <a:buNone/>
              <a:defRPr sz="2400">
                <a:solidFill>
                  <a:schemeClr val="lt1"/>
                </a:solidFill>
              </a:defRPr>
            </a:lvl3pPr>
            <a:lvl4pPr lvl="3">
              <a:spcBef>
                <a:spcPts val="0"/>
              </a:spcBef>
              <a:spcAft>
                <a:spcPts val="0"/>
              </a:spcAft>
              <a:buClr>
                <a:schemeClr val="lt1"/>
              </a:buClr>
              <a:buSzPts val="2400"/>
              <a:buNone/>
              <a:defRPr sz="2400">
                <a:solidFill>
                  <a:schemeClr val="lt1"/>
                </a:solidFill>
              </a:defRPr>
            </a:lvl4pPr>
            <a:lvl5pPr lvl="4">
              <a:spcBef>
                <a:spcPts val="0"/>
              </a:spcBef>
              <a:spcAft>
                <a:spcPts val="0"/>
              </a:spcAft>
              <a:buClr>
                <a:schemeClr val="lt1"/>
              </a:buClr>
              <a:buSzPts val="2400"/>
              <a:buNone/>
              <a:defRPr sz="2400">
                <a:solidFill>
                  <a:schemeClr val="lt1"/>
                </a:solidFill>
              </a:defRPr>
            </a:lvl5pPr>
            <a:lvl6pPr lvl="5">
              <a:spcBef>
                <a:spcPts val="0"/>
              </a:spcBef>
              <a:spcAft>
                <a:spcPts val="0"/>
              </a:spcAft>
              <a:buClr>
                <a:schemeClr val="lt1"/>
              </a:buClr>
              <a:buSzPts val="2400"/>
              <a:buNone/>
              <a:defRPr sz="2400">
                <a:solidFill>
                  <a:schemeClr val="lt1"/>
                </a:solidFill>
              </a:defRPr>
            </a:lvl6pPr>
            <a:lvl7pPr lvl="6">
              <a:spcBef>
                <a:spcPts val="0"/>
              </a:spcBef>
              <a:spcAft>
                <a:spcPts val="0"/>
              </a:spcAft>
              <a:buClr>
                <a:schemeClr val="lt1"/>
              </a:buClr>
              <a:buSzPts val="2400"/>
              <a:buNone/>
              <a:defRPr sz="2400">
                <a:solidFill>
                  <a:schemeClr val="lt1"/>
                </a:solidFill>
              </a:defRPr>
            </a:lvl7pPr>
            <a:lvl8pPr lvl="7">
              <a:spcBef>
                <a:spcPts val="0"/>
              </a:spcBef>
              <a:spcAft>
                <a:spcPts val="0"/>
              </a:spcAft>
              <a:buClr>
                <a:schemeClr val="lt1"/>
              </a:buClr>
              <a:buSzPts val="2400"/>
              <a:buNone/>
              <a:defRPr sz="2400">
                <a:solidFill>
                  <a:schemeClr val="lt1"/>
                </a:solidFill>
              </a:defRPr>
            </a:lvl8pPr>
            <a:lvl9pPr lvl="8">
              <a:spcBef>
                <a:spcPts val="0"/>
              </a:spcBef>
              <a:spcAft>
                <a:spcPts val="0"/>
              </a:spcAft>
              <a:buClr>
                <a:schemeClr val="lt1"/>
              </a:buClr>
              <a:buSzPts val="2400"/>
              <a:buNone/>
              <a:defRPr sz="2400">
                <a:solidFill>
                  <a:schemeClr val="l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6" name="Shape 66"/>
        <p:cNvGrpSpPr/>
        <p:nvPr/>
      </p:nvGrpSpPr>
      <p:grpSpPr>
        <a:xfrm>
          <a:off x="0" y="0"/>
          <a:ext cx="0" cy="0"/>
          <a:chOff x="0" y="0"/>
          <a:chExt cx="0" cy="0"/>
        </a:xfrm>
      </p:grpSpPr>
      <p:grpSp>
        <p:nvGrpSpPr>
          <p:cNvPr id="67" name="Google Shape;67;p3"/>
          <p:cNvGrpSpPr/>
          <p:nvPr/>
        </p:nvGrpSpPr>
        <p:grpSpPr>
          <a:xfrm>
            <a:off x="-13" y="-9141"/>
            <a:ext cx="8005728" cy="1209422"/>
            <a:chOff x="-13" y="-12188"/>
            <a:chExt cx="8005728" cy="1161900"/>
          </a:xfrm>
        </p:grpSpPr>
        <p:sp>
          <p:nvSpPr>
            <p:cNvPr id="68" name="Google Shape;68;p3"/>
            <p:cNvSpPr/>
            <p:nvPr/>
          </p:nvSpPr>
          <p:spPr>
            <a:xfrm flipH="1">
              <a:off x="-13" y="-12188"/>
              <a:ext cx="187800" cy="1161900"/>
            </a:xfrm>
            <a:prstGeom prst="rect">
              <a:avLst/>
            </a:prstGeom>
            <a:solidFill>
              <a:schemeClr val="accent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3"/>
            <p:cNvSpPr/>
            <p:nvPr/>
          </p:nvSpPr>
          <p:spPr>
            <a:xfrm flipH="1">
              <a:off x="187715" y="-12188"/>
              <a:ext cx="7818000" cy="1161900"/>
            </a:xfrm>
            <a:prstGeom prst="rect">
              <a:avLst/>
            </a:prstGeom>
            <a:solidFill>
              <a:srgbClr val="0F243E"/>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sp>
        <p:nvSpPr>
          <p:cNvPr id="70" name="Google Shape;70;p3"/>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p:txBody>
      </p:sp>
      <p:sp>
        <p:nvSpPr>
          <p:cNvPr id="71" name="Google Shape;71;p3"/>
          <p:cNvSpPr txBox="1"/>
          <p:nvPr>
            <p:ph idx="1" type="body"/>
          </p:nvPr>
        </p:nvSpPr>
        <p:spPr>
          <a:xfrm>
            <a:off x="457200" y="1278516"/>
            <a:ext cx="8229600" cy="36303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2" name="Shape 72"/>
        <p:cNvGrpSpPr/>
        <p:nvPr/>
      </p:nvGrpSpPr>
      <p:grpSpPr>
        <a:xfrm>
          <a:off x="0" y="0"/>
          <a:ext cx="0" cy="0"/>
          <a:chOff x="0" y="0"/>
          <a:chExt cx="0" cy="0"/>
        </a:xfrm>
      </p:grpSpPr>
      <p:sp>
        <p:nvSpPr>
          <p:cNvPr id="73" name="Google Shape;73;p4"/>
          <p:cNvSpPr txBox="1"/>
          <p:nvPr>
            <p:ph idx="1" type="body"/>
          </p:nvPr>
        </p:nvSpPr>
        <p:spPr>
          <a:xfrm>
            <a:off x="456245" y="1278514"/>
            <a:ext cx="4038600" cy="36303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74" name="Google Shape;74;p4"/>
          <p:cNvSpPr txBox="1"/>
          <p:nvPr>
            <p:ph idx="2" type="body"/>
          </p:nvPr>
        </p:nvSpPr>
        <p:spPr>
          <a:xfrm>
            <a:off x="4648200" y="1278514"/>
            <a:ext cx="4038600" cy="36303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grpSp>
        <p:nvGrpSpPr>
          <p:cNvPr id="75" name="Google Shape;75;p4"/>
          <p:cNvGrpSpPr/>
          <p:nvPr/>
        </p:nvGrpSpPr>
        <p:grpSpPr>
          <a:xfrm>
            <a:off x="-13" y="-9141"/>
            <a:ext cx="8005728" cy="1209422"/>
            <a:chOff x="-13" y="-12188"/>
            <a:chExt cx="8005728" cy="1161900"/>
          </a:xfrm>
        </p:grpSpPr>
        <p:sp>
          <p:nvSpPr>
            <p:cNvPr id="76" name="Google Shape;76;p4"/>
            <p:cNvSpPr/>
            <p:nvPr/>
          </p:nvSpPr>
          <p:spPr>
            <a:xfrm flipH="1">
              <a:off x="-13" y="-12188"/>
              <a:ext cx="187800" cy="1161900"/>
            </a:xfrm>
            <a:prstGeom prst="rect">
              <a:avLst/>
            </a:prstGeom>
            <a:solidFill>
              <a:srgbClr val="AB010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4"/>
            <p:cNvSpPr/>
            <p:nvPr/>
          </p:nvSpPr>
          <p:spPr>
            <a:xfrm flipH="1">
              <a:off x="187715" y="-12188"/>
              <a:ext cx="7818000" cy="1161900"/>
            </a:xfrm>
            <a:prstGeom prst="rect">
              <a:avLst/>
            </a:prstGeom>
            <a:solidFill>
              <a:srgbClr val="0F243E"/>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sp>
        <p:nvSpPr>
          <p:cNvPr id="78" name="Google Shape;78;p4"/>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grpSp>
        <p:nvGrpSpPr>
          <p:cNvPr id="80" name="Google Shape;80;p5"/>
          <p:cNvGrpSpPr/>
          <p:nvPr/>
        </p:nvGrpSpPr>
        <p:grpSpPr>
          <a:xfrm>
            <a:off x="-13" y="-9141"/>
            <a:ext cx="8005728" cy="1209422"/>
            <a:chOff x="-13" y="-12188"/>
            <a:chExt cx="8005728" cy="1161900"/>
          </a:xfrm>
        </p:grpSpPr>
        <p:sp>
          <p:nvSpPr>
            <p:cNvPr id="81" name="Google Shape;81;p5"/>
            <p:cNvSpPr/>
            <p:nvPr/>
          </p:nvSpPr>
          <p:spPr>
            <a:xfrm flipH="1">
              <a:off x="-13" y="-12188"/>
              <a:ext cx="187800" cy="1161900"/>
            </a:xfrm>
            <a:prstGeom prst="rect">
              <a:avLst/>
            </a:prstGeom>
            <a:solidFill>
              <a:srgbClr val="AB010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5"/>
            <p:cNvSpPr/>
            <p:nvPr/>
          </p:nvSpPr>
          <p:spPr>
            <a:xfrm flipH="1">
              <a:off x="187715" y="-12188"/>
              <a:ext cx="7818000" cy="1161900"/>
            </a:xfrm>
            <a:prstGeom prst="rect">
              <a:avLst/>
            </a:prstGeom>
            <a:solidFill>
              <a:srgbClr val="0F243E"/>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sp>
        <p:nvSpPr>
          <p:cNvPr id="83" name="Google Shape;83;p5"/>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4" name="Shape 84"/>
        <p:cNvGrpSpPr/>
        <p:nvPr/>
      </p:nvGrpSpPr>
      <p:grpSpPr>
        <a:xfrm>
          <a:off x="0" y="0"/>
          <a:ext cx="0" cy="0"/>
          <a:chOff x="0" y="0"/>
          <a:chExt cx="0" cy="0"/>
        </a:xfrm>
      </p:grpSpPr>
      <p:sp>
        <p:nvSpPr>
          <p:cNvPr id="85" name="Google Shape;85;p6"/>
          <p:cNvSpPr/>
          <p:nvPr/>
        </p:nvSpPr>
        <p:spPr>
          <a:xfrm flipH="1">
            <a:off x="8964666" y="4623761"/>
            <a:ext cx="187800" cy="521400"/>
          </a:xfrm>
          <a:prstGeom prst="rect">
            <a:avLst/>
          </a:prstGeom>
          <a:solidFill>
            <a:srgbClr val="AB010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6"/>
          <p:cNvSpPr/>
          <p:nvPr/>
        </p:nvSpPr>
        <p:spPr>
          <a:xfrm flipH="1">
            <a:off x="3866778" y="4623761"/>
            <a:ext cx="5097900" cy="521400"/>
          </a:xfrm>
          <a:prstGeom prst="rect">
            <a:avLst/>
          </a:prstGeom>
          <a:solidFill>
            <a:srgbClr val="0F243E"/>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6"/>
          <p:cNvSpPr txBox="1"/>
          <p:nvPr>
            <p:ph idx="1" type="body"/>
          </p:nvPr>
        </p:nvSpPr>
        <p:spPr>
          <a:xfrm>
            <a:off x="3866813" y="4623761"/>
            <a:ext cx="5097900" cy="521400"/>
          </a:xfrm>
          <a:prstGeom prst="rect">
            <a:avLst/>
          </a:prstGeom>
        </p:spPr>
        <p:txBody>
          <a:bodyPr anchorCtr="0" anchor="t" bIns="91425" lIns="91425" spcFirstLastPara="1" rIns="91425" wrap="square" tIns="91425">
            <a:noAutofit/>
          </a:bodyPr>
          <a:lstStyle>
            <a:lvl1pPr indent="-228600" lvl="0" marL="457200">
              <a:spcBef>
                <a:spcPts val="0"/>
              </a:spcBef>
              <a:spcAft>
                <a:spcPts val="0"/>
              </a:spcAft>
              <a:buClr>
                <a:schemeClr val="lt1"/>
              </a:buClr>
              <a:buSzPts val="1400"/>
              <a:buNone/>
              <a:defRPr sz="1400">
                <a:solidFill>
                  <a:schemeClr val="lt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 name="Shape 8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esson-plan">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33868" y="-71"/>
            <a:ext cx="3409813" cy="2107677"/>
            <a:chOff x="0" y="1494"/>
            <a:chExt cx="3409813" cy="2810236"/>
          </a:xfrm>
        </p:grpSpPr>
        <p:cxnSp>
          <p:nvCxnSpPr>
            <p:cNvPr id="7" name="Google Shape;7;p1"/>
            <p:cNvCxnSpPr/>
            <p:nvPr/>
          </p:nvCxnSpPr>
          <p:spPr>
            <a:xfrm>
              <a:off x="0" y="245543"/>
              <a:ext cx="32511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8" name="Google Shape;8;p1"/>
            <p:cNvCxnSpPr/>
            <p:nvPr/>
          </p:nvCxnSpPr>
          <p:spPr>
            <a:xfrm rot="-5400000">
              <a:off x="-1212177" y="1407880"/>
              <a:ext cx="2806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9" name="Google Shape;9;p1"/>
            <p:cNvCxnSpPr/>
            <p:nvPr/>
          </p:nvCxnSpPr>
          <p:spPr>
            <a:xfrm>
              <a:off x="0" y="474143"/>
              <a:ext cx="26670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0" name="Google Shape;10;p1"/>
            <p:cNvCxnSpPr/>
            <p:nvPr/>
          </p:nvCxnSpPr>
          <p:spPr>
            <a:xfrm>
              <a:off x="0" y="702743"/>
              <a:ext cx="2167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1" name="Google Shape;11;p1"/>
            <p:cNvCxnSpPr/>
            <p:nvPr/>
          </p:nvCxnSpPr>
          <p:spPr>
            <a:xfrm>
              <a:off x="0" y="931343"/>
              <a:ext cx="18627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2" name="Google Shape;12;p1"/>
            <p:cNvCxnSpPr/>
            <p:nvPr/>
          </p:nvCxnSpPr>
          <p:spPr>
            <a:xfrm>
              <a:off x="0" y="1159943"/>
              <a:ext cx="14901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3" name="Google Shape;13;p1"/>
            <p:cNvCxnSpPr/>
            <p:nvPr/>
          </p:nvCxnSpPr>
          <p:spPr>
            <a:xfrm>
              <a:off x="0" y="1388543"/>
              <a:ext cx="1219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4" name="Google Shape;14;p1"/>
            <p:cNvCxnSpPr/>
            <p:nvPr/>
          </p:nvCxnSpPr>
          <p:spPr>
            <a:xfrm>
              <a:off x="0" y="1617143"/>
              <a:ext cx="9906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5" name="Google Shape;15;p1"/>
            <p:cNvCxnSpPr/>
            <p:nvPr/>
          </p:nvCxnSpPr>
          <p:spPr>
            <a:xfrm>
              <a:off x="0" y="1845743"/>
              <a:ext cx="745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6" name="Google Shape;16;p1"/>
            <p:cNvCxnSpPr/>
            <p:nvPr/>
          </p:nvCxnSpPr>
          <p:spPr>
            <a:xfrm>
              <a:off x="0" y="2074343"/>
              <a:ext cx="5334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7" name="Google Shape;17;p1"/>
            <p:cNvCxnSpPr/>
            <p:nvPr/>
          </p:nvCxnSpPr>
          <p:spPr>
            <a:xfrm>
              <a:off x="0" y="2302944"/>
              <a:ext cx="262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8" name="Google Shape;18;p1"/>
            <p:cNvCxnSpPr/>
            <p:nvPr/>
          </p:nvCxnSpPr>
          <p:spPr>
            <a:xfrm rot="-5400000">
              <a:off x="-814261" y="1238115"/>
              <a:ext cx="24684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19" name="Google Shape;19;p1"/>
            <p:cNvCxnSpPr/>
            <p:nvPr/>
          </p:nvCxnSpPr>
          <p:spPr>
            <a:xfrm rot="-5400000">
              <a:off x="-357712" y="1014528"/>
              <a:ext cx="20181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0" name="Google Shape;20;p1"/>
            <p:cNvCxnSpPr/>
            <p:nvPr/>
          </p:nvCxnSpPr>
          <p:spPr>
            <a:xfrm rot="-5400000">
              <a:off x="-853" y="887577"/>
              <a:ext cx="17640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1" name="Google Shape;21;p1"/>
            <p:cNvCxnSpPr/>
            <p:nvPr/>
          </p:nvCxnSpPr>
          <p:spPr>
            <a:xfrm rot="-5400000">
              <a:off x="326307" y="790194"/>
              <a:ext cx="15693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2" name="Google Shape;22;p1"/>
            <p:cNvCxnSpPr/>
            <p:nvPr/>
          </p:nvCxnSpPr>
          <p:spPr>
            <a:xfrm rot="-5400000">
              <a:off x="636517" y="709727"/>
              <a:ext cx="1408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3" name="Google Shape;23;p1"/>
            <p:cNvCxnSpPr/>
            <p:nvPr/>
          </p:nvCxnSpPr>
          <p:spPr>
            <a:xfrm rot="-5400000">
              <a:off x="972229" y="603962"/>
              <a:ext cx="11967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4" name="Google Shape;24;p1"/>
            <p:cNvCxnSpPr/>
            <p:nvPr/>
          </p:nvCxnSpPr>
          <p:spPr>
            <a:xfrm rot="-5400000">
              <a:off x="1278237" y="527761"/>
              <a:ext cx="10443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5" name="Google Shape;25;p1"/>
            <p:cNvCxnSpPr/>
            <p:nvPr/>
          </p:nvCxnSpPr>
          <p:spPr>
            <a:xfrm rot="-5400000">
              <a:off x="1590398" y="440777"/>
              <a:ext cx="8796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6" name="Google Shape;26;p1"/>
            <p:cNvCxnSpPr/>
            <p:nvPr/>
          </p:nvCxnSpPr>
          <p:spPr>
            <a:xfrm rot="-5400000">
              <a:off x="1883657" y="377227"/>
              <a:ext cx="7527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7" name="Google Shape;27;p1"/>
            <p:cNvCxnSpPr/>
            <p:nvPr/>
          </p:nvCxnSpPr>
          <p:spPr>
            <a:xfrm rot="-5400000">
              <a:off x="2198067" y="292494"/>
              <a:ext cx="583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8" name="Google Shape;28;p1"/>
            <p:cNvCxnSpPr/>
            <p:nvPr/>
          </p:nvCxnSpPr>
          <p:spPr>
            <a:xfrm rot="-5400000">
              <a:off x="2521028" y="199377"/>
              <a:ext cx="397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29" name="Google Shape;29;p1"/>
            <p:cNvCxnSpPr/>
            <p:nvPr/>
          </p:nvCxnSpPr>
          <p:spPr>
            <a:xfrm rot="-5400000">
              <a:off x="2801688" y="148627"/>
              <a:ext cx="295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30" name="Google Shape;30;p1"/>
            <p:cNvCxnSpPr/>
            <p:nvPr/>
          </p:nvCxnSpPr>
          <p:spPr>
            <a:xfrm rot="-5400000">
              <a:off x="3079243" y="102444"/>
              <a:ext cx="2016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31" name="Google Shape;31;p1"/>
            <p:cNvCxnSpPr/>
            <p:nvPr/>
          </p:nvCxnSpPr>
          <p:spPr>
            <a:xfrm rot="-5400000">
              <a:off x="3324763" y="85077"/>
              <a:ext cx="168600" cy="1500"/>
            </a:xfrm>
            <a:prstGeom prst="straightConnector1">
              <a:avLst/>
            </a:prstGeom>
            <a:noFill/>
            <a:ln cap="flat" cmpd="sng" w="12700">
              <a:solidFill>
                <a:srgbClr val="B7CCE4">
                  <a:alpha val="53725"/>
                </a:srgbClr>
              </a:solidFill>
              <a:prstDash val="solid"/>
              <a:round/>
              <a:headEnd len="sm" w="sm" type="none"/>
              <a:tailEnd len="sm" w="sm" type="none"/>
            </a:ln>
          </p:spPr>
        </p:cxnSp>
      </p:grpSp>
      <p:sp>
        <p:nvSpPr>
          <p:cNvPr id="32" name="Google Shape;32;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4400"/>
              <a:buNone/>
              <a:defRPr sz="4400">
                <a:solidFill>
                  <a:schemeClr val="lt1"/>
                </a:solidFill>
              </a:defRPr>
            </a:lvl1pPr>
            <a:lvl2pPr lvl="1">
              <a:spcBef>
                <a:spcPts val="0"/>
              </a:spcBef>
              <a:spcAft>
                <a:spcPts val="0"/>
              </a:spcAft>
              <a:buClr>
                <a:schemeClr val="lt1"/>
              </a:buClr>
              <a:buSzPts val="4400"/>
              <a:buNone/>
              <a:defRPr sz="4400">
                <a:solidFill>
                  <a:schemeClr val="lt1"/>
                </a:solidFill>
              </a:defRPr>
            </a:lvl2pPr>
            <a:lvl3pPr lvl="2">
              <a:spcBef>
                <a:spcPts val="0"/>
              </a:spcBef>
              <a:spcAft>
                <a:spcPts val="0"/>
              </a:spcAft>
              <a:buClr>
                <a:schemeClr val="lt1"/>
              </a:buClr>
              <a:buSzPts val="4400"/>
              <a:buNone/>
              <a:defRPr sz="4400">
                <a:solidFill>
                  <a:schemeClr val="lt1"/>
                </a:solidFill>
              </a:defRPr>
            </a:lvl3pPr>
            <a:lvl4pPr lvl="3">
              <a:spcBef>
                <a:spcPts val="0"/>
              </a:spcBef>
              <a:spcAft>
                <a:spcPts val="0"/>
              </a:spcAft>
              <a:buClr>
                <a:schemeClr val="lt1"/>
              </a:buClr>
              <a:buSzPts val="4400"/>
              <a:buNone/>
              <a:defRPr sz="4400">
                <a:solidFill>
                  <a:schemeClr val="lt1"/>
                </a:solidFill>
              </a:defRPr>
            </a:lvl4pPr>
            <a:lvl5pPr lvl="4">
              <a:spcBef>
                <a:spcPts val="0"/>
              </a:spcBef>
              <a:spcAft>
                <a:spcPts val="0"/>
              </a:spcAft>
              <a:buClr>
                <a:schemeClr val="lt1"/>
              </a:buClr>
              <a:buSzPts val="4400"/>
              <a:buNone/>
              <a:defRPr sz="4400">
                <a:solidFill>
                  <a:schemeClr val="lt1"/>
                </a:solidFill>
              </a:defRPr>
            </a:lvl5pPr>
            <a:lvl6pPr lvl="5">
              <a:spcBef>
                <a:spcPts val="0"/>
              </a:spcBef>
              <a:spcAft>
                <a:spcPts val="0"/>
              </a:spcAft>
              <a:buClr>
                <a:schemeClr val="lt1"/>
              </a:buClr>
              <a:buSzPts val="4400"/>
              <a:buNone/>
              <a:defRPr sz="4400">
                <a:solidFill>
                  <a:schemeClr val="lt1"/>
                </a:solidFill>
              </a:defRPr>
            </a:lvl6pPr>
            <a:lvl7pPr lvl="6">
              <a:spcBef>
                <a:spcPts val="0"/>
              </a:spcBef>
              <a:spcAft>
                <a:spcPts val="0"/>
              </a:spcAft>
              <a:buClr>
                <a:schemeClr val="lt1"/>
              </a:buClr>
              <a:buSzPts val="4400"/>
              <a:buNone/>
              <a:defRPr sz="4400">
                <a:solidFill>
                  <a:schemeClr val="lt1"/>
                </a:solidFill>
              </a:defRPr>
            </a:lvl7pPr>
            <a:lvl8pPr lvl="7">
              <a:spcBef>
                <a:spcPts val="0"/>
              </a:spcBef>
              <a:spcAft>
                <a:spcPts val="0"/>
              </a:spcAft>
              <a:buClr>
                <a:schemeClr val="lt1"/>
              </a:buClr>
              <a:buSzPts val="4400"/>
              <a:buNone/>
              <a:defRPr sz="4400">
                <a:solidFill>
                  <a:schemeClr val="lt1"/>
                </a:solidFill>
              </a:defRPr>
            </a:lvl8pPr>
            <a:lvl9pPr lvl="8">
              <a:spcBef>
                <a:spcPts val="0"/>
              </a:spcBef>
              <a:spcAft>
                <a:spcPts val="0"/>
              </a:spcAft>
              <a:buClr>
                <a:schemeClr val="lt1"/>
              </a:buClr>
              <a:buSzPts val="4400"/>
              <a:buNone/>
              <a:defRPr sz="4400">
                <a:solidFill>
                  <a:schemeClr val="lt1"/>
                </a:solidFill>
              </a:defRPr>
            </a:lvl9pPr>
          </a:lstStyle>
          <a:p/>
        </p:txBody>
      </p:sp>
      <p:sp>
        <p:nvSpPr>
          <p:cNvPr id="33" name="Google Shape;33;p1"/>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342900" lvl="0" marL="457200">
              <a:spcBef>
                <a:spcPts val="0"/>
              </a:spcBef>
              <a:spcAft>
                <a:spcPts val="0"/>
              </a:spcAft>
              <a:buClr>
                <a:schemeClr val="dk2"/>
              </a:buClr>
              <a:buSzPts val="1800"/>
              <a:buChar char="●"/>
              <a:defRPr sz="1800">
                <a:solidFill>
                  <a:schemeClr val="dk2"/>
                </a:solidFill>
              </a:defRPr>
            </a:lvl1pPr>
            <a:lvl2pPr indent="-342900" lvl="1" marL="914400">
              <a:spcBef>
                <a:spcPts val="0"/>
              </a:spcBef>
              <a:spcAft>
                <a:spcPts val="0"/>
              </a:spcAft>
              <a:buClr>
                <a:schemeClr val="dk2"/>
              </a:buClr>
              <a:buSzPts val="1800"/>
              <a:buChar char="○"/>
              <a:defRPr sz="1800">
                <a:solidFill>
                  <a:schemeClr val="dk2"/>
                </a:solidFill>
              </a:defRPr>
            </a:lvl2pPr>
            <a:lvl3pPr indent="-342900" lvl="2" marL="1371600">
              <a:spcBef>
                <a:spcPts val="0"/>
              </a:spcBef>
              <a:spcAft>
                <a:spcPts val="0"/>
              </a:spcAft>
              <a:buClr>
                <a:schemeClr val="dk2"/>
              </a:buClr>
              <a:buSzPts val="1800"/>
              <a:buChar char="■"/>
              <a:defRPr sz="1800">
                <a:solidFill>
                  <a:schemeClr val="dk2"/>
                </a:solidFill>
              </a:defRPr>
            </a:lvl3pPr>
            <a:lvl4pPr indent="-342900" lvl="3" marL="1828800">
              <a:spcBef>
                <a:spcPts val="0"/>
              </a:spcBef>
              <a:spcAft>
                <a:spcPts val="0"/>
              </a:spcAft>
              <a:buClr>
                <a:schemeClr val="dk2"/>
              </a:buClr>
              <a:buSzPts val="1800"/>
              <a:buChar char="●"/>
              <a:defRPr sz="1800">
                <a:solidFill>
                  <a:schemeClr val="dk2"/>
                </a:solidFill>
              </a:defRPr>
            </a:lvl4pPr>
            <a:lvl5pPr indent="-342900" lvl="4" marL="2286000">
              <a:spcBef>
                <a:spcPts val="0"/>
              </a:spcBef>
              <a:spcAft>
                <a:spcPts val="0"/>
              </a:spcAft>
              <a:buClr>
                <a:schemeClr val="dk2"/>
              </a:buClr>
              <a:buSzPts val="1800"/>
              <a:buChar char="○"/>
              <a:defRPr sz="1800">
                <a:solidFill>
                  <a:schemeClr val="dk2"/>
                </a:solidFill>
              </a:defRPr>
            </a:lvl5pPr>
            <a:lvl6pPr indent="-342900" lvl="5" marL="2743200">
              <a:spcBef>
                <a:spcPts val="0"/>
              </a:spcBef>
              <a:spcAft>
                <a:spcPts val="0"/>
              </a:spcAft>
              <a:buClr>
                <a:schemeClr val="dk2"/>
              </a:buClr>
              <a:buSzPts val="1800"/>
              <a:buChar char="■"/>
              <a:defRPr sz="1800">
                <a:solidFill>
                  <a:schemeClr val="dk2"/>
                </a:solidFill>
              </a:defRPr>
            </a:lvl6pPr>
            <a:lvl7pPr indent="-342900" lvl="6" marL="3200400">
              <a:spcBef>
                <a:spcPts val="0"/>
              </a:spcBef>
              <a:spcAft>
                <a:spcPts val="0"/>
              </a:spcAft>
              <a:buClr>
                <a:schemeClr val="dk2"/>
              </a:buClr>
              <a:buSzPts val="1800"/>
              <a:buChar char="●"/>
              <a:defRPr sz="1800">
                <a:solidFill>
                  <a:schemeClr val="dk2"/>
                </a:solidFill>
              </a:defRPr>
            </a:lvl7pPr>
            <a:lvl8pPr indent="-342900" lvl="7" marL="3657600">
              <a:spcBef>
                <a:spcPts val="0"/>
              </a:spcBef>
              <a:spcAft>
                <a:spcPts val="0"/>
              </a:spcAft>
              <a:buClr>
                <a:schemeClr val="dk2"/>
              </a:buClr>
              <a:buSzPts val="1800"/>
              <a:buChar char="○"/>
              <a:defRPr sz="1800">
                <a:solidFill>
                  <a:schemeClr val="dk2"/>
                </a:solidFill>
              </a:defRPr>
            </a:lvl8pPr>
            <a:lvl9pPr indent="-342900" lvl="8" marL="4114800">
              <a:spcBef>
                <a:spcPts val="0"/>
              </a:spcBef>
              <a:spcAft>
                <a:spcPts val="0"/>
              </a:spcAft>
              <a:buClr>
                <a:schemeClr val="dk2"/>
              </a:buClr>
              <a:buSzPts val="1800"/>
              <a:buChar char="■"/>
              <a:defRPr sz="1800">
                <a:solidFill>
                  <a:schemeClr val="dk2"/>
                </a:solidFill>
              </a:defRPr>
            </a:lvl9pPr>
          </a:lstStyle>
          <a:p/>
        </p:txBody>
      </p:sp>
      <p:grpSp>
        <p:nvGrpSpPr>
          <p:cNvPr id="34" name="Google Shape;34;p1"/>
          <p:cNvGrpSpPr/>
          <p:nvPr/>
        </p:nvGrpSpPr>
        <p:grpSpPr>
          <a:xfrm rot="10800000">
            <a:off x="5734187" y="3035894"/>
            <a:ext cx="3409813" cy="2107677"/>
            <a:chOff x="0" y="1494"/>
            <a:chExt cx="3409813" cy="2810236"/>
          </a:xfrm>
        </p:grpSpPr>
        <p:cxnSp>
          <p:nvCxnSpPr>
            <p:cNvPr id="35" name="Google Shape;35;p1"/>
            <p:cNvCxnSpPr/>
            <p:nvPr/>
          </p:nvCxnSpPr>
          <p:spPr>
            <a:xfrm>
              <a:off x="0" y="245543"/>
              <a:ext cx="32511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36" name="Google Shape;36;p1"/>
            <p:cNvCxnSpPr/>
            <p:nvPr/>
          </p:nvCxnSpPr>
          <p:spPr>
            <a:xfrm rot="-5400000">
              <a:off x="-1212177" y="1407880"/>
              <a:ext cx="2806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37" name="Google Shape;37;p1"/>
            <p:cNvCxnSpPr/>
            <p:nvPr/>
          </p:nvCxnSpPr>
          <p:spPr>
            <a:xfrm>
              <a:off x="0" y="474143"/>
              <a:ext cx="26670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38" name="Google Shape;38;p1"/>
            <p:cNvCxnSpPr/>
            <p:nvPr/>
          </p:nvCxnSpPr>
          <p:spPr>
            <a:xfrm>
              <a:off x="0" y="702743"/>
              <a:ext cx="2167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39" name="Google Shape;39;p1"/>
            <p:cNvCxnSpPr/>
            <p:nvPr/>
          </p:nvCxnSpPr>
          <p:spPr>
            <a:xfrm>
              <a:off x="0" y="931343"/>
              <a:ext cx="18627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0" name="Google Shape;40;p1"/>
            <p:cNvCxnSpPr/>
            <p:nvPr/>
          </p:nvCxnSpPr>
          <p:spPr>
            <a:xfrm>
              <a:off x="0" y="1159943"/>
              <a:ext cx="14901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1" name="Google Shape;41;p1"/>
            <p:cNvCxnSpPr/>
            <p:nvPr/>
          </p:nvCxnSpPr>
          <p:spPr>
            <a:xfrm>
              <a:off x="0" y="1388543"/>
              <a:ext cx="1219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2" name="Google Shape;42;p1"/>
            <p:cNvCxnSpPr/>
            <p:nvPr/>
          </p:nvCxnSpPr>
          <p:spPr>
            <a:xfrm>
              <a:off x="0" y="1617143"/>
              <a:ext cx="9906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3" name="Google Shape;43;p1"/>
            <p:cNvCxnSpPr/>
            <p:nvPr/>
          </p:nvCxnSpPr>
          <p:spPr>
            <a:xfrm>
              <a:off x="0" y="1845743"/>
              <a:ext cx="745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4" name="Google Shape;44;p1"/>
            <p:cNvCxnSpPr/>
            <p:nvPr/>
          </p:nvCxnSpPr>
          <p:spPr>
            <a:xfrm>
              <a:off x="0" y="2074343"/>
              <a:ext cx="5334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5" name="Google Shape;45;p1"/>
            <p:cNvCxnSpPr/>
            <p:nvPr/>
          </p:nvCxnSpPr>
          <p:spPr>
            <a:xfrm>
              <a:off x="0" y="2302944"/>
              <a:ext cx="262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6" name="Google Shape;46;p1"/>
            <p:cNvCxnSpPr/>
            <p:nvPr/>
          </p:nvCxnSpPr>
          <p:spPr>
            <a:xfrm rot="-5400000">
              <a:off x="-814261" y="1238115"/>
              <a:ext cx="24684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7" name="Google Shape;47;p1"/>
            <p:cNvCxnSpPr/>
            <p:nvPr/>
          </p:nvCxnSpPr>
          <p:spPr>
            <a:xfrm rot="-5400000">
              <a:off x="-357712" y="1014528"/>
              <a:ext cx="20181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8" name="Google Shape;48;p1"/>
            <p:cNvCxnSpPr/>
            <p:nvPr/>
          </p:nvCxnSpPr>
          <p:spPr>
            <a:xfrm rot="-5400000">
              <a:off x="-853" y="887577"/>
              <a:ext cx="17640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49" name="Google Shape;49;p1"/>
            <p:cNvCxnSpPr/>
            <p:nvPr/>
          </p:nvCxnSpPr>
          <p:spPr>
            <a:xfrm rot="-5400000">
              <a:off x="326307" y="790194"/>
              <a:ext cx="15693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0" name="Google Shape;50;p1"/>
            <p:cNvCxnSpPr/>
            <p:nvPr/>
          </p:nvCxnSpPr>
          <p:spPr>
            <a:xfrm rot="-5400000">
              <a:off x="636517" y="709727"/>
              <a:ext cx="1408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1" name="Google Shape;51;p1"/>
            <p:cNvCxnSpPr/>
            <p:nvPr/>
          </p:nvCxnSpPr>
          <p:spPr>
            <a:xfrm rot="-5400000">
              <a:off x="972229" y="603962"/>
              <a:ext cx="11967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2" name="Google Shape;52;p1"/>
            <p:cNvCxnSpPr/>
            <p:nvPr/>
          </p:nvCxnSpPr>
          <p:spPr>
            <a:xfrm rot="-5400000">
              <a:off x="1278237" y="527761"/>
              <a:ext cx="10443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3" name="Google Shape;53;p1"/>
            <p:cNvCxnSpPr/>
            <p:nvPr/>
          </p:nvCxnSpPr>
          <p:spPr>
            <a:xfrm rot="-5400000">
              <a:off x="1590398" y="440777"/>
              <a:ext cx="8796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4" name="Google Shape;54;p1"/>
            <p:cNvCxnSpPr/>
            <p:nvPr/>
          </p:nvCxnSpPr>
          <p:spPr>
            <a:xfrm rot="-5400000">
              <a:off x="1883657" y="377227"/>
              <a:ext cx="7527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5" name="Google Shape;55;p1"/>
            <p:cNvCxnSpPr/>
            <p:nvPr/>
          </p:nvCxnSpPr>
          <p:spPr>
            <a:xfrm rot="-5400000">
              <a:off x="2198067" y="292494"/>
              <a:ext cx="583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6" name="Google Shape;56;p1"/>
            <p:cNvCxnSpPr/>
            <p:nvPr/>
          </p:nvCxnSpPr>
          <p:spPr>
            <a:xfrm rot="-5400000">
              <a:off x="2521028" y="199377"/>
              <a:ext cx="3972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7" name="Google Shape;57;p1"/>
            <p:cNvCxnSpPr/>
            <p:nvPr/>
          </p:nvCxnSpPr>
          <p:spPr>
            <a:xfrm rot="-5400000">
              <a:off x="2801688" y="148627"/>
              <a:ext cx="2955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8" name="Google Shape;58;p1"/>
            <p:cNvCxnSpPr/>
            <p:nvPr/>
          </p:nvCxnSpPr>
          <p:spPr>
            <a:xfrm rot="-5400000">
              <a:off x="3079243" y="102444"/>
              <a:ext cx="201600" cy="1500"/>
            </a:xfrm>
            <a:prstGeom prst="straightConnector1">
              <a:avLst/>
            </a:prstGeom>
            <a:noFill/>
            <a:ln cap="flat" cmpd="sng" w="12700">
              <a:solidFill>
                <a:srgbClr val="B7CCE4">
                  <a:alpha val="53725"/>
                </a:srgbClr>
              </a:solidFill>
              <a:prstDash val="solid"/>
              <a:round/>
              <a:headEnd len="sm" w="sm" type="none"/>
              <a:tailEnd len="sm" w="sm" type="none"/>
            </a:ln>
          </p:spPr>
        </p:cxnSp>
        <p:cxnSp>
          <p:nvCxnSpPr>
            <p:cNvPr id="59" name="Google Shape;59;p1"/>
            <p:cNvCxnSpPr/>
            <p:nvPr/>
          </p:nvCxnSpPr>
          <p:spPr>
            <a:xfrm rot="-5400000">
              <a:off x="3324763" y="85077"/>
              <a:ext cx="168600" cy="1500"/>
            </a:xfrm>
            <a:prstGeom prst="straightConnector1">
              <a:avLst/>
            </a:prstGeom>
            <a:noFill/>
            <a:ln cap="flat" cmpd="sng" w="12700">
              <a:solidFill>
                <a:srgbClr val="B7CCE4">
                  <a:alpha val="53725"/>
                </a:srgbClr>
              </a:solidFill>
              <a:prstDash val="solid"/>
              <a:round/>
              <a:headEnd len="sm" w="sm" type="none"/>
              <a:tailEnd len="sm" w="sm" type="none"/>
            </a:ln>
          </p:spPr>
        </p:cxn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6.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 Id="rId3" Type="http://schemas.openxmlformats.org/officeDocument/2006/relationships/image" Target="../media/image58.png"/><Relationship Id="rId4" Type="http://schemas.openxmlformats.org/officeDocument/2006/relationships/image" Target="../media/image52.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 Id="rId3" Type="http://schemas.openxmlformats.org/officeDocument/2006/relationships/image" Target="../media/image55.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 Id="rId3" Type="http://schemas.openxmlformats.org/officeDocument/2006/relationships/image" Target="../media/image53.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 Id="rId3" Type="http://schemas.openxmlformats.org/officeDocument/2006/relationships/image" Target="../media/image54.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 Id="rId3" Type="http://schemas.openxmlformats.org/officeDocument/2006/relationships/image" Target="../media/image5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2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2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3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2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3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3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3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3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3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3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40.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3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4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4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39.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42.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44.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45.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image" Target="../media/image46.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48.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image" Target="../media/image47.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 Id="rId3" Type="http://schemas.openxmlformats.org/officeDocument/2006/relationships/image" Target="../media/image5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image" Target="../media/image49.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 Id="rId3" Type="http://schemas.openxmlformats.org/officeDocument/2006/relationships/image" Target="../media/image50.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 Id="rId3" Type="http://schemas.openxmlformats.org/officeDocument/2006/relationships/image" Target="../media/image5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8"/>
          <p:cNvSpPr txBox="1"/>
          <p:nvPr>
            <p:ph type="ctrTitle"/>
          </p:nvPr>
        </p:nvSpPr>
        <p:spPr>
          <a:xfrm>
            <a:off x="685800" y="1699932"/>
            <a:ext cx="6400800" cy="100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Logic Design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7"/>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Gates</a:t>
            </a:r>
            <a:endParaRPr/>
          </a:p>
        </p:txBody>
      </p:sp>
      <p:pic>
        <p:nvPicPr>
          <p:cNvPr id="205" name="Google Shape;205;p17"/>
          <p:cNvPicPr preferRelativeResize="0"/>
          <p:nvPr/>
        </p:nvPicPr>
        <p:blipFill>
          <a:blip r:embed="rId3">
            <a:alphaModFix/>
          </a:blip>
          <a:stretch>
            <a:fillRect/>
          </a:stretch>
        </p:blipFill>
        <p:spPr>
          <a:xfrm>
            <a:off x="0" y="1515225"/>
            <a:ext cx="7970175" cy="1135050"/>
          </a:xfrm>
          <a:prstGeom prst="rect">
            <a:avLst/>
          </a:prstGeom>
          <a:noFill/>
          <a:ln>
            <a:noFill/>
          </a:ln>
        </p:spPr>
      </p:pic>
      <p:sp>
        <p:nvSpPr>
          <p:cNvPr id="206" name="Google Shape;206;p17"/>
          <p:cNvSpPr txBox="1"/>
          <p:nvPr/>
        </p:nvSpPr>
        <p:spPr>
          <a:xfrm>
            <a:off x="0" y="2832675"/>
            <a:ext cx="7970100" cy="7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       AND                          OR                           NOT</a:t>
            </a:r>
            <a:endParaRPr sz="2400"/>
          </a:p>
        </p:txBody>
      </p:sp>
      <p:pic>
        <p:nvPicPr>
          <p:cNvPr id="207" name="Google Shape;207;p17"/>
          <p:cNvPicPr preferRelativeResize="0"/>
          <p:nvPr/>
        </p:nvPicPr>
        <p:blipFill>
          <a:blip r:embed="rId4">
            <a:alphaModFix/>
          </a:blip>
          <a:stretch>
            <a:fillRect/>
          </a:stretch>
        </p:blipFill>
        <p:spPr>
          <a:xfrm>
            <a:off x="894225" y="4285500"/>
            <a:ext cx="5524500" cy="704850"/>
          </a:xfrm>
          <a:prstGeom prst="rect">
            <a:avLst/>
          </a:prstGeom>
          <a:noFill/>
          <a:ln>
            <a:noFill/>
          </a:ln>
        </p:spPr>
      </p:pic>
      <p:sp>
        <p:nvSpPr>
          <p:cNvPr id="208" name="Google Shape;208;p17"/>
          <p:cNvSpPr txBox="1"/>
          <p:nvPr/>
        </p:nvSpPr>
        <p:spPr>
          <a:xfrm>
            <a:off x="829225" y="3628275"/>
            <a:ext cx="42402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333CC"/>
              </a:buClr>
              <a:buFont typeface="Arial"/>
              <a:buNone/>
            </a:pPr>
            <a:r>
              <a:rPr lang="en" sz="2400"/>
              <a:t>What logic function is this?</a:t>
            </a:r>
            <a:endParaRPr sz="2400"/>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107"/>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Clock skew</a:t>
            </a:r>
            <a:endParaRPr/>
          </a:p>
        </p:txBody>
      </p:sp>
      <p:pic>
        <p:nvPicPr>
          <p:cNvPr id="757" name="Google Shape;757;p107"/>
          <p:cNvPicPr preferRelativeResize="0"/>
          <p:nvPr/>
        </p:nvPicPr>
        <p:blipFill>
          <a:blip r:embed="rId3">
            <a:alphaModFix/>
          </a:blip>
          <a:stretch>
            <a:fillRect/>
          </a:stretch>
        </p:blipFill>
        <p:spPr>
          <a:xfrm>
            <a:off x="0" y="1239975"/>
            <a:ext cx="8191200" cy="1121772"/>
          </a:xfrm>
          <a:prstGeom prst="rect">
            <a:avLst/>
          </a:prstGeom>
          <a:noFill/>
          <a:ln>
            <a:noFill/>
          </a:ln>
        </p:spPr>
      </p:pic>
      <p:sp>
        <p:nvSpPr>
          <p:cNvPr id="758" name="Google Shape;758;p107"/>
          <p:cNvSpPr txBox="1"/>
          <p:nvPr/>
        </p:nvSpPr>
        <p:spPr>
          <a:xfrm>
            <a:off x="717907" y="2741215"/>
            <a:ext cx="6778800" cy="1378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FF0000"/>
              </a:buClr>
              <a:buFont typeface="Comic Sans MS"/>
              <a:buNone/>
            </a:pPr>
            <a:r>
              <a:rPr b="1" lang="en" sz="1800"/>
              <a:t>Clock skew</a:t>
            </a:r>
            <a:r>
              <a:rPr lang="en" sz="1800"/>
              <a:t> is the difference in absolute time between the times when two state elements see a clock edge.</a:t>
            </a:r>
            <a:endParaRPr sz="1800"/>
          </a:p>
        </p:txBody>
      </p:sp>
      <p:pic>
        <p:nvPicPr>
          <p:cNvPr id="759" name="Google Shape;759;p107"/>
          <p:cNvPicPr preferRelativeResize="0"/>
          <p:nvPr/>
        </p:nvPicPr>
        <p:blipFill>
          <a:blip r:embed="rId4">
            <a:alphaModFix/>
          </a:blip>
          <a:stretch>
            <a:fillRect/>
          </a:stretch>
        </p:blipFill>
        <p:spPr>
          <a:xfrm>
            <a:off x="1565272" y="4337699"/>
            <a:ext cx="5084193" cy="805801"/>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108"/>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Level-Sensitive timing</a:t>
            </a:r>
            <a:endParaRPr/>
          </a:p>
        </p:txBody>
      </p:sp>
      <p:sp>
        <p:nvSpPr>
          <p:cNvPr id="765" name="Google Shape;765;p108"/>
          <p:cNvSpPr txBox="1"/>
          <p:nvPr/>
        </p:nvSpPr>
        <p:spPr>
          <a:xfrm>
            <a:off x="0" y="1191050"/>
            <a:ext cx="7315200" cy="3952500"/>
          </a:xfrm>
          <a:prstGeom prst="rect">
            <a:avLst/>
          </a:prstGeom>
          <a:noFill/>
          <a:ln>
            <a:noFill/>
          </a:ln>
        </p:spPr>
        <p:txBody>
          <a:bodyPr anchorCtr="0" anchor="t" bIns="45700" lIns="91425" spcFirstLastPara="1" rIns="91425" wrap="square" tIns="45700">
            <a:noAutofit/>
          </a:bodyPr>
          <a:lstStyle/>
          <a:p>
            <a:pPr indent="-304800" lvl="0" marL="342900" rtl="0" algn="l">
              <a:spcBef>
                <a:spcPts val="0"/>
              </a:spcBef>
              <a:spcAft>
                <a:spcPts val="0"/>
              </a:spcAft>
              <a:buSzPts val="1800"/>
              <a:buChar char="•"/>
            </a:pPr>
            <a:r>
              <a:rPr lang="en" sz="1800"/>
              <a:t>In a </a:t>
            </a:r>
            <a:r>
              <a:rPr b="1" lang="en" sz="1800"/>
              <a:t>level-sensitive timing methodology</a:t>
            </a:r>
            <a:r>
              <a:rPr lang="en" sz="1800"/>
              <a:t>, the state changes occur at either high or low levels, but they are not instantaneous as they are in an edge-triggered methodology.</a:t>
            </a:r>
            <a:endParaRPr sz="1800"/>
          </a:p>
          <a:p>
            <a:pPr indent="0" lvl="0" marL="0" rtl="0" algn="l">
              <a:spcBef>
                <a:spcPts val="0"/>
              </a:spcBef>
              <a:spcAft>
                <a:spcPts val="0"/>
              </a:spcAft>
              <a:buNone/>
            </a:pPr>
            <a:r>
              <a:t/>
            </a:r>
            <a:endParaRPr sz="1800"/>
          </a:p>
          <a:p>
            <a:pPr indent="-304800" lvl="0" marL="342900" rtl="0" algn="l">
              <a:spcBef>
                <a:spcPts val="0"/>
              </a:spcBef>
              <a:spcAft>
                <a:spcPts val="0"/>
              </a:spcAft>
              <a:buSzPts val="1800"/>
              <a:buChar char="•"/>
            </a:pPr>
            <a:r>
              <a:rPr lang="en" sz="1800"/>
              <a:t>Because of the noninstantaneous change in state, races can easily occur.</a:t>
            </a:r>
            <a:endParaRPr sz="1800"/>
          </a:p>
          <a:p>
            <a:pPr indent="0" lvl="0" marL="0" rtl="0" algn="l">
              <a:spcBef>
                <a:spcPts val="0"/>
              </a:spcBef>
              <a:spcAft>
                <a:spcPts val="0"/>
              </a:spcAft>
              <a:buNone/>
            </a:pPr>
            <a:r>
              <a:t/>
            </a:r>
            <a:endParaRPr sz="1800"/>
          </a:p>
          <a:p>
            <a:pPr indent="-304800" lvl="0" marL="342900" rtl="0" algn="l">
              <a:spcBef>
                <a:spcPts val="0"/>
              </a:spcBef>
              <a:spcAft>
                <a:spcPts val="0"/>
              </a:spcAft>
              <a:buSzPts val="1800"/>
              <a:buChar char="•"/>
            </a:pPr>
            <a:r>
              <a:rPr lang="en" sz="1800"/>
              <a:t>To ensure that a level-sensitive design will also work correctly if the clock is slow enough, designers use </a:t>
            </a:r>
            <a:r>
              <a:rPr b="1" lang="en" sz="1800"/>
              <a:t>two-phase clocking</a:t>
            </a:r>
            <a:r>
              <a:rPr lang="en" sz="1800"/>
              <a:t>.</a:t>
            </a:r>
            <a:endParaRPr sz="1800"/>
          </a:p>
          <a:p>
            <a:pPr indent="0" lvl="0" marL="0" rtl="0" algn="l">
              <a:spcBef>
                <a:spcPts val="0"/>
              </a:spcBef>
              <a:spcAft>
                <a:spcPts val="0"/>
              </a:spcAft>
              <a:buNone/>
            </a:pPr>
            <a:r>
              <a:t/>
            </a:r>
            <a:endParaRPr sz="1800"/>
          </a:p>
          <a:p>
            <a:pPr indent="-304800" lvl="0" marL="342900" rtl="0" algn="l">
              <a:spcBef>
                <a:spcPts val="0"/>
              </a:spcBef>
              <a:spcAft>
                <a:spcPts val="0"/>
              </a:spcAft>
              <a:buSzPts val="1800"/>
              <a:buChar char="•"/>
            </a:pPr>
            <a:r>
              <a:rPr lang="en" sz="1800"/>
              <a:t>Two-phase clocking is a scheme that makes use of two nonoverlapping clock signals.</a:t>
            </a:r>
            <a:endParaRPr sz="1800"/>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109"/>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Two-Phase clocking</a:t>
            </a:r>
            <a:endParaRPr/>
          </a:p>
        </p:txBody>
      </p:sp>
      <p:pic>
        <p:nvPicPr>
          <p:cNvPr id="771" name="Google Shape;771;p109"/>
          <p:cNvPicPr preferRelativeResize="0"/>
          <p:nvPr/>
        </p:nvPicPr>
        <p:blipFill>
          <a:blip r:embed="rId3">
            <a:alphaModFix/>
          </a:blip>
          <a:stretch>
            <a:fillRect/>
          </a:stretch>
        </p:blipFill>
        <p:spPr>
          <a:xfrm>
            <a:off x="0" y="1370600"/>
            <a:ext cx="7772700" cy="2554275"/>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110"/>
          <p:cNvSpPr txBox="1"/>
          <p:nvPr>
            <p:ph type="title"/>
          </p:nvPr>
        </p:nvSpPr>
        <p:spPr>
          <a:xfrm>
            <a:off x="448850" y="17625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Two-Phase timing with alternating latches</a:t>
            </a:r>
            <a:endParaRPr sz="3600"/>
          </a:p>
        </p:txBody>
      </p:sp>
      <p:pic>
        <p:nvPicPr>
          <p:cNvPr id="777" name="Google Shape;777;p110"/>
          <p:cNvPicPr preferRelativeResize="0"/>
          <p:nvPr/>
        </p:nvPicPr>
        <p:blipFill>
          <a:blip r:embed="rId3">
            <a:alphaModFix/>
          </a:blip>
          <a:stretch>
            <a:fillRect/>
          </a:stretch>
        </p:blipFill>
        <p:spPr>
          <a:xfrm>
            <a:off x="0" y="2161075"/>
            <a:ext cx="7764351" cy="914400"/>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111"/>
          <p:cNvSpPr txBox="1"/>
          <p:nvPr>
            <p:ph type="title"/>
          </p:nvPr>
        </p:nvSpPr>
        <p:spPr>
          <a:xfrm>
            <a:off x="457200" y="15955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Asynchronous Inputs</a:t>
            </a:r>
            <a:br>
              <a:rPr lang="en" sz="3600"/>
            </a:br>
            <a:r>
              <a:rPr lang="en" sz="3600"/>
              <a:t>and Synchronizers</a:t>
            </a:r>
            <a:endParaRPr sz="3600"/>
          </a:p>
        </p:txBody>
      </p:sp>
      <p:sp>
        <p:nvSpPr>
          <p:cNvPr id="783" name="Google Shape;783;p111"/>
          <p:cNvSpPr txBox="1"/>
          <p:nvPr/>
        </p:nvSpPr>
        <p:spPr>
          <a:xfrm>
            <a:off x="0" y="1291250"/>
            <a:ext cx="7315200" cy="3852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800"/>
          </a:p>
          <a:p>
            <a:pPr indent="-304800" lvl="0" marL="342900" rtl="0" algn="l">
              <a:spcBef>
                <a:spcPts val="0"/>
              </a:spcBef>
              <a:spcAft>
                <a:spcPts val="0"/>
              </a:spcAft>
              <a:buSzPts val="1800"/>
              <a:buChar char="•"/>
            </a:pPr>
            <a:r>
              <a:rPr b="1" lang="en" sz="1800"/>
              <a:t>Metastability</a:t>
            </a:r>
            <a:r>
              <a:rPr lang="en" sz="1800"/>
              <a:t> is a situation that occurs if a signal is sampled when it is not stable for the required set-up and hold times, possibly causing the sampled value to fall in the indeterminate region between a high and low value.</a:t>
            </a:r>
            <a:endParaRPr sz="1800"/>
          </a:p>
          <a:p>
            <a:pPr indent="0" lvl="0" marL="0" rtl="0" algn="l">
              <a:spcBef>
                <a:spcPts val="0"/>
              </a:spcBef>
              <a:spcAft>
                <a:spcPts val="0"/>
              </a:spcAft>
              <a:buNone/>
            </a:pPr>
            <a:r>
              <a:t/>
            </a:r>
            <a:endParaRPr sz="1800"/>
          </a:p>
          <a:p>
            <a:pPr indent="-304800" lvl="0" marL="342900" rtl="0" algn="l">
              <a:spcBef>
                <a:spcPts val="0"/>
              </a:spcBef>
              <a:spcAft>
                <a:spcPts val="0"/>
              </a:spcAft>
              <a:buSzPts val="1800"/>
              <a:buChar char="•"/>
            </a:pPr>
            <a:r>
              <a:rPr b="1" lang="en" sz="1800"/>
              <a:t>Synchronizer</a:t>
            </a:r>
            <a:r>
              <a:rPr lang="en" sz="1800"/>
              <a:t> failure is a situation in which a flip-flop enters a metastable state and where some logic blocks reading the output of the flip-flop see a 0 while others see a 1.</a:t>
            </a:r>
            <a:endParaRPr sz="1800"/>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112"/>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“Synchronizer”</a:t>
            </a:r>
            <a:endParaRPr/>
          </a:p>
        </p:txBody>
      </p:sp>
      <p:pic>
        <p:nvPicPr>
          <p:cNvPr id="789" name="Google Shape;789;p112"/>
          <p:cNvPicPr preferRelativeResize="0"/>
          <p:nvPr/>
        </p:nvPicPr>
        <p:blipFill>
          <a:blip r:embed="rId3">
            <a:alphaModFix/>
          </a:blip>
          <a:stretch>
            <a:fillRect/>
          </a:stretch>
        </p:blipFill>
        <p:spPr>
          <a:xfrm>
            <a:off x="0" y="2014050"/>
            <a:ext cx="7807100" cy="1436675"/>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113"/>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Real Synchronizer</a:t>
            </a:r>
            <a:endParaRPr/>
          </a:p>
        </p:txBody>
      </p:sp>
      <p:pic>
        <p:nvPicPr>
          <p:cNvPr id="795" name="Google Shape;795;p113"/>
          <p:cNvPicPr preferRelativeResize="0"/>
          <p:nvPr/>
        </p:nvPicPr>
        <p:blipFill>
          <a:blip r:embed="rId3">
            <a:alphaModFix/>
          </a:blip>
          <a:stretch>
            <a:fillRect/>
          </a:stretch>
        </p:blipFill>
        <p:spPr>
          <a:xfrm>
            <a:off x="0" y="1964700"/>
            <a:ext cx="7772700" cy="1425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8"/>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NAND and NOR Gates</a:t>
            </a:r>
            <a:endParaRPr/>
          </a:p>
        </p:txBody>
      </p:sp>
      <p:sp>
        <p:nvSpPr>
          <p:cNvPr id="214" name="Google Shape;214;p18"/>
          <p:cNvSpPr txBox="1"/>
          <p:nvPr/>
        </p:nvSpPr>
        <p:spPr>
          <a:xfrm>
            <a:off x="0" y="1277475"/>
            <a:ext cx="7315200" cy="386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2400"/>
              <a:t>In fact, all logic functions can be constructed with only a single gate type, if that gate is inverting.</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The two common inverting gates are called </a:t>
            </a:r>
            <a:r>
              <a:rPr b="1" lang="en" sz="2400"/>
              <a:t>NOR</a:t>
            </a:r>
            <a:r>
              <a:rPr lang="en" sz="2400"/>
              <a:t> and </a:t>
            </a:r>
            <a:r>
              <a:rPr b="1" lang="en" sz="2400"/>
              <a:t>NAND</a:t>
            </a:r>
            <a:r>
              <a:rPr lang="en" sz="2400"/>
              <a:t> and correspond to inverted </a:t>
            </a:r>
            <a:r>
              <a:rPr b="1" lang="en" sz="2400"/>
              <a:t>OR</a:t>
            </a:r>
            <a:r>
              <a:rPr lang="en" sz="2400"/>
              <a:t> and </a:t>
            </a:r>
            <a:r>
              <a:rPr b="1" lang="en" sz="2400"/>
              <a:t>AND</a:t>
            </a:r>
            <a:r>
              <a:rPr lang="en" sz="2400"/>
              <a:t> gates, respectively.</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t>NOR</a:t>
            </a:r>
            <a:r>
              <a:rPr lang="en" sz="2400"/>
              <a:t> and </a:t>
            </a:r>
            <a:r>
              <a:rPr b="1" lang="en" sz="2400"/>
              <a:t>NAND</a:t>
            </a:r>
            <a:r>
              <a:rPr lang="en" sz="2400"/>
              <a:t> gates are called </a:t>
            </a:r>
            <a:r>
              <a:rPr b="1" i="1" lang="en" sz="2400"/>
              <a:t>universal</a:t>
            </a:r>
            <a:r>
              <a:rPr lang="en" sz="2400"/>
              <a:t>, since any logic function can be built using this one gate type.</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9"/>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Combinational Logic</a:t>
            </a:r>
            <a:endParaRPr/>
          </a:p>
        </p:txBody>
      </p:sp>
      <p:sp>
        <p:nvSpPr>
          <p:cNvPr id="220" name="Google Shape;220;p19"/>
          <p:cNvSpPr txBox="1"/>
          <p:nvPr/>
        </p:nvSpPr>
        <p:spPr>
          <a:xfrm>
            <a:off x="0" y="1353675"/>
            <a:ext cx="7315200" cy="36777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 sz="2400"/>
              <a:t>Decoders</a:t>
            </a:r>
            <a:endParaRPr sz="2400"/>
          </a:p>
          <a:p>
            <a:pPr indent="-342900" lvl="0" marL="342900" rtl="0" algn="l">
              <a:spcBef>
                <a:spcPts val="0"/>
              </a:spcBef>
              <a:spcAft>
                <a:spcPts val="0"/>
              </a:spcAft>
              <a:buSzPts val="2400"/>
              <a:buChar char="•"/>
            </a:pPr>
            <a:r>
              <a:rPr lang="en" sz="2400"/>
              <a:t>Multiplexors</a:t>
            </a:r>
            <a:endParaRPr sz="2400"/>
          </a:p>
          <a:p>
            <a:pPr indent="-342900" lvl="0" marL="342900" rtl="0" algn="l">
              <a:spcBef>
                <a:spcPts val="0"/>
              </a:spcBef>
              <a:spcAft>
                <a:spcPts val="0"/>
              </a:spcAft>
              <a:buSzPts val="2400"/>
              <a:buChar char="•"/>
            </a:pPr>
            <a:r>
              <a:rPr lang="en" sz="2400"/>
              <a:t>Two-Level Logic and PLAs</a:t>
            </a:r>
            <a:endParaRPr sz="2400"/>
          </a:p>
          <a:p>
            <a:pPr indent="-342900" lvl="0" marL="342900" rtl="0" algn="l">
              <a:spcBef>
                <a:spcPts val="0"/>
              </a:spcBef>
              <a:spcAft>
                <a:spcPts val="0"/>
              </a:spcAft>
              <a:buSzPts val="2400"/>
              <a:buChar char="•"/>
            </a:pPr>
            <a:r>
              <a:rPr lang="en" sz="2400"/>
              <a:t>ROMs</a:t>
            </a:r>
            <a:endParaRPr sz="2400"/>
          </a:p>
          <a:p>
            <a:pPr indent="-342900" lvl="0" marL="342900" rtl="0" algn="l">
              <a:spcBef>
                <a:spcPts val="0"/>
              </a:spcBef>
              <a:spcAft>
                <a:spcPts val="0"/>
              </a:spcAft>
              <a:buSzPts val="2400"/>
              <a:buChar char="•"/>
            </a:pPr>
            <a:r>
              <a:rPr lang="en" sz="2400"/>
              <a:t>Don’t Cares</a:t>
            </a:r>
            <a:endParaRPr sz="2400"/>
          </a:p>
          <a:p>
            <a:pPr indent="-342900" lvl="0" marL="342900" rtl="0" algn="l">
              <a:spcBef>
                <a:spcPts val="0"/>
              </a:spcBef>
              <a:spcAft>
                <a:spcPts val="0"/>
              </a:spcAft>
              <a:buSzPts val="2400"/>
              <a:buChar char="•"/>
            </a:pPr>
            <a:r>
              <a:rPr lang="en" sz="2400"/>
              <a:t>Arrays of Logic Elements</a:t>
            </a:r>
            <a:endParaRPr sz="2400"/>
          </a:p>
          <a:p>
            <a:pPr indent="-190500" lvl="0" marL="342900" rtl="0" algn="l">
              <a:spcBef>
                <a:spcPts val="48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0"/>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Decoders</a:t>
            </a:r>
            <a:endParaRPr/>
          </a:p>
        </p:txBody>
      </p:sp>
      <p:sp>
        <p:nvSpPr>
          <p:cNvPr id="226" name="Google Shape;226;p20"/>
          <p:cNvSpPr txBox="1"/>
          <p:nvPr/>
        </p:nvSpPr>
        <p:spPr>
          <a:xfrm>
            <a:off x="0" y="1600200"/>
            <a:ext cx="8229600" cy="3543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FF"/>
              </a:buClr>
              <a:buFont typeface="Comic Sans MS"/>
              <a:buNone/>
            </a:pPr>
            <a:r>
              <a:rPr lang="en" sz="2400"/>
              <a:t>A </a:t>
            </a:r>
            <a:r>
              <a:rPr b="1" lang="en" sz="2400"/>
              <a:t>decoder</a:t>
            </a:r>
            <a:r>
              <a:rPr lang="en" sz="2400"/>
              <a:t> is a logic block that has an n-bit input and 2n outputs where only one output is asserted for each input combination.</a:t>
            </a:r>
            <a:endParaRPr sz="2400"/>
          </a:p>
          <a:p>
            <a:pPr indent="0" lvl="0" marL="0" marR="0" rtl="0" algn="l">
              <a:lnSpc>
                <a:spcPct val="100000"/>
              </a:lnSpc>
              <a:spcBef>
                <a:spcPts val="0"/>
              </a:spcBef>
              <a:spcAft>
                <a:spcPts val="0"/>
              </a:spcAft>
              <a:buNone/>
            </a:pPr>
            <a:r>
              <a:t/>
            </a:r>
            <a:endParaRPr b="1" i="0" sz="2400" u="none" cap="none" strike="noStrike">
              <a:solidFill>
                <a:srgbClr val="000000"/>
              </a:solidFill>
              <a:latin typeface="Comic Sans MS"/>
              <a:ea typeface="Comic Sans MS"/>
              <a:cs typeface="Comic Sans MS"/>
              <a:sym typeface="Comic Sans MS"/>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1"/>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3-to-8 decoder</a:t>
            </a:r>
            <a:endParaRPr/>
          </a:p>
        </p:txBody>
      </p:sp>
      <p:pic>
        <p:nvPicPr>
          <p:cNvPr id="232" name="Google Shape;232;p21"/>
          <p:cNvPicPr preferRelativeResize="0"/>
          <p:nvPr/>
        </p:nvPicPr>
        <p:blipFill>
          <a:blip r:embed="rId3">
            <a:alphaModFix/>
          </a:blip>
          <a:stretch>
            <a:fillRect/>
          </a:stretch>
        </p:blipFill>
        <p:spPr>
          <a:xfrm>
            <a:off x="1997050" y="1199025"/>
            <a:ext cx="4235825" cy="3944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2"/>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3-to-8 decoder Truth Table</a:t>
            </a:r>
            <a:endParaRPr/>
          </a:p>
        </p:txBody>
      </p:sp>
      <p:pic>
        <p:nvPicPr>
          <p:cNvPr id="238" name="Google Shape;238;p22"/>
          <p:cNvPicPr preferRelativeResize="0"/>
          <p:nvPr/>
        </p:nvPicPr>
        <p:blipFill>
          <a:blip r:embed="rId3">
            <a:alphaModFix/>
          </a:blip>
          <a:stretch>
            <a:fillRect/>
          </a:stretch>
        </p:blipFill>
        <p:spPr>
          <a:xfrm>
            <a:off x="0" y="1246650"/>
            <a:ext cx="8839200" cy="3896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3"/>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Multiplexors</a:t>
            </a:r>
            <a:endParaRPr/>
          </a:p>
        </p:txBody>
      </p:sp>
      <p:sp>
        <p:nvSpPr>
          <p:cNvPr id="244" name="Google Shape;244;p23"/>
          <p:cNvSpPr txBox="1"/>
          <p:nvPr/>
        </p:nvSpPr>
        <p:spPr>
          <a:xfrm>
            <a:off x="0" y="1252800"/>
            <a:ext cx="7315200" cy="3890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2400"/>
              <a:t>A basic logic function that is used quite often</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A </a:t>
            </a:r>
            <a:r>
              <a:rPr b="1" lang="en" sz="2400"/>
              <a:t>multiplexor</a:t>
            </a:r>
            <a:r>
              <a:rPr lang="en" sz="2400"/>
              <a:t> could be called a </a:t>
            </a:r>
            <a:r>
              <a:rPr b="1" lang="en" sz="2400"/>
              <a:t>selector</a:t>
            </a:r>
            <a:endParaRPr b="1" sz="2400"/>
          </a:p>
          <a:p>
            <a:pPr indent="-342900" lvl="0" marL="342900" rtl="0" algn="l">
              <a:spcBef>
                <a:spcPts val="0"/>
              </a:spcBef>
              <a:spcAft>
                <a:spcPts val="0"/>
              </a:spcAft>
              <a:buSzPts val="2400"/>
              <a:buChar char="•"/>
            </a:pPr>
            <a:r>
              <a:rPr lang="en" sz="2400"/>
              <a:t>its output is one of the inputs</a:t>
            </a:r>
            <a:endParaRPr sz="2400"/>
          </a:p>
          <a:p>
            <a:pPr indent="-342900" lvl="0" marL="342900" rtl="0" algn="l">
              <a:spcBef>
                <a:spcPts val="0"/>
              </a:spcBef>
              <a:spcAft>
                <a:spcPts val="0"/>
              </a:spcAft>
              <a:buSzPts val="2400"/>
              <a:buChar char="•"/>
            </a:pPr>
            <a:r>
              <a:rPr lang="en" sz="2400"/>
              <a:t>the input which is to be output is selected by a special input</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A </a:t>
            </a:r>
            <a:r>
              <a:rPr b="1" lang="en" sz="2400"/>
              <a:t>selector value</a:t>
            </a:r>
            <a:r>
              <a:rPr lang="en" sz="2400"/>
              <a:t> (or </a:t>
            </a:r>
            <a:r>
              <a:rPr b="1" lang="en" sz="2400"/>
              <a:t>control value</a:t>
            </a:r>
            <a:r>
              <a:rPr lang="en" sz="2400"/>
              <a:t>) is the control signal that is used to select one of the input values of a multiplexor as the output of the multiplexor.</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4"/>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Two-Input Multiplexor</a:t>
            </a:r>
            <a:endParaRPr/>
          </a:p>
        </p:txBody>
      </p:sp>
      <p:pic>
        <p:nvPicPr>
          <p:cNvPr id="250" name="Google Shape;250;p24"/>
          <p:cNvPicPr preferRelativeResize="0"/>
          <p:nvPr/>
        </p:nvPicPr>
        <p:blipFill>
          <a:blip r:embed="rId3">
            <a:alphaModFix/>
          </a:blip>
          <a:stretch>
            <a:fillRect/>
          </a:stretch>
        </p:blipFill>
        <p:spPr>
          <a:xfrm>
            <a:off x="0" y="1222651"/>
            <a:ext cx="8839200" cy="2954393"/>
          </a:xfrm>
          <a:prstGeom prst="rect">
            <a:avLst/>
          </a:prstGeom>
          <a:noFill/>
          <a:ln>
            <a:noFill/>
          </a:ln>
        </p:spPr>
      </p:pic>
      <p:sp>
        <p:nvSpPr>
          <p:cNvPr id="251" name="Google Shape;251;p24"/>
          <p:cNvSpPr txBox="1"/>
          <p:nvPr/>
        </p:nvSpPr>
        <p:spPr>
          <a:xfrm>
            <a:off x="314325" y="4330832"/>
            <a:ext cx="2743200" cy="812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Comic Sans MS"/>
              <a:buNone/>
            </a:pPr>
            <a:r>
              <a:rPr lang="en" sz="2400"/>
              <a:t>How we draw it!</a:t>
            </a:r>
            <a:endParaRPr sz="2400"/>
          </a:p>
        </p:txBody>
      </p:sp>
      <p:sp>
        <p:nvSpPr>
          <p:cNvPr id="252" name="Google Shape;252;p24"/>
          <p:cNvSpPr txBox="1"/>
          <p:nvPr/>
        </p:nvSpPr>
        <p:spPr>
          <a:xfrm>
            <a:off x="3438525" y="4330832"/>
            <a:ext cx="5105400" cy="812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Comic Sans MS"/>
              <a:buNone/>
            </a:pPr>
            <a:r>
              <a:rPr lang="en" sz="2400"/>
              <a:t>The implementation with gates!</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5"/>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Two-Level Logic and PLAs</a:t>
            </a:r>
            <a:endParaRPr/>
          </a:p>
        </p:txBody>
      </p:sp>
      <p:sp>
        <p:nvSpPr>
          <p:cNvPr id="258" name="Google Shape;258;p25"/>
          <p:cNvSpPr txBox="1"/>
          <p:nvPr/>
        </p:nvSpPr>
        <p:spPr>
          <a:xfrm>
            <a:off x="0" y="1257775"/>
            <a:ext cx="7315200" cy="3885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 sz="2400"/>
              <a:t>Any logic function can be implemented with only </a:t>
            </a:r>
            <a:r>
              <a:rPr b="1" lang="en" sz="2400"/>
              <a:t>AND</a:t>
            </a:r>
            <a:r>
              <a:rPr lang="en" sz="2400"/>
              <a:t>, </a:t>
            </a:r>
            <a:r>
              <a:rPr b="1" lang="en" sz="2400"/>
              <a:t>OR</a:t>
            </a:r>
            <a:r>
              <a:rPr lang="en" sz="2400"/>
              <a:t>, and </a:t>
            </a:r>
            <a:r>
              <a:rPr b="1" lang="en" sz="2400"/>
              <a:t>NOT</a:t>
            </a:r>
            <a:r>
              <a:rPr lang="en" sz="2400"/>
              <a:t> functions.</a:t>
            </a:r>
            <a:endParaRPr sz="2400"/>
          </a:p>
          <a:p>
            <a:pPr indent="-342900" lvl="0" marL="342900" rtl="0" algn="l">
              <a:spcBef>
                <a:spcPts val="0"/>
              </a:spcBef>
              <a:spcAft>
                <a:spcPts val="0"/>
              </a:spcAft>
              <a:buSzPts val="2400"/>
              <a:buChar char="•"/>
            </a:pPr>
            <a:r>
              <a:rPr lang="en" sz="2400"/>
              <a:t>A canonical form is used, where every input is either a true or complemented (inverted) variable and there are only two levels of gates</a:t>
            </a:r>
            <a:endParaRPr sz="2400"/>
          </a:p>
          <a:p>
            <a:pPr indent="-349250" lvl="1" marL="806450" rtl="0" algn="l">
              <a:spcBef>
                <a:spcPts val="0"/>
              </a:spcBef>
              <a:spcAft>
                <a:spcPts val="0"/>
              </a:spcAft>
              <a:buSzPts val="2400"/>
              <a:buChar char="–"/>
            </a:pPr>
            <a:r>
              <a:rPr lang="en" sz="2400"/>
              <a:t>one </a:t>
            </a:r>
            <a:r>
              <a:rPr b="1" lang="en" sz="2400"/>
              <a:t>AND</a:t>
            </a:r>
            <a:r>
              <a:rPr lang="en" sz="2400"/>
              <a:t> and the other </a:t>
            </a:r>
            <a:r>
              <a:rPr b="1" lang="en" sz="2400"/>
              <a:t>OR</a:t>
            </a:r>
            <a:endParaRPr b="1" sz="2400"/>
          </a:p>
          <a:p>
            <a:pPr indent="-349250" lvl="1" marL="806450" rtl="0" algn="l">
              <a:spcBef>
                <a:spcPts val="0"/>
              </a:spcBef>
              <a:spcAft>
                <a:spcPts val="0"/>
              </a:spcAft>
              <a:buSzPts val="2400"/>
              <a:buChar char="–"/>
            </a:pPr>
            <a:r>
              <a:rPr lang="en" sz="2400"/>
              <a:t>with a possible inversion on the final output</a:t>
            </a:r>
            <a:endParaRPr sz="2400"/>
          </a:p>
          <a:p>
            <a:pPr indent="-342900" lvl="0" marL="342900" rtl="0" algn="l">
              <a:spcBef>
                <a:spcPts val="0"/>
              </a:spcBef>
              <a:spcAft>
                <a:spcPts val="0"/>
              </a:spcAft>
              <a:buSzPts val="2400"/>
              <a:buChar char="•"/>
            </a:pPr>
            <a:r>
              <a:rPr lang="en" sz="2400"/>
              <a:t>The </a:t>
            </a:r>
            <a:r>
              <a:rPr b="1" lang="en" sz="2400"/>
              <a:t>sum of products</a:t>
            </a:r>
            <a:r>
              <a:rPr lang="en" sz="2400"/>
              <a:t> is a logical representation that uses a logical sum (</a:t>
            </a:r>
            <a:r>
              <a:rPr b="1" lang="en" sz="2400"/>
              <a:t>OR</a:t>
            </a:r>
            <a:r>
              <a:rPr lang="en" sz="2400"/>
              <a:t>) of products (terms using </a:t>
            </a:r>
            <a:r>
              <a:rPr b="1" lang="en" sz="2400"/>
              <a:t>AND</a:t>
            </a:r>
            <a:r>
              <a:rPr lang="en" sz="2400"/>
              <a:t>).</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6"/>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Programmable Logic Array</a:t>
            </a:r>
            <a:endParaRPr/>
          </a:p>
        </p:txBody>
      </p:sp>
      <p:sp>
        <p:nvSpPr>
          <p:cNvPr id="264" name="Google Shape;264;p26"/>
          <p:cNvSpPr txBox="1"/>
          <p:nvPr/>
        </p:nvSpPr>
        <p:spPr>
          <a:xfrm>
            <a:off x="0" y="1181575"/>
            <a:ext cx="7315200" cy="3898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FF"/>
              </a:buClr>
              <a:buFont typeface="Comic Sans MS"/>
              <a:buNone/>
            </a:pPr>
            <a:r>
              <a:rPr lang="en" sz="2400"/>
              <a:t>A </a:t>
            </a:r>
            <a:r>
              <a:rPr b="1" lang="en" sz="2400"/>
              <a:t>programmable logic array</a:t>
            </a:r>
            <a:r>
              <a:rPr lang="en" sz="2400"/>
              <a:t> (PLA) is a structured-logic element composed of a set of inputs and corresponding input complements and two stages of logic</a:t>
            </a:r>
            <a:endParaRPr sz="2400"/>
          </a:p>
          <a:p>
            <a:pPr indent="-349250" lvl="1" marL="806450" rtl="0" algn="l">
              <a:spcBef>
                <a:spcPts val="0"/>
              </a:spcBef>
              <a:spcAft>
                <a:spcPts val="0"/>
              </a:spcAft>
              <a:buSzPts val="2400"/>
              <a:buChar char="–"/>
            </a:pPr>
            <a:r>
              <a:rPr lang="en" sz="2400"/>
              <a:t>the first stage generates product terms of the inputs and input complements</a:t>
            </a:r>
            <a:endParaRPr sz="2400"/>
          </a:p>
          <a:p>
            <a:pPr indent="-349250" lvl="1" marL="806450" rtl="0" algn="l">
              <a:spcBef>
                <a:spcPts val="0"/>
              </a:spcBef>
              <a:spcAft>
                <a:spcPts val="0"/>
              </a:spcAft>
              <a:buSzPts val="2400"/>
              <a:buChar char="–"/>
            </a:pPr>
            <a:r>
              <a:rPr lang="en" sz="2400"/>
              <a:t>the second stage generates sum terms of the product terms</a:t>
            </a:r>
            <a:endParaRPr sz="2400"/>
          </a:p>
          <a:p>
            <a:pPr indent="0" lvl="0" marL="0" rtl="0" algn="l">
              <a:spcBef>
                <a:spcPts val="0"/>
              </a:spcBef>
              <a:spcAft>
                <a:spcPts val="0"/>
              </a:spcAft>
              <a:buClr>
                <a:srgbClr val="0000FF"/>
              </a:buClr>
              <a:buFont typeface="Comic Sans MS"/>
              <a:buNone/>
            </a:pPr>
            <a:r>
              <a:rPr b="1" lang="en" sz="2400"/>
              <a:t>Minterms</a:t>
            </a:r>
            <a:r>
              <a:rPr lang="en" sz="2400"/>
              <a:t> (or </a:t>
            </a:r>
            <a:r>
              <a:rPr b="1" lang="en" sz="2400"/>
              <a:t>product terms</a:t>
            </a:r>
            <a:r>
              <a:rPr lang="en" sz="2400"/>
              <a:t>) are a set of logic inputs joined by conjunction (AND)</a:t>
            </a:r>
            <a:endParaRPr sz="2400"/>
          </a:p>
          <a:p>
            <a:pPr indent="0" lvl="0" marL="0" rtl="0" algn="l">
              <a:spcBef>
                <a:spcPts val="0"/>
              </a:spcBef>
              <a:spcAft>
                <a:spcPts val="0"/>
              </a:spcAft>
              <a:buClr>
                <a:srgbClr val="000000"/>
              </a:buClr>
              <a:buFont typeface="Comic Sans MS"/>
              <a:buNone/>
            </a:pPr>
            <a:r>
              <a:rPr lang="en" sz="2400"/>
              <a:t>Product terms form the first logic stage of a </a:t>
            </a:r>
            <a:r>
              <a:rPr b="1" lang="en" sz="2400"/>
              <a:t>PLA</a:t>
            </a:r>
            <a:r>
              <a:rPr lang="en" sz="2400"/>
              <a:t>.</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9"/>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Topics</a:t>
            </a:r>
            <a:endParaRPr/>
          </a:p>
        </p:txBody>
      </p:sp>
      <p:sp>
        <p:nvSpPr>
          <p:cNvPr id="99" name="Google Shape;99;p9"/>
          <p:cNvSpPr txBox="1"/>
          <p:nvPr/>
        </p:nvSpPr>
        <p:spPr>
          <a:xfrm>
            <a:off x="226575" y="1213800"/>
            <a:ext cx="7763100" cy="3649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800"/>
          </a:p>
          <a:p>
            <a:pPr indent="0" lvl="0" marL="0" rtl="0" algn="l">
              <a:spcBef>
                <a:spcPts val="0"/>
              </a:spcBef>
              <a:spcAft>
                <a:spcPts val="0"/>
              </a:spcAft>
              <a:buNone/>
            </a:pPr>
            <a:r>
              <a:rPr lang="en" sz="1800"/>
              <a:t>- Gates, Truth Tables, and Logic Equations</a:t>
            </a:r>
            <a:endParaRPr sz="1800"/>
          </a:p>
          <a:p>
            <a:pPr indent="0" lvl="0" marL="0" rtl="0" algn="l">
              <a:spcBef>
                <a:spcPts val="0"/>
              </a:spcBef>
              <a:spcAft>
                <a:spcPts val="0"/>
              </a:spcAft>
              <a:buNone/>
            </a:pPr>
            <a:r>
              <a:rPr lang="en" sz="1800"/>
              <a:t>- Combinational Logic</a:t>
            </a:r>
            <a:endParaRPr sz="1800"/>
          </a:p>
          <a:p>
            <a:pPr indent="0" lvl="0" marL="0" rtl="0" algn="l">
              <a:spcBef>
                <a:spcPts val="0"/>
              </a:spcBef>
              <a:spcAft>
                <a:spcPts val="0"/>
              </a:spcAft>
              <a:buNone/>
            </a:pPr>
            <a:r>
              <a:rPr lang="en" sz="1800"/>
              <a:t>- Using a Hardware Description Language</a:t>
            </a:r>
            <a:endParaRPr sz="1800"/>
          </a:p>
          <a:p>
            <a:pPr indent="0" lvl="0" marL="0" rtl="0" algn="l">
              <a:spcBef>
                <a:spcPts val="0"/>
              </a:spcBef>
              <a:spcAft>
                <a:spcPts val="0"/>
              </a:spcAft>
              <a:buNone/>
            </a:pPr>
            <a:r>
              <a:rPr lang="en" sz="1800"/>
              <a:t>- Constructing a Basic Arithmetic Logic Unit</a:t>
            </a:r>
            <a:endParaRPr sz="1800"/>
          </a:p>
          <a:p>
            <a:pPr indent="0" lvl="0" marL="0" rtl="0" algn="l">
              <a:spcBef>
                <a:spcPts val="0"/>
              </a:spcBef>
              <a:spcAft>
                <a:spcPts val="0"/>
              </a:spcAft>
              <a:buNone/>
            </a:pPr>
            <a:r>
              <a:rPr lang="en" sz="1800"/>
              <a:t>- Faster Addition:	Carry Lookahead</a:t>
            </a:r>
            <a:endParaRPr sz="1800"/>
          </a:p>
          <a:p>
            <a:pPr indent="0" lvl="0" marL="0" rtl="0" algn="l">
              <a:spcBef>
                <a:spcPts val="0"/>
              </a:spcBef>
              <a:spcAft>
                <a:spcPts val="0"/>
              </a:spcAft>
              <a:buNone/>
            </a:pPr>
            <a:r>
              <a:rPr lang="en" sz="1800"/>
              <a:t>- Clocks</a:t>
            </a:r>
            <a:endParaRPr sz="1800"/>
          </a:p>
          <a:p>
            <a:pPr indent="0" lvl="0" marL="0" rtl="0" algn="l">
              <a:spcBef>
                <a:spcPts val="0"/>
              </a:spcBef>
              <a:spcAft>
                <a:spcPts val="0"/>
              </a:spcAft>
              <a:buNone/>
            </a:pPr>
            <a:r>
              <a:rPr lang="en" sz="1800"/>
              <a:t>- Memory Elements:	Flip-flops, Latches, and Registers</a:t>
            </a:r>
            <a:endParaRPr sz="1800"/>
          </a:p>
          <a:p>
            <a:pPr indent="0" lvl="0" marL="0" rtl="0" algn="l">
              <a:spcBef>
                <a:spcPts val="0"/>
              </a:spcBef>
              <a:spcAft>
                <a:spcPts val="0"/>
              </a:spcAft>
              <a:buNone/>
            </a:pPr>
            <a:r>
              <a:rPr lang="en" sz="1800"/>
              <a:t>- Memory Elements: SRAMs and DRAMs</a:t>
            </a:r>
            <a:endParaRPr sz="1800"/>
          </a:p>
          <a:p>
            <a:pPr indent="0" lvl="0" marL="0" rtl="0" algn="l">
              <a:spcBef>
                <a:spcPts val="0"/>
              </a:spcBef>
              <a:spcAft>
                <a:spcPts val="0"/>
              </a:spcAft>
              <a:buNone/>
            </a:pPr>
            <a:r>
              <a:rPr lang="en" sz="1800"/>
              <a:t>- Finite State Machines</a:t>
            </a:r>
            <a:endParaRPr sz="1800"/>
          </a:p>
          <a:p>
            <a:pPr indent="0" lvl="0" marL="0" rtl="0" algn="l">
              <a:spcBef>
                <a:spcPts val="0"/>
              </a:spcBef>
              <a:spcAft>
                <a:spcPts val="0"/>
              </a:spcAft>
              <a:buNone/>
            </a:pPr>
            <a:r>
              <a:rPr lang="en" sz="1800"/>
              <a:t>- Timing Methodologies</a:t>
            </a:r>
            <a:endParaRPr sz="1800"/>
          </a:p>
          <a:p>
            <a:pPr indent="0" lvl="0" marL="0" rtl="0" algn="l">
              <a:spcBef>
                <a:spcPts val="0"/>
              </a:spcBef>
              <a:spcAft>
                <a:spcPts val="0"/>
              </a:spcAft>
              <a:buNone/>
            </a:pPr>
            <a:r>
              <a:rPr lang="en" sz="1800"/>
              <a:t>- Field Programmable Devices</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7"/>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Programmable Logic Array</a:t>
            </a:r>
            <a:endParaRPr/>
          </a:p>
        </p:txBody>
      </p:sp>
      <p:pic>
        <p:nvPicPr>
          <p:cNvPr id="270" name="Google Shape;270;p27"/>
          <p:cNvPicPr preferRelativeResize="0"/>
          <p:nvPr/>
        </p:nvPicPr>
        <p:blipFill>
          <a:blip r:embed="rId3">
            <a:alphaModFix/>
          </a:blip>
          <a:stretch>
            <a:fillRect/>
          </a:stretch>
        </p:blipFill>
        <p:spPr>
          <a:xfrm>
            <a:off x="838350" y="1219700"/>
            <a:ext cx="6553200" cy="3923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8"/>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Programmable Logic Array</a:t>
            </a:r>
            <a:endParaRPr/>
          </a:p>
        </p:txBody>
      </p:sp>
      <p:pic>
        <p:nvPicPr>
          <p:cNvPr id="276" name="Google Shape;276;p28"/>
          <p:cNvPicPr preferRelativeResize="0"/>
          <p:nvPr/>
        </p:nvPicPr>
        <p:blipFill>
          <a:blip r:embed="rId3">
            <a:alphaModFix/>
          </a:blip>
          <a:stretch>
            <a:fillRect/>
          </a:stretch>
        </p:blipFill>
        <p:spPr>
          <a:xfrm>
            <a:off x="0" y="1226050"/>
            <a:ext cx="8839200" cy="3917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9"/>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Programmable Logic Array</a:t>
            </a:r>
            <a:endParaRPr/>
          </a:p>
        </p:txBody>
      </p:sp>
      <p:pic>
        <p:nvPicPr>
          <p:cNvPr id="282" name="Google Shape;282;p29"/>
          <p:cNvPicPr preferRelativeResize="0"/>
          <p:nvPr/>
        </p:nvPicPr>
        <p:blipFill>
          <a:blip r:embed="rId3">
            <a:alphaModFix/>
          </a:blip>
          <a:stretch>
            <a:fillRect/>
          </a:stretch>
        </p:blipFill>
        <p:spPr>
          <a:xfrm>
            <a:off x="876450" y="1218128"/>
            <a:ext cx="6477000" cy="3925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0"/>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ROMs</a:t>
            </a:r>
            <a:endParaRPr/>
          </a:p>
        </p:txBody>
      </p:sp>
      <p:sp>
        <p:nvSpPr>
          <p:cNvPr id="288" name="Google Shape;288;p30"/>
          <p:cNvSpPr txBox="1"/>
          <p:nvPr/>
        </p:nvSpPr>
        <p:spPr>
          <a:xfrm>
            <a:off x="0" y="1194350"/>
            <a:ext cx="8509800" cy="3949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2400"/>
              <a:t>A </a:t>
            </a:r>
            <a:r>
              <a:rPr b="1" lang="en" sz="2400"/>
              <a:t>read-only memory</a:t>
            </a:r>
            <a:r>
              <a:rPr lang="en" sz="2400"/>
              <a:t> (</a:t>
            </a:r>
            <a:r>
              <a:rPr b="1" lang="en" sz="2400"/>
              <a:t>ROM</a:t>
            </a:r>
            <a:r>
              <a:rPr lang="en" sz="2400"/>
              <a:t>) is a memory whose contents are designated at creation time, after which the contents can only be read</a:t>
            </a:r>
            <a:endParaRPr sz="2400"/>
          </a:p>
          <a:p>
            <a:pPr indent="0" lvl="0" marL="0" rtl="0" algn="l">
              <a:spcBef>
                <a:spcPts val="0"/>
              </a:spcBef>
              <a:spcAft>
                <a:spcPts val="0"/>
              </a:spcAft>
              <a:buNone/>
            </a:pPr>
            <a:r>
              <a:rPr b="1" lang="en" sz="2400"/>
              <a:t>ROM</a:t>
            </a:r>
            <a:r>
              <a:rPr lang="en" sz="2400"/>
              <a:t>s can be used as structured logic to implement a set of logic functions</a:t>
            </a:r>
            <a:endParaRPr sz="2400"/>
          </a:p>
          <a:p>
            <a:pPr indent="-349250" lvl="1" marL="806450" rtl="0" algn="l">
              <a:spcBef>
                <a:spcPts val="0"/>
              </a:spcBef>
              <a:spcAft>
                <a:spcPts val="0"/>
              </a:spcAft>
              <a:buSzPts val="2400"/>
              <a:buChar char="–"/>
            </a:pPr>
            <a:r>
              <a:rPr lang="en" sz="2400"/>
              <a:t>use the terms in the logic functions as address inputs</a:t>
            </a:r>
            <a:endParaRPr sz="2400"/>
          </a:p>
          <a:p>
            <a:pPr indent="-349250" lvl="1" marL="806450" rtl="0" algn="l">
              <a:spcBef>
                <a:spcPts val="0"/>
              </a:spcBef>
              <a:spcAft>
                <a:spcPts val="0"/>
              </a:spcAft>
              <a:buSzPts val="2400"/>
              <a:buChar char="–"/>
            </a:pPr>
            <a:r>
              <a:rPr lang="en" sz="2400"/>
              <a:t>use the outputs as bits in each memory word</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A </a:t>
            </a:r>
            <a:r>
              <a:rPr b="1" lang="en" sz="2400"/>
              <a:t>programmable ROM</a:t>
            </a:r>
            <a:r>
              <a:rPr lang="en" sz="2400"/>
              <a:t> (</a:t>
            </a:r>
            <a:r>
              <a:rPr b="1" lang="en" sz="2400"/>
              <a:t>PROM</a:t>
            </a:r>
            <a:r>
              <a:rPr lang="en" sz="2400"/>
              <a:t>) is a form of </a:t>
            </a:r>
            <a:r>
              <a:rPr b="1" lang="en" sz="2400"/>
              <a:t>ROM</a:t>
            </a:r>
            <a:r>
              <a:rPr lang="en" sz="2400"/>
              <a:t> that can be programmed when a designer knows what to put into it</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1"/>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Don’t Cares</a:t>
            </a:r>
            <a:endParaRPr/>
          </a:p>
        </p:txBody>
      </p:sp>
      <p:sp>
        <p:nvSpPr>
          <p:cNvPr id="294" name="Google Shape;294;p31"/>
          <p:cNvSpPr txBox="1"/>
          <p:nvPr/>
        </p:nvSpPr>
        <p:spPr>
          <a:xfrm>
            <a:off x="0" y="1207050"/>
            <a:ext cx="7315200" cy="3936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2400"/>
              <a:t>A “</a:t>
            </a:r>
            <a:r>
              <a:rPr b="1" lang="en" sz="2400"/>
              <a:t>don’t care</a:t>
            </a:r>
            <a:r>
              <a:rPr lang="en" sz="2400"/>
              <a:t>” is a situation where we do not care what the value of some input or some output</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“Don’t cares” occur often in implementing some combinational logic</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We don’t care about an input or output either because another output is true or because a subset of the input combinations determines the values of the outputs</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2"/>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Arrays of Logic Elements</a:t>
            </a:r>
            <a:endParaRPr/>
          </a:p>
        </p:txBody>
      </p:sp>
      <p:sp>
        <p:nvSpPr>
          <p:cNvPr id="300" name="Google Shape;300;p32"/>
          <p:cNvSpPr txBox="1"/>
          <p:nvPr/>
        </p:nvSpPr>
        <p:spPr>
          <a:xfrm>
            <a:off x="0" y="1168975"/>
            <a:ext cx="7315200" cy="3974400"/>
          </a:xfrm>
          <a:prstGeom prst="rect">
            <a:avLst/>
          </a:prstGeom>
          <a:noFill/>
          <a:ln>
            <a:noFill/>
          </a:ln>
        </p:spPr>
        <p:txBody>
          <a:bodyPr anchorCtr="0" anchor="t" bIns="45700" lIns="91425" spcFirstLastPara="1" rIns="91425" wrap="square" tIns="45700">
            <a:noAutofit/>
          </a:bodyPr>
          <a:lstStyle/>
          <a:p>
            <a:pPr indent="-355600" lvl="0" marL="342900" rtl="0" algn="l">
              <a:spcBef>
                <a:spcPts val="0"/>
              </a:spcBef>
              <a:spcAft>
                <a:spcPts val="0"/>
              </a:spcAft>
              <a:buSzPts val="2400"/>
              <a:buChar char="•"/>
            </a:pPr>
            <a:r>
              <a:rPr lang="en" sz="2400"/>
              <a:t>Many of the combinational operations to be performed on data have to be done to an entire word (32 bits) of data.</a:t>
            </a:r>
            <a:endParaRPr sz="2400"/>
          </a:p>
          <a:p>
            <a:pPr indent="0" lvl="0" marL="0" rtl="0" algn="l">
              <a:spcBef>
                <a:spcPts val="0"/>
              </a:spcBef>
              <a:spcAft>
                <a:spcPts val="0"/>
              </a:spcAft>
              <a:buNone/>
            </a:pPr>
            <a:r>
              <a:t/>
            </a:r>
            <a:endParaRPr sz="2400"/>
          </a:p>
          <a:p>
            <a:pPr indent="-355600" lvl="0" marL="342900" rtl="0" algn="l">
              <a:spcBef>
                <a:spcPts val="0"/>
              </a:spcBef>
              <a:spcAft>
                <a:spcPts val="0"/>
              </a:spcAft>
              <a:buSzPts val="2400"/>
              <a:buChar char="•"/>
            </a:pPr>
            <a:r>
              <a:rPr lang="en" sz="2400"/>
              <a:t>A </a:t>
            </a:r>
            <a:r>
              <a:rPr b="1" lang="en" sz="2400"/>
              <a:t>bus</a:t>
            </a:r>
            <a:r>
              <a:rPr lang="en" sz="2400"/>
              <a:t> is a collection of data lines that is treated together as a single logical signal (also, a shared collection of lines with multiple sources and uses)</a:t>
            </a:r>
            <a:endParaRPr sz="2400"/>
          </a:p>
          <a:p>
            <a:pPr indent="-190500" lvl="0" marL="342900" rtl="0" algn="l">
              <a:spcBef>
                <a:spcPts val="48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3"/>
          <p:cNvSpPr txBox="1"/>
          <p:nvPr>
            <p:ph type="title"/>
          </p:nvPr>
        </p:nvSpPr>
        <p:spPr>
          <a:xfrm>
            <a:off x="215600" y="101100"/>
            <a:ext cx="7761600" cy="111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A Multiplexor that selects between two 32-bit buses</a:t>
            </a:r>
            <a:endParaRPr sz="3600"/>
          </a:p>
        </p:txBody>
      </p:sp>
      <p:pic>
        <p:nvPicPr>
          <p:cNvPr id="306" name="Google Shape;306;p33"/>
          <p:cNvPicPr preferRelativeResize="0"/>
          <p:nvPr/>
        </p:nvPicPr>
        <p:blipFill>
          <a:blip r:embed="rId3">
            <a:alphaModFix/>
          </a:blip>
          <a:stretch>
            <a:fillRect/>
          </a:stretch>
        </p:blipFill>
        <p:spPr>
          <a:xfrm>
            <a:off x="0" y="1217400"/>
            <a:ext cx="5856300" cy="3926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4"/>
          <p:cNvSpPr txBox="1"/>
          <p:nvPr>
            <p:ph type="title"/>
          </p:nvPr>
        </p:nvSpPr>
        <p:spPr>
          <a:xfrm>
            <a:off x="152100" y="113775"/>
            <a:ext cx="78252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Hardware Description Language</a:t>
            </a:r>
            <a:endParaRPr sz="4000"/>
          </a:p>
        </p:txBody>
      </p:sp>
      <p:sp>
        <p:nvSpPr>
          <p:cNvPr id="312" name="Google Shape;312;p34"/>
          <p:cNvSpPr txBox="1"/>
          <p:nvPr>
            <p:ph idx="1" type="body"/>
          </p:nvPr>
        </p:nvSpPr>
        <p:spPr>
          <a:xfrm>
            <a:off x="0" y="1215116"/>
            <a:ext cx="8229600" cy="3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rPr>
              <a:t>A programming language for describing hardware, used for generating simulations of a hardware design and also as input to synthesis tools that can generate actual hardware.</a:t>
            </a:r>
            <a:endParaRPr sz="2400">
              <a:solidFill>
                <a:srgbClr val="000000"/>
              </a:solidFill>
            </a:endParaRPr>
          </a:p>
          <a:p>
            <a:pPr indent="0" lvl="0" marL="0" rtl="0" algn="l">
              <a:spcBef>
                <a:spcPts val="0"/>
              </a:spcBef>
              <a:spcAft>
                <a:spcPts val="0"/>
              </a:spcAft>
              <a:buNone/>
            </a:pPr>
            <a:r>
              <a:t/>
            </a:r>
            <a:endParaRPr sz="2400">
              <a:solidFill>
                <a:srgbClr val="000000"/>
              </a:solidFill>
            </a:endParaRPr>
          </a:p>
          <a:p>
            <a:pPr indent="0" lvl="0" marL="0" rtl="0" algn="l">
              <a:spcBef>
                <a:spcPts val="0"/>
              </a:spcBef>
              <a:spcAft>
                <a:spcPts val="0"/>
              </a:spcAft>
              <a:buNone/>
            </a:pPr>
            <a:r>
              <a:rPr b="1" lang="en" sz="2400">
                <a:solidFill>
                  <a:srgbClr val="000000"/>
                </a:solidFill>
              </a:rPr>
              <a:t>Verilog</a:t>
            </a:r>
            <a:r>
              <a:rPr lang="en" sz="2400">
                <a:solidFill>
                  <a:srgbClr val="000000"/>
                </a:solidFill>
              </a:rPr>
              <a:t>: One of the two most common hardware description languages.</a:t>
            </a:r>
            <a:endParaRPr sz="2400">
              <a:solidFill>
                <a:srgbClr val="000000"/>
              </a:solidFill>
            </a:endParaRPr>
          </a:p>
          <a:p>
            <a:pPr indent="0" lvl="0" marL="0" rtl="0" algn="l">
              <a:spcBef>
                <a:spcPts val="0"/>
              </a:spcBef>
              <a:spcAft>
                <a:spcPts val="0"/>
              </a:spcAft>
              <a:buNone/>
            </a:pPr>
            <a:r>
              <a:rPr lang="en" sz="2400">
                <a:solidFill>
                  <a:srgbClr val="000000"/>
                </a:solidFill>
              </a:rPr>
              <a:t>	Heavily used in industry. Based on C.</a:t>
            </a:r>
            <a:endParaRPr sz="2400">
              <a:solidFill>
                <a:srgbClr val="000000"/>
              </a:solidFill>
            </a:endParaRPr>
          </a:p>
          <a:p>
            <a:pPr indent="0" lvl="0" marL="0" rtl="0" algn="l">
              <a:spcBef>
                <a:spcPts val="0"/>
              </a:spcBef>
              <a:spcAft>
                <a:spcPts val="0"/>
              </a:spcAft>
              <a:buNone/>
            </a:pPr>
            <a:r>
              <a:t/>
            </a:r>
            <a:endParaRPr sz="2400">
              <a:solidFill>
                <a:srgbClr val="000000"/>
              </a:solidFill>
            </a:endParaRPr>
          </a:p>
          <a:p>
            <a:pPr indent="0" lvl="0" marL="0" rtl="0" algn="l">
              <a:spcBef>
                <a:spcPts val="0"/>
              </a:spcBef>
              <a:spcAft>
                <a:spcPts val="0"/>
              </a:spcAft>
              <a:buNone/>
            </a:pPr>
            <a:r>
              <a:rPr b="1" lang="en" sz="2400">
                <a:solidFill>
                  <a:srgbClr val="000000"/>
                </a:solidFill>
              </a:rPr>
              <a:t>VHDL</a:t>
            </a:r>
            <a:r>
              <a:rPr lang="en" sz="2400">
                <a:solidFill>
                  <a:srgbClr val="000000"/>
                </a:solidFill>
              </a:rPr>
              <a:t>: More heavily used in industry. Its based on Ada</a:t>
            </a:r>
            <a:endParaRPr sz="240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5"/>
          <p:cNvSpPr txBox="1"/>
          <p:nvPr>
            <p:ph type="title"/>
          </p:nvPr>
        </p:nvSpPr>
        <p:spPr>
          <a:xfrm>
            <a:off x="190225" y="0"/>
            <a:ext cx="7582500" cy="111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Constructing a basic ALU</a:t>
            </a:r>
            <a:endParaRPr/>
          </a:p>
        </p:txBody>
      </p:sp>
      <p:sp>
        <p:nvSpPr>
          <p:cNvPr id="318" name="Google Shape;318;p35"/>
          <p:cNvSpPr txBox="1"/>
          <p:nvPr/>
        </p:nvSpPr>
        <p:spPr>
          <a:xfrm>
            <a:off x="0" y="1194375"/>
            <a:ext cx="7315200" cy="3949200"/>
          </a:xfrm>
          <a:prstGeom prst="rect">
            <a:avLst/>
          </a:prstGeom>
          <a:noFill/>
          <a:ln>
            <a:noFill/>
          </a:ln>
        </p:spPr>
        <p:txBody>
          <a:bodyPr anchorCtr="0" anchor="t" bIns="45700" lIns="91425" spcFirstLastPara="1" rIns="91425" wrap="square" tIns="45700">
            <a:noAutofit/>
          </a:bodyPr>
          <a:lstStyle/>
          <a:p>
            <a:pPr indent="-190500" lvl="0" marL="342900" rtl="0" algn="l">
              <a:spcBef>
                <a:spcPts val="0"/>
              </a:spcBef>
              <a:spcAft>
                <a:spcPts val="0"/>
              </a:spcAft>
              <a:buNone/>
            </a:pPr>
            <a:r>
              <a:t/>
            </a:r>
            <a:endParaRPr b="1" sz="2400">
              <a:solidFill>
                <a:srgbClr val="0000FF"/>
              </a:solidFill>
              <a:latin typeface="Comic Sans MS"/>
              <a:ea typeface="Comic Sans MS"/>
              <a:cs typeface="Comic Sans MS"/>
              <a:sym typeface="Comic Sans MS"/>
            </a:endParaRPr>
          </a:p>
          <a:p>
            <a:pPr indent="-342900" lvl="0" marL="342900" rtl="0" algn="l">
              <a:spcBef>
                <a:spcPts val="0"/>
              </a:spcBef>
              <a:spcAft>
                <a:spcPts val="0"/>
              </a:spcAft>
              <a:buSzPts val="2400"/>
              <a:buChar char="•"/>
            </a:pPr>
            <a:r>
              <a:rPr lang="en" sz="2400"/>
              <a:t>A 1-Bit </a:t>
            </a:r>
            <a:r>
              <a:rPr b="1" lang="en" sz="2400"/>
              <a:t>ALU</a:t>
            </a:r>
            <a:endParaRPr b="1" sz="2400"/>
          </a:p>
          <a:p>
            <a:pPr indent="0" lvl="0" marL="0" rtl="0" algn="l">
              <a:spcBef>
                <a:spcPts val="0"/>
              </a:spcBef>
              <a:spcAft>
                <a:spcPts val="0"/>
              </a:spcAft>
              <a:buNone/>
            </a:pPr>
            <a:r>
              <a:t/>
            </a:r>
            <a:endParaRPr sz="2400"/>
          </a:p>
          <a:p>
            <a:pPr indent="-342900" lvl="0" marL="342900" rtl="0" algn="l">
              <a:spcBef>
                <a:spcPts val="0"/>
              </a:spcBef>
              <a:spcAft>
                <a:spcPts val="0"/>
              </a:spcAft>
              <a:buSzPts val="2400"/>
              <a:buChar char="•"/>
            </a:pPr>
            <a:r>
              <a:rPr lang="en" sz="2400"/>
              <a:t>A 32-Bit </a:t>
            </a:r>
            <a:r>
              <a:rPr b="1" lang="en" sz="2400"/>
              <a:t>ALU</a:t>
            </a:r>
            <a:endParaRPr b="1" sz="2400"/>
          </a:p>
          <a:p>
            <a:pPr indent="0" lvl="0" marL="0" rtl="0" algn="l">
              <a:spcBef>
                <a:spcPts val="0"/>
              </a:spcBef>
              <a:spcAft>
                <a:spcPts val="0"/>
              </a:spcAft>
              <a:buNone/>
            </a:pPr>
            <a:r>
              <a:t/>
            </a:r>
            <a:endParaRPr sz="2400"/>
          </a:p>
          <a:p>
            <a:pPr indent="-342900" lvl="0" marL="342900" rtl="0" algn="l">
              <a:spcBef>
                <a:spcPts val="0"/>
              </a:spcBef>
              <a:spcAft>
                <a:spcPts val="0"/>
              </a:spcAft>
              <a:buSzPts val="2400"/>
              <a:buChar char="•"/>
            </a:pPr>
            <a:r>
              <a:rPr lang="en" sz="2400"/>
              <a:t>Tailoring the 32-Bit </a:t>
            </a:r>
            <a:r>
              <a:rPr b="1" lang="en" sz="2400"/>
              <a:t>ALU</a:t>
            </a:r>
            <a:r>
              <a:rPr lang="en" sz="2400"/>
              <a:t> to </a:t>
            </a:r>
            <a:r>
              <a:rPr b="1" lang="en" sz="2400"/>
              <a:t>MIPS</a:t>
            </a:r>
            <a:endParaRPr b="1" sz="2400"/>
          </a:p>
          <a:p>
            <a:pPr indent="0" lvl="0" marL="0" rtl="0" algn="l">
              <a:spcBef>
                <a:spcPts val="0"/>
              </a:spcBef>
              <a:spcAft>
                <a:spcPts val="0"/>
              </a:spcAft>
              <a:buNone/>
            </a:pPr>
            <a:r>
              <a:t/>
            </a:r>
            <a:endParaRPr sz="2400"/>
          </a:p>
          <a:p>
            <a:pPr indent="-342900" lvl="0" marL="342900" rtl="0" algn="l">
              <a:spcBef>
                <a:spcPts val="0"/>
              </a:spcBef>
              <a:spcAft>
                <a:spcPts val="0"/>
              </a:spcAft>
              <a:buSzPts val="2400"/>
              <a:buChar char="•"/>
            </a:pPr>
            <a:r>
              <a:rPr lang="en" sz="2400"/>
              <a:t>Defining the </a:t>
            </a:r>
            <a:r>
              <a:rPr b="1" lang="en" sz="2400"/>
              <a:t>MIPS ALU</a:t>
            </a:r>
            <a:r>
              <a:rPr lang="en" sz="2400"/>
              <a:t> in Verilog</a:t>
            </a: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6"/>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1-bit ALU</a:t>
            </a:r>
            <a:endParaRPr/>
          </a:p>
        </p:txBody>
      </p:sp>
      <p:sp>
        <p:nvSpPr>
          <p:cNvPr id="324" name="Google Shape;324;p36"/>
          <p:cNvSpPr txBox="1"/>
          <p:nvPr/>
        </p:nvSpPr>
        <p:spPr>
          <a:xfrm>
            <a:off x="0" y="1219725"/>
            <a:ext cx="7315200" cy="3923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rPr lang="en" sz="2400"/>
              <a:t>The logical operations are easiest, because they map directly onto the hardware components:</a:t>
            </a:r>
            <a:endParaRPr sz="2400"/>
          </a:p>
          <a:p>
            <a:pPr indent="-349250" lvl="1" marL="806450" rtl="0" algn="l">
              <a:spcBef>
                <a:spcPts val="0"/>
              </a:spcBef>
              <a:spcAft>
                <a:spcPts val="0"/>
              </a:spcAft>
              <a:buSzPts val="2400"/>
              <a:buChar char="–"/>
            </a:pPr>
            <a:r>
              <a:rPr b="1" lang="en" sz="2400"/>
              <a:t>AND</a:t>
            </a:r>
            <a:r>
              <a:rPr lang="en" sz="2400"/>
              <a:t> gate</a:t>
            </a:r>
            <a:endParaRPr sz="2400"/>
          </a:p>
          <a:p>
            <a:pPr indent="-349250" lvl="1" marL="806450" rtl="0" algn="l">
              <a:spcBef>
                <a:spcPts val="0"/>
              </a:spcBef>
              <a:spcAft>
                <a:spcPts val="0"/>
              </a:spcAft>
              <a:buSzPts val="2400"/>
              <a:buChar char="–"/>
            </a:pPr>
            <a:r>
              <a:rPr b="1" lang="en" sz="2400"/>
              <a:t>OR</a:t>
            </a:r>
            <a:r>
              <a:rPr lang="en" sz="2400"/>
              <a:t> gate</a:t>
            </a:r>
            <a:endParaRPr sz="2400"/>
          </a:p>
          <a:p>
            <a:pPr indent="-349250" lvl="1" marL="806450" rtl="0" algn="l">
              <a:spcBef>
                <a:spcPts val="0"/>
              </a:spcBef>
              <a:spcAft>
                <a:spcPts val="0"/>
              </a:spcAft>
              <a:buSzPts val="2400"/>
              <a:buChar char="–"/>
            </a:pPr>
            <a:r>
              <a:rPr b="1" lang="en" sz="2400"/>
              <a:t>Inverter</a:t>
            </a:r>
            <a:endParaRPr b="1" sz="2400"/>
          </a:p>
          <a:p>
            <a:pPr indent="-190500" lvl="0" marL="342900" rtl="0" algn="l">
              <a:spcBef>
                <a:spcPts val="48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0"/>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Digital Design Basics</a:t>
            </a:r>
            <a:endParaRPr/>
          </a:p>
        </p:txBody>
      </p:sp>
      <p:sp>
        <p:nvSpPr>
          <p:cNvPr id="105" name="Google Shape;105;p10"/>
          <p:cNvSpPr txBox="1"/>
          <p:nvPr/>
        </p:nvSpPr>
        <p:spPr>
          <a:xfrm>
            <a:off x="6235193" y="4814699"/>
            <a:ext cx="1869300" cy="328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 </a:t>
            </a:r>
            <a:endParaRPr/>
          </a:p>
        </p:txBody>
      </p:sp>
      <p:sp>
        <p:nvSpPr>
          <p:cNvPr id="106" name="Google Shape;106;p10"/>
          <p:cNvSpPr txBox="1"/>
          <p:nvPr/>
        </p:nvSpPr>
        <p:spPr>
          <a:xfrm>
            <a:off x="63752" y="1406725"/>
            <a:ext cx="8102400" cy="1116600"/>
          </a:xfrm>
          <a:prstGeom prst="rect">
            <a:avLst/>
          </a:prstGeom>
          <a:noFill/>
          <a:ln>
            <a:noFill/>
          </a:ln>
        </p:spPr>
        <p:txBody>
          <a:bodyPr anchorCtr="0" anchor="t" bIns="45700" lIns="91425" spcFirstLastPara="1" rIns="91425" wrap="square" tIns="45700">
            <a:noAutofit/>
          </a:bodyPr>
          <a:lstStyle/>
          <a:p>
            <a:pPr indent="38100" lvl="0" marL="0" rtl="0" algn="l">
              <a:spcBef>
                <a:spcPts val="0"/>
              </a:spcBef>
              <a:spcAft>
                <a:spcPts val="0"/>
              </a:spcAft>
              <a:buSzPts val="1800"/>
              <a:buChar char="•"/>
            </a:pPr>
            <a:r>
              <a:rPr lang="en" sz="1800"/>
              <a:t> Two voltage levels – high and low (1 and 0, true and false)</a:t>
            </a:r>
            <a:endParaRPr sz="1800"/>
          </a:p>
          <a:p>
            <a:pPr indent="0" lvl="0" marL="0" rtl="0" algn="l">
              <a:spcBef>
                <a:spcPts val="0"/>
              </a:spcBef>
              <a:spcAft>
                <a:spcPts val="0"/>
              </a:spcAft>
              <a:buClr>
                <a:srgbClr val="000000"/>
              </a:buClr>
              <a:buFont typeface="Arial"/>
              <a:buNone/>
            </a:pPr>
            <a:r>
              <a:rPr lang="en" sz="1800"/>
              <a:t>   Hence, the use of binary arithmetic/logic in all computers</a:t>
            </a:r>
            <a:endParaRPr sz="1800"/>
          </a:p>
          <a:p>
            <a:pPr indent="0" lvl="0" marL="0" rtl="0" algn="l">
              <a:spcBef>
                <a:spcPts val="0"/>
              </a:spcBef>
              <a:spcAft>
                <a:spcPts val="0"/>
              </a:spcAft>
              <a:buNone/>
            </a:pPr>
            <a:r>
              <a:t/>
            </a:r>
            <a:endParaRPr sz="1800"/>
          </a:p>
          <a:p>
            <a:pPr indent="38100" lvl="0" marL="0" rtl="0" algn="l">
              <a:spcBef>
                <a:spcPts val="0"/>
              </a:spcBef>
              <a:spcAft>
                <a:spcPts val="0"/>
              </a:spcAft>
              <a:buSzPts val="1800"/>
              <a:buChar char="•"/>
            </a:pPr>
            <a:r>
              <a:rPr lang="en" sz="1800"/>
              <a:t> A transistor is a 3-terminal device that acts as a switch</a:t>
            </a:r>
            <a:endParaRPr sz="1800"/>
          </a:p>
        </p:txBody>
      </p:sp>
      <p:cxnSp>
        <p:nvCxnSpPr>
          <p:cNvPr id="107" name="Google Shape;107;p10"/>
          <p:cNvCxnSpPr/>
          <p:nvPr/>
        </p:nvCxnSpPr>
        <p:spPr>
          <a:xfrm>
            <a:off x="1674582" y="3937876"/>
            <a:ext cx="0" cy="328800"/>
          </a:xfrm>
          <a:prstGeom prst="straightConnector1">
            <a:avLst/>
          </a:prstGeom>
          <a:noFill/>
          <a:ln cap="rnd" cmpd="sng" w="38100">
            <a:solidFill>
              <a:srgbClr val="3333CC"/>
            </a:solidFill>
            <a:prstDash val="solid"/>
            <a:miter lim="8000"/>
            <a:headEnd len="sm" w="sm" type="none"/>
            <a:tailEnd len="sm" w="sm" type="none"/>
          </a:ln>
        </p:spPr>
      </p:cxnSp>
      <p:cxnSp>
        <p:nvCxnSpPr>
          <p:cNvPr id="108" name="Google Shape;108;p10"/>
          <p:cNvCxnSpPr/>
          <p:nvPr/>
        </p:nvCxnSpPr>
        <p:spPr>
          <a:xfrm rot="10800000">
            <a:off x="1674303" y="3937876"/>
            <a:ext cx="374100" cy="0"/>
          </a:xfrm>
          <a:prstGeom prst="straightConnector1">
            <a:avLst/>
          </a:prstGeom>
          <a:noFill/>
          <a:ln cap="rnd" cmpd="sng" w="38100">
            <a:solidFill>
              <a:srgbClr val="3333CC"/>
            </a:solidFill>
            <a:prstDash val="solid"/>
            <a:miter lim="8000"/>
            <a:headEnd len="sm" w="sm" type="none"/>
            <a:tailEnd len="sm" w="sm" type="none"/>
          </a:ln>
        </p:spPr>
      </p:cxnSp>
      <p:cxnSp>
        <p:nvCxnSpPr>
          <p:cNvPr id="109" name="Google Shape;109;p10"/>
          <p:cNvCxnSpPr/>
          <p:nvPr/>
        </p:nvCxnSpPr>
        <p:spPr>
          <a:xfrm rot="10800000">
            <a:off x="1674303" y="4266684"/>
            <a:ext cx="374100" cy="0"/>
          </a:xfrm>
          <a:prstGeom prst="straightConnector1">
            <a:avLst/>
          </a:prstGeom>
          <a:noFill/>
          <a:ln cap="rnd" cmpd="sng" w="38100">
            <a:solidFill>
              <a:srgbClr val="3333CC"/>
            </a:solidFill>
            <a:prstDash val="solid"/>
            <a:miter lim="8000"/>
            <a:headEnd len="sm" w="sm" type="none"/>
            <a:tailEnd len="sm" w="sm" type="none"/>
          </a:ln>
        </p:spPr>
      </p:cxnSp>
      <p:cxnSp>
        <p:nvCxnSpPr>
          <p:cNvPr id="110" name="Google Shape;110;p10"/>
          <p:cNvCxnSpPr/>
          <p:nvPr/>
        </p:nvCxnSpPr>
        <p:spPr>
          <a:xfrm>
            <a:off x="2048403" y="3609067"/>
            <a:ext cx="0" cy="328800"/>
          </a:xfrm>
          <a:prstGeom prst="straightConnector1">
            <a:avLst/>
          </a:prstGeom>
          <a:noFill/>
          <a:ln cap="rnd" cmpd="sng" w="38100">
            <a:solidFill>
              <a:srgbClr val="000000"/>
            </a:solidFill>
            <a:prstDash val="solid"/>
            <a:miter lim="8000"/>
            <a:headEnd len="sm" w="sm" type="none"/>
            <a:tailEnd len="sm" w="sm" type="none"/>
          </a:ln>
        </p:spPr>
      </p:cxnSp>
      <p:cxnSp>
        <p:nvCxnSpPr>
          <p:cNvPr id="111" name="Google Shape;111;p10"/>
          <p:cNvCxnSpPr/>
          <p:nvPr/>
        </p:nvCxnSpPr>
        <p:spPr>
          <a:xfrm>
            <a:off x="2048403" y="4266684"/>
            <a:ext cx="0" cy="328800"/>
          </a:xfrm>
          <a:prstGeom prst="straightConnector1">
            <a:avLst/>
          </a:prstGeom>
          <a:noFill/>
          <a:ln cap="rnd" cmpd="sng" w="38100">
            <a:solidFill>
              <a:srgbClr val="000000"/>
            </a:solidFill>
            <a:prstDash val="solid"/>
            <a:miter lim="8000"/>
            <a:headEnd len="sm" w="sm" type="none"/>
            <a:tailEnd len="sm" w="sm" type="none"/>
          </a:ln>
        </p:spPr>
      </p:cxnSp>
      <p:cxnSp>
        <p:nvCxnSpPr>
          <p:cNvPr id="112" name="Google Shape;112;p10"/>
          <p:cNvCxnSpPr/>
          <p:nvPr/>
        </p:nvCxnSpPr>
        <p:spPr>
          <a:xfrm>
            <a:off x="1525054" y="3937876"/>
            <a:ext cx="0" cy="328800"/>
          </a:xfrm>
          <a:prstGeom prst="straightConnector1">
            <a:avLst/>
          </a:prstGeom>
          <a:noFill/>
          <a:ln cap="rnd" cmpd="sng" w="38100">
            <a:solidFill>
              <a:srgbClr val="3333CC"/>
            </a:solidFill>
            <a:prstDash val="solid"/>
            <a:miter lim="8000"/>
            <a:headEnd len="sm" w="sm" type="none"/>
            <a:tailEnd len="sm" w="sm" type="none"/>
          </a:ln>
        </p:spPr>
      </p:cxnSp>
      <p:cxnSp>
        <p:nvCxnSpPr>
          <p:cNvPr id="113" name="Google Shape;113;p10"/>
          <p:cNvCxnSpPr/>
          <p:nvPr/>
        </p:nvCxnSpPr>
        <p:spPr>
          <a:xfrm rot="10800000">
            <a:off x="1150954" y="4102280"/>
            <a:ext cx="374100" cy="0"/>
          </a:xfrm>
          <a:prstGeom prst="straightConnector1">
            <a:avLst/>
          </a:prstGeom>
          <a:noFill/>
          <a:ln cap="rnd" cmpd="sng" w="38100">
            <a:solidFill>
              <a:srgbClr val="000000"/>
            </a:solidFill>
            <a:prstDash val="solid"/>
            <a:miter lim="8000"/>
            <a:headEnd len="sm" w="sm" type="none"/>
            <a:tailEnd len="sm" w="sm" type="none"/>
          </a:ln>
        </p:spPr>
      </p:cxnSp>
      <p:cxnSp>
        <p:nvCxnSpPr>
          <p:cNvPr id="114" name="Google Shape;114;p10"/>
          <p:cNvCxnSpPr/>
          <p:nvPr/>
        </p:nvCxnSpPr>
        <p:spPr>
          <a:xfrm rot="10800000">
            <a:off x="1823895" y="3006250"/>
            <a:ext cx="448800" cy="0"/>
          </a:xfrm>
          <a:prstGeom prst="straightConnector1">
            <a:avLst/>
          </a:prstGeom>
          <a:noFill/>
          <a:ln cap="rnd" cmpd="sng" w="38100">
            <a:solidFill>
              <a:srgbClr val="000000"/>
            </a:solidFill>
            <a:prstDash val="solid"/>
            <a:miter lim="8000"/>
            <a:headEnd len="sm" w="sm" type="none"/>
            <a:tailEnd len="sm" w="sm" type="none"/>
          </a:ln>
        </p:spPr>
      </p:cxnSp>
      <p:cxnSp>
        <p:nvCxnSpPr>
          <p:cNvPr id="115" name="Google Shape;115;p10"/>
          <p:cNvCxnSpPr/>
          <p:nvPr/>
        </p:nvCxnSpPr>
        <p:spPr>
          <a:xfrm rot="10800000">
            <a:off x="1823895" y="4595493"/>
            <a:ext cx="448800" cy="0"/>
          </a:xfrm>
          <a:prstGeom prst="straightConnector1">
            <a:avLst/>
          </a:prstGeom>
          <a:noFill/>
          <a:ln cap="rnd" cmpd="sng" w="38100">
            <a:solidFill>
              <a:srgbClr val="000000"/>
            </a:solidFill>
            <a:prstDash val="solid"/>
            <a:miter lim="8000"/>
            <a:headEnd len="sm" w="sm" type="none"/>
            <a:tailEnd len="sm" w="sm" type="none"/>
          </a:ln>
        </p:spPr>
      </p:cxnSp>
      <p:cxnSp>
        <p:nvCxnSpPr>
          <p:cNvPr id="116" name="Google Shape;116;p10"/>
          <p:cNvCxnSpPr/>
          <p:nvPr/>
        </p:nvCxnSpPr>
        <p:spPr>
          <a:xfrm rot="10800000">
            <a:off x="1899131" y="4650295"/>
            <a:ext cx="298800" cy="0"/>
          </a:xfrm>
          <a:prstGeom prst="straightConnector1">
            <a:avLst/>
          </a:prstGeom>
          <a:noFill/>
          <a:ln cap="rnd" cmpd="sng" w="38100">
            <a:solidFill>
              <a:srgbClr val="000000"/>
            </a:solidFill>
            <a:prstDash val="solid"/>
            <a:miter lim="8000"/>
            <a:headEnd len="sm" w="sm" type="none"/>
            <a:tailEnd len="sm" w="sm" type="none"/>
          </a:ln>
        </p:spPr>
      </p:cxnSp>
      <p:cxnSp>
        <p:nvCxnSpPr>
          <p:cNvPr id="117" name="Google Shape;117;p10"/>
          <p:cNvCxnSpPr/>
          <p:nvPr/>
        </p:nvCxnSpPr>
        <p:spPr>
          <a:xfrm rot="10800000">
            <a:off x="1973767" y="4705096"/>
            <a:ext cx="149400" cy="0"/>
          </a:xfrm>
          <a:prstGeom prst="straightConnector1">
            <a:avLst/>
          </a:prstGeom>
          <a:noFill/>
          <a:ln cap="rnd" cmpd="sng" w="38100">
            <a:solidFill>
              <a:srgbClr val="000000"/>
            </a:solidFill>
            <a:prstDash val="solid"/>
            <a:miter lim="8000"/>
            <a:headEnd len="sm" w="sm" type="none"/>
            <a:tailEnd len="sm" w="sm" type="none"/>
          </a:ln>
        </p:spPr>
      </p:cxnSp>
      <p:sp>
        <p:nvSpPr>
          <p:cNvPr id="118" name="Google Shape;118;p10"/>
          <p:cNvSpPr txBox="1"/>
          <p:nvPr/>
        </p:nvSpPr>
        <p:spPr>
          <a:xfrm>
            <a:off x="761837" y="3945867"/>
            <a:ext cx="347100" cy="285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CC99"/>
              </a:buClr>
              <a:buFont typeface="Arial"/>
              <a:buNone/>
            </a:pPr>
            <a:r>
              <a:rPr b="0" i="0" lang="en" sz="2000" u="none" cap="none" strike="noStrike">
                <a:solidFill>
                  <a:srgbClr val="00CC99"/>
                </a:solidFill>
                <a:latin typeface="Arial"/>
                <a:ea typeface="Arial"/>
                <a:cs typeface="Arial"/>
                <a:sym typeface="Arial"/>
              </a:rPr>
              <a:t>V</a:t>
            </a:r>
            <a:endParaRPr/>
          </a:p>
        </p:txBody>
      </p:sp>
      <p:sp>
        <p:nvSpPr>
          <p:cNvPr id="119" name="Google Shape;119;p10"/>
          <p:cNvSpPr txBox="1"/>
          <p:nvPr/>
        </p:nvSpPr>
        <p:spPr>
          <a:xfrm>
            <a:off x="2272695" y="2787045"/>
            <a:ext cx="347100" cy="285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 sz="2000" u="none" cap="none" strike="noStrike">
                <a:solidFill>
                  <a:srgbClr val="000000"/>
                </a:solidFill>
                <a:latin typeface="Arial"/>
                <a:ea typeface="Arial"/>
                <a:cs typeface="Arial"/>
                <a:sym typeface="Arial"/>
              </a:rPr>
              <a:t>V</a:t>
            </a:r>
            <a:endParaRPr/>
          </a:p>
        </p:txBody>
      </p:sp>
      <p:sp>
        <p:nvSpPr>
          <p:cNvPr id="120" name="Google Shape;120;p10"/>
          <p:cNvSpPr txBox="1"/>
          <p:nvPr/>
        </p:nvSpPr>
        <p:spPr>
          <a:xfrm>
            <a:off x="2272695" y="4485891"/>
            <a:ext cx="319200" cy="285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 sz="2000" u="none" cap="none" strike="noStrike">
                <a:solidFill>
                  <a:srgbClr val="000000"/>
                </a:solidFill>
                <a:latin typeface="Arial"/>
                <a:ea typeface="Arial"/>
                <a:cs typeface="Arial"/>
                <a:sym typeface="Arial"/>
              </a:rPr>
              <a:t>0</a:t>
            </a:r>
            <a:endParaRPr/>
          </a:p>
        </p:txBody>
      </p:sp>
      <p:cxnSp>
        <p:nvCxnSpPr>
          <p:cNvPr id="121" name="Google Shape;121;p10"/>
          <p:cNvCxnSpPr/>
          <p:nvPr/>
        </p:nvCxnSpPr>
        <p:spPr>
          <a:xfrm>
            <a:off x="2048403" y="3006250"/>
            <a:ext cx="0" cy="273900"/>
          </a:xfrm>
          <a:prstGeom prst="straightConnector1">
            <a:avLst/>
          </a:prstGeom>
          <a:noFill/>
          <a:ln cap="rnd" cmpd="sng" w="38100">
            <a:solidFill>
              <a:srgbClr val="000000"/>
            </a:solidFill>
            <a:prstDash val="solid"/>
            <a:miter lim="8000"/>
            <a:headEnd len="sm" w="sm" type="none"/>
            <a:tailEnd len="sm" w="sm" type="none"/>
          </a:ln>
        </p:spPr>
      </p:cxnSp>
      <p:cxnSp>
        <p:nvCxnSpPr>
          <p:cNvPr id="122" name="Google Shape;122;p10"/>
          <p:cNvCxnSpPr/>
          <p:nvPr/>
        </p:nvCxnSpPr>
        <p:spPr>
          <a:xfrm flipH="1">
            <a:off x="1973703" y="3280258"/>
            <a:ext cx="74700" cy="54900"/>
          </a:xfrm>
          <a:prstGeom prst="straightConnector1">
            <a:avLst/>
          </a:prstGeom>
          <a:noFill/>
          <a:ln cap="rnd" cmpd="sng" w="38100">
            <a:solidFill>
              <a:srgbClr val="000000"/>
            </a:solidFill>
            <a:prstDash val="solid"/>
            <a:miter lim="8000"/>
            <a:headEnd len="sm" w="sm" type="none"/>
            <a:tailEnd len="sm" w="sm" type="none"/>
          </a:ln>
        </p:spPr>
      </p:cxnSp>
      <p:cxnSp>
        <p:nvCxnSpPr>
          <p:cNvPr id="123" name="Google Shape;123;p10"/>
          <p:cNvCxnSpPr/>
          <p:nvPr/>
        </p:nvCxnSpPr>
        <p:spPr>
          <a:xfrm>
            <a:off x="1973639" y="3335059"/>
            <a:ext cx="149400" cy="54900"/>
          </a:xfrm>
          <a:prstGeom prst="straightConnector1">
            <a:avLst/>
          </a:prstGeom>
          <a:noFill/>
          <a:ln cap="rnd" cmpd="sng" w="38100">
            <a:solidFill>
              <a:srgbClr val="000000"/>
            </a:solidFill>
            <a:prstDash val="solid"/>
            <a:miter lim="8000"/>
            <a:headEnd len="sm" w="sm" type="none"/>
            <a:tailEnd len="sm" w="sm" type="none"/>
          </a:ln>
        </p:spPr>
      </p:cxnSp>
      <p:cxnSp>
        <p:nvCxnSpPr>
          <p:cNvPr id="124" name="Google Shape;124;p10"/>
          <p:cNvCxnSpPr/>
          <p:nvPr/>
        </p:nvCxnSpPr>
        <p:spPr>
          <a:xfrm flipH="1">
            <a:off x="1973767" y="3389861"/>
            <a:ext cx="149400" cy="54900"/>
          </a:xfrm>
          <a:prstGeom prst="straightConnector1">
            <a:avLst/>
          </a:prstGeom>
          <a:noFill/>
          <a:ln cap="rnd" cmpd="sng" w="38100">
            <a:solidFill>
              <a:srgbClr val="000000"/>
            </a:solidFill>
            <a:prstDash val="solid"/>
            <a:miter lim="8000"/>
            <a:headEnd len="sm" w="sm" type="none"/>
            <a:tailEnd len="sm" w="sm" type="none"/>
          </a:ln>
        </p:spPr>
      </p:cxnSp>
      <p:cxnSp>
        <p:nvCxnSpPr>
          <p:cNvPr id="125" name="Google Shape;125;p10"/>
          <p:cNvCxnSpPr/>
          <p:nvPr/>
        </p:nvCxnSpPr>
        <p:spPr>
          <a:xfrm flipH="1">
            <a:off x="1973767" y="3499464"/>
            <a:ext cx="149400" cy="54900"/>
          </a:xfrm>
          <a:prstGeom prst="straightConnector1">
            <a:avLst/>
          </a:prstGeom>
          <a:noFill/>
          <a:ln cap="rnd" cmpd="sng" w="38100">
            <a:solidFill>
              <a:srgbClr val="000000"/>
            </a:solidFill>
            <a:prstDash val="solid"/>
            <a:miter lim="8000"/>
            <a:headEnd len="sm" w="sm" type="none"/>
            <a:tailEnd len="sm" w="sm" type="none"/>
          </a:ln>
        </p:spPr>
      </p:cxnSp>
      <p:cxnSp>
        <p:nvCxnSpPr>
          <p:cNvPr id="126" name="Google Shape;126;p10"/>
          <p:cNvCxnSpPr/>
          <p:nvPr/>
        </p:nvCxnSpPr>
        <p:spPr>
          <a:xfrm>
            <a:off x="1973639" y="3444662"/>
            <a:ext cx="149400" cy="54900"/>
          </a:xfrm>
          <a:prstGeom prst="straightConnector1">
            <a:avLst/>
          </a:prstGeom>
          <a:noFill/>
          <a:ln cap="rnd" cmpd="sng" w="38100">
            <a:solidFill>
              <a:srgbClr val="000000"/>
            </a:solidFill>
            <a:prstDash val="solid"/>
            <a:miter lim="8000"/>
            <a:headEnd len="sm" w="sm" type="none"/>
            <a:tailEnd len="sm" w="sm" type="none"/>
          </a:ln>
        </p:spPr>
      </p:cxnSp>
      <p:cxnSp>
        <p:nvCxnSpPr>
          <p:cNvPr id="127" name="Google Shape;127;p10"/>
          <p:cNvCxnSpPr/>
          <p:nvPr/>
        </p:nvCxnSpPr>
        <p:spPr>
          <a:xfrm>
            <a:off x="1973639" y="3554265"/>
            <a:ext cx="74700" cy="54900"/>
          </a:xfrm>
          <a:prstGeom prst="straightConnector1">
            <a:avLst/>
          </a:prstGeom>
          <a:noFill/>
          <a:ln cap="rnd" cmpd="sng" w="38100">
            <a:solidFill>
              <a:srgbClr val="000000"/>
            </a:solidFill>
            <a:prstDash val="solid"/>
            <a:miter lim="8000"/>
            <a:headEnd len="sm" w="sm" type="none"/>
            <a:tailEnd len="sm" w="sm" type="none"/>
          </a:ln>
        </p:spPr>
      </p:cxnSp>
      <p:cxnSp>
        <p:nvCxnSpPr>
          <p:cNvPr id="128" name="Google Shape;128;p10"/>
          <p:cNvCxnSpPr/>
          <p:nvPr/>
        </p:nvCxnSpPr>
        <p:spPr>
          <a:xfrm rot="10800000">
            <a:off x="2048123" y="3773471"/>
            <a:ext cx="374100" cy="0"/>
          </a:xfrm>
          <a:prstGeom prst="straightConnector1">
            <a:avLst/>
          </a:prstGeom>
          <a:noFill/>
          <a:ln cap="rnd" cmpd="sng" w="38100">
            <a:solidFill>
              <a:srgbClr val="000000"/>
            </a:solidFill>
            <a:prstDash val="solid"/>
            <a:miter lim="8000"/>
            <a:headEnd len="sm" w="sm" type="none"/>
            <a:tailEnd len="sm" w="sm" type="none"/>
          </a:ln>
        </p:spPr>
      </p:cxnSp>
      <p:sp>
        <p:nvSpPr>
          <p:cNvPr id="129" name="Google Shape;129;p10"/>
          <p:cNvSpPr txBox="1"/>
          <p:nvPr/>
        </p:nvSpPr>
        <p:spPr>
          <a:xfrm>
            <a:off x="2422223" y="3609067"/>
            <a:ext cx="319200" cy="285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CC99"/>
              </a:buClr>
              <a:buFont typeface="Arial"/>
              <a:buNone/>
            </a:pPr>
            <a:r>
              <a:rPr b="0" i="0" lang="en" sz="2000" u="none" cap="none" strike="noStrike">
                <a:solidFill>
                  <a:srgbClr val="00CC99"/>
                </a:solidFill>
                <a:latin typeface="Arial"/>
                <a:ea typeface="Arial"/>
                <a:cs typeface="Arial"/>
                <a:sym typeface="Arial"/>
              </a:rPr>
              <a:t>0</a:t>
            </a:r>
            <a:endParaRPr/>
          </a:p>
        </p:txBody>
      </p:sp>
      <p:cxnSp>
        <p:nvCxnSpPr>
          <p:cNvPr id="130" name="Google Shape;130;p10"/>
          <p:cNvCxnSpPr/>
          <p:nvPr/>
        </p:nvCxnSpPr>
        <p:spPr>
          <a:xfrm>
            <a:off x="2347459" y="3937876"/>
            <a:ext cx="0" cy="438300"/>
          </a:xfrm>
          <a:prstGeom prst="straightConnector1">
            <a:avLst/>
          </a:prstGeom>
          <a:noFill/>
          <a:ln cap="rnd" cmpd="sng" w="28575">
            <a:solidFill>
              <a:srgbClr val="CC0000"/>
            </a:solidFill>
            <a:prstDash val="solid"/>
            <a:miter lim="8000"/>
            <a:headEnd len="sm" w="sm" type="none"/>
            <a:tailEnd len="sm" w="sm" type="triangle"/>
          </a:ln>
        </p:spPr>
      </p:cxnSp>
      <p:sp>
        <p:nvSpPr>
          <p:cNvPr id="131" name="Google Shape;131;p10"/>
          <p:cNvSpPr txBox="1"/>
          <p:nvPr/>
        </p:nvSpPr>
        <p:spPr>
          <a:xfrm>
            <a:off x="2347459" y="3992677"/>
            <a:ext cx="1442400" cy="285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Font typeface="Arial"/>
              <a:buNone/>
            </a:pPr>
            <a:r>
              <a:rPr b="0" i="0" lang="en" sz="2000" u="none" cap="none" strike="noStrike">
                <a:solidFill>
                  <a:srgbClr val="CC0000"/>
                </a:solidFill>
                <a:latin typeface="Arial"/>
                <a:ea typeface="Arial"/>
                <a:cs typeface="Arial"/>
                <a:sym typeface="Arial"/>
              </a:rPr>
              <a:t>Conducting</a:t>
            </a:r>
            <a:endParaRPr/>
          </a:p>
        </p:txBody>
      </p:sp>
      <p:cxnSp>
        <p:nvCxnSpPr>
          <p:cNvPr id="132" name="Google Shape;132;p10"/>
          <p:cNvCxnSpPr/>
          <p:nvPr/>
        </p:nvCxnSpPr>
        <p:spPr>
          <a:xfrm>
            <a:off x="5263260" y="3937876"/>
            <a:ext cx="0" cy="328800"/>
          </a:xfrm>
          <a:prstGeom prst="straightConnector1">
            <a:avLst/>
          </a:prstGeom>
          <a:noFill/>
          <a:ln cap="rnd" cmpd="sng" w="38100">
            <a:solidFill>
              <a:srgbClr val="3333CC"/>
            </a:solidFill>
            <a:prstDash val="solid"/>
            <a:miter lim="8000"/>
            <a:headEnd len="sm" w="sm" type="none"/>
            <a:tailEnd len="sm" w="sm" type="none"/>
          </a:ln>
        </p:spPr>
      </p:cxnSp>
      <p:cxnSp>
        <p:nvCxnSpPr>
          <p:cNvPr id="133" name="Google Shape;133;p10"/>
          <p:cNvCxnSpPr/>
          <p:nvPr/>
        </p:nvCxnSpPr>
        <p:spPr>
          <a:xfrm rot="10800000">
            <a:off x="5262980" y="3937876"/>
            <a:ext cx="374100" cy="0"/>
          </a:xfrm>
          <a:prstGeom prst="straightConnector1">
            <a:avLst/>
          </a:prstGeom>
          <a:noFill/>
          <a:ln cap="rnd" cmpd="sng" w="38100">
            <a:solidFill>
              <a:srgbClr val="3333CC"/>
            </a:solidFill>
            <a:prstDash val="solid"/>
            <a:miter lim="8000"/>
            <a:headEnd len="sm" w="sm" type="none"/>
            <a:tailEnd len="sm" w="sm" type="none"/>
          </a:ln>
        </p:spPr>
      </p:cxnSp>
      <p:cxnSp>
        <p:nvCxnSpPr>
          <p:cNvPr id="134" name="Google Shape;134;p10"/>
          <p:cNvCxnSpPr/>
          <p:nvPr/>
        </p:nvCxnSpPr>
        <p:spPr>
          <a:xfrm rot="10800000">
            <a:off x="5262980" y="4266684"/>
            <a:ext cx="374100" cy="0"/>
          </a:xfrm>
          <a:prstGeom prst="straightConnector1">
            <a:avLst/>
          </a:prstGeom>
          <a:noFill/>
          <a:ln cap="rnd" cmpd="sng" w="38100">
            <a:solidFill>
              <a:srgbClr val="3333CC"/>
            </a:solidFill>
            <a:prstDash val="solid"/>
            <a:miter lim="8000"/>
            <a:headEnd len="sm" w="sm" type="none"/>
            <a:tailEnd len="sm" w="sm" type="none"/>
          </a:ln>
        </p:spPr>
      </p:cxnSp>
      <p:cxnSp>
        <p:nvCxnSpPr>
          <p:cNvPr id="135" name="Google Shape;135;p10"/>
          <p:cNvCxnSpPr/>
          <p:nvPr/>
        </p:nvCxnSpPr>
        <p:spPr>
          <a:xfrm>
            <a:off x="5637080" y="3609067"/>
            <a:ext cx="0" cy="328800"/>
          </a:xfrm>
          <a:prstGeom prst="straightConnector1">
            <a:avLst/>
          </a:prstGeom>
          <a:noFill/>
          <a:ln cap="rnd" cmpd="sng" w="38100">
            <a:solidFill>
              <a:srgbClr val="000000"/>
            </a:solidFill>
            <a:prstDash val="solid"/>
            <a:miter lim="8000"/>
            <a:headEnd len="sm" w="sm" type="none"/>
            <a:tailEnd len="sm" w="sm" type="none"/>
          </a:ln>
        </p:spPr>
      </p:cxnSp>
      <p:cxnSp>
        <p:nvCxnSpPr>
          <p:cNvPr id="136" name="Google Shape;136;p10"/>
          <p:cNvCxnSpPr/>
          <p:nvPr/>
        </p:nvCxnSpPr>
        <p:spPr>
          <a:xfrm>
            <a:off x="5637080" y="4266684"/>
            <a:ext cx="0" cy="328800"/>
          </a:xfrm>
          <a:prstGeom prst="straightConnector1">
            <a:avLst/>
          </a:prstGeom>
          <a:noFill/>
          <a:ln cap="rnd" cmpd="sng" w="38100">
            <a:solidFill>
              <a:srgbClr val="000000"/>
            </a:solidFill>
            <a:prstDash val="solid"/>
            <a:miter lim="8000"/>
            <a:headEnd len="sm" w="sm" type="none"/>
            <a:tailEnd len="sm" w="sm" type="none"/>
          </a:ln>
        </p:spPr>
      </p:cxnSp>
      <p:cxnSp>
        <p:nvCxnSpPr>
          <p:cNvPr id="137" name="Google Shape;137;p10"/>
          <p:cNvCxnSpPr/>
          <p:nvPr/>
        </p:nvCxnSpPr>
        <p:spPr>
          <a:xfrm>
            <a:off x="5113732" y="3937876"/>
            <a:ext cx="0" cy="328800"/>
          </a:xfrm>
          <a:prstGeom prst="straightConnector1">
            <a:avLst/>
          </a:prstGeom>
          <a:noFill/>
          <a:ln cap="rnd" cmpd="sng" w="38100">
            <a:solidFill>
              <a:srgbClr val="3333CC"/>
            </a:solidFill>
            <a:prstDash val="solid"/>
            <a:miter lim="8000"/>
            <a:headEnd len="sm" w="sm" type="none"/>
            <a:tailEnd len="sm" w="sm" type="none"/>
          </a:ln>
        </p:spPr>
      </p:cxnSp>
      <p:cxnSp>
        <p:nvCxnSpPr>
          <p:cNvPr id="138" name="Google Shape;138;p10"/>
          <p:cNvCxnSpPr/>
          <p:nvPr/>
        </p:nvCxnSpPr>
        <p:spPr>
          <a:xfrm rot="10800000">
            <a:off x="4739632" y="4102280"/>
            <a:ext cx="374100" cy="0"/>
          </a:xfrm>
          <a:prstGeom prst="straightConnector1">
            <a:avLst/>
          </a:prstGeom>
          <a:noFill/>
          <a:ln cap="rnd" cmpd="sng" w="38100">
            <a:solidFill>
              <a:srgbClr val="000000"/>
            </a:solidFill>
            <a:prstDash val="solid"/>
            <a:miter lim="8000"/>
            <a:headEnd len="sm" w="sm" type="none"/>
            <a:tailEnd len="sm" w="sm" type="none"/>
          </a:ln>
        </p:spPr>
      </p:cxnSp>
      <p:cxnSp>
        <p:nvCxnSpPr>
          <p:cNvPr id="139" name="Google Shape;139;p10"/>
          <p:cNvCxnSpPr/>
          <p:nvPr/>
        </p:nvCxnSpPr>
        <p:spPr>
          <a:xfrm rot="10800000">
            <a:off x="5412573" y="3006250"/>
            <a:ext cx="448800" cy="0"/>
          </a:xfrm>
          <a:prstGeom prst="straightConnector1">
            <a:avLst/>
          </a:prstGeom>
          <a:noFill/>
          <a:ln cap="rnd" cmpd="sng" w="38100">
            <a:solidFill>
              <a:srgbClr val="000000"/>
            </a:solidFill>
            <a:prstDash val="solid"/>
            <a:miter lim="8000"/>
            <a:headEnd len="sm" w="sm" type="none"/>
            <a:tailEnd len="sm" w="sm" type="none"/>
          </a:ln>
        </p:spPr>
      </p:cxnSp>
      <p:cxnSp>
        <p:nvCxnSpPr>
          <p:cNvPr id="140" name="Google Shape;140;p10"/>
          <p:cNvCxnSpPr/>
          <p:nvPr/>
        </p:nvCxnSpPr>
        <p:spPr>
          <a:xfrm rot="10800000">
            <a:off x="5412573" y="4595493"/>
            <a:ext cx="448800" cy="0"/>
          </a:xfrm>
          <a:prstGeom prst="straightConnector1">
            <a:avLst/>
          </a:prstGeom>
          <a:noFill/>
          <a:ln cap="rnd" cmpd="sng" w="38100">
            <a:solidFill>
              <a:srgbClr val="000000"/>
            </a:solidFill>
            <a:prstDash val="solid"/>
            <a:miter lim="8000"/>
            <a:headEnd len="sm" w="sm" type="none"/>
            <a:tailEnd len="sm" w="sm" type="none"/>
          </a:ln>
        </p:spPr>
      </p:cxnSp>
      <p:cxnSp>
        <p:nvCxnSpPr>
          <p:cNvPr id="141" name="Google Shape;141;p10"/>
          <p:cNvCxnSpPr/>
          <p:nvPr/>
        </p:nvCxnSpPr>
        <p:spPr>
          <a:xfrm rot="10800000">
            <a:off x="5487809" y="4650295"/>
            <a:ext cx="298800" cy="0"/>
          </a:xfrm>
          <a:prstGeom prst="straightConnector1">
            <a:avLst/>
          </a:prstGeom>
          <a:noFill/>
          <a:ln cap="rnd" cmpd="sng" w="38100">
            <a:solidFill>
              <a:srgbClr val="000000"/>
            </a:solidFill>
            <a:prstDash val="solid"/>
            <a:miter lim="8000"/>
            <a:headEnd len="sm" w="sm" type="none"/>
            <a:tailEnd len="sm" w="sm" type="none"/>
          </a:ln>
        </p:spPr>
      </p:cxnSp>
      <p:cxnSp>
        <p:nvCxnSpPr>
          <p:cNvPr id="142" name="Google Shape;142;p10"/>
          <p:cNvCxnSpPr/>
          <p:nvPr/>
        </p:nvCxnSpPr>
        <p:spPr>
          <a:xfrm rot="10800000">
            <a:off x="5562445" y="4705096"/>
            <a:ext cx="149400" cy="0"/>
          </a:xfrm>
          <a:prstGeom prst="straightConnector1">
            <a:avLst/>
          </a:prstGeom>
          <a:noFill/>
          <a:ln cap="rnd" cmpd="sng" w="38100">
            <a:solidFill>
              <a:srgbClr val="000000"/>
            </a:solidFill>
            <a:prstDash val="solid"/>
            <a:miter lim="8000"/>
            <a:headEnd len="sm" w="sm" type="none"/>
            <a:tailEnd len="sm" w="sm" type="none"/>
          </a:ln>
        </p:spPr>
      </p:cxnSp>
      <p:sp>
        <p:nvSpPr>
          <p:cNvPr id="143" name="Google Shape;143;p10"/>
          <p:cNvSpPr txBox="1"/>
          <p:nvPr/>
        </p:nvSpPr>
        <p:spPr>
          <a:xfrm>
            <a:off x="4350514" y="3945867"/>
            <a:ext cx="319200" cy="285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CC99"/>
              </a:buClr>
              <a:buFont typeface="Arial"/>
              <a:buNone/>
            </a:pPr>
            <a:r>
              <a:rPr b="0" i="0" lang="en" sz="2000" u="none" cap="none" strike="noStrike">
                <a:solidFill>
                  <a:srgbClr val="00CC99"/>
                </a:solidFill>
                <a:latin typeface="Arial"/>
                <a:ea typeface="Arial"/>
                <a:cs typeface="Arial"/>
                <a:sym typeface="Arial"/>
              </a:rPr>
              <a:t>0</a:t>
            </a:r>
            <a:endParaRPr/>
          </a:p>
        </p:txBody>
      </p:sp>
      <p:sp>
        <p:nvSpPr>
          <p:cNvPr id="144" name="Google Shape;144;p10"/>
          <p:cNvSpPr txBox="1"/>
          <p:nvPr/>
        </p:nvSpPr>
        <p:spPr>
          <a:xfrm>
            <a:off x="5861373" y="2787045"/>
            <a:ext cx="347100" cy="285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 sz="2000" u="none" cap="none" strike="noStrike">
                <a:solidFill>
                  <a:srgbClr val="000000"/>
                </a:solidFill>
                <a:latin typeface="Arial"/>
                <a:ea typeface="Arial"/>
                <a:cs typeface="Arial"/>
                <a:sym typeface="Arial"/>
              </a:rPr>
              <a:t>V</a:t>
            </a:r>
            <a:endParaRPr/>
          </a:p>
        </p:txBody>
      </p:sp>
      <p:sp>
        <p:nvSpPr>
          <p:cNvPr id="145" name="Google Shape;145;p10"/>
          <p:cNvSpPr txBox="1"/>
          <p:nvPr/>
        </p:nvSpPr>
        <p:spPr>
          <a:xfrm>
            <a:off x="5861373" y="4485891"/>
            <a:ext cx="319200" cy="285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 sz="2000" u="none" cap="none" strike="noStrike">
                <a:solidFill>
                  <a:srgbClr val="000000"/>
                </a:solidFill>
                <a:latin typeface="Arial"/>
                <a:ea typeface="Arial"/>
                <a:cs typeface="Arial"/>
                <a:sym typeface="Arial"/>
              </a:rPr>
              <a:t>0</a:t>
            </a:r>
            <a:endParaRPr/>
          </a:p>
        </p:txBody>
      </p:sp>
      <p:cxnSp>
        <p:nvCxnSpPr>
          <p:cNvPr id="146" name="Google Shape;146;p10"/>
          <p:cNvCxnSpPr/>
          <p:nvPr/>
        </p:nvCxnSpPr>
        <p:spPr>
          <a:xfrm>
            <a:off x="5637080" y="3006250"/>
            <a:ext cx="0" cy="273900"/>
          </a:xfrm>
          <a:prstGeom prst="straightConnector1">
            <a:avLst/>
          </a:prstGeom>
          <a:noFill/>
          <a:ln cap="rnd" cmpd="sng" w="38100">
            <a:solidFill>
              <a:srgbClr val="000000"/>
            </a:solidFill>
            <a:prstDash val="solid"/>
            <a:miter lim="8000"/>
            <a:headEnd len="sm" w="sm" type="none"/>
            <a:tailEnd len="sm" w="sm" type="none"/>
          </a:ln>
        </p:spPr>
      </p:cxnSp>
      <p:cxnSp>
        <p:nvCxnSpPr>
          <p:cNvPr id="147" name="Google Shape;147;p10"/>
          <p:cNvCxnSpPr/>
          <p:nvPr/>
        </p:nvCxnSpPr>
        <p:spPr>
          <a:xfrm flipH="1">
            <a:off x="5562380" y="3280258"/>
            <a:ext cx="74700" cy="54900"/>
          </a:xfrm>
          <a:prstGeom prst="straightConnector1">
            <a:avLst/>
          </a:prstGeom>
          <a:noFill/>
          <a:ln cap="rnd" cmpd="sng" w="38100">
            <a:solidFill>
              <a:srgbClr val="000000"/>
            </a:solidFill>
            <a:prstDash val="solid"/>
            <a:miter lim="8000"/>
            <a:headEnd len="sm" w="sm" type="none"/>
            <a:tailEnd len="sm" w="sm" type="none"/>
          </a:ln>
        </p:spPr>
      </p:cxnSp>
      <p:cxnSp>
        <p:nvCxnSpPr>
          <p:cNvPr id="148" name="Google Shape;148;p10"/>
          <p:cNvCxnSpPr/>
          <p:nvPr/>
        </p:nvCxnSpPr>
        <p:spPr>
          <a:xfrm>
            <a:off x="5562316" y="3335059"/>
            <a:ext cx="149400" cy="54900"/>
          </a:xfrm>
          <a:prstGeom prst="straightConnector1">
            <a:avLst/>
          </a:prstGeom>
          <a:noFill/>
          <a:ln cap="rnd" cmpd="sng" w="38100">
            <a:solidFill>
              <a:srgbClr val="000000"/>
            </a:solidFill>
            <a:prstDash val="solid"/>
            <a:miter lim="8000"/>
            <a:headEnd len="sm" w="sm" type="none"/>
            <a:tailEnd len="sm" w="sm" type="none"/>
          </a:ln>
        </p:spPr>
      </p:cxnSp>
      <p:cxnSp>
        <p:nvCxnSpPr>
          <p:cNvPr id="149" name="Google Shape;149;p10"/>
          <p:cNvCxnSpPr/>
          <p:nvPr/>
        </p:nvCxnSpPr>
        <p:spPr>
          <a:xfrm flipH="1">
            <a:off x="5562445" y="3389861"/>
            <a:ext cx="149400" cy="54900"/>
          </a:xfrm>
          <a:prstGeom prst="straightConnector1">
            <a:avLst/>
          </a:prstGeom>
          <a:noFill/>
          <a:ln cap="rnd" cmpd="sng" w="38100">
            <a:solidFill>
              <a:srgbClr val="000000"/>
            </a:solidFill>
            <a:prstDash val="solid"/>
            <a:miter lim="8000"/>
            <a:headEnd len="sm" w="sm" type="none"/>
            <a:tailEnd len="sm" w="sm" type="none"/>
          </a:ln>
        </p:spPr>
      </p:cxnSp>
      <p:cxnSp>
        <p:nvCxnSpPr>
          <p:cNvPr id="150" name="Google Shape;150;p10"/>
          <p:cNvCxnSpPr/>
          <p:nvPr/>
        </p:nvCxnSpPr>
        <p:spPr>
          <a:xfrm flipH="1">
            <a:off x="5562445" y="3499464"/>
            <a:ext cx="149400" cy="54900"/>
          </a:xfrm>
          <a:prstGeom prst="straightConnector1">
            <a:avLst/>
          </a:prstGeom>
          <a:noFill/>
          <a:ln cap="rnd" cmpd="sng" w="38100">
            <a:solidFill>
              <a:srgbClr val="000000"/>
            </a:solidFill>
            <a:prstDash val="solid"/>
            <a:miter lim="8000"/>
            <a:headEnd len="sm" w="sm" type="none"/>
            <a:tailEnd len="sm" w="sm" type="none"/>
          </a:ln>
        </p:spPr>
      </p:cxnSp>
      <p:cxnSp>
        <p:nvCxnSpPr>
          <p:cNvPr id="151" name="Google Shape;151;p10"/>
          <p:cNvCxnSpPr/>
          <p:nvPr/>
        </p:nvCxnSpPr>
        <p:spPr>
          <a:xfrm>
            <a:off x="5562316" y="3444662"/>
            <a:ext cx="149400" cy="54900"/>
          </a:xfrm>
          <a:prstGeom prst="straightConnector1">
            <a:avLst/>
          </a:prstGeom>
          <a:noFill/>
          <a:ln cap="rnd" cmpd="sng" w="38100">
            <a:solidFill>
              <a:srgbClr val="000000"/>
            </a:solidFill>
            <a:prstDash val="solid"/>
            <a:miter lim="8000"/>
            <a:headEnd len="sm" w="sm" type="none"/>
            <a:tailEnd len="sm" w="sm" type="none"/>
          </a:ln>
        </p:spPr>
      </p:cxnSp>
      <p:cxnSp>
        <p:nvCxnSpPr>
          <p:cNvPr id="152" name="Google Shape;152;p10"/>
          <p:cNvCxnSpPr/>
          <p:nvPr/>
        </p:nvCxnSpPr>
        <p:spPr>
          <a:xfrm>
            <a:off x="5562316" y="3554265"/>
            <a:ext cx="74700" cy="54900"/>
          </a:xfrm>
          <a:prstGeom prst="straightConnector1">
            <a:avLst/>
          </a:prstGeom>
          <a:noFill/>
          <a:ln cap="rnd" cmpd="sng" w="38100">
            <a:solidFill>
              <a:srgbClr val="000000"/>
            </a:solidFill>
            <a:prstDash val="solid"/>
            <a:miter lim="8000"/>
            <a:headEnd len="sm" w="sm" type="none"/>
            <a:tailEnd len="sm" w="sm" type="none"/>
          </a:ln>
        </p:spPr>
      </p:cxnSp>
      <p:cxnSp>
        <p:nvCxnSpPr>
          <p:cNvPr id="153" name="Google Shape;153;p10"/>
          <p:cNvCxnSpPr/>
          <p:nvPr/>
        </p:nvCxnSpPr>
        <p:spPr>
          <a:xfrm rot="10800000">
            <a:off x="5636801" y="3773471"/>
            <a:ext cx="374100" cy="0"/>
          </a:xfrm>
          <a:prstGeom prst="straightConnector1">
            <a:avLst/>
          </a:prstGeom>
          <a:noFill/>
          <a:ln cap="rnd" cmpd="sng" w="38100">
            <a:solidFill>
              <a:srgbClr val="000000"/>
            </a:solidFill>
            <a:prstDash val="solid"/>
            <a:miter lim="8000"/>
            <a:headEnd len="sm" w="sm" type="none"/>
            <a:tailEnd len="sm" w="sm" type="none"/>
          </a:ln>
        </p:spPr>
      </p:cxnSp>
      <p:sp>
        <p:nvSpPr>
          <p:cNvPr id="154" name="Google Shape;154;p10"/>
          <p:cNvSpPr txBox="1"/>
          <p:nvPr/>
        </p:nvSpPr>
        <p:spPr>
          <a:xfrm>
            <a:off x="6010901" y="3609067"/>
            <a:ext cx="347100" cy="285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CC99"/>
              </a:buClr>
              <a:buFont typeface="Arial"/>
              <a:buNone/>
            </a:pPr>
            <a:r>
              <a:rPr b="0" i="0" lang="en" sz="2000" u="none" cap="none" strike="noStrike">
                <a:solidFill>
                  <a:srgbClr val="00CC99"/>
                </a:solidFill>
                <a:latin typeface="Arial"/>
                <a:ea typeface="Arial"/>
                <a:cs typeface="Arial"/>
                <a:sym typeface="Arial"/>
              </a:rPr>
              <a:t>V</a:t>
            </a:r>
            <a:endParaRPr/>
          </a:p>
        </p:txBody>
      </p:sp>
      <p:cxnSp>
        <p:nvCxnSpPr>
          <p:cNvPr id="155" name="Google Shape;155;p10"/>
          <p:cNvCxnSpPr/>
          <p:nvPr/>
        </p:nvCxnSpPr>
        <p:spPr>
          <a:xfrm>
            <a:off x="5936137" y="3937876"/>
            <a:ext cx="0" cy="438300"/>
          </a:xfrm>
          <a:prstGeom prst="straightConnector1">
            <a:avLst/>
          </a:prstGeom>
          <a:noFill/>
          <a:ln cap="rnd" cmpd="sng" w="28575">
            <a:solidFill>
              <a:srgbClr val="CC0000"/>
            </a:solidFill>
            <a:prstDash val="solid"/>
            <a:miter lim="8000"/>
            <a:headEnd len="sm" w="sm" type="none"/>
            <a:tailEnd len="sm" w="sm" type="triangle"/>
          </a:ln>
        </p:spPr>
      </p:cxnSp>
      <p:sp>
        <p:nvSpPr>
          <p:cNvPr id="156" name="Google Shape;156;p10"/>
          <p:cNvSpPr txBox="1"/>
          <p:nvPr/>
        </p:nvSpPr>
        <p:spPr>
          <a:xfrm>
            <a:off x="6085665" y="3992677"/>
            <a:ext cx="1926600" cy="285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Font typeface="Arial"/>
              <a:buNone/>
            </a:pPr>
            <a:r>
              <a:rPr b="0" i="0" lang="en" sz="2000" u="none" cap="none" strike="noStrike">
                <a:solidFill>
                  <a:srgbClr val="CC0000"/>
                </a:solidFill>
                <a:latin typeface="Arial"/>
                <a:ea typeface="Arial"/>
                <a:cs typeface="Arial"/>
                <a:sym typeface="Arial"/>
              </a:rPr>
              <a:t>Non-conducting</a:t>
            </a:r>
            <a:endParaRPr/>
          </a:p>
        </p:txBody>
      </p:sp>
      <p:cxnSp>
        <p:nvCxnSpPr>
          <p:cNvPr id="157" name="Google Shape;157;p10"/>
          <p:cNvCxnSpPr/>
          <p:nvPr/>
        </p:nvCxnSpPr>
        <p:spPr>
          <a:xfrm>
            <a:off x="5786609" y="4047479"/>
            <a:ext cx="298800" cy="164400"/>
          </a:xfrm>
          <a:prstGeom prst="straightConnector1">
            <a:avLst/>
          </a:prstGeom>
          <a:noFill/>
          <a:ln cap="rnd" cmpd="sng" w="28575">
            <a:solidFill>
              <a:srgbClr val="CC0000"/>
            </a:solidFill>
            <a:prstDash val="solid"/>
            <a:miter lim="8000"/>
            <a:headEnd len="sm" w="sm" type="none"/>
            <a:tailEnd len="sm" w="sm" type="none"/>
          </a:ln>
        </p:spPr>
      </p:cxnSp>
      <p:cxnSp>
        <p:nvCxnSpPr>
          <p:cNvPr id="158" name="Google Shape;158;p10"/>
          <p:cNvCxnSpPr/>
          <p:nvPr/>
        </p:nvCxnSpPr>
        <p:spPr>
          <a:xfrm flipH="1">
            <a:off x="5786865" y="4047479"/>
            <a:ext cx="298800" cy="164400"/>
          </a:xfrm>
          <a:prstGeom prst="straightConnector1">
            <a:avLst/>
          </a:prstGeom>
          <a:noFill/>
          <a:ln cap="rnd" cmpd="sng" w="28575">
            <a:solidFill>
              <a:srgbClr val="CC0000"/>
            </a:solidFill>
            <a:prstDash val="solid"/>
            <a:miter lim="8000"/>
            <a:headEnd len="sm" w="sm" type="none"/>
            <a:tailEnd len="sm" w="sm"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7"/>
          <p:cNvSpPr txBox="1"/>
          <p:nvPr>
            <p:ph type="title"/>
          </p:nvPr>
        </p:nvSpPr>
        <p:spPr>
          <a:xfrm>
            <a:off x="76100" y="63050"/>
            <a:ext cx="80280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The 1-bit Logical Unit for AND and OR</a:t>
            </a:r>
            <a:endParaRPr sz="3600"/>
          </a:p>
        </p:txBody>
      </p:sp>
      <p:pic>
        <p:nvPicPr>
          <p:cNvPr id="330" name="Google Shape;330;p37"/>
          <p:cNvPicPr preferRelativeResize="0"/>
          <p:nvPr/>
        </p:nvPicPr>
        <p:blipFill>
          <a:blip r:embed="rId3">
            <a:alphaModFix/>
          </a:blip>
          <a:stretch>
            <a:fillRect/>
          </a:stretch>
        </p:blipFill>
        <p:spPr>
          <a:xfrm>
            <a:off x="0" y="1242875"/>
            <a:ext cx="8028000" cy="39006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8"/>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1-bit Adder</a:t>
            </a:r>
            <a:endParaRPr/>
          </a:p>
        </p:txBody>
      </p:sp>
      <p:pic>
        <p:nvPicPr>
          <p:cNvPr id="336" name="Google Shape;336;p38"/>
          <p:cNvPicPr preferRelativeResize="0"/>
          <p:nvPr/>
        </p:nvPicPr>
        <p:blipFill>
          <a:blip r:embed="rId3">
            <a:alphaModFix/>
          </a:blip>
          <a:stretch>
            <a:fillRect/>
          </a:stretch>
        </p:blipFill>
        <p:spPr>
          <a:xfrm>
            <a:off x="1447950" y="1197525"/>
            <a:ext cx="5334000" cy="39459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9"/>
          <p:cNvSpPr txBox="1"/>
          <p:nvPr>
            <p:ph type="title"/>
          </p:nvPr>
        </p:nvSpPr>
        <p:spPr>
          <a:xfrm>
            <a:off x="421950" y="0"/>
            <a:ext cx="7812300" cy="117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Input and Output Specification for a 1-bit Adder</a:t>
            </a:r>
            <a:endParaRPr sz="3600"/>
          </a:p>
        </p:txBody>
      </p:sp>
      <p:pic>
        <p:nvPicPr>
          <p:cNvPr id="342" name="Google Shape;342;p39"/>
          <p:cNvPicPr preferRelativeResize="0"/>
          <p:nvPr/>
        </p:nvPicPr>
        <p:blipFill>
          <a:blip r:embed="rId3">
            <a:alphaModFix/>
          </a:blip>
          <a:stretch>
            <a:fillRect/>
          </a:stretch>
        </p:blipFill>
        <p:spPr>
          <a:xfrm>
            <a:off x="0" y="1394900"/>
            <a:ext cx="8839199" cy="32067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0"/>
          <p:cNvSpPr txBox="1"/>
          <p:nvPr>
            <p:ph type="title"/>
          </p:nvPr>
        </p:nvSpPr>
        <p:spPr>
          <a:xfrm>
            <a:off x="202925" y="101100"/>
            <a:ext cx="7749000" cy="109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Values of the Inputs When CarryOut is a 1</a:t>
            </a:r>
            <a:endParaRPr sz="3600"/>
          </a:p>
        </p:txBody>
      </p:sp>
      <p:pic>
        <p:nvPicPr>
          <p:cNvPr id="348" name="Google Shape;348;p40"/>
          <p:cNvPicPr preferRelativeResize="0"/>
          <p:nvPr/>
        </p:nvPicPr>
        <p:blipFill>
          <a:blip r:embed="rId3">
            <a:alphaModFix/>
          </a:blip>
          <a:stretch>
            <a:fillRect/>
          </a:stretch>
        </p:blipFill>
        <p:spPr>
          <a:xfrm>
            <a:off x="1677137" y="1891562"/>
            <a:ext cx="4800600" cy="24003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1"/>
          <p:cNvSpPr txBox="1"/>
          <p:nvPr>
            <p:ph type="title"/>
          </p:nvPr>
        </p:nvSpPr>
        <p:spPr>
          <a:xfrm>
            <a:off x="164875" y="101100"/>
            <a:ext cx="7888500" cy="117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Adder Hardware for the CarryOut signal</a:t>
            </a:r>
            <a:endParaRPr/>
          </a:p>
        </p:txBody>
      </p:sp>
      <p:pic>
        <p:nvPicPr>
          <p:cNvPr id="354" name="Google Shape;354;p41"/>
          <p:cNvPicPr preferRelativeResize="0"/>
          <p:nvPr/>
        </p:nvPicPr>
        <p:blipFill>
          <a:blip r:embed="rId3">
            <a:alphaModFix/>
          </a:blip>
          <a:stretch>
            <a:fillRect/>
          </a:stretch>
        </p:blipFill>
        <p:spPr>
          <a:xfrm>
            <a:off x="1327825" y="1278603"/>
            <a:ext cx="5562600" cy="38649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2"/>
          <p:cNvSpPr txBox="1"/>
          <p:nvPr>
            <p:ph type="title"/>
          </p:nvPr>
        </p:nvSpPr>
        <p:spPr>
          <a:xfrm>
            <a:off x="228275" y="101100"/>
            <a:ext cx="7761600" cy="117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1-bit ALU that Performs AND, OR, and Addition</a:t>
            </a:r>
            <a:endParaRPr/>
          </a:p>
        </p:txBody>
      </p:sp>
      <p:pic>
        <p:nvPicPr>
          <p:cNvPr id="360" name="Google Shape;360;p42"/>
          <p:cNvPicPr preferRelativeResize="0"/>
          <p:nvPr/>
        </p:nvPicPr>
        <p:blipFill>
          <a:blip r:embed="rId3">
            <a:alphaModFix/>
          </a:blip>
          <a:stretch>
            <a:fillRect/>
          </a:stretch>
        </p:blipFill>
        <p:spPr>
          <a:xfrm>
            <a:off x="1537325" y="1278600"/>
            <a:ext cx="5143500" cy="38648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3"/>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32-bit ALU</a:t>
            </a:r>
            <a:endParaRPr/>
          </a:p>
        </p:txBody>
      </p:sp>
      <p:sp>
        <p:nvSpPr>
          <p:cNvPr id="366" name="Google Shape;366;p43"/>
          <p:cNvSpPr txBox="1"/>
          <p:nvPr/>
        </p:nvSpPr>
        <p:spPr>
          <a:xfrm>
            <a:off x="0" y="1245100"/>
            <a:ext cx="7315200" cy="3898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2400"/>
          </a:p>
          <a:p>
            <a:pPr indent="-342900" lvl="0" marL="342900" rtl="0" algn="l">
              <a:spcBef>
                <a:spcPts val="0"/>
              </a:spcBef>
              <a:spcAft>
                <a:spcPts val="0"/>
              </a:spcAft>
              <a:buSzPts val="2400"/>
              <a:buChar char="•"/>
            </a:pPr>
            <a:r>
              <a:rPr lang="en" sz="2400"/>
              <a:t>Now that we have completed the 1-bit ALU, the full 32-bit ALU is created by connecting adjacent “black boxes.”</a:t>
            </a:r>
            <a:endParaRPr sz="2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pic>
        <p:nvPicPr>
          <p:cNvPr id="371" name="Google Shape;371;p44"/>
          <p:cNvPicPr preferRelativeResize="0"/>
          <p:nvPr/>
        </p:nvPicPr>
        <p:blipFill>
          <a:blip r:embed="rId3">
            <a:alphaModFix/>
          </a:blip>
          <a:stretch>
            <a:fillRect/>
          </a:stretch>
        </p:blipFill>
        <p:spPr>
          <a:xfrm>
            <a:off x="4562475" y="-4753"/>
            <a:ext cx="4425950" cy="5143500"/>
          </a:xfrm>
          <a:prstGeom prst="rect">
            <a:avLst/>
          </a:prstGeom>
          <a:noFill/>
          <a:ln>
            <a:noFill/>
          </a:ln>
        </p:spPr>
      </p:pic>
      <p:sp>
        <p:nvSpPr>
          <p:cNvPr id="372" name="Google Shape;372;p44"/>
          <p:cNvSpPr txBox="1"/>
          <p:nvPr/>
        </p:nvSpPr>
        <p:spPr>
          <a:xfrm>
            <a:off x="0" y="0"/>
            <a:ext cx="4572000" cy="5143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3600"/>
          </a:p>
          <a:p>
            <a:pPr indent="0" lvl="0" marL="0" rtl="0" algn="l">
              <a:spcBef>
                <a:spcPts val="0"/>
              </a:spcBef>
              <a:spcAft>
                <a:spcPts val="0"/>
              </a:spcAft>
              <a:buNone/>
            </a:pPr>
            <a:r>
              <a:t/>
            </a:r>
            <a:endParaRPr sz="3600"/>
          </a:p>
          <a:p>
            <a:pPr indent="0" lvl="0" marL="0" rtl="0" algn="l">
              <a:spcBef>
                <a:spcPts val="0"/>
              </a:spcBef>
              <a:spcAft>
                <a:spcPts val="0"/>
              </a:spcAft>
              <a:buNone/>
            </a:pPr>
            <a:r>
              <a:rPr lang="en" sz="3600">
                <a:solidFill>
                  <a:srgbClr val="FF0000"/>
                </a:solidFill>
              </a:rPr>
              <a:t>A 32-bit ALU</a:t>
            </a:r>
            <a:br>
              <a:rPr lang="en" sz="3600">
                <a:solidFill>
                  <a:srgbClr val="FF0000"/>
                </a:solidFill>
              </a:rPr>
            </a:br>
            <a:br>
              <a:rPr lang="en" sz="3600">
                <a:solidFill>
                  <a:srgbClr val="FF0000"/>
                </a:solidFill>
              </a:rPr>
            </a:br>
            <a:r>
              <a:rPr lang="en" sz="3600">
                <a:solidFill>
                  <a:srgbClr val="FF0000"/>
                </a:solidFill>
              </a:rPr>
              <a:t>Constructed</a:t>
            </a:r>
            <a:br>
              <a:rPr lang="en" sz="3600">
                <a:solidFill>
                  <a:srgbClr val="FF0000"/>
                </a:solidFill>
              </a:rPr>
            </a:br>
            <a:r>
              <a:rPr lang="en" sz="3600">
                <a:solidFill>
                  <a:srgbClr val="FF0000"/>
                </a:solidFill>
              </a:rPr>
              <a:t>from</a:t>
            </a:r>
            <a:br>
              <a:rPr lang="en" sz="3600">
                <a:solidFill>
                  <a:srgbClr val="FF0000"/>
                </a:solidFill>
              </a:rPr>
            </a:br>
            <a:br>
              <a:rPr lang="en" sz="3600">
                <a:solidFill>
                  <a:srgbClr val="FF0000"/>
                </a:solidFill>
              </a:rPr>
            </a:br>
            <a:r>
              <a:rPr lang="en" sz="3600">
                <a:solidFill>
                  <a:srgbClr val="FF0000"/>
                </a:solidFill>
              </a:rPr>
              <a:t>32 1-bit ALUs</a:t>
            </a:r>
            <a:endParaRPr sz="3600">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5"/>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1-bit ALU that </a:t>
            </a:r>
            <a:r>
              <a:rPr b="1" lang="en" sz="3000"/>
              <a:t>AND</a:t>
            </a:r>
            <a:r>
              <a:rPr lang="en" sz="3000"/>
              <a:t>s, </a:t>
            </a:r>
            <a:r>
              <a:rPr b="1" lang="en" sz="3000"/>
              <a:t>OR</a:t>
            </a:r>
            <a:r>
              <a:rPr lang="en" sz="3000"/>
              <a:t>s, or</a:t>
            </a:r>
            <a:br>
              <a:rPr lang="en" sz="3000"/>
            </a:br>
            <a:r>
              <a:rPr b="1" lang="en" sz="3000"/>
              <a:t>ADD</a:t>
            </a:r>
            <a:r>
              <a:rPr lang="en" sz="3000"/>
              <a:t>s a and b or a and ~b</a:t>
            </a:r>
            <a:endParaRPr sz="3000"/>
          </a:p>
        </p:txBody>
      </p:sp>
      <p:pic>
        <p:nvPicPr>
          <p:cNvPr id="378" name="Google Shape;378;p45"/>
          <p:cNvPicPr preferRelativeResize="0"/>
          <p:nvPr/>
        </p:nvPicPr>
        <p:blipFill>
          <a:blip r:embed="rId3">
            <a:alphaModFix/>
          </a:blip>
          <a:stretch>
            <a:fillRect/>
          </a:stretch>
        </p:blipFill>
        <p:spPr>
          <a:xfrm>
            <a:off x="938375" y="1243503"/>
            <a:ext cx="6353175" cy="39000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6"/>
          <p:cNvSpPr txBox="1"/>
          <p:nvPr>
            <p:ph type="title"/>
          </p:nvPr>
        </p:nvSpPr>
        <p:spPr>
          <a:xfrm>
            <a:off x="457200" y="101100"/>
            <a:ext cx="7482000" cy="105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1-bit ALU that </a:t>
            </a:r>
            <a:r>
              <a:rPr b="1" lang="en" sz="3600"/>
              <a:t>AND</a:t>
            </a:r>
            <a:r>
              <a:rPr lang="en" sz="3600"/>
              <a:t>s, </a:t>
            </a:r>
            <a:r>
              <a:rPr b="1" lang="en" sz="3600"/>
              <a:t>OR</a:t>
            </a:r>
            <a:r>
              <a:rPr lang="en" sz="3600"/>
              <a:t>s, or </a:t>
            </a:r>
            <a:r>
              <a:rPr b="1" lang="en" sz="3600"/>
              <a:t>ADD</a:t>
            </a:r>
            <a:r>
              <a:rPr lang="en" sz="3600"/>
              <a:t>s a or ~a with b or ~b</a:t>
            </a:r>
            <a:endParaRPr sz="3600"/>
          </a:p>
        </p:txBody>
      </p:sp>
      <p:pic>
        <p:nvPicPr>
          <p:cNvPr id="384" name="Google Shape;384;p46"/>
          <p:cNvPicPr preferRelativeResize="0"/>
          <p:nvPr/>
        </p:nvPicPr>
        <p:blipFill>
          <a:blip r:embed="rId3">
            <a:alphaModFix/>
          </a:blip>
          <a:stretch>
            <a:fillRect/>
          </a:stretch>
        </p:blipFill>
        <p:spPr>
          <a:xfrm>
            <a:off x="1076375" y="1245075"/>
            <a:ext cx="6243650" cy="38984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1"/>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Logic Blocks</a:t>
            </a:r>
            <a:endParaRPr/>
          </a:p>
        </p:txBody>
      </p:sp>
      <p:sp>
        <p:nvSpPr>
          <p:cNvPr id="164" name="Google Shape;164;p11"/>
          <p:cNvSpPr txBox="1"/>
          <p:nvPr/>
        </p:nvSpPr>
        <p:spPr>
          <a:xfrm>
            <a:off x="24000" y="1373178"/>
            <a:ext cx="8181900" cy="3579900"/>
          </a:xfrm>
          <a:prstGeom prst="rect">
            <a:avLst/>
          </a:prstGeom>
          <a:noFill/>
          <a:ln>
            <a:noFill/>
          </a:ln>
        </p:spPr>
        <p:txBody>
          <a:bodyPr anchorCtr="0" anchor="t" bIns="45700" lIns="91425" spcFirstLastPara="1" rIns="91425" wrap="square" tIns="45700">
            <a:noAutofit/>
          </a:bodyPr>
          <a:lstStyle/>
          <a:p>
            <a:pPr indent="38100" lvl="0" marL="0" rtl="0" algn="l">
              <a:spcBef>
                <a:spcPts val="0"/>
              </a:spcBef>
              <a:spcAft>
                <a:spcPts val="0"/>
              </a:spcAft>
              <a:buSzPts val="1800"/>
              <a:buChar char="•"/>
            </a:pPr>
            <a:r>
              <a:rPr lang="en" sz="1800"/>
              <a:t> A logic block has a number of binary inputs and produces</a:t>
            </a:r>
            <a:endParaRPr sz="1800"/>
          </a:p>
          <a:p>
            <a:pPr indent="0" lvl="0" marL="0" rtl="0" algn="l">
              <a:spcBef>
                <a:spcPts val="0"/>
              </a:spcBef>
              <a:spcAft>
                <a:spcPts val="0"/>
              </a:spcAft>
              <a:buClr>
                <a:srgbClr val="000000"/>
              </a:buClr>
              <a:buFont typeface="Arial"/>
              <a:buNone/>
            </a:pPr>
            <a:r>
              <a:rPr lang="en" sz="1800"/>
              <a:t>  a number of binary outputs – the simplest logic block is</a:t>
            </a:r>
            <a:endParaRPr sz="1800"/>
          </a:p>
          <a:p>
            <a:pPr indent="0" lvl="0" marL="0" rtl="0" algn="l">
              <a:spcBef>
                <a:spcPts val="0"/>
              </a:spcBef>
              <a:spcAft>
                <a:spcPts val="0"/>
              </a:spcAft>
              <a:buClr>
                <a:srgbClr val="000000"/>
              </a:buClr>
              <a:buFont typeface="Arial"/>
              <a:buNone/>
            </a:pPr>
            <a:r>
              <a:rPr lang="en" sz="1800"/>
              <a:t>  composed of a few transistors</a:t>
            </a:r>
            <a:endParaRPr sz="1800"/>
          </a:p>
          <a:p>
            <a:pPr indent="0" lvl="0" marL="0" rtl="0" algn="l">
              <a:spcBef>
                <a:spcPts val="0"/>
              </a:spcBef>
              <a:spcAft>
                <a:spcPts val="0"/>
              </a:spcAft>
              <a:buNone/>
            </a:pPr>
            <a:r>
              <a:t/>
            </a:r>
            <a:endParaRPr sz="1800"/>
          </a:p>
          <a:p>
            <a:pPr indent="38100" lvl="0" marL="0" rtl="0" algn="l">
              <a:spcBef>
                <a:spcPts val="0"/>
              </a:spcBef>
              <a:spcAft>
                <a:spcPts val="0"/>
              </a:spcAft>
              <a:buSzPts val="1800"/>
              <a:buChar char="•"/>
            </a:pPr>
            <a:r>
              <a:rPr lang="en" sz="1800"/>
              <a:t> A logic block is termed </a:t>
            </a:r>
            <a:r>
              <a:rPr b="1" lang="en" sz="1800"/>
              <a:t>combinational</a:t>
            </a:r>
            <a:r>
              <a:rPr lang="en" sz="1800"/>
              <a:t> if the output is only</a:t>
            </a:r>
            <a:endParaRPr sz="1800"/>
          </a:p>
          <a:p>
            <a:pPr indent="0" lvl="0" marL="0" rtl="0" algn="l">
              <a:spcBef>
                <a:spcPts val="0"/>
              </a:spcBef>
              <a:spcAft>
                <a:spcPts val="0"/>
              </a:spcAft>
              <a:buClr>
                <a:srgbClr val="000000"/>
              </a:buClr>
              <a:buFont typeface="Arial"/>
              <a:buNone/>
            </a:pPr>
            <a:r>
              <a:rPr lang="en" sz="1800"/>
              <a:t>  a function of the inputs</a:t>
            </a:r>
            <a:endParaRPr sz="1800"/>
          </a:p>
          <a:p>
            <a:pPr indent="0" lvl="0" marL="0" rtl="0" algn="l">
              <a:spcBef>
                <a:spcPts val="0"/>
              </a:spcBef>
              <a:spcAft>
                <a:spcPts val="0"/>
              </a:spcAft>
              <a:buNone/>
            </a:pPr>
            <a:r>
              <a:t/>
            </a:r>
            <a:endParaRPr sz="1800"/>
          </a:p>
          <a:p>
            <a:pPr indent="38100" lvl="0" marL="0" rtl="0" algn="l">
              <a:spcBef>
                <a:spcPts val="0"/>
              </a:spcBef>
              <a:spcAft>
                <a:spcPts val="0"/>
              </a:spcAft>
              <a:buSzPts val="1800"/>
              <a:buChar char="•"/>
            </a:pPr>
            <a:r>
              <a:rPr lang="en" sz="1800"/>
              <a:t> A logic block is termed </a:t>
            </a:r>
            <a:r>
              <a:rPr b="1" lang="en" sz="1800"/>
              <a:t>sequential</a:t>
            </a:r>
            <a:r>
              <a:rPr lang="en" sz="1800"/>
              <a:t> if the block has some</a:t>
            </a:r>
            <a:endParaRPr sz="1800"/>
          </a:p>
          <a:p>
            <a:pPr indent="0" lvl="0" marL="0" rtl="0" algn="l">
              <a:spcBef>
                <a:spcPts val="0"/>
              </a:spcBef>
              <a:spcAft>
                <a:spcPts val="0"/>
              </a:spcAft>
              <a:buClr>
                <a:srgbClr val="000000"/>
              </a:buClr>
              <a:buFont typeface="Arial"/>
              <a:buNone/>
            </a:pPr>
            <a:r>
              <a:rPr lang="en" sz="1800"/>
              <a:t>  internal memory (state) that also influences the output</a:t>
            </a:r>
            <a:endParaRPr sz="1800"/>
          </a:p>
          <a:p>
            <a:pPr indent="0" lvl="0" marL="0" rtl="0" algn="l">
              <a:spcBef>
                <a:spcPts val="0"/>
              </a:spcBef>
              <a:spcAft>
                <a:spcPts val="0"/>
              </a:spcAft>
              <a:buNone/>
            </a:pPr>
            <a:r>
              <a:t/>
            </a:r>
            <a:endParaRPr sz="1800"/>
          </a:p>
          <a:p>
            <a:pPr indent="38100" lvl="0" marL="0" rtl="0" algn="l">
              <a:spcBef>
                <a:spcPts val="0"/>
              </a:spcBef>
              <a:spcAft>
                <a:spcPts val="0"/>
              </a:spcAft>
              <a:buSzPts val="1800"/>
              <a:buChar char="•"/>
            </a:pPr>
            <a:r>
              <a:rPr lang="en" sz="1800"/>
              <a:t> A basic logic block is termed a gate (AND, OR, NOT, etc.)</a:t>
            </a:r>
            <a:endParaRPr sz="1800"/>
          </a:p>
          <a:p>
            <a:pPr indent="0" lvl="0" marL="0" marR="0" rtl="0" algn="l">
              <a:lnSpc>
                <a:spcPct val="100000"/>
              </a:lnSpc>
              <a:spcBef>
                <a:spcPts val="0"/>
              </a:spcBef>
              <a:spcAft>
                <a:spcPts val="0"/>
              </a:spcAft>
              <a:buClr>
                <a:srgbClr val="000000"/>
              </a:buClr>
              <a:buFont typeface="Arial"/>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7"/>
          <p:cNvSpPr txBox="1"/>
          <p:nvPr>
            <p:ph type="title"/>
          </p:nvPr>
        </p:nvSpPr>
        <p:spPr>
          <a:xfrm>
            <a:off x="457200" y="101100"/>
            <a:ext cx="7315500" cy="117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Adding a Comparison Function</a:t>
            </a:r>
            <a:br>
              <a:rPr lang="en" sz="3600"/>
            </a:br>
            <a:r>
              <a:rPr lang="en" sz="3600"/>
              <a:t>to the 32-Bit ALU</a:t>
            </a:r>
            <a:endParaRPr sz="3600"/>
          </a:p>
        </p:txBody>
      </p:sp>
      <p:sp>
        <p:nvSpPr>
          <p:cNvPr id="390" name="Google Shape;390;p47"/>
          <p:cNvSpPr txBox="1"/>
          <p:nvPr/>
        </p:nvSpPr>
        <p:spPr>
          <a:xfrm>
            <a:off x="0" y="1181675"/>
            <a:ext cx="7315200" cy="3961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 sz="2400"/>
              <a:t>The four operations—add, subtract, AND, OR—are found in the ALU of almost every computer, and the operations of most instructions can be performed by this ALU. But the design of the ALU is incomplete.</a:t>
            </a:r>
            <a:endParaRPr sz="2400"/>
          </a:p>
          <a:p>
            <a:pPr indent="0" lvl="0" marL="0" rtl="0" algn="l">
              <a:spcBef>
                <a:spcPts val="0"/>
              </a:spcBef>
              <a:spcAft>
                <a:spcPts val="0"/>
              </a:spcAft>
              <a:buNone/>
            </a:pPr>
            <a:r>
              <a:t/>
            </a:r>
            <a:endParaRPr sz="2400"/>
          </a:p>
          <a:p>
            <a:pPr indent="-342900" lvl="0" marL="342900" rtl="0" algn="l">
              <a:spcBef>
                <a:spcPts val="0"/>
              </a:spcBef>
              <a:spcAft>
                <a:spcPts val="0"/>
              </a:spcAft>
              <a:buSzPts val="2400"/>
              <a:buChar char="•"/>
            </a:pPr>
            <a:r>
              <a:rPr lang="en" sz="2400"/>
              <a:t>One instruction that still needs support is the a comparison function:</a:t>
            </a:r>
            <a:endParaRPr sz="2400"/>
          </a:p>
          <a:p>
            <a:pPr indent="-349250" lvl="1" marL="806450" rtl="0" algn="l">
              <a:spcBef>
                <a:spcPts val="0"/>
              </a:spcBef>
              <a:spcAft>
                <a:spcPts val="0"/>
              </a:spcAft>
              <a:buSzPts val="2400"/>
              <a:buChar char="–"/>
            </a:pPr>
            <a:r>
              <a:rPr lang="en" sz="2400"/>
              <a:t>set on less than (slt).</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8"/>
          <p:cNvSpPr txBox="1"/>
          <p:nvPr>
            <p:ph type="title"/>
          </p:nvPr>
        </p:nvSpPr>
        <p:spPr>
          <a:xfrm>
            <a:off x="457200" y="101100"/>
            <a:ext cx="7315500" cy="111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1-bit ALU: </a:t>
            </a:r>
            <a:r>
              <a:rPr b="1" lang="en" sz="3600"/>
              <a:t>AND</a:t>
            </a:r>
            <a:r>
              <a:rPr lang="en" sz="3600"/>
              <a:t>s, </a:t>
            </a:r>
            <a:r>
              <a:rPr b="1" lang="en" sz="3600"/>
              <a:t>OR</a:t>
            </a:r>
            <a:r>
              <a:rPr lang="en" sz="3600"/>
              <a:t>s, </a:t>
            </a:r>
            <a:r>
              <a:rPr b="1" lang="en" sz="3600"/>
              <a:t>ADD</a:t>
            </a:r>
            <a:r>
              <a:rPr lang="en" sz="3600"/>
              <a:t>s,</a:t>
            </a:r>
            <a:br>
              <a:rPr lang="en" sz="3600"/>
            </a:br>
            <a:r>
              <a:rPr lang="en" sz="3600"/>
              <a:t>and Compares a or ~a, b or ~b</a:t>
            </a:r>
            <a:endParaRPr sz="3600"/>
          </a:p>
        </p:txBody>
      </p:sp>
      <p:pic>
        <p:nvPicPr>
          <p:cNvPr id="396" name="Google Shape;396;p48"/>
          <p:cNvPicPr preferRelativeResize="0"/>
          <p:nvPr/>
        </p:nvPicPr>
        <p:blipFill>
          <a:blip r:embed="rId3">
            <a:alphaModFix/>
          </a:blip>
          <a:stretch>
            <a:fillRect/>
          </a:stretch>
        </p:blipFill>
        <p:spPr>
          <a:xfrm>
            <a:off x="1005050" y="1217400"/>
            <a:ext cx="6219800" cy="39261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9"/>
          <p:cNvSpPr txBox="1"/>
          <p:nvPr>
            <p:ph type="title"/>
          </p:nvPr>
        </p:nvSpPr>
        <p:spPr>
          <a:xfrm>
            <a:off x="215600" y="101100"/>
            <a:ext cx="7749000" cy="117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1-bit ALU for</a:t>
            </a:r>
            <a:br>
              <a:rPr lang="en"/>
            </a:br>
            <a:r>
              <a:rPr lang="en"/>
              <a:t>the Most Significant Bit</a:t>
            </a:r>
            <a:endParaRPr/>
          </a:p>
        </p:txBody>
      </p:sp>
      <p:pic>
        <p:nvPicPr>
          <p:cNvPr id="402" name="Google Shape;402;p49"/>
          <p:cNvPicPr preferRelativeResize="0"/>
          <p:nvPr/>
        </p:nvPicPr>
        <p:blipFill>
          <a:blip r:embed="rId3">
            <a:alphaModFix/>
          </a:blip>
          <a:stretch>
            <a:fillRect/>
          </a:stretch>
        </p:blipFill>
        <p:spPr>
          <a:xfrm>
            <a:off x="649325" y="1278603"/>
            <a:ext cx="6019800" cy="38649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pic>
        <p:nvPicPr>
          <p:cNvPr id="407" name="Google Shape;407;p50"/>
          <p:cNvPicPr preferRelativeResize="0"/>
          <p:nvPr/>
        </p:nvPicPr>
        <p:blipFill>
          <a:blip r:embed="rId3">
            <a:alphaModFix/>
          </a:blip>
          <a:stretch>
            <a:fillRect/>
          </a:stretch>
        </p:blipFill>
        <p:spPr>
          <a:xfrm>
            <a:off x="4527600" y="0"/>
            <a:ext cx="4243375" cy="5143500"/>
          </a:xfrm>
          <a:prstGeom prst="rect">
            <a:avLst/>
          </a:prstGeom>
          <a:noFill/>
          <a:ln>
            <a:noFill/>
          </a:ln>
        </p:spPr>
      </p:pic>
      <p:sp>
        <p:nvSpPr>
          <p:cNvPr id="408" name="Google Shape;408;p50"/>
          <p:cNvSpPr txBox="1"/>
          <p:nvPr/>
        </p:nvSpPr>
        <p:spPr>
          <a:xfrm>
            <a:off x="0" y="0"/>
            <a:ext cx="4572000" cy="5143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2400">
              <a:solidFill>
                <a:srgbClr val="FF0000"/>
              </a:solidFill>
            </a:endParaRPr>
          </a:p>
          <a:p>
            <a:pPr indent="0" lvl="0" marL="0" rtl="0" algn="ctr">
              <a:spcBef>
                <a:spcPts val="0"/>
              </a:spcBef>
              <a:spcAft>
                <a:spcPts val="0"/>
              </a:spcAft>
              <a:buNone/>
            </a:pPr>
            <a:r>
              <a:t/>
            </a:r>
            <a:endParaRPr sz="2400">
              <a:solidFill>
                <a:srgbClr val="FF0000"/>
              </a:solidFill>
            </a:endParaRPr>
          </a:p>
          <a:p>
            <a:pPr indent="0" lvl="0" marL="0" rtl="0" algn="ctr">
              <a:spcBef>
                <a:spcPts val="0"/>
              </a:spcBef>
              <a:spcAft>
                <a:spcPts val="0"/>
              </a:spcAft>
              <a:buNone/>
            </a:pPr>
            <a:r>
              <a:t/>
            </a:r>
            <a:endParaRPr sz="2400">
              <a:solidFill>
                <a:srgbClr val="FF0000"/>
              </a:solidFill>
            </a:endParaRPr>
          </a:p>
          <a:p>
            <a:pPr indent="0" lvl="0" marL="0" rtl="0" algn="ctr">
              <a:spcBef>
                <a:spcPts val="0"/>
              </a:spcBef>
              <a:spcAft>
                <a:spcPts val="0"/>
              </a:spcAft>
              <a:buNone/>
            </a:pPr>
            <a:r>
              <a:rPr lang="en" sz="2400">
                <a:solidFill>
                  <a:srgbClr val="FF0000"/>
                </a:solidFill>
              </a:rPr>
              <a:t>A </a:t>
            </a:r>
            <a:r>
              <a:rPr b="1" lang="en" sz="2400">
                <a:solidFill>
                  <a:srgbClr val="FF0000"/>
                </a:solidFill>
              </a:rPr>
              <a:t>32-bit ALU</a:t>
            </a:r>
            <a:r>
              <a:rPr lang="en" sz="2400">
                <a:solidFill>
                  <a:srgbClr val="FF0000"/>
                </a:solidFill>
              </a:rPr>
              <a:t> Constructed from</a:t>
            </a:r>
            <a:br>
              <a:rPr lang="en" sz="2400">
                <a:solidFill>
                  <a:srgbClr val="FF0000"/>
                </a:solidFill>
              </a:rPr>
            </a:br>
            <a:r>
              <a:rPr lang="en" sz="2400">
                <a:solidFill>
                  <a:srgbClr val="FF0000"/>
                </a:solidFill>
              </a:rPr>
              <a:t>31 copies of the</a:t>
            </a:r>
            <a:br>
              <a:rPr lang="en" sz="2400">
                <a:solidFill>
                  <a:srgbClr val="FF0000"/>
                </a:solidFill>
              </a:rPr>
            </a:br>
            <a:r>
              <a:rPr lang="en" sz="2400">
                <a:solidFill>
                  <a:srgbClr val="FF0000"/>
                </a:solidFill>
              </a:rPr>
              <a:t>4-function</a:t>
            </a:r>
            <a:br>
              <a:rPr lang="en" sz="2400">
                <a:solidFill>
                  <a:srgbClr val="FF0000"/>
                </a:solidFill>
              </a:rPr>
            </a:br>
            <a:r>
              <a:rPr lang="en" sz="2400">
                <a:solidFill>
                  <a:srgbClr val="FF0000"/>
                </a:solidFill>
              </a:rPr>
              <a:t>1-bit ALU</a:t>
            </a:r>
            <a:br>
              <a:rPr lang="en" sz="2400">
                <a:solidFill>
                  <a:srgbClr val="FF0000"/>
                </a:solidFill>
              </a:rPr>
            </a:br>
            <a:r>
              <a:rPr lang="en" sz="2400">
                <a:solidFill>
                  <a:srgbClr val="FF0000"/>
                </a:solidFill>
              </a:rPr>
              <a:t>and one special</a:t>
            </a:r>
            <a:br>
              <a:rPr lang="en" sz="2400">
                <a:solidFill>
                  <a:srgbClr val="FF0000"/>
                </a:solidFill>
              </a:rPr>
            </a:br>
            <a:r>
              <a:rPr lang="en" sz="2400">
                <a:solidFill>
                  <a:srgbClr val="FF0000"/>
                </a:solidFill>
              </a:rPr>
              <a:t>4-function</a:t>
            </a:r>
            <a:br>
              <a:rPr lang="en" sz="2400">
                <a:solidFill>
                  <a:srgbClr val="FF0000"/>
                </a:solidFill>
              </a:rPr>
            </a:br>
            <a:r>
              <a:rPr lang="en" sz="2400">
                <a:solidFill>
                  <a:srgbClr val="FF0000"/>
                </a:solidFill>
              </a:rPr>
              <a:t>1-bit ALU</a:t>
            </a:r>
            <a:br>
              <a:rPr lang="en" sz="2400">
                <a:solidFill>
                  <a:srgbClr val="FF0000"/>
                </a:solidFill>
              </a:rPr>
            </a:br>
            <a:r>
              <a:rPr lang="en" sz="2400">
                <a:solidFill>
                  <a:srgbClr val="FF0000"/>
                </a:solidFill>
              </a:rPr>
              <a:t>for the Most Significant Bit</a:t>
            </a:r>
            <a:br>
              <a:rPr b="1" lang="en" sz="4000">
                <a:solidFill>
                  <a:srgbClr val="FF0000"/>
                </a:solidFill>
                <a:latin typeface="Comic Sans MS"/>
                <a:ea typeface="Comic Sans MS"/>
                <a:cs typeface="Comic Sans MS"/>
                <a:sym typeface="Comic Sans MS"/>
              </a:rPr>
            </a:b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pic>
        <p:nvPicPr>
          <p:cNvPr id="413" name="Google Shape;413;p51"/>
          <p:cNvPicPr preferRelativeResize="0"/>
          <p:nvPr/>
        </p:nvPicPr>
        <p:blipFill>
          <a:blip r:embed="rId3">
            <a:alphaModFix/>
          </a:blip>
          <a:stretch>
            <a:fillRect/>
          </a:stretch>
        </p:blipFill>
        <p:spPr>
          <a:xfrm>
            <a:off x="0" y="12700"/>
            <a:ext cx="7239000" cy="5143501"/>
          </a:xfrm>
          <a:prstGeom prst="rect">
            <a:avLst/>
          </a:prstGeom>
          <a:noFill/>
          <a:ln>
            <a:noFill/>
          </a:ln>
        </p:spPr>
      </p:pic>
      <p:sp>
        <p:nvSpPr>
          <p:cNvPr id="414" name="Google Shape;414;p51"/>
          <p:cNvSpPr txBox="1"/>
          <p:nvPr/>
        </p:nvSpPr>
        <p:spPr>
          <a:xfrm>
            <a:off x="4654500" y="2371600"/>
            <a:ext cx="4489500" cy="2210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sz="3600">
                <a:solidFill>
                  <a:srgbClr val="FF0000"/>
                </a:solidFill>
              </a:rPr>
              <a:t>The Final 32-bit ALU</a:t>
            </a:r>
            <a:endParaRPr sz="3600">
              <a:solidFill>
                <a:srgbClr val="FF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2"/>
          <p:cNvSpPr txBox="1"/>
          <p:nvPr>
            <p:ph type="title"/>
          </p:nvPr>
        </p:nvSpPr>
        <p:spPr>
          <a:xfrm>
            <a:off x="177550" y="101100"/>
            <a:ext cx="77742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The values of the three ALU control lines Bnegate and Operation and the corresponding ALU operations</a:t>
            </a:r>
            <a:endParaRPr sz="2400"/>
          </a:p>
        </p:txBody>
      </p:sp>
      <p:pic>
        <p:nvPicPr>
          <p:cNvPr id="420" name="Google Shape;420;p52"/>
          <p:cNvPicPr preferRelativeResize="0"/>
          <p:nvPr/>
        </p:nvPicPr>
        <p:blipFill>
          <a:blip r:embed="rId3">
            <a:alphaModFix/>
          </a:blip>
          <a:stretch>
            <a:fillRect/>
          </a:stretch>
        </p:blipFill>
        <p:spPr>
          <a:xfrm>
            <a:off x="1321462" y="1783425"/>
            <a:ext cx="5486401" cy="26130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3"/>
          <p:cNvSpPr txBox="1"/>
          <p:nvPr>
            <p:ph type="title"/>
          </p:nvPr>
        </p:nvSpPr>
        <p:spPr>
          <a:xfrm>
            <a:off x="457200" y="189876"/>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The Symbol Commonly Used</a:t>
            </a:r>
            <a:br>
              <a:rPr lang="en" sz="3600"/>
            </a:br>
            <a:r>
              <a:rPr lang="en" sz="3600"/>
              <a:t>to Represent an ALU</a:t>
            </a:r>
            <a:endParaRPr sz="3600"/>
          </a:p>
        </p:txBody>
      </p:sp>
      <p:pic>
        <p:nvPicPr>
          <p:cNvPr id="426" name="Google Shape;426;p53"/>
          <p:cNvPicPr preferRelativeResize="0"/>
          <p:nvPr/>
        </p:nvPicPr>
        <p:blipFill>
          <a:blip r:embed="rId3">
            <a:alphaModFix/>
          </a:blip>
          <a:stretch>
            <a:fillRect/>
          </a:stretch>
        </p:blipFill>
        <p:spPr>
          <a:xfrm>
            <a:off x="2352825" y="1268250"/>
            <a:ext cx="3524250" cy="38752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4"/>
          <p:cNvSpPr txBox="1"/>
          <p:nvPr>
            <p:ph type="title"/>
          </p:nvPr>
        </p:nvSpPr>
        <p:spPr>
          <a:xfrm>
            <a:off x="190250" y="0"/>
            <a:ext cx="7824900" cy="92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Faster Addition: Carry Lookahead</a:t>
            </a:r>
            <a:endParaRPr sz="3600"/>
          </a:p>
        </p:txBody>
      </p:sp>
      <p:sp>
        <p:nvSpPr>
          <p:cNvPr id="432" name="Google Shape;432;p54"/>
          <p:cNvSpPr txBox="1"/>
          <p:nvPr/>
        </p:nvSpPr>
        <p:spPr>
          <a:xfrm>
            <a:off x="0" y="1270475"/>
            <a:ext cx="7315200" cy="387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2400"/>
          </a:p>
          <a:p>
            <a:pPr indent="-342900" lvl="0" marL="342900" rtl="0" algn="l">
              <a:spcBef>
                <a:spcPts val="0"/>
              </a:spcBef>
              <a:spcAft>
                <a:spcPts val="0"/>
              </a:spcAft>
              <a:buSzPts val="2400"/>
              <a:buChar char="•"/>
            </a:pPr>
            <a:r>
              <a:rPr lang="en" sz="2400"/>
              <a:t>Fast Carry Using “Infinite” Hardware</a:t>
            </a:r>
            <a:endParaRPr sz="2400"/>
          </a:p>
          <a:p>
            <a:pPr indent="0" lvl="0" marL="0" rtl="0" algn="l">
              <a:spcBef>
                <a:spcPts val="0"/>
              </a:spcBef>
              <a:spcAft>
                <a:spcPts val="0"/>
              </a:spcAft>
              <a:buNone/>
            </a:pPr>
            <a:r>
              <a:t/>
            </a:r>
            <a:endParaRPr sz="2400"/>
          </a:p>
          <a:p>
            <a:pPr indent="-342900" lvl="0" marL="342900" rtl="0" algn="l">
              <a:spcBef>
                <a:spcPts val="0"/>
              </a:spcBef>
              <a:spcAft>
                <a:spcPts val="0"/>
              </a:spcAft>
              <a:buSzPts val="2400"/>
              <a:buChar char="•"/>
            </a:pPr>
            <a:r>
              <a:rPr lang="en" sz="2400"/>
              <a:t>Fast Carry Using the First Level of Abstraction: Propagate and Generate</a:t>
            </a:r>
            <a:endParaRPr sz="2400"/>
          </a:p>
          <a:p>
            <a:pPr indent="0" lvl="0" marL="0" rtl="0" algn="l">
              <a:spcBef>
                <a:spcPts val="0"/>
              </a:spcBef>
              <a:spcAft>
                <a:spcPts val="0"/>
              </a:spcAft>
              <a:buNone/>
            </a:pPr>
            <a:r>
              <a:t/>
            </a:r>
            <a:endParaRPr sz="2400"/>
          </a:p>
          <a:p>
            <a:pPr indent="-342900" lvl="0" marL="342900" rtl="0" algn="l">
              <a:spcBef>
                <a:spcPts val="0"/>
              </a:spcBef>
              <a:spcAft>
                <a:spcPts val="0"/>
              </a:spcAft>
              <a:buSzPts val="2400"/>
              <a:buChar char="•"/>
            </a:pPr>
            <a:r>
              <a:rPr lang="en" sz="2400"/>
              <a:t>Fast Carry Using the Second Level of Abstraction</a:t>
            </a:r>
            <a:endParaRPr sz="2400"/>
          </a:p>
          <a:p>
            <a:pPr indent="0" lvl="0" marL="0" rtl="0" algn="l">
              <a:spcBef>
                <a:spcPts val="0"/>
              </a:spcBef>
              <a:spcAft>
                <a:spcPts val="0"/>
              </a:spcAft>
              <a:buNone/>
            </a:pPr>
            <a:r>
              <a:t/>
            </a:r>
            <a:endParaRPr sz="2400"/>
          </a:p>
          <a:p>
            <a:pPr indent="-342900" lvl="0" marL="342900" rtl="0" algn="l">
              <a:spcBef>
                <a:spcPts val="0"/>
              </a:spcBef>
              <a:spcAft>
                <a:spcPts val="0"/>
              </a:spcAft>
              <a:buSzPts val="2400"/>
              <a:buChar char="•"/>
            </a:pPr>
            <a:r>
              <a:rPr lang="en" sz="2400"/>
              <a:t>Summary</a:t>
            </a:r>
            <a:endParaRPr sz="24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5"/>
          <p:cNvSpPr txBox="1"/>
          <p:nvPr>
            <p:ph type="title"/>
          </p:nvPr>
        </p:nvSpPr>
        <p:spPr>
          <a:xfrm>
            <a:off x="457200" y="177175"/>
            <a:ext cx="7315500" cy="110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Fast Carry Using</a:t>
            </a:r>
            <a:br>
              <a:rPr lang="en"/>
            </a:br>
            <a:r>
              <a:rPr lang="en"/>
              <a:t>“Infinite” Hardware</a:t>
            </a:r>
            <a:endParaRPr/>
          </a:p>
        </p:txBody>
      </p:sp>
      <p:sp>
        <p:nvSpPr>
          <p:cNvPr id="438" name="Google Shape;438;p55"/>
          <p:cNvSpPr txBox="1"/>
          <p:nvPr/>
        </p:nvSpPr>
        <p:spPr>
          <a:xfrm>
            <a:off x="0" y="1382375"/>
            <a:ext cx="8066100" cy="3761100"/>
          </a:xfrm>
          <a:prstGeom prst="rect">
            <a:avLst/>
          </a:prstGeom>
          <a:noFill/>
          <a:ln>
            <a:noFill/>
          </a:ln>
        </p:spPr>
        <p:txBody>
          <a:bodyPr anchorCtr="0" anchor="t" bIns="45700" lIns="91425" spcFirstLastPara="1" rIns="91425" wrap="square" tIns="45700">
            <a:noAutofit/>
          </a:bodyPr>
          <a:lstStyle/>
          <a:p>
            <a:pPr indent="0" lvl="0" marL="914400" rtl="0" algn="l">
              <a:spcBef>
                <a:spcPts val="0"/>
              </a:spcBef>
              <a:spcAft>
                <a:spcPts val="0"/>
              </a:spcAft>
              <a:buNone/>
            </a:pPr>
            <a:r>
              <a:rPr lang="en" sz="2000"/>
              <a:t>c2 = (b1*c1)+(a1*c1)+(a1*b1)</a:t>
            </a:r>
            <a:endParaRPr sz="2000"/>
          </a:p>
          <a:p>
            <a:pPr indent="0" lvl="0" marL="914400" rtl="0" algn="l">
              <a:spcBef>
                <a:spcPts val="0"/>
              </a:spcBef>
              <a:spcAft>
                <a:spcPts val="0"/>
              </a:spcAft>
              <a:buNone/>
            </a:pPr>
            <a:r>
              <a:t/>
            </a:r>
            <a:endParaRPr sz="2000"/>
          </a:p>
          <a:p>
            <a:pPr indent="0" lvl="0" marL="914400" rtl="0" algn="l">
              <a:spcBef>
                <a:spcPts val="0"/>
              </a:spcBef>
              <a:spcAft>
                <a:spcPts val="0"/>
              </a:spcAft>
              <a:buNone/>
            </a:pPr>
            <a:r>
              <a:rPr lang="en" sz="2000"/>
              <a:t>c1 = (b0*c0)+(a0*c0)+(a0*b0)</a:t>
            </a:r>
            <a:endParaRPr sz="2000"/>
          </a:p>
          <a:p>
            <a:pPr indent="0" lvl="0" marL="914400" rtl="0" algn="l">
              <a:spcBef>
                <a:spcPts val="0"/>
              </a:spcBef>
              <a:spcAft>
                <a:spcPts val="0"/>
              </a:spcAft>
              <a:buNone/>
            </a:pPr>
            <a:r>
              <a:t/>
            </a:r>
            <a:endParaRPr sz="2000"/>
          </a:p>
          <a:p>
            <a:pPr indent="0" lvl="0" marL="914400" rtl="0" algn="l">
              <a:spcBef>
                <a:spcPts val="0"/>
              </a:spcBef>
              <a:spcAft>
                <a:spcPts val="0"/>
              </a:spcAft>
              <a:buNone/>
            </a:pPr>
            <a:r>
              <a:rPr lang="en" sz="2000"/>
              <a:t>c2 = (a1*a0*b0)+(a1*a0*c0)+(a1*b0*c0)</a:t>
            </a:r>
            <a:endParaRPr sz="2000"/>
          </a:p>
          <a:p>
            <a:pPr indent="0" lvl="0" marL="914400" rtl="0" algn="l">
              <a:spcBef>
                <a:spcPts val="0"/>
              </a:spcBef>
              <a:spcAft>
                <a:spcPts val="0"/>
              </a:spcAft>
              <a:buNone/>
            </a:pPr>
            <a:r>
              <a:rPr lang="en" sz="2000"/>
              <a:t>    +(b1*a0*b0)+(b1*a0*c0)+(b1*b0*c0)</a:t>
            </a:r>
            <a:endParaRPr sz="2000"/>
          </a:p>
          <a:p>
            <a:pPr indent="0" lvl="0" marL="914400" rtl="0" algn="l">
              <a:spcBef>
                <a:spcPts val="0"/>
              </a:spcBef>
              <a:spcAft>
                <a:spcPts val="0"/>
              </a:spcAft>
              <a:buNone/>
            </a:pPr>
            <a:r>
              <a:rPr lang="en" sz="2000"/>
              <a:t>    +(a1*b1)</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Imagine how the equation expands as we get to higher bits in the adder!</a:t>
            </a:r>
            <a:endParaRPr sz="2000"/>
          </a:p>
          <a:p>
            <a:pPr indent="0" lvl="0" marL="0" rtl="0" algn="l">
              <a:spcBef>
                <a:spcPts val="0"/>
              </a:spcBef>
              <a:spcAft>
                <a:spcPts val="0"/>
              </a:spcAft>
              <a:buNone/>
            </a:pPr>
            <a:r>
              <a:rPr lang="en" sz="2000"/>
              <a:t>This complexity causes high hardware cost for fast carry, making this simple scheme prohibitively expensive for wide adders.</a:t>
            </a:r>
            <a:endParaRPr sz="20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6"/>
          <p:cNvSpPr txBox="1"/>
          <p:nvPr>
            <p:ph type="title"/>
          </p:nvPr>
        </p:nvSpPr>
        <p:spPr>
          <a:xfrm>
            <a:off x="190225" y="101100"/>
            <a:ext cx="77616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Fast Carry Using</a:t>
            </a:r>
            <a:br>
              <a:rPr lang="en" sz="2400"/>
            </a:br>
            <a:r>
              <a:rPr lang="en" sz="2400"/>
              <a:t>the First Level of Abstraction:</a:t>
            </a:r>
            <a:br>
              <a:rPr lang="en" sz="2400"/>
            </a:br>
            <a:r>
              <a:rPr lang="en" sz="2400"/>
              <a:t>Propagate and Generate</a:t>
            </a:r>
            <a:endParaRPr sz="2400"/>
          </a:p>
        </p:txBody>
      </p:sp>
      <p:sp>
        <p:nvSpPr>
          <p:cNvPr id="444" name="Google Shape;444;p56"/>
          <p:cNvSpPr txBox="1"/>
          <p:nvPr/>
        </p:nvSpPr>
        <p:spPr>
          <a:xfrm>
            <a:off x="0" y="1271700"/>
            <a:ext cx="7315200" cy="3871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2400"/>
              <a:t>Most fast carry schemes limit the complexity of the equations to simplify the hardware, while still making substantial speed improvements over ripple carry.</a:t>
            </a:r>
            <a:endParaRPr sz="2400"/>
          </a:p>
          <a:p>
            <a:pPr indent="0" lvl="0" marL="0" rtl="0" algn="l">
              <a:spcBef>
                <a:spcPts val="0"/>
              </a:spcBef>
              <a:spcAft>
                <a:spcPts val="0"/>
              </a:spcAft>
              <a:buNone/>
            </a:pPr>
            <a:r>
              <a:rPr lang="en" sz="2400"/>
              <a:t>One such scheme is a carry-lookahead adder</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There are two important factors called generate(gi) and propagate (pi):</a:t>
            </a:r>
            <a:endParaRPr sz="2400"/>
          </a:p>
          <a:p>
            <a:pPr indent="0" lvl="0" marL="0" rtl="0" algn="ctr">
              <a:spcBef>
                <a:spcPts val="0"/>
              </a:spcBef>
              <a:spcAft>
                <a:spcPts val="0"/>
              </a:spcAft>
              <a:buNone/>
            </a:pPr>
            <a:r>
              <a:rPr lang="en" sz="2400"/>
              <a:t>gi = ai*bi</a:t>
            </a:r>
            <a:endParaRPr sz="2400"/>
          </a:p>
          <a:p>
            <a:pPr indent="0" lvl="0" marL="0" rtl="0" algn="ctr">
              <a:spcBef>
                <a:spcPts val="0"/>
              </a:spcBef>
              <a:spcAft>
                <a:spcPts val="0"/>
              </a:spcAft>
              <a:buNone/>
            </a:pPr>
            <a:r>
              <a:rPr lang="en" sz="2400"/>
              <a:t>pi = ai+bi</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2"/>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Truth Tables</a:t>
            </a:r>
            <a:endParaRPr/>
          </a:p>
        </p:txBody>
      </p:sp>
      <p:sp>
        <p:nvSpPr>
          <p:cNvPr id="170" name="Google Shape;170;p12"/>
          <p:cNvSpPr txBox="1"/>
          <p:nvPr/>
        </p:nvSpPr>
        <p:spPr>
          <a:xfrm>
            <a:off x="0" y="1320050"/>
            <a:ext cx="7315200" cy="3879600"/>
          </a:xfrm>
          <a:prstGeom prst="rect">
            <a:avLst/>
          </a:prstGeom>
          <a:noFill/>
          <a:ln>
            <a:noFill/>
          </a:ln>
        </p:spPr>
        <p:txBody>
          <a:bodyPr anchorCtr="0" anchor="t" bIns="45700" lIns="91425" spcFirstLastPara="1" rIns="91425" wrap="square" tIns="45700">
            <a:noAutofit/>
          </a:bodyPr>
          <a:lstStyle/>
          <a:p>
            <a:pPr indent="-304800" lvl="0" marL="342900" rtl="0" algn="l">
              <a:spcBef>
                <a:spcPts val="0"/>
              </a:spcBef>
              <a:spcAft>
                <a:spcPts val="0"/>
              </a:spcAft>
              <a:buSzPts val="1800"/>
              <a:buChar char="•"/>
            </a:pPr>
            <a:r>
              <a:rPr lang="en" sz="1800"/>
              <a:t>A table of all possible inputs and the associated outputs for a particular circuit</a:t>
            </a:r>
            <a:endParaRPr sz="1800"/>
          </a:p>
          <a:p>
            <a:pPr indent="0" lvl="0" marL="0" rtl="0" algn="l">
              <a:spcBef>
                <a:spcPts val="0"/>
              </a:spcBef>
              <a:spcAft>
                <a:spcPts val="0"/>
              </a:spcAft>
              <a:buNone/>
            </a:pPr>
            <a:r>
              <a:t/>
            </a:r>
            <a:endParaRPr sz="1800"/>
          </a:p>
          <a:p>
            <a:pPr indent="-304800" lvl="0" marL="342900" rtl="0" algn="l">
              <a:spcBef>
                <a:spcPts val="0"/>
              </a:spcBef>
              <a:spcAft>
                <a:spcPts val="0"/>
              </a:spcAft>
              <a:buSzPts val="1800"/>
              <a:buChar char="•"/>
            </a:pPr>
            <a:r>
              <a:rPr lang="en" sz="1800"/>
              <a:t>All combinational logic can be completely described using a </a:t>
            </a:r>
            <a:r>
              <a:rPr b="1" lang="en" sz="1800"/>
              <a:t>truth table</a:t>
            </a:r>
            <a:endParaRPr b="1" sz="1800"/>
          </a:p>
          <a:p>
            <a:pPr indent="0" lvl="0" marL="0" rtl="0" algn="l">
              <a:spcBef>
                <a:spcPts val="0"/>
              </a:spcBef>
              <a:spcAft>
                <a:spcPts val="0"/>
              </a:spcAft>
              <a:buNone/>
            </a:pPr>
            <a:r>
              <a:t/>
            </a:r>
            <a:endParaRPr sz="1800"/>
          </a:p>
          <a:p>
            <a:pPr indent="-304800" lvl="0" marL="342900" rtl="0" algn="l">
              <a:spcBef>
                <a:spcPts val="0"/>
              </a:spcBef>
              <a:spcAft>
                <a:spcPts val="0"/>
              </a:spcAft>
              <a:buSzPts val="1800"/>
              <a:buChar char="•"/>
            </a:pPr>
            <a:r>
              <a:rPr lang="en" sz="1800"/>
              <a:t>Non-zero output truth tables only list the inputs that result in non-zero outputs</a:t>
            </a:r>
            <a:endParaRPr sz="1800"/>
          </a:p>
          <a:p>
            <a:pPr indent="0" lvl="0" marL="0" rtl="0" algn="l">
              <a:spcBef>
                <a:spcPts val="0"/>
              </a:spcBef>
              <a:spcAft>
                <a:spcPts val="0"/>
              </a:spcAft>
              <a:buNone/>
            </a:pPr>
            <a:r>
              <a:t/>
            </a:r>
            <a:endParaRPr sz="1800"/>
          </a:p>
          <a:p>
            <a:pPr indent="-304800" lvl="0" marL="342900" rtl="0" algn="l">
              <a:spcBef>
                <a:spcPts val="0"/>
              </a:spcBef>
              <a:spcAft>
                <a:spcPts val="0"/>
              </a:spcAft>
              <a:buSzPts val="1800"/>
              <a:buChar char="•"/>
            </a:pPr>
            <a:r>
              <a:rPr lang="en" sz="1800"/>
              <a:t>Text example: for all values of A, B, and C, let D be true if at least one input is true, let E be true if exactly two inputs are true, and let F be true only if all three inputs are true.</a:t>
            </a:r>
            <a:endParaRPr sz="18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7"/>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Propagate and Generate</a:t>
            </a:r>
            <a:endParaRPr/>
          </a:p>
        </p:txBody>
      </p:sp>
      <p:sp>
        <p:nvSpPr>
          <p:cNvPr id="450" name="Google Shape;450;p57"/>
          <p:cNvSpPr txBox="1"/>
          <p:nvPr/>
        </p:nvSpPr>
        <p:spPr>
          <a:xfrm>
            <a:off x="0" y="1219725"/>
            <a:ext cx="8091300" cy="3923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2400"/>
              <a:t>The adder generates a CarryOut (ci+1) independent of the value of CarryIn (ci).</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The adder propagates CarryIn to a CarryOut.</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Putting the two together,</a:t>
            </a:r>
            <a:endParaRPr sz="2400"/>
          </a:p>
          <a:p>
            <a:pPr indent="0" lvl="0" marL="0" rtl="0" algn="l">
              <a:spcBef>
                <a:spcPts val="0"/>
              </a:spcBef>
              <a:spcAft>
                <a:spcPts val="0"/>
              </a:spcAft>
              <a:buNone/>
            </a:pPr>
            <a:r>
              <a:rPr lang="en" sz="2400"/>
              <a:t>	CarryIni+1 is a 1 if</a:t>
            </a:r>
            <a:endParaRPr sz="2400"/>
          </a:p>
          <a:p>
            <a:pPr indent="0" lvl="0" marL="0" rtl="0" algn="l">
              <a:spcBef>
                <a:spcPts val="0"/>
              </a:spcBef>
              <a:spcAft>
                <a:spcPts val="0"/>
              </a:spcAft>
              <a:buNone/>
            </a:pPr>
            <a:r>
              <a:rPr lang="en" sz="2400"/>
              <a:t>	either</a:t>
            </a:r>
            <a:endParaRPr sz="2400"/>
          </a:p>
          <a:p>
            <a:pPr indent="0" lvl="0" marL="0" rtl="0" algn="l">
              <a:spcBef>
                <a:spcPts val="0"/>
              </a:spcBef>
              <a:spcAft>
                <a:spcPts val="0"/>
              </a:spcAft>
              <a:buNone/>
            </a:pPr>
            <a:r>
              <a:rPr lang="en" sz="2400"/>
              <a:t>		gi is 1</a:t>
            </a:r>
            <a:endParaRPr sz="2400"/>
          </a:p>
          <a:p>
            <a:pPr indent="0" lvl="0" marL="0" rtl="0" algn="l">
              <a:spcBef>
                <a:spcPts val="0"/>
              </a:spcBef>
              <a:spcAft>
                <a:spcPts val="0"/>
              </a:spcAft>
              <a:buNone/>
            </a:pPr>
            <a:r>
              <a:rPr lang="en" sz="2400"/>
              <a:t>	or</a:t>
            </a:r>
            <a:endParaRPr sz="2400"/>
          </a:p>
          <a:p>
            <a:pPr indent="0" lvl="0" marL="0" rtl="0" algn="l">
              <a:spcBef>
                <a:spcPts val="0"/>
              </a:spcBef>
              <a:spcAft>
                <a:spcPts val="0"/>
              </a:spcAft>
              <a:buNone/>
            </a:pPr>
            <a:r>
              <a:rPr lang="en" sz="2400"/>
              <a:t>		both pi is 1 and CarryIni is 1</a:t>
            </a:r>
            <a:endParaRPr sz="2400"/>
          </a:p>
          <a:p>
            <a:pPr indent="-190500" lvl="0" marL="342900" rtl="0" algn="l">
              <a:spcBef>
                <a:spcPts val="48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pic>
        <p:nvPicPr>
          <p:cNvPr id="455" name="Google Shape;455;p58"/>
          <p:cNvPicPr preferRelativeResize="0"/>
          <p:nvPr/>
        </p:nvPicPr>
        <p:blipFill>
          <a:blip r:embed="rId3">
            <a:alphaModFix/>
          </a:blip>
          <a:stretch>
            <a:fillRect/>
          </a:stretch>
        </p:blipFill>
        <p:spPr>
          <a:xfrm>
            <a:off x="4094175" y="3"/>
            <a:ext cx="4935549" cy="5143501"/>
          </a:xfrm>
          <a:prstGeom prst="rect">
            <a:avLst/>
          </a:prstGeom>
          <a:noFill/>
          <a:ln>
            <a:noFill/>
          </a:ln>
        </p:spPr>
      </p:pic>
      <p:sp>
        <p:nvSpPr>
          <p:cNvPr id="456" name="Google Shape;456;p58"/>
          <p:cNvSpPr txBox="1"/>
          <p:nvPr/>
        </p:nvSpPr>
        <p:spPr>
          <a:xfrm>
            <a:off x="0" y="0"/>
            <a:ext cx="4094100" cy="5143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3000"/>
          </a:p>
          <a:p>
            <a:pPr indent="0" lvl="0" marL="0" rtl="0" algn="ctr">
              <a:spcBef>
                <a:spcPts val="0"/>
              </a:spcBef>
              <a:spcAft>
                <a:spcPts val="0"/>
              </a:spcAft>
              <a:buNone/>
            </a:pPr>
            <a:r>
              <a:t/>
            </a:r>
            <a:endParaRPr sz="3000"/>
          </a:p>
          <a:p>
            <a:pPr indent="0" lvl="0" marL="0" rtl="0" algn="ctr">
              <a:spcBef>
                <a:spcPts val="0"/>
              </a:spcBef>
              <a:spcAft>
                <a:spcPts val="0"/>
              </a:spcAft>
              <a:buNone/>
            </a:pPr>
            <a:r>
              <a:rPr lang="en" sz="3000">
                <a:solidFill>
                  <a:srgbClr val="FF0000"/>
                </a:solidFill>
              </a:rPr>
              <a:t>A plumbing analogy for carry lookahead for 1 bit, 2 bits, and 4 bits using</a:t>
            </a:r>
            <a:br>
              <a:rPr lang="en" sz="3000">
                <a:solidFill>
                  <a:srgbClr val="FF0000"/>
                </a:solidFill>
              </a:rPr>
            </a:br>
            <a:r>
              <a:rPr lang="en" sz="3000">
                <a:solidFill>
                  <a:srgbClr val="FF0000"/>
                </a:solidFill>
              </a:rPr>
              <a:t>water pipes and valves.</a:t>
            </a:r>
            <a:br>
              <a:rPr b="1" lang="en" sz="4400">
                <a:solidFill>
                  <a:srgbClr val="FF0000"/>
                </a:solidFill>
                <a:latin typeface="Comic Sans MS"/>
                <a:ea typeface="Comic Sans MS"/>
                <a:cs typeface="Comic Sans MS"/>
                <a:sym typeface="Comic Sans MS"/>
              </a:rPr>
            </a:b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9"/>
          <p:cNvSpPr txBox="1"/>
          <p:nvPr>
            <p:ph type="title"/>
          </p:nvPr>
        </p:nvSpPr>
        <p:spPr>
          <a:xfrm>
            <a:off x="457200" y="15185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Fast Carry Using</a:t>
            </a:r>
            <a:br>
              <a:rPr lang="en" sz="3600"/>
            </a:br>
            <a:r>
              <a:rPr lang="en" sz="3600"/>
              <a:t>the Second Level of Abstraction</a:t>
            </a:r>
            <a:endParaRPr sz="3600"/>
          </a:p>
        </p:txBody>
      </p:sp>
      <p:sp>
        <p:nvSpPr>
          <p:cNvPr id="462" name="Google Shape;462;p59"/>
          <p:cNvSpPr txBox="1"/>
          <p:nvPr/>
        </p:nvSpPr>
        <p:spPr>
          <a:xfrm>
            <a:off x="0" y="1165850"/>
            <a:ext cx="7315200" cy="397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2400"/>
              <a:t>Use a 4-bit adder with its carry-lookahead logic as a single building block</a:t>
            </a:r>
            <a:endParaRPr sz="2400"/>
          </a:p>
          <a:p>
            <a:pPr indent="0" lvl="0" marL="0" rtl="0" algn="l">
              <a:spcBef>
                <a:spcPts val="0"/>
              </a:spcBef>
              <a:spcAft>
                <a:spcPts val="0"/>
              </a:spcAft>
              <a:buNone/>
            </a:pPr>
            <a:r>
              <a:rPr lang="en" sz="2400"/>
              <a:t>If we connect them in ripple carry fashion to form a 16-bit adder, the add will be faster than the original with a little more hardware</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To go faster, we’ll need carry lookahead at a higher level</a:t>
            </a:r>
            <a:endParaRPr sz="2400"/>
          </a:p>
          <a:p>
            <a:pPr indent="0" lvl="0" marL="0" rtl="0" algn="l">
              <a:spcBef>
                <a:spcPts val="0"/>
              </a:spcBef>
              <a:spcAft>
                <a:spcPts val="0"/>
              </a:spcAft>
              <a:buNone/>
            </a:pPr>
            <a:r>
              <a:rPr lang="en" sz="2400"/>
              <a:t>To perform carry lookahead for 4-bit adders, we need propagate and generate signals at this higher level</a:t>
            </a:r>
            <a:endParaRPr sz="24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0"/>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Propagate and Generate</a:t>
            </a:r>
            <a:endParaRPr/>
          </a:p>
        </p:txBody>
      </p:sp>
      <p:sp>
        <p:nvSpPr>
          <p:cNvPr id="468" name="Google Shape;468;p60"/>
          <p:cNvSpPr txBox="1"/>
          <p:nvPr/>
        </p:nvSpPr>
        <p:spPr>
          <a:xfrm>
            <a:off x="0" y="1219725"/>
            <a:ext cx="8535300" cy="3923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2400"/>
              <a:t>P0 = p3  * p2  * p1  * p0</a:t>
            </a:r>
            <a:endParaRPr sz="2400"/>
          </a:p>
          <a:p>
            <a:pPr indent="0" lvl="0" marL="0" rtl="0" algn="l">
              <a:spcBef>
                <a:spcPts val="0"/>
              </a:spcBef>
              <a:spcAft>
                <a:spcPts val="0"/>
              </a:spcAft>
              <a:buNone/>
            </a:pPr>
            <a:r>
              <a:rPr lang="en" sz="2400"/>
              <a:t>P1 = p7  * p8  * p5  * p4</a:t>
            </a:r>
            <a:endParaRPr sz="2400"/>
          </a:p>
          <a:p>
            <a:pPr indent="0" lvl="0" marL="0" rtl="0" algn="l">
              <a:spcBef>
                <a:spcPts val="0"/>
              </a:spcBef>
              <a:spcAft>
                <a:spcPts val="0"/>
              </a:spcAft>
              <a:buNone/>
            </a:pPr>
            <a:r>
              <a:rPr lang="en" sz="2400"/>
              <a:t>P2 = p11 * p10 * p9  * p8</a:t>
            </a:r>
            <a:endParaRPr sz="2400"/>
          </a:p>
          <a:p>
            <a:pPr indent="0" lvl="0" marL="0" rtl="0" algn="l">
              <a:spcBef>
                <a:spcPts val="0"/>
              </a:spcBef>
              <a:spcAft>
                <a:spcPts val="0"/>
              </a:spcAft>
              <a:buNone/>
            </a:pPr>
            <a:r>
              <a:rPr lang="en" sz="2400"/>
              <a:t>P3 = p15 * p14 * p13 * p12</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G0 = g3 +(p3 *g2 )+(p3 *p2 *g1 )+(p3 *p2 *p1 *g0 )</a:t>
            </a:r>
            <a:endParaRPr sz="2400"/>
          </a:p>
          <a:p>
            <a:pPr indent="0" lvl="0" marL="0" rtl="0" algn="l">
              <a:spcBef>
                <a:spcPts val="0"/>
              </a:spcBef>
              <a:spcAft>
                <a:spcPts val="0"/>
              </a:spcAft>
              <a:buNone/>
            </a:pPr>
            <a:r>
              <a:rPr lang="en" sz="2400"/>
              <a:t>G1 = g7 +(p7 *g6 )+(p7 *p6 *g5 )+(p7 *p6 *p5 *g4 )</a:t>
            </a:r>
            <a:endParaRPr sz="2400"/>
          </a:p>
          <a:p>
            <a:pPr indent="0" lvl="0" marL="0" rtl="0" algn="l">
              <a:spcBef>
                <a:spcPts val="0"/>
              </a:spcBef>
              <a:spcAft>
                <a:spcPts val="0"/>
              </a:spcAft>
              <a:buNone/>
            </a:pPr>
            <a:r>
              <a:rPr lang="en" sz="2400"/>
              <a:t>G2 = g11+(p11*g10)+(p11*p10*g9 )+(p11*p10*p9 *g8 )</a:t>
            </a:r>
            <a:endParaRPr sz="2400"/>
          </a:p>
          <a:p>
            <a:pPr indent="0" lvl="0" marL="0" rtl="0" algn="l">
              <a:spcBef>
                <a:spcPts val="0"/>
              </a:spcBef>
              <a:spcAft>
                <a:spcPts val="0"/>
              </a:spcAft>
              <a:buNone/>
            </a:pPr>
            <a:r>
              <a:rPr lang="en" sz="2400"/>
              <a:t>G3 = g15+(p15*g14)+(p15*p14*g13)+(p15*p14*p13*g12)</a:t>
            </a:r>
            <a:endParaRPr sz="2400"/>
          </a:p>
          <a:p>
            <a:pPr indent="-190500" lvl="0" marL="342900" rtl="0" algn="l">
              <a:spcBef>
                <a:spcPts val="48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pic>
        <p:nvPicPr>
          <p:cNvPr id="473" name="Google Shape;473;p61"/>
          <p:cNvPicPr preferRelativeResize="0"/>
          <p:nvPr/>
        </p:nvPicPr>
        <p:blipFill>
          <a:blip r:embed="rId3">
            <a:alphaModFix/>
          </a:blip>
          <a:stretch>
            <a:fillRect/>
          </a:stretch>
        </p:blipFill>
        <p:spPr>
          <a:xfrm>
            <a:off x="3995725" y="0"/>
            <a:ext cx="4929200" cy="5143499"/>
          </a:xfrm>
          <a:prstGeom prst="rect">
            <a:avLst/>
          </a:prstGeom>
          <a:noFill/>
          <a:ln>
            <a:noFill/>
          </a:ln>
        </p:spPr>
      </p:pic>
      <p:sp>
        <p:nvSpPr>
          <p:cNvPr id="474" name="Google Shape;474;p61"/>
          <p:cNvSpPr txBox="1"/>
          <p:nvPr/>
        </p:nvSpPr>
        <p:spPr>
          <a:xfrm>
            <a:off x="0" y="0"/>
            <a:ext cx="3931500" cy="5143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2400">
                <a:solidFill>
                  <a:srgbClr val="FF0000"/>
                </a:solidFill>
              </a:rPr>
              <a:t>A plumbing analogy</a:t>
            </a:r>
            <a:br>
              <a:rPr lang="en" sz="2400">
                <a:solidFill>
                  <a:srgbClr val="FF0000"/>
                </a:solidFill>
              </a:rPr>
            </a:br>
            <a:r>
              <a:rPr lang="en" sz="2400">
                <a:solidFill>
                  <a:srgbClr val="FF0000"/>
                </a:solidFill>
              </a:rPr>
              <a:t>for the</a:t>
            </a:r>
            <a:br>
              <a:rPr lang="en" sz="2400">
                <a:solidFill>
                  <a:srgbClr val="FF0000"/>
                </a:solidFill>
              </a:rPr>
            </a:br>
            <a:r>
              <a:rPr lang="en" sz="2400">
                <a:solidFill>
                  <a:srgbClr val="FF0000"/>
                </a:solidFill>
              </a:rPr>
              <a:t>next-level carry-lookahead</a:t>
            </a:r>
            <a:br>
              <a:rPr lang="en" sz="2400">
                <a:solidFill>
                  <a:srgbClr val="FF0000"/>
                </a:solidFill>
              </a:rPr>
            </a:br>
            <a:r>
              <a:rPr lang="en" sz="2400">
                <a:solidFill>
                  <a:srgbClr val="FF0000"/>
                </a:solidFill>
              </a:rPr>
              <a:t>signals P0</a:t>
            </a:r>
            <a:br>
              <a:rPr lang="en" sz="2400">
                <a:solidFill>
                  <a:srgbClr val="FF0000"/>
                </a:solidFill>
              </a:rPr>
            </a:br>
            <a:r>
              <a:rPr lang="en" sz="2400">
                <a:solidFill>
                  <a:srgbClr val="FF0000"/>
                </a:solidFill>
              </a:rPr>
              <a:t>and G0.</a:t>
            </a:r>
            <a:endParaRPr sz="24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62"/>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Final Carry Equations</a:t>
            </a:r>
            <a:endParaRPr/>
          </a:p>
        </p:txBody>
      </p:sp>
      <p:sp>
        <p:nvSpPr>
          <p:cNvPr id="480" name="Google Shape;480;p62"/>
          <p:cNvSpPr txBox="1"/>
          <p:nvPr/>
        </p:nvSpPr>
        <p:spPr>
          <a:xfrm>
            <a:off x="150" y="1207050"/>
            <a:ext cx="8344800" cy="3936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rPr lang="en" sz="2400"/>
              <a:t>C1 = G0+(P0*c0)</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C2 = G1+(P1*G0)+(P1*P0*c0)</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C3 = G2+(P2*G1)+(P2*P1*G0)+(P2*P1*P0*c0)</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C4 = G3+(P3*G2)+(P3*P2*G1)+(P3*P2*P1*G0)          +(P3*P2*P1*P0*c0)</a:t>
            </a:r>
            <a:endParaRPr sz="2400"/>
          </a:p>
          <a:p>
            <a:pPr indent="-190500" lvl="0" marL="342900" rtl="0" algn="l">
              <a:spcBef>
                <a:spcPts val="480"/>
              </a:spcBef>
              <a:spcAft>
                <a:spcPts val="0"/>
              </a:spcAft>
              <a:buNone/>
            </a:pPr>
            <a:r>
              <a:t/>
            </a:r>
            <a:endParaRPr b="1" sz="2400">
              <a:solidFill>
                <a:srgbClr val="000000"/>
              </a:solidFill>
              <a:latin typeface="Courier New"/>
              <a:ea typeface="Courier New"/>
              <a:cs typeface="Courier New"/>
              <a:sym typeface="Courier New"/>
            </a:endParaRPr>
          </a:p>
          <a:p>
            <a:pPr indent="-190500" lvl="0" marL="342900" rtl="0" algn="l">
              <a:spcBef>
                <a:spcPts val="480"/>
              </a:spcBef>
              <a:spcAft>
                <a:spcPts val="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3"/>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486" name="Google Shape;486;p63"/>
          <p:cNvSpPr txBox="1"/>
          <p:nvPr/>
        </p:nvSpPr>
        <p:spPr>
          <a:xfrm>
            <a:off x="0" y="1168975"/>
            <a:ext cx="7315200" cy="397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2000"/>
          </a:p>
          <a:p>
            <a:pPr indent="0" lvl="0" marL="0" rtl="0" algn="l">
              <a:spcBef>
                <a:spcPts val="0"/>
              </a:spcBef>
              <a:spcAft>
                <a:spcPts val="0"/>
              </a:spcAft>
              <a:buNone/>
            </a:pPr>
            <a:r>
              <a:rPr lang="en" sz="2000"/>
              <a:t>Carry lookahead adders are faster than ripple-carry adders.</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This speed is generated by two signals:</a:t>
            </a:r>
            <a:endParaRPr sz="2000"/>
          </a:p>
          <a:p>
            <a:pPr indent="-317500" lvl="0" marL="342900" rtl="0" algn="l">
              <a:spcBef>
                <a:spcPts val="0"/>
              </a:spcBef>
              <a:spcAft>
                <a:spcPts val="0"/>
              </a:spcAft>
              <a:buSzPts val="2000"/>
              <a:buChar char="•"/>
            </a:pPr>
            <a:r>
              <a:rPr lang="en" sz="2000"/>
              <a:t>generate</a:t>
            </a:r>
            <a:endParaRPr sz="2000"/>
          </a:p>
          <a:p>
            <a:pPr indent="-317500" lvl="0" marL="342900" rtl="0" algn="l">
              <a:spcBef>
                <a:spcPts val="0"/>
              </a:spcBef>
              <a:spcAft>
                <a:spcPts val="0"/>
              </a:spcAft>
              <a:buSzPts val="2000"/>
              <a:buChar char="•"/>
            </a:pPr>
            <a:r>
              <a:rPr lang="en" sz="2000"/>
              <a:t>propagate</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Generate creates a carry regardless of the carry input</a:t>
            </a:r>
            <a:endParaRPr sz="2000"/>
          </a:p>
          <a:p>
            <a:pPr indent="0" lvl="0" marL="0" rtl="0" algn="l">
              <a:spcBef>
                <a:spcPts val="0"/>
              </a:spcBef>
              <a:spcAft>
                <a:spcPts val="0"/>
              </a:spcAft>
              <a:buNone/>
            </a:pPr>
            <a:r>
              <a:rPr lang="en" sz="2000"/>
              <a:t>Propagate passes a carry along</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Carry lookahead is another example of how abstraction is important in computer design in order to cope with complexity</a:t>
            </a:r>
            <a:endParaRPr sz="20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4"/>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Speed of Ripple Carry vs Carry Lookahead</a:t>
            </a:r>
            <a:endParaRPr sz="3600"/>
          </a:p>
        </p:txBody>
      </p:sp>
      <p:sp>
        <p:nvSpPr>
          <p:cNvPr id="492" name="Google Shape;492;p64"/>
          <p:cNvSpPr txBox="1"/>
          <p:nvPr/>
        </p:nvSpPr>
        <p:spPr>
          <a:xfrm>
            <a:off x="0" y="1350300"/>
            <a:ext cx="7315200" cy="3793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 sz="2400"/>
              <a:t>Assume the propagation delay of a signal passing through each gate is the same time.</a:t>
            </a:r>
            <a:endParaRPr sz="2400"/>
          </a:p>
          <a:p>
            <a:pPr indent="-342900" lvl="0" marL="342900" rtl="0" algn="l">
              <a:spcBef>
                <a:spcPts val="0"/>
              </a:spcBef>
              <a:spcAft>
                <a:spcPts val="0"/>
              </a:spcAft>
              <a:buSzPts val="2400"/>
              <a:buChar char="•"/>
            </a:pPr>
            <a:r>
              <a:rPr lang="en" sz="2400"/>
              <a:t>Time is estimated by simply counting the number of gates along the path through a piece of logic.</a:t>
            </a:r>
            <a:endParaRPr sz="2400"/>
          </a:p>
          <a:p>
            <a:pPr indent="-342900" lvl="0" marL="342900" rtl="0" algn="l">
              <a:spcBef>
                <a:spcPts val="0"/>
              </a:spcBef>
              <a:spcAft>
                <a:spcPts val="0"/>
              </a:spcAft>
              <a:buSzPts val="2400"/>
              <a:buChar char="•"/>
            </a:pPr>
            <a:r>
              <a:rPr lang="en" sz="2400"/>
              <a:t>Compare the number of gate delays for paths of two 16-bit adders, one using ripple carry and one using two-level carry lookahead.</a:t>
            </a:r>
            <a:endParaRPr sz="24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pic>
        <p:nvPicPr>
          <p:cNvPr id="497" name="Google Shape;497;p65"/>
          <p:cNvPicPr preferRelativeResize="0"/>
          <p:nvPr/>
        </p:nvPicPr>
        <p:blipFill>
          <a:blip r:embed="rId3">
            <a:alphaModFix/>
          </a:blip>
          <a:stretch>
            <a:fillRect/>
          </a:stretch>
        </p:blipFill>
        <p:spPr>
          <a:xfrm>
            <a:off x="4582550" y="0"/>
            <a:ext cx="4103675" cy="5143500"/>
          </a:xfrm>
          <a:prstGeom prst="rect">
            <a:avLst/>
          </a:prstGeom>
          <a:noFill/>
          <a:ln>
            <a:noFill/>
          </a:ln>
        </p:spPr>
      </p:pic>
      <p:sp>
        <p:nvSpPr>
          <p:cNvPr id="498" name="Google Shape;498;p65"/>
          <p:cNvSpPr txBox="1"/>
          <p:nvPr/>
        </p:nvSpPr>
        <p:spPr>
          <a:xfrm>
            <a:off x="0" y="0"/>
            <a:ext cx="4572000" cy="5143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4800">
                <a:solidFill>
                  <a:srgbClr val="FF0000"/>
                </a:solidFill>
              </a:rPr>
              <a:t>Four</a:t>
            </a:r>
            <a:br>
              <a:rPr lang="en" sz="4800">
                <a:solidFill>
                  <a:srgbClr val="FF0000"/>
                </a:solidFill>
              </a:rPr>
            </a:br>
            <a:r>
              <a:rPr lang="en" sz="4800">
                <a:solidFill>
                  <a:srgbClr val="FF0000"/>
                </a:solidFill>
              </a:rPr>
              <a:t>4-bit ALUs</a:t>
            </a:r>
            <a:br>
              <a:rPr lang="en" sz="4800">
                <a:solidFill>
                  <a:srgbClr val="FF0000"/>
                </a:solidFill>
              </a:rPr>
            </a:br>
            <a:r>
              <a:rPr lang="en" sz="4800">
                <a:solidFill>
                  <a:srgbClr val="FF0000"/>
                </a:solidFill>
              </a:rPr>
              <a:t>Using Carry Lookahead To Form A</a:t>
            </a:r>
            <a:br>
              <a:rPr lang="en" sz="4800">
                <a:solidFill>
                  <a:srgbClr val="FF0000"/>
                </a:solidFill>
              </a:rPr>
            </a:br>
            <a:r>
              <a:rPr lang="en" sz="4800">
                <a:solidFill>
                  <a:srgbClr val="FF0000"/>
                </a:solidFill>
              </a:rPr>
              <a:t>16-bit Adder</a:t>
            </a:r>
            <a:endParaRPr sz="4800">
              <a:solidFill>
                <a:srgbClr val="FF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66"/>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Clocks</a:t>
            </a:r>
            <a:endParaRPr/>
          </a:p>
        </p:txBody>
      </p:sp>
      <p:sp>
        <p:nvSpPr>
          <p:cNvPr id="504" name="Google Shape;504;p66"/>
          <p:cNvSpPr txBox="1"/>
          <p:nvPr/>
        </p:nvSpPr>
        <p:spPr>
          <a:xfrm>
            <a:off x="0" y="1200475"/>
            <a:ext cx="7315200" cy="39429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b="1" lang="en" sz="2400"/>
              <a:t>Edge-triggered clocking</a:t>
            </a:r>
            <a:r>
              <a:rPr lang="en" sz="2400"/>
              <a:t> is a clocking scheme in which all state changes occur on a clock edge.</a:t>
            </a:r>
            <a:endParaRPr sz="2400"/>
          </a:p>
          <a:p>
            <a:pPr indent="-342900" lvl="0" marL="342900" rtl="0" algn="l">
              <a:spcBef>
                <a:spcPts val="0"/>
              </a:spcBef>
              <a:spcAft>
                <a:spcPts val="0"/>
              </a:spcAft>
              <a:buSzPts val="2400"/>
              <a:buChar char="•"/>
            </a:pPr>
            <a:r>
              <a:rPr b="1" lang="en" sz="2400"/>
              <a:t>Clocking methodology</a:t>
            </a:r>
            <a:r>
              <a:rPr lang="en" sz="2400"/>
              <a:t> is the approach used to determine when data is valid and stable relative to the clock.</a:t>
            </a:r>
            <a:endParaRPr sz="2400"/>
          </a:p>
          <a:p>
            <a:pPr indent="-342900" lvl="0" marL="342900" rtl="0" algn="l">
              <a:spcBef>
                <a:spcPts val="0"/>
              </a:spcBef>
              <a:spcAft>
                <a:spcPts val="0"/>
              </a:spcAft>
              <a:buSzPts val="2400"/>
              <a:buChar char="•"/>
            </a:pPr>
            <a:r>
              <a:rPr b="1" lang="en" sz="2400"/>
              <a:t>State element</a:t>
            </a:r>
            <a:r>
              <a:rPr lang="en" sz="2400"/>
              <a:t> is a memory element.</a:t>
            </a:r>
            <a:endParaRPr sz="2400"/>
          </a:p>
          <a:p>
            <a:pPr indent="-342900" lvl="0" marL="342900" rtl="0" algn="l">
              <a:spcBef>
                <a:spcPts val="0"/>
              </a:spcBef>
              <a:spcAft>
                <a:spcPts val="0"/>
              </a:spcAft>
              <a:buSzPts val="2400"/>
              <a:buChar char="•"/>
            </a:pPr>
            <a:r>
              <a:rPr b="1" lang="en" sz="2400"/>
              <a:t>Synchronous system</a:t>
            </a:r>
            <a:r>
              <a:rPr lang="en" sz="2400"/>
              <a:t> is a memory system that employs clocks and where data signals are read only when the clock indicates that the signal values are stable.</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3"/>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Boolean Algebra</a:t>
            </a:r>
            <a:endParaRPr/>
          </a:p>
        </p:txBody>
      </p:sp>
      <p:sp>
        <p:nvSpPr>
          <p:cNvPr id="176" name="Google Shape;176;p13"/>
          <p:cNvSpPr txBox="1"/>
          <p:nvPr/>
        </p:nvSpPr>
        <p:spPr>
          <a:xfrm>
            <a:off x="0" y="1219200"/>
            <a:ext cx="7315200" cy="39243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 sz="2400"/>
              <a:t>binary </a:t>
            </a:r>
            <a:r>
              <a:rPr b="1" lang="en" sz="2400"/>
              <a:t>OR</a:t>
            </a:r>
            <a:r>
              <a:rPr lang="en" sz="2400"/>
              <a:t> is written </a:t>
            </a:r>
            <a:r>
              <a:rPr b="1" lang="en" sz="2400"/>
              <a:t>+</a:t>
            </a:r>
            <a:endParaRPr b="1" sz="2400"/>
          </a:p>
          <a:p>
            <a:pPr indent="-349250" lvl="1" marL="806450" rtl="0" algn="l">
              <a:spcBef>
                <a:spcPts val="0"/>
              </a:spcBef>
              <a:spcAft>
                <a:spcPts val="0"/>
              </a:spcAft>
              <a:buSzPts val="2400"/>
              <a:buChar char="–"/>
            </a:pPr>
            <a:r>
              <a:rPr lang="en" sz="2400"/>
              <a:t>logical sum</a:t>
            </a:r>
            <a:endParaRPr sz="2400"/>
          </a:p>
          <a:p>
            <a:pPr indent="-349250" lvl="1" marL="806450" rtl="0" algn="l">
              <a:spcBef>
                <a:spcPts val="0"/>
              </a:spcBef>
              <a:spcAft>
                <a:spcPts val="0"/>
              </a:spcAft>
              <a:buSzPts val="2400"/>
              <a:buChar char="–"/>
            </a:pPr>
            <a:r>
              <a:rPr lang="en" sz="2400"/>
              <a:t>result is 1 if at least one variable is 1</a:t>
            </a:r>
            <a:endParaRPr sz="2400"/>
          </a:p>
          <a:p>
            <a:pPr indent="0" lvl="0" marL="0" rtl="0" algn="l">
              <a:spcBef>
                <a:spcPts val="0"/>
              </a:spcBef>
              <a:spcAft>
                <a:spcPts val="0"/>
              </a:spcAft>
              <a:buNone/>
            </a:pPr>
            <a:r>
              <a:t/>
            </a:r>
            <a:endParaRPr sz="2400"/>
          </a:p>
          <a:p>
            <a:pPr indent="-342900" lvl="0" marL="342900" rtl="0" algn="l">
              <a:spcBef>
                <a:spcPts val="0"/>
              </a:spcBef>
              <a:spcAft>
                <a:spcPts val="0"/>
              </a:spcAft>
              <a:buSzPts val="2400"/>
              <a:buChar char="•"/>
            </a:pPr>
            <a:r>
              <a:rPr lang="en" sz="2400"/>
              <a:t>binary </a:t>
            </a:r>
            <a:r>
              <a:rPr b="1" lang="en" sz="2400"/>
              <a:t>AND</a:t>
            </a:r>
            <a:r>
              <a:rPr lang="en" sz="2400"/>
              <a:t> is written </a:t>
            </a:r>
            <a:r>
              <a:rPr b="1" lang="en" sz="2400"/>
              <a:t>*</a:t>
            </a:r>
            <a:endParaRPr b="1" sz="2400"/>
          </a:p>
          <a:p>
            <a:pPr indent="-349250" lvl="1" marL="806450" rtl="0" algn="l">
              <a:spcBef>
                <a:spcPts val="0"/>
              </a:spcBef>
              <a:spcAft>
                <a:spcPts val="0"/>
              </a:spcAft>
              <a:buSzPts val="2400"/>
              <a:buChar char="–"/>
            </a:pPr>
            <a:r>
              <a:rPr lang="en" sz="2400"/>
              <a:t>logical product</a:t>
            </a:r>
            <a:endParaRPr sz="2400"/>
          </a:p>
          <a:p>
            <a:pPr indent="-349250" lvl="1" marL="806450" rtl="0" algn="l">
              <a:spcBef>
                <a:spcPts val="0"/>
              </a:spcBef>
              <a:spcAft>
                <a:spcPts val="0"/>
              </a:spcAft>
              <a:buSzPts val="2400"/>
              <a:buChar char="–"/>
            </a:pPr>
            <a:r>
              <a:rPr lang="en" sz="2400"/>
              <a:t>result is 1 only if both variables are 1</a:t>
            </a:r>
            <a:endParaRPr sz="2400"/>
          </a:p>
          <a:p>
            <a:pPr indent="0" lvl="0" marL="0" rtl="0" algn="l">
              <a:spcBef>
                <a:spcPts val="0"/>
              </a:spcBef>
              <a:spcAft>
                <a:spcPts val="0"/>
              </a:spcAft>
              <a:buNone/>
            </a:pPr>
            <a:r>
              <a:t/>
            </a:r>
            <a:endParaRPr sz="2400"/>
          </a:p>
          <a:p>
            <a:pPr indent="-342900" lvl="0" marL="342900" rtl="0" algn="l">
              <a:spcBef>
                <a:spcPts val="0"/>
              </a:spcBef>
              <a:spcAft>
                <a:spcPts val="0"/>
              </a:spcAft>
              <a:buSzPts val="2400"/>
              <a:buChar char="•"/>
            </a:pPr>
            <a:r>
              <a:rPr lang="en" sz="2400"/>
              <a:t>unary </a:t>
            </a:r>
            <a:r>
              <a:rPr b="1" lang="en" sz="2400"/>
              <a:t>NOT</a:t>
            </a:r>
            <a:r>
              <a:rPr lang="en" sz="2400"/>
              <a:t> is written </a:t>
            </a:r>
            <a:r>
              <a:rPr b="1" lang="en" sz="2400"/>
              <a:t>A</a:t>
            </a:r>
            <a:endParaRPr b="1" sz="2400"/>
          </a:p>
          <a:p>
            <a:pPr indent="-190500" lvl="0" marL="342900" rtl="0" algn="l">
              <a:spcBef>
                <a:spcPts val="480"/>
              </a:spcBef>
              <a:spcAft>
                <a:spcPts val="0"/>
              </a:spcAft>
              <a:buNone/>
            </a:pPr>
            <a:r>
              <a:t/>
            </a:r>
            <a:endParaRPr b="1" sz="2400">
              <a:solidFill>
                <a:srgbClr val="000000"/>
              </a:solidFill>
              <a:latin typeface="Comic Sans MS"/>
              <a:ea typeface="Comic Sans MS"/>
              <a:cs typeface="Comic Sans MS"/>
              <a:sym typeface="Comic Sans MS"/>
            </a:endParaRPr>
          </a:p>
          <a:p>
            <a:pPr indent="-190500" lvl="0" marL="342900" rtl="0" algn="l">
              <a:spcBef>
                <a:spcPts val="480"/>
              </a:spcBef>
              <a:spcAft>
                <a:spcPts val="0"/>
              </a:spcAft>
              <a:buNone/>
            </a:pPr>
            <a:r>
              <a:t/>
            </a:r>
            <a:endParaRPr/>
          </a:p>
        </p:txBody>
      </p:sp>
      <p:cxnSp>
        <p:nvCxnSpPr>
          <p:cNvPr id="177" name="Google Shape;177;p13"/>
          <p:cNvCxnSpPr/>
          <p:nvPr/>
        </p:nvCxnSpPr>
        <p:spPr>
          <a:xfrm>
            <a:off x="3272125" y="4090150"/>
            <a:ext cx="257700" cy="0"/>
          </a:xfrm>
          <a:prstGeom prst="straightConnector1">
            <a:avLst/>
          </a:prstGeom>
          <a:noFill/>
          <a:ln cap="rnd" cmpd="sng" w="57150">
            <a:solidFill>
              <a:srgbClr val="000000"/>
            </a:solidFill>
            <a:prstDash val="solid"/>
            <a:miter lim="8000"/>
            <a:headEnd len="sm" w="sm" type="none"/>
            <a:tailEnd len="sm" w="sm" type="none"/>
          </a:ln>
        </p:spPr>
      </p:cxn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7"/>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Clock Signal</a:t>
            </a:r>
            <a:endParaRPr/>
          </a:p>
        </p:txBody>
      </p:sp>
      <p:pic>
        <p:nvPicPr>
          <p:cNvPr id="510" name="Google Shape;510;p67"/>
          <p:cNvPicPr preferRelativeResize="0"/>
          <p:nvPr/>
        </p:nvPicPr>
        <p:blipFill>
          <a:blip r:embed="rId3">
            <a:alphaModFix/>
          </a:blip>
          <a:stretch>
            <a:fillRect/>
          </a:stretch>
        </p:blipFill>
        <p:spPr>
          <a:xfrm>
            <a:off x="0" y="2249350"/>
            <a:ext cx="8706776" cy="214312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68"/>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State Elements</a:t>
            </a:r>
            <a:endParaRPr/>
          </a:p>
        </p:txBody>
      </p:sp>
      <p:pic>
        <p:nvPicPr>
          <p:cNvPr id="516" name="Google Shape;516;p68"/>
          <p:cNvPicPr preferRelativeResize="0"/>
          <p:nvPr/>
        </p:nvPicPr>
        <p:blipFill>
          <a:blip r:embed="rId3">
            <a:alphaModFix/>
          </a:blip>
          <a:stretch>
            <a:fillRect/>
          </a:stretch>
        </p:blipFill>
        <p:spPr>
          <a:xfrm>
            <a:off x="0" y="1769725"/>
            <a:ext cx="8556876" cy="25685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9"/>
          <p:cNvSpPr txBox="1"/>
          <p:nvPr>
            <p:ph type="title"/>
          </p:nvPr>
        </p:nvSpPr>
        <p:spPr>
          <a:xfrm>
            <a:off x="249825" y="101100"/>
            <a:ext cx="78822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Edge-Triggered Methodology</a:t>
            </a:r>
            <a:endParaRPr/>
          </a:p>
        </p:txBody>
      </p:sp>
      <p:pic>
        <p:nvPicPr>
          <p:cNvPr id="522" name="Google Shape;522;p69"/>
          <p:cNvPicPr preferRelativeResize="0"/>
          <p:nvPr/>
        </p:nvPicPr>
        <p:blipFill>
          <a:blip r:embed="rId3">
            <a:alphaModFix/>
          </a:blip>
          <a:stretch>
            <a:fillRect/>
          </a:stretch>
        </p:blipFill>
        <p:spPr>
          <a:xfrm>
            <a:off x="0" y="1572425"/>
            <a:ext cx="8431975" cy="19986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70"/>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Register Files</a:t>
            </a:r>
            <a:endParaRPr/>
          </a:p>
        </p:txBody>
      </p:sp>
      <p:sp>
        <p:nvSpPr>
          <p:cNvPr id="528" name="Google Shape;528;p70"/>
          <p:cNvSpPr txBox="1"/>
          <p:nvPr/>
        </p:nvSpPr>
        <p:spPr>
          <a:xfrm>
            <a:off x="0" y="1400350"/>
            <a:ext cx="7315200" cy="3743100"/>
          </a:xfrm>
          <a:prstGeom prst="rect">
            <a:avLst/>
          </a:prstGeom>
          <a:noFill/>
          <a:ln>
            <a:noFill/>
          </a:ln>
        </p:spPr>
        <p:txBody>
          <a:bodyPr anchorCtr="0" anchor="t" bIns="45700" lIns="91425" spcFirstLastPara="1" rIns="91425" wrap="square" tIns="45700">
            <a:noAutofit/>
          </a:bodyPr>
          <a:lstStyle/>
          <a:p>
            <a:pPr indent="-355600" lvl="0" marL="342900" rtl="0" algn="l">
              <a:spcBef>
                <a:spcPts val="0"/>
              </a:spcBef>
              <a:spcAft>
                <a:spcPts val="0"/>
              </a:spcAft>
              <a:buSzPts val="2400"/>
              <a:buChar char="•"/>
            </a:pPr>
            <a:r>
              <a:rPr lang="en" sz="2400"/>
              <a:t>A </a:t>
            </a:r>
            <a:r>
              <a:rPr b="1" lang="en" sz="2400"/>
              <a:t>register file</a:t>
            </a:r>
            <a:r>
              <a:rPr lang="en" sz="2400"/>
              <a:t> is a state element that consists of a set of registers that can be read and written by supplying a register number to be accessed.</a:t>
            </a:r>
            <a:endParaRPr sz="24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71"/>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Memory Elements</a:t>
            </a:r>
            <a:endParaRPr/>
          </a:p>
        </p:txBody>
      </p:sp>
      <p:sp>
        <p:nvSpPr>
          <p:cNvPr id="534" name="Google Shape;534;p71"/>
          <p:cNvSpPr txBox="1"/>
          <p:nvPr/>
        </p:nvSpPr>
        <p:spPr>
          <a:xfrm>
            <a:off x="0" y="1212975"/>
            <a:ext cx="7772700" cy="3930600"/>
          </a:xfrm>
          <a:prstGeom prst="rect">
            <a:avLst/>
          </a:prstGeom>
          <a:noFill/>
          <a:ln>
            <a:noFill/>
          </a:ln>
        </p:spPr>
        <p:txBody>
          <a:bodyPr anchorCtr="0" anchor="t" bIns="45700" lIns="91425" spcFirstLastPara="1" rIns="91425" wrap="square" tIns="45700">
            <a:noAutofit/>
          </a:bodyPr>
          <a:lstStyle/>
          <a:p>
            <a:pPr indent="-190500" lvl="0" marL="342900" rtl="0" algn="l">
              <a:spcBef>
                <a:spcPts val="0"/>
              </a:spcBef>
              <a:spcAft>
                <a:spcPts val="0"/>
              </a:spcAft>
              <a:buNone/>
            </a:pPr>
            <a:r>
              <a:t/>
            </a:r>
            <a:endParaRPr b="1" sz="2400">
              <a:solidFill>
                <a:srgbClr val="0000FF"/>
              </a:solidFill>
              <a:latin typeface="Comic Sans MS"/>
              <a:ea typeface="Comic Sans MS"/>
              <a:cs typeface="Comic Sans MS"/>
              <a:sym typeface="Comic Sans MS"/>
            </a:endParaRPr>
          </a:p>
          <a:p>
            <a:pPr indent="-342900" lvl="0" marL="342900" rtl="0" algn="l">
              <a:spcBef>
                <a:spcPts val="0"/>
              </a:spcBef>
              <a:spcAft>
                <a:spcPts val="0"/>
              </a:spcAft>
              <a:buSzPts val="2400"/>
              <a:buChar char="•"/>
            </a:pPr>
            <a:r>
              <a:rPr b="1" lang="en" sz="2400"/>
              <a:t>Flip-Flops</a:t>
            </a:r>
            <a:r>
              <a:rPr lang="en" sz="2400"/>
              <a:t> and </a:t>
            </a:r>
            <a:r>
              <a:rPr b="1" lang="en" sz="2400"/>
              <a:t>Latches</a:t>
            </a:r>
            <a:endParaRPr b="1" sz="2400"/>
          </a:p>
          <a:p>
            <a:pPr indent="0" lvl="0" marL="0" rtl="0" algn="l">
              <a:spcBef>
                <a:spcPts val="0"/>
              </a:spcBef>
              <a:spcAft>
                <a:spcPts val="0"/>
              </a:spcAft>
              <a:buNone/>
            </a:pPr>
            <a:r>
              <a:t/>
            </a:r>
            <a:endParaRPr sz="2400"/>
          </a:p>
          <a:p>
            <a:pPr indent="-342900" lvl="0" marL="342900" rtl="0" algn="l">
              <a:spcBef>
                <a:spcPts val="0"/>
              </a:spcBef>
              <a:spcAft>
                <a:spcPts val="0"/>
              </a:spcAft>
              <a:buSzPts val="2400"/>
              <a:buChar char="•"/>
            </a:pPr>
            <a:r>
              <a:rPr b="1" lang="en" sz="2400"/>
              <a:t>Register Files</a:t>
            </a:r>
            <a:endParaRPr b="1" sz="2400"/>
          </a:p>
          <a:p>
            <a:pPr indent="0" lvl="0" marL="0" rtl="0" algn="l">
              <a:spcBef>
                <a:spcPts val="0"/>
              </a:spcBef>
              <a:spcAft>
                <a:spcPts val="0"/>
              </a:spcAft>
              <a:buNone/>
            </a:pPr>
            <a:r>
              <a:t/>
            </a:r>
            <a:endParaRPr sz="2400"/>
          </a:p>
          <a:p>
            <a:pPr indent="-342900" lvl="0" marL="342900" rtl="0" algn="l">
              <a:spcBef>
                <a:spcPts val="0"/>
              </a:spcBef>
              <a:spcAft>
                <a:spcPts val="0"/>
              </a:spcAft>
              <a:buSzPts val="2400"/>
              <a:buChar char="•"/>
            </a:pPr>
            <a:r>
              <a:rPr lang="en" sz="2400"/>
              <a:t>Specifying Sequential Logic in Verilog</a:t>
            </a:r>
            <a:endParaRPr sz="24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72"/>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Cross-Coupled NOR Gates</a:t>
            </a:r>
            <a:endParaRPr/>
          </a:p>
        </p:txBody>
      </p:sp>
      <p:pic>
        <p:nvPicPr>
          <p:cNvPr id="540" name="Google Shape;540;p72"/>
          <p:cNvPicPr preferRelativeResize="0"/>
          <p:nvPr/>
        </p:nvPicPr>
        <p:blipFill>
          <a:blip r:embed="rId3">
            <a:alphaModFix/>
          </a:blip>
          <a:stretch>
            <a:fillRect/>
          </a:stretch>
        </p:blipFill>
        <p:spPr>
          <a:xfrm>
            <a:off x="1982938" y="1471612"/>
            <a:ext cx="4264025" cy="3671887"/>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73"/>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Flip-Flops and Latches</a:t>
            </a:r>
            <a:endParaRPr/>
          </a:p>
        </p:txBody>
      </p:sp>
      <p:sp>
        <p:nvSpPr>
          <p:cNvPr id="546" name="Google Shape;546;p73"/>
          <p:cNvSpPr txBox="1"/>
          <p:nvPr/>
        </p:nvSpPr>
        <p:spPr>
          <a:xfrm>
            <a:off x="0" y="1225425"/>
            <a:ext cx="7315200" cy="3918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b="1" lang="en" sz="2400"/>
              <a:t>flip-flop</a:t>
            </a:r>
            <a:r>
              <a:rPr lang="en" sz="2400"/>
              <a:t> is a memory element for which the output is equal to the value of the stored state inside the element and for which the internal state is changed only on a clock edge.</a:t>
            </a:r>
            <a:endParaRPr sz="2400"/>
          </a:p>
          <a:p>
            <a:pPr indent="0" lvl="0" marL="0" rtl="0" algn="l">
              <a:spcBef>
                <a:spcPts val="0"/>
              </a:spcBef>
              <a:spcAft>
                <a:spcPts val="0"/>
              </a:spcAft>
              <a:buNone/>
            </a:pPr>
            <a:r>
              <a:t/>
            </a:r>
            <a:endParaRPr sz="2400"/>
          </a:p>
          <a:p>
            <a:pPr indent="-342900" lvl="0" marL="342900" rtl="0" algn="l">
              <a:spcBef>
                <a:spcPts val="0"/>
              </a:spcBef>
              <a:spcAft>
                <a:spcPts val="0"/>
              </a:spcAft>
              <a:buSzPts val="2400"/>
              <a:buChar char="•"/>
            </a:pPr>
            <a:r>
              <a:rPr b="1" lang="en" sz="2400"/>
              <a:t>latch</a:t>
            </a:r>
            <a:r>
              <a:rPr lang="en" sz="2400"/>
              <a:t> is a memory element in which the output is equal to the value of the stored state inside the element and the state is changed whenever the appropriate inputs change and the clock is asserted.</a:t>
            </a:r>
            <a:endParaRPr sz="2400"/>
          </a:p>
          <a:p>
            <a:pPr indent="-190500" lvl="0" marL="342900" rtl="0" algn="l">
              <a:spcBef>
                <a:spcPts val="480"/>
              </a:spcBef>
              <a:spcAft>
                <a:spcPts val="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74"/>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 Latch Logic Circuit</a:t>
            </a:r>
            <a:endParaRPr/>
          </a:p>
        </p:txBody>
      </p:sp>
      <p:pic>
        <p:nvPicPr>
          <p:cNvPr id="552" name="Google Shape;552;p74"/>
          <p:cNvPicPr preferRelativeResize="0"/>
          <p:nvPr/>
        </p:nvPicPr>
        <p:blipFill>
          <a:blip r:embed="rId3">
            <a:alphaModFix/>
          </a:blip>
          <a:stretch>
            <a:fillRect/>
          </a:stretch>
        </p:blipFill>
        <p:spPr>
          <a:xfrm>
            <a:off x="1866900" y="1365825"/>
            <a:ext cx="5410200" cy="36068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75"/>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 Latch Timing Diagram</a:t>
            </a:r>
            <a:endParaRPr/>
          </a:p>
        </p:txBody>
      </p:sp>
      <p:pic>
        <p:nvPicPr>
          <p:cNvPr id="558" name="Google Shape;558;p75"/>
          <p:cNvPicPr preferRelativeResize="0"/>
          <p:nvPr/>
        </p:nvPicPr>
        <p:blipFill>
          <a:blip r:embed="rId3">
            <a:alphaModFix/>
          </a:blip>
          <a:stretch>
            <a:fillRect/>
          </a:stretch>
        </p:blipFill>
        <p:spPr>
          <a:xfrm>
            <a:off x="0" y="1387000"/>
            <a:ext cx="8839201" cy="314325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76"/>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 Flip-Flop</a:t>
            </a:r>
            <a:endParaRPr/>
          </a:p>
        </p:txBody>
      </p:sp>
      <p:pic>
        <p:nvPicPr>
          <p:cNvPr id="564" name="Google Shape;564;p76"/>
          <p:cNvPicPr preferRelativeResize="0"/>
          <p:nvPr/>
        </p:nvPicPr>
        <p:blipFill>
          <a:blip r:embed="rId3">
            <a:alphaModFix/>
          </a:blip>
          <a:stretch>
            <a:fillRect/>
          </a:stretch>
        </p:blipFill>
        <p:spPr>
          <a:xfrm>
            <a:off x="0" y="1187750"/>
            <a:ext cx="7994750" cy="2734675"/>
          </a:xfrm>
          <a:prstGeom prst="rect">
            <a:avLst/>
          </a:prstGeom>
          <a:noFill/>
          <a:ln>
            <a:noFill/>
          </a:ln>
        </p:spPr>
      </p:pic>
      <p:sp>
        <p:nvSpPr>
          <p:cNvPr id="565" name="Google Shape;565;p76"/>
          <p:cNvSpPr txBox="1"/>
          <p:nvPr/>
        </p:nvSpPr>
        <p:spPr>
          <a:xfrm>
            <a:off x="0" y="3995075"/>
            <a:ext cx="7315200" cy="1148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FF0000"/>
              </a:buClr>
              <a:buFont typeface="Comic Sans MS"/>
              <a:buNone/>
            </a:pPr>
            <a:r>
              <a:rPr lang="en" sz="2400"/>
              <a:t>A </a:t>
            </a:r>
            <a:r>
              <a:rPr b="1" lang="en" sz="2400"/>
              <a:t>D flip-flop</a:t>
            </a:r>
            <a:r>
              <a:rPr lang="en" sz="2400"/>
              <a:t> is a flip-flop with one data input that stores the value of that input signal in the internal memory when the clock edge occurs.</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4"/>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Boolean Algebra Laws</a:t>
            </a:r>
            <a:endParaRPr/>
          </a:p>
        </p:txBody>
      </p:sp>
      <p:sp>
        <p:nvSpPr>
          <p:cNvPr id="183" name="Google Shape;183;p14"/>
          <p:cNvSpPr txBox="1"/>
          <p:nvPr/>
        </p:nvSpPr>
        <p:spPr>
          <a:xfrm>
            <a:off x="0" y="1355900"/>
            <a:ext cx="7307400" cy="3787500"/>
          </a:xfrm>
          <a:prstGeom prst="rect">
            <a:avLst/>
          </a:prstGeom>
          <a:noFill/>
          <a:ln>
            <a:noFill/>
          </a:ln>
        </p:spPr>
        <p:txBody>
          <a:bodyPr anchorCtr="0" anchor="t" bIns="45700" lIns="91425" spcFirstLastPara="1" rIns="91425" wrap="square" tIns="45700">
            <a:noAutofit/>
          </a:bodyPr>
          <a:lstStyle/>
          <a:p>
            <a:pPr indent="38100" lvl="0" marL="0" rtl="0" algn="l">
              <a:spcBef>
                <a:spcPts val="0"/>
              </a:spcBef>
              <a:spcAft>
                <a:spcPts val="0"/>
              </a:spcAft>
              <a:buSzPts val="1800"/>
              <a:buChar char="•"/>
            </a:pPr>
            <a:r>
              <a:rPr lang="en" sz="1800"/>
              <a:t> Identity law : A + 0 = A   ;   A </a:t>
            </a:r>
            <a:r>
              <a:rPr lang="en" sz="1800"/>
              <a:t>*</a:t>
            </a:r>
            <a:r>
              <a:rPr lang="en" sz="1800"/>
              <a:t> 1 = A</a:t>
            </a:r>
            <a:endParaRPr sz="1800"/>
          </a:p>
          <a:p>
            <a:pPr indent="0" lvl="0" marL="0" rtl="0" algn="l">
              <a:spcBef>
                <a:spcPts val="0"/>
              </a:spcBef>
              <a:spcAft>
                <a:spcPts val="0"/>
              </a:spcAft>
              <a:buNone/>
            </a:pPr>
            <a:r>
              <a:t/>
            </a:r>
            <a:endParaRPr sz="1800"/>
          </a:p>
          <a:p>
            <a:pPr indent="38100" lvl="0" marL="0" rtl="0" algn="l">
              <a:spcBef>
                <a:spcPts val="0"/>
              </a:spcBef>
              <a:spcAft>
                <a:spcPts val="0"/>
              </a:spcAft>
              <a:buSzPts val="1800"/>
              <a:buChar char="•"/>
            </a:pPr>
            <a:r>
              <a:rPr lang="en" sz="1800"/>
              <a:t> Zero and One laws :  A + 1 = 1  ;  A </a:t>
            </a:r>
            <a:r>
              <a:rPr lang="en" sz="1800"/>
              <a:t>*</a:t>
            </a:r>
            <a:r>
              <a:rPr lang="en" sz="1800"/>
              <a:t> 0 = 0</a:t>
            </a:r>
            <a:endParaRPr sz="1800"/>
          </a:p>
          <a:p>
            <a:pPr indent="0" lvl="0" marL="0" rtl="0" algn="l">
              <a:spcBef>
                <a:spcPts val="0"/>
              </a:spcBef>
              <a:spcAft>
                <a:spcPts val="0"/>
              </a:spcAft>
              <a:buNone/>
            </a:pPr>
            <a:r>
              <a:t/>
            </a:r>
            <a:endParaRPr sz="1800"/>
          </a:p>
          <a:p>
            <a:pPr indent="38100" lvl="0" marL="0" rtl="0" algn="l">
              <a:spcBef>
                <a:spcPts val="0"/>
              </a:spcBef>
              <a:spcAft>
                <a:spcPts val="0"/>
              </a:spcAft>
              <a:buSzPts val="1800"/>
              <a:buChar char="•"/>
            </a:pPr>
            <a:r>
              <a:rPr lang="en" sz="1800"/>
              <a:t> Inverse laws :  A </a:t>
            </a:r>
            <a:r>
              <a:rPr lang="en" sz="1800"/>
              <a:t>+</a:t>
            </a:r>
            <a:r>
              <a:rPr lang="en" sz="1800"/>
              <a:t> A = 1  ;  A </a:t>
            </a:r>
            <a:r>
              <a:rPr lang="en" sz="1800"/>
              <a:t>*</a:t>
            </a:r>
            <a:r>
              <a:rPr lang="en" sz="1800"/>
              <a:t> A = </a:t>
            </a:r>
            <a:r>
              <a:rPr lang="en" sz="1800"/>
              <a:t>0</a:t>
            </a:r>
            <a:endParaRPr sz="1800"/>
          </a:p>
          <a:p>
            <a:pPr indent="0" lvl="0" marL="0" rtl="0" algn="l">
              <a:spcBef>
                <a:spcPts val="0"/>
              </a:spcBef>
              <a:spcAft>
                <a:spcPts val="0"/>
              </a:spcAft>
              <a:buNone/>
            </a:pPr>
            <a:r>
              <a:t/>
            </a:r>
            <a:endParaRPr sz="1800"/>
          </a:p>
          <a:p>
            <a:pPr indent="38100" lvl="0" marL="0" rtl="0" algn="l">
              <a:spcBef>
                <a:spcPts val="0"/>
              </a:spcBef>
              <a:spcAft>
                <a:spcPts val="0"/>
              </a:spcAft>
              <a:buSzPts val="1800"/>
              <a:buChar char="•"/>
            </a:pPr>
            <a:r>
              <a:rPr lang="en" sz="1800"/>
              <a:t> Commutative laws :  A + B = B + A   ;   A </a:t>
            </a:r>
            <a:r>
              <a:rPr lang="en" sz="1800"/>
              <a:t>*</a:t>
            </a:r>
            <a:r>
              <a:rPr lang="en" sz="1800"/>
              <a:t> B = B </a:t>
            </a:r>
            <a:r>
              <a:rPr lang="en" sz="1800"/>
              <a:t>*</a:t>
            </a:r>
            <a:r>
              <a:rPr lang="en" sz="1800"/>
              <a:t> A</a:t>
            </a:r>
            <a:endParaRPr sz="1800"/>
          </a:p>
          <a:p>
            <a:pPr indent="0" lvl="0" marL="0" rtl="0" algn="l">
              <a:spcBef>
                <a:spcPts val="0"/>
              </a:spcBef>
              <a:spcAft>
                <a:spcPts val="0"/>
              </a:spcAft>
              <a:buNone/>
            </a:pPr>
            <a:r>
              <a:t/>
            </a:r>
            <a:endParaRPr sz="1800"/>
          </a:p>
          <a:p>
            <a:pPr indent="38100" lvl="0" marL="0" rtl="0" algn="l">
              <a:spcBef>
                <a:spcPts val="0"/>
              </a:spcBef>
              <a:spcAft>
                <a:spcPts val="0"/>
              </a:spcAft>
              <a:buSzPts val="1800"/>
              <a:buChar char="•"/>
            </a:pPr>
            <a:r>
              <a:rPr lang="en" sz="1800"/>
              <a:t> Associative laws :  A + (B + C) = (A + B) + C  ;</a:t>
            </a:r>
            <a:endParaRPr sz="1800"/>
          </a:p>
          <a:p>
            <a:pPr indent="0" lvl="0" marL="0" rtl="0" algn="l">
              <a:spcBef>
                <a:spcPts val="0"/>
              </a:spcBef>
              <a:spcAft>
                <a:spcPts val="0"/>
              </a:spcAft>
              <a:buClr>
                <a:srgbClr val="000000"/>
              </a:buClr>
              <a:buFont typeface="Arial"/>
              <a:buNone/>
            </a:pPr>
            <a:r>
              <a:rPr lang="en" sz="1800"/>
              <a:t>                                A </a:t>
            </a:r>
            <a:r>
              <a:rPr lang="en" sz="1800"/>
              <a:t>*</a:t>
            </a:r>
            <a:r>
              <a:rPr lang="en" sz="1800"/>
              <a:t> (B </a:t>
            </a:r>
            <a:r>
              <a:rPr lang="en" sz="1800"/>
              <a:t>*</a:t>
            </a:r>
            <a:r>
              <a:rPr lang="en" sz="1800"/>
              <a:t> C) = (A </a:t>
            </a:r>
            <a:r>
              <a:rPr lang="en" sz="1800"/>
              <a:t>*</a:t>
            </a:r>
            <a:r>
              <a:rPr lang="en" sz="1800"/>
              <a:t> B) </a:t>
            </a:r>
            <a:r>
              <a:rPr lang="en" sz="1800"/>
              <a:t>*</a:t>
            </a:r>
            <a:r>
              <a:rPr lang="en" sz="1800"/>
              <a:t> C</a:t>
            </a:r>
            <a:endParaRPr sz="1800"/>
          </a:p>
          <a:p>
            <a:pPr indent="0" lvl="0" marL="0" rtl="0" algn="l">
              <a:spcBef>
                <a:spcPts val="0"/>
              </a:spcBef>
              <a:spcAft>
                <a:spcPts val="0"/>
              </a:spcAft>
              <a:buNone/>
            </a:pPr>
            <a:r>
              <a:t/>
            </a:r>
            <a:endParaRPr sz="1800"/>
          </a:p>
          <a:p>
            <a:pPr indent="38100" lvl="0" marL="0" rtl="0" algn="l">
              <a:spcBef>
                <a:spcPts val="0"/>
              </a:spcBef>
              <a:spcAft>
                <a:spcPts val="0"/>
              </a:spcAft>
              <a:buSzPts val="1800"/>
              <a:buChar char="•"/>
            </a:pPr>
            <a:r>
              <a:rPr lang="en" sz="1800"/>
              <a:t> Distributive laws : A </a:t>
            </a:r>
            <a:r>
              <a:rPr lang="en" sz="1800"/>
              <a:t>*</a:t>
            </a:r>
            <a:r>
              <a:rPr lang="en" sz="1800"/>
              <a:t> (B + C) = (A </a:t>
            </a:r>
            <a:r>
              <a:rPr lang="en" sz="1800"/>
              <a:t>*</a:t>
            </a:r>
            <a:r>
              <a:rPr lang="en" sz="1800"/>
              <a:t> B) + (A </a:t>
            </a:r>
            <a:r>
              <a:rPr lang="en" sz="1800"/>
              <a:t>*</a:t>
            </a:r>
            <a:r>
              <a:rPr lang="en" sz="1800"/>
              <a:t> C)   ;</a:t>
            </a:r>
            <a:endParaRPr sz="1800"/>
          </a:p>
          <a:p>
            <a:pPr indent="0" lvl="0" marL="0" rtl="0" algn="l">
              <a:spcBef>
                <a:spcPts val="0"/>
              </a:spcBef>
              <a:spcAft>
                <a:spcPts val="0"/>
              </a:spcAft>
              <a:buClr>
                <a:srgbClr val="000000"/>
              </a:buClr>
              <a:buFont typeface="Arial"/>
              <a:buNone/>
            </a:pPr>
            <a:r>
              <a:rPr lang="en" sz="1800"/>
              <a:t>                               A + (B </a:t>
            </a:r>
            <a:r>
              <a:rPr lang="en" sz="1800"/>
              <a:t>*</a:t>
            </a:r>
            <a:r>
              <a:rPr lang="en" sz="1800"/>
              <a:t> C) = (A + B) </a:t>
            </a:r>
            <a:r>
              <a:rPr lang="en" sz="1800"/>
              <a:t>*</a:t>
            </a:r>
            <a:r>
              <a:rPr lang="en" sz="1800"/>
              <a:t> (A + C)</a:t>
            </a:r>
            <a:endParaRPr sz="1800"/>
          </a:p>
        </p:txBody>
      </p:sp>
      <p:cxnSp>
        <p:nvCxnSpPr>
          <p:cNvPr id="184" name="Google Shape;184;p14"/>
          <p:cNvCxnSpPr/>
          <p:nvPr/>
        </p:nvCxnSpPr>
        <p:spPr>
          <a:xfrm>
            <a:off x="2088750" y="2459675"/>
            <a:ext cx="228600" cy="0"/>
          </a:xfrm>
          <a:prstGeom prst="straightConnector1">
            <a:avLst/>
          </a:prstGeom>
          <a:noFill/>
          <a:ln cap="rnd" cmpd="sng" w="28575">
            <a:solidFill>
              <a:srgbClr val="000000"/>
            </a:solidFill>
            <a:prstDash val="solid"/>
            <a:miter lim="8000"/>
            <a:headEnd len="sm" w="sm" type="none"/>
            <a:tailEnd len="sm" w="sm" type="none"/>
          </a:ln>
        </p:spPr>
      </p:cxnSp>
      <p:cxnSp>
        <p:nvCxnSpPr>
          <p:cNvPr id="185" name="Google Shape;185;p14"/>
          <p:cNvCxnSpPr/>
          <p:nvPr/>
        </p:nvCxnSpPr>
        <p:spPr>
          <a:xfrm>
            <a:off x="3384150" y="2459675"/>
            <a:ext cx="228600" cy="0"/>
          </a:xfrm>
          <a:prstGeom prst="straightConnector1">
            <a:avLst/>
          </a:prstGeom>
          <a:noFill/>
          <a:ln cap="rnd" cmpd="sng" w="28575">
            <a:solidFill>
              <a:srgbClr val="000000"/>
            </a:solidFill>
            <a:prstDash val="solid"/>
            <a:miter lim="8000"/>
            <a:headEnd len="sm" w="sm" type="none"/>
            <a:tailEnd len="sm" w="sm" type="none"/>
          </a:ln>
        </p:spPr>
      </p:cxn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77"/>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 Flip-flop Timing Diagram</a:t>
            </a:r>
            <a:endParaRPr/>
          </a:p>
        </p:txBody>
      </p:sp>
      <p:pic>
        <p:nvPicPr>
          <p:cNvPr id="571" name="Google Shape;571;p77"/>
          <p:cNvPicPr preferRelativeResize="0"/>
          <p:nvPr/>
        </p:nvPicPr>
        <p:blipFill>
          <a:blip r:embed="rId3">
            <a:alphaModFix/>
          </a:blip>
          <a:stretch>
            <a:fillRect/>
          </a:stretch>
        </p:blipFill>
        <p:spPr>
          <a:xfrm>
            <a:off x="0" y="2000250"/>
            <a:ext cx="8406975" cy="3143250"/>
          </a:xfrm>
          <a:prstGeom prst="rect">
            <a:avLst/>
          </a:prstGeom>
          <a:noFill/>
          <a:ln>
            <a:noFill/>
          </a:ln>
        </p:spPr>
      </p:pic>
      <p:sp>
        <p:nvSpPr>
          <p:cNvPr id="572" name="Google Shape;572;p77"/>
          <p:cNvSpPr txBox="1"/>
          <p:nvPr/>
        </p:nvSpPr>
        <p:spPr>
          <a:xfrm>
            <a:off x="0" y="1216650"/>
            <a:ext cx="8406900" cy="65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Falling-edge Trigger</a:t>
            </a:r>
            <a:endParaRPr sz="24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78"/>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Flip-Flops and Latches</a:t>
            </a:r>
            <a:endParaRPr/>
          </a:p>
        </p:txBody>
      </p:sp>
      <p:sp>
        <p:nvSpPr>
          <p:cNvPr id="578" name="Google Shape;578;p78"/>
          <p:cNvSpPr txBox="1"/>
          <p:nvPr/>
        </p:nvSpPr>
        <p:spPr>
          <a:xfrm>
            <a:off x="37475" y="1224200"/>
            <a:ext cx="7982400" cy="53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Timing Measurements</a:t>
            </a:r>
            <a:endParaRPr sz="2400"/>
          </a:p>
        </p:txBody>
      </p:sp>
      <p:sp>
        <p:nvSpPr>
          <p:cNvPr id="579" name="Google Shape;579;p78"/>
          <p:cNvSpPr txBox="1"/>
          <p:nvPr/>
        </p:nvSpPr>
        <p:spPr>
          <a:xfrm>
            <a:off x="37475" y="1870300"/>
            <a:ext cx="8192100" cy="3273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2400"/>
          </a:p>
          <a:p>
            <a:pPr indent="-342900" lvl="0" marL="342900" rtl="0" algn="l">
              <a:spcBef>
                <a:spcPts val="0"/>
              </a:spcBef>
              <a:spcAft>
                <a:spcPts val="0"/>
              </a:spcAft>
              <a:buSzPts val="2400"/>
              <a:buChar char="•"/>
            </a:pPr>
            <a:r>
              <a:rPr b="1" lang="en" sz="2400"/>
              <a:t>Set-up time</a:t>
            </a:r>
            <a:r>
              <a:rPr lang="en" sz="2400"/>
              <a:t> is the minimum time that the input to a memory device must be valid before the clock edge.</a:t>
            </a:r>
            <a:endParaRPr sz="2400"/>
          </a:p>
          <a:p>
            <a:pPr indent="0" lvl="0" marL="0" rtl="0" algn="l">
              <a:spcBef>
                <a:spcPts val="0"/>
              </a:spcBef>
              <a:spcAft>
                <a:spcPts val="0"/>
              </a:spcAft>
              <a:buNone/>
            </a:pPr>
            <a:r>
              <a:t/>
            </a:r>
            <a:endParaRPr sz="2400"/>
          </a:p>
          <a:p>
            <a:pPr indent="-342900" lvl="0" marL="342900" rtl="0" algn="l">
              <a:spcBef>
                <a:spcPts val="0"/>
              </a:spcBef>
              <a:spcAft>
                <a:spcPts val="0"/>
              </a:spcAft>
              <a:buSzPts val="2400"/>
              <a:buChar char="•"/>
            </a:pPr>
            <a:r>
              <a:rPr b="1" lang="en" sz="2400"/>
              <a:t>Hold time</a:t>
            </a:r>
            <a:r>
              <a:rPr lang="en" sz="2400"/>
              <a:t> is the minimum time during which the input must be valid after the clock edge.</a:t>
            </a:r>
            <a:endParaRPr sz="24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79"/>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 Flip-flop Set-up &amp; Hold</a:t>
            </a:r>
            <a:endParaRPr/>
          </a:p>
        </p:txBody>
      </p:sp>
      <p:sp>
        <p:nvSpPr>
          <p:cNvPr id="585" name="Google Shape;585;p79"/>
          <p:cNvSpPr txBox="1"/>
          <p:nvPr/>
        </p:nvSpPr>
        <p:spPr>
          <a:xfrm>
            <a:off x="-37475" y="1211700"/>
            <a:ext cx="8007300" cy="64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Falling-edge Trigger</a:t>
            </a:r>
            <a:endParaRPr sz="2400"/>
          </a:p>
        </p:txBody>
      </p:sp>
      <p:pic>
        <p:nvPicPr>
          <p:cNvPr id="586" name="Google Shape;586;p79"/>
          <p:cNvPicPr preferRelativeResize="0"/>
          <p:nvPr/>
        </p:nvPicPr>
        <p:blipFill>
          <a:blip r:embed="rId3">
            <a:alphaModFix/>
          </a:blip>
          <a:stretch>
            <a:fillRect/>
          </a:stretch>
        </p:blipFill>
        <p:spPr>
          <a:xfrm>
            <a:off x="0" y="2132700"/>
            <a:ext cx="8269575" cy="2259025"/>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80"/>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Register Files</a:t>
            </a:r>
            <a:endParaRPr/>
          </a:p>
        </p:txBody>
      </p:sp>
      <p:pic>
        <p:nvPicPr>
          <p:cNvPr id="592" name="Google Shape;592;p80"/>
          <p:cNvPicPr preferRelativeResize="0"/>
          <p:nvPr/>
        </p:nvPicPr>
        <p:blipFill>
          <a:blip r:embed="rId3">
            <a:alphaModFix/>
          </a:blip>
          <a:stretch>
            <a:fillRect/>
          </a:stretch>
        </p:blipFill>
        <p:spPr>
          <a:xfrm>
            <a:off x="0" y="1399075"/>
            <a:ext cx="6534150" cy="374442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pic>
        <p:nvPicPr>
          <p:cNvPr id="597" name="Google Shape;597;p81"/>
          <p:cNvPicPr preferRelativeResize="0"/>
          <p:nvPr/>
        </p:nvPicPr>
        <p:blipFill>
          <a:blip r:embed="rId3">
            <a:alphaModFix/>
          </a:blip>
          <a:stretch>
            <a:fillRect/>
          </a:stretch>
        </p:blipFill>
        <p:spPr>
          <a:xfrm>
            <a:off x="1828800" y="0"/>
            <a:ext cx="6959599" cy="5143500"/>
          </a:xfrm>
          <a:prstGeom prst="rect">
            <a:avLst/>
          </a:prstGeom>
          <a:noFill/>
          <a:ln>
            <a:noFill/>
          </a:ln>
        </p:spPr>
      </p:pic>
      <p:sp>
        <p:nvSpPr>
          <p:cNvPr id="598" name="Google Shape;598;p81"/>
          <p:cNvSpPr txBox="1"/>
          <p:nvPr/>
        </p:nvSpPr>
        <p:spPr>
          <a:xfrm>
            <a:off x="0" y="0"/>
            <a:ext cx="1828800" cy="5143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4800">
                <a:solidFill>
                  <a:srgbClr val="FF0000"/>
                </a:solidFill>
              </a:rPr>
              <a:t>Two Read Ports</a:t>
            </a:r>
            <a:endParaRPr sz="4800">
              <a:solidFill>
                <a:srgbClr val="FF0000"/>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pic>
        <p:nvPicPr>
          <p:cNvPr id="603" name="Google Shape;603;p82"/>
          <p:cNvPicPr preferRelativeResize="0"/>
          <p:nvPr/>
        </p:nvPicPr>
        <p:blipFill>
          <a:blip r:embed="rId3">
            <a:alphaModFix/>
          </a:blip>
          <a:stretch>
            <a:fillRect/>
          </a:stretch>
        </p:blipFill>
        <p:spPr>
          <a:xfrm>
            <a:off x="348550" y="0"/>
            <a:ext cx="8610601" cy="5143500"/>
          </a:xfrm>
          <a:prstGeom prst="rect">
            <a:avLst/>
          </a:prstGeom>
          <a:noFill/>
          <a:ln>
            <a:noFill/>
          </a:ln>
        </p:spPr>
      </p:pic>
      <p:sp>
        <p:nvSpPr>
          <p:cNvPr id="604" name="Google Shape;604;p82"/>
          <p:cNvSpPr txBox="1"/>
          <p:nvPr/>
        </p:nvSpPr>
        <p:spPr>
          <a:xfrm>
            <a:off x="0" y="0"/>
            <a:ext cx="1828800" cy="5143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4800">
                <a:solidFill>
                  <a:srgbClr val="FF0000"/>
                </a:solidFill>
              </a:rPr>
              <a:t>Write Port</a:t>
            </a:r>
            <a:endParaRPr sz="4800">
              <a:solidFill>
                <a:srgbClr val="FF0000"/>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83"/>
          <p:cNvSpPr txBox="1"/>
          <p:nvPr>
            <p:ph type="title"/>
          </p:nvPr>
        </p:nvSpPr>
        <p:spPr>
          <a:xfrm>
            <a:off x="49975" y="101100"/>
            <a:ext cx="84069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Memory Elements: SRAMs and DRAMs</a:t>
            </a:r>
            <a:endParaRPr sz="3400"/>
          </a:p>
        </p:txBody>
      </p:sp>
      <p:sp>
        <p:nvSpPr>
          <p:cNvPr id="610" name="Google Shape;610;p83"/>
          <p:cNvSpPr txBox="1"/>
          <p:nvPr/>
        </p:nvSpPr>
        <p:spPr>
          <a:xfrm>
            <a:off x="0" y="1287900"/>
            <a:ext cx="7315200" cy="3855600"/>
          </a:xfrm>
          <a:prstGeom prst="rect">
            <a:avLst/>
          </a:prstGeom>
          <a:noFill/>
          <a:ln>
            <a:noFill/>
          </a:ln>
        </p:spPr>
        <p:txBody>
          <a:bodyPr anchorCtr="0" anchor="t" bIns="45700" lIns="91425" spcFirstLastPara="1" rIns="91425" wrap="square" tIns="45700">
            <a:noAutofit/>
          </a:bodyPr>
          <a:lstStyle/>
          <a:p>
            <a:pPr indent="-330200" lvl="0" marL="342900" rtl="0" algn="l">
              <a:spcBef>
                <a:spcPts val="0"/>
              </a:spcBef>
              <a:spcAft>
                <a:spcPts val="0"/>
              </a:spcAft>
              <a:buSzPts val="2200"/>
              <a:buChar char="•"/>
            </a:pPr>
            <a:r>
              <a:rPr b="1" lang="en" sz="2200"/>
              <a:t>Static RAM (SRAM)</a:t>
            </a:r>
            <a:r>
              <a:rPr lang="en" sz="2200"/>
              <a:t> is random access memory where data is stored in static circuits (as in flip-flops) and does not need to be refreshed.</a:t>
            </a:r>
            <a:endParaRPr sz="2200"/>
          </a:p>
          <a:p>
            <a:pPr indent="0" lvl="0" marL="0" rtl="0" algn="l">
              <a:spcBef>
                <a:spcPts val="0"/>
              </a:spcBef>
              <a:spcAft>
                <a:spcPts val="0"/>
              </a:spcAft>
              <a:buNone/>
            </a:pPr>
            <a:r>
              <a:t/>
            </a:r>
            <a:endParaRPr sz="2200"/>
          </a:p>
          <a:p>
            <a:pPr indent="-330200" lvl="0" marL="342900" rtl="0" algn="l">
              <a:spcBef>
                <a:spcPts val="0"/>
              </a:spcBef>
              <a:spcAft>
                <a:spcPts val="0"/>
              </a:spcAft>
              <a:buSzPts val="2200"/>
              <a:buChar char="•"/>
            </a:pPr>
            <a:r>
              <a:rPr b="1" lang="en" sz="2200"/>
              <a:t>Dynamic RAM (DRAM)</a:t>
            </a:r>
            <a:r>
              <a:rPr lang="en" sz="2200"/>
              <a:t> is random access memory where data is stored in dynamic circuits (as in capacitors) and needs to be refreshed periodically to keep its values.</a:t>
            </a:r>
            <a:endParaRPr sz="2200"/>
          </a:p>
          <a:p>
            <a:pPr indent="0" lvl="0" marL="0" rtl="0" algn="l">
              <a:spcBef>
                <a:spcPts val="0"/>
              </a:spcBef>
              <a:spcAft>
                <a:spcPts val="0"/>
              </a:spcAft>
              <a:buNone/>
            </a:pPr>
            <a:r>
              <a:t/>
            </a:r>
            <a:endParaRPr sz="2200"/>
          </a:p>
          <a:p>
            <a:pPr indent="-330200" lvl="0" marL="342900" rtl="0" algn="l">
              <a:spcBef>
                <a:spcPts val="0"/>
              </a:spcBef>
              <a:spcAft>
                <a:spcPts val="0"/>
              </a:spcAft>
              <a:buSzPts val="2200"/>
              <a:buChar char="•"/>
            </a:pPr>
            <a:r>
              <a:rPr b="1" lang="en" sz="2200"/>
              <a:t>SRAM</a:t>
            </a:r>
            <a:r>
              <a:rPr lang="en" sz="2200"/>
              <a:t>s are faster than </a:t>
            </a:r>
            <a:r>
              <a:rPr b="1" lang="en" sz="2200"/>
              <a:t>DRAM</a:t>
            </a:r>
            <a:r>
              <a:rPr lang="en" sz="2200"/>
              <a:t>s, but less dense and more expensive per bit.</a:t>
            </a:r>
            <a:endParaRPr sz="2200"/>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84"/>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SRAMs</a:t>
            </a:r>
            <a:endParaRPr/>
          </a:p>
        </p:txBody>
      </p:sp>
      <p:sp>
        <p:nvSpPr>
          <p:cNvPr id="616" name="Google Shape;616;p84"/>
          <p:cNvSpPr txBox="1"/>
          <p:nvPr/>
        </p:nvSpPr>
        <p:spPr>
          <a:xfrm>
            <a:off x="0" y="1237950"/>
            <a:ext cx="7315200" cy="3905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b="1" lang="en" sz="2400"/>
              <a:t>SRAM</a:t>
            </a:r>
            <a:r>
              <a:rPr lang="en" sz="2400"/>
              <a:t>s are simply integrated circuits that are memory arrays with (usually) a single access port that can provide either a read or a write. SRAMs have a fixed access time to any datum, though the read and write access characteristics often differ.</a:t>
            </a:r>
            <a:endParaRPr sz="2400"/>
          </a:p>
          <a:p>
            <a:pPr indent="0" lvl="0" marL="0" rtl="0" algn="l">
              <a:spcBef>
                <a:spcPts val="0"/>
              </a:spcBef>
              <a:spcAft>
                <a:spcPts val="0"/>
              </a:spcAft>
              <a:buNone/>
            </a:pPr>
            <a:r>
              <a:t/>
            </a:r>
            <a:endParaRPr sz="2400"/>
          </a:p>
          <a:p>
            <a:pPr indent="-342900" lvl="0" marL="342900" rtl="0" algn="l">
              <a:spcBef>
                <a:spcPts val="0"/>
              </a:spcBef>
              <a:spcAft>
                <a:spcPts val="0"/>
              </a:spcAft>
              <a:buSzPts val="2400"/>
              <a:buChar char="•"/>
            </a:pPr>
            <a:r>
              <a:rPr lang="en" sz="2400"/>
              <a:t>A </a:t>
            </a:r>
            <a:r>
              <a:rPr b="1" lang="en" sz="2400"/>
              <a:t>SRAM</a:t>
            </a:r>
            <a:r>
              <a:rPr lang="en" sz="2400"/>
              <a:t> chip has a specific configuration in terms of the number of addressable locations, as well as the width of each addressable location.</a:t>
            </a:r>
            <a:endParaRPr sz="2400"/>
          </a:p>
          <a:p>
            <a:pPr indent="-190500" lvl="0" marL="342900" rtl="0" algn="l">
              <a:spcBef>
                <a:spcPts val="480"/>
              </a:spcBef>
              <a:spcAft>
                <a:spcPts val="0"/>
              </a:spcAft>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85"/>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SRAMs</a:t>
            </a:r>
            <a:endParaRPr/>
          </a:p>
        </p:txBody>
      </p:sp>
      <p:pic>
        <p:nvPicPr>
          <p:cNvPr id="622" name="Google Shape;622;p85"/>
          <p:cNvPicPr preferRelativeResize="0"/>
          <p:nvPr/>
        </p:nvPicPr>
        <p:blipFill>
          <a:blip r:embed="rId3">
            <a:alphaModFix/>
          </a:blip>
          <a:stretch>
            <a:fillRect/>
          </a:stretch>
        </p:blipFill>
        <p:spPr>
          <a:xfrm>
            <a:off x="0" y="1273400"/>
            <a:ext cx="7924800" cy="3311100"/>
          </a:xfrm>
          <a:prstGeom prst="rect">
            <a:avLst/>
          </a:prstGeom>
          <a:noFill/>
          <a:ln>
            <a:noFill/>
          </a:ln>
        </p:spPr>
      </p:pic>
      <p:sp>
        <p:nvSpPr>
          <p:cNvPr id="623" name="Google Shape;623;p85"/>
          <p:cNvSpPr txBox="1"/>
          <p:nvPr/>
        </p:nvSpPr>
        <p:spPr>
          <a:xfrm>
            <a:off x="38100" y="4502100"/>
            <a:ext cx="7848600" cy="641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Comic Sans MS"/>
              <a:buNone/>
            </a:pPr>
            <a:r>
              <a:rPr b="0" i="0" lang="en" sz="1800" u="none" cap="none" strike="noStrike">
                <a:solidFill>
                  <a:srgbClr val="000000"/>
                </a:solidFill>
                <a:latin typeface="Comic Sans MS"/>
                <a:ea typeface="Comic Sans MS"/>
                <a:cs typeface="Comic Sans MS"/>
                <a:sym typeface="Comic Sans MS"/>
              </a:rPr>
              <a:t>A 32K x 8 SRAM showing the fifteen address lines (32K = 215) and eight data inputs, the three control lines, and the eight data outputs.</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86"/>
          <p:cNvSpPr txBox="1"/>
          <p:nvPr>
            <p:ph type="title"/>
          </p:nvPr>
        </p:nvSpPr>
        <p:spPr>
          <a:xfrm>
            <a:off x="232350" y="17605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Four three-state buffers used to form a multiplexor</a:t>
            </a:r>
            <a:endParaRPr sz="3600"/>
          </a:p>
        </p:txBody>
      </p:sp>
      <p:pic>
        <p:nvPicPr>
          <p:cNvPr id="629" name="Google Shape;629;p86"/>
          <p:cNvPicPr preferRelativeResize="0"/>
          <p:nvPr/>
        </p:nvPicPr>
        <p:blipFill>
          <a:blip r:embed="rId3">
            <a:alphaModFix/>
          </a:blip>
          <a:stretch>
            <a:fillRect/>
          </a:stretch>
        </p:blipFill>
        <p:spPr>
          <a:xfrm>
            <a:off x="2324100" y="1190053"/>
            <a:ext cx="4495800" cy="3953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5"/>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DeMorgan’s Theorems</a:t>
            </a:r>
            <a:endParaRPr/>
          </a:p>
        </p:txBody>
      </p:sp>
      <p:sp>
        <p:nvSpPr>
          <p:cNvPr id="191" name="Google Shape;191;p15"/>
          <p:cNvSpPr txBox="1"/>
          <p:nvPr/>
        </p:nvSpPr>
        <p:spPr>
          <a:xfrm>
            <a:off x="0" y="2229975"/>
            <a:ext cx="7315200" cy="2269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 sz="3000"/>
              <a:t>____       _   _</a:t>
            </a:r>
            <a:endParaRPr sz="3000"/>
          </a:p>
          <a:p>
            <a:pPr indent="0" lvl="0" marL="0" rtl="0" algn="ctr">
              <a:spcBef>
                <a:spcPts val="0"/>
              </a:spcBef>
              <a:spcAft>
                <a:spcPts val="0"/>
              </a:spcAft>
              <a:buNone/>
            </a:pPr>
            <a:r>
              <a:rPr lang="en" sz="3000"/>
              <a:t>A + B  =  A * B</a:t>
            </a:r>
            <a:endParaRPr sz="3000"/>
          </a:p>
          <a:p>
            <a:pPr indent="0" lvl="0" marL="0" rtl="0" algn="ctr">
              <a:spcBef>
                <a:spcPts val="0"/>
              </a:spcBef>
              <a:spcAft>
                <a:spcPts val="0"/>
              </a:spcAft>
              <a:buNone/>
            </a:pPr>
            <a:r>
              <a:rPr lang="en" sz="3000"/>
              <a:t>____      _   _</a:t>
            </a:r>
            <a:endParaRPr sz="3000"/>
          </a:p>
          <a:p>
            <a:pPr indent="0" lvl="0" marL="0" rtl="0" algn="ctr">
              <a:spcBef>
                <a:spcPts val="0"/>
              </a:spcBef>
              <a:spcAft>
                <a:spcPts val="0"/>
              </a:spcAft>
              <a:buNone/>
            </a:pPr>
            <a:r>
              <a:rPr lang="en" sz="3000"/>
              <a:t>A * B  =  A + B</a:t>
            </a:r>
            <a:endParaRPr sz="3000"/>
          </a:p>
        </p:txBody>
      </p:sp>
      <p:sp>
        <p:nvSpPr>
          <p:cNvPr id="192" name="Google Shape;192;p15"/>
          <p:cNvSpPr txBox="1"/>
          <p:nvPr/>
        </p:nvSpPr>
        <p:spPr>
          <a:xfrm>
            <a:off x="0" y="4499100"/>
            <a:ext cx="8718300" cy="64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Comic Sans MS"/>
              <a:buNone/>
            </a:pPr>
            <a:r>
              <a:rPr lang="en" sz="1800"/>
              <a:t>Try to prove DeMorgan’s Theorems using a truth table!</a:t>
            </a:r>
            <a:endParaRPr sz="1800"/>
          </a:p>
        </p:txBody>
      </p:sp>
      <p:sp>
        <p:nvSpPr>
          <p:cNvPr id="193" name="Google Shape;193;p15"/>
          <p:cNvSpPr txBox="1"/>
          <p:nvPr/>
        </p:nvSpPr>
        <p:spPr>
          <a:xfrm>
            <a:off x="0" y="1334550"/>
            <a:ext cx="8718300" cy="749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Comic Sans MS"/>
              <a:buNone/>
            </a:pPr>
            <a:r>
              <a:rPr lang="en" sz="1800">
                <a:solidFill>
                  <a:srgbClr val="333333"/>
                </a:solidFill>
                <a:highlight>
                  <a:srgbClr val="FFFFFF"/>
                </a:highlight>
                <a:latin typeface="Verdana"/>
                <a:ea typeface="Verdana"/>
                <a:cs typeface="Verdana"/>
                <a:sym typeface="Verdana"/>
              </a:rPr>
              <a:t>DeMorgan developed a pair of important rules regarding group complementation in Boolean algebra. A long bar over more than one variable.</a:t>
            </a:r>
            <a:endParaRPr sz="18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pic>
        <p:nvPicPr>
          <p:cNvPr id="634" name="Google Shape;634;p87"/>
          <p:cNvPicPr preferRelativeResize="0"/>
          <p:nvPr/>
        </p:nvPicPr>
        <p:blipFill>
          <a:blip r:embed="rId3">
            <a:alphaModFix/>
          </a:blip>
          <a:stretch>
            <a:fillRect/>
          </a:stretch>
        </p:blipFill>
        <p:spPr>
          <a:xfrm>
            <a:off x="2740225" y="0"/>
            <a:ext cx="6103950" cy="5143501"/>
          </a:xfrm>
          <a:prstGeom prst="rect">
            <a:avLst/>
          </a:prstGeom>
          <a:noFill/>
          <a:ln>
            <a:noFill/>
          </a:ln>
        </p:spPr>
      </p:pic>
      <p:sp>
        <p:nvSpPr>
          <p:cNvPr id="635" name="Google Shape;635;p87"/>
          <p:cNvSpPr txBox="1"/>
          <p:nvPr/>
        </p:nvSpPr>
        <p:spPr>
          <a:xfrm>
            <a:off x="0" y="0"/>
            <a:ext cx="3200400" cy="5143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Font typeface="Comic Sans MS"/>
              <a:buNone/>
            </a:pPr>
            <a:r>
              <a:rPr lang="en" sz="3000">
                <a:solidFill>
                  <a:srgbClr val="FF0000"/>
                </a:solidFill>
              </a:rPr>
              <a:t>The basic structure of a 4 x 2 SRAM consists of a decoder that selects which pair of cells to activate</a:t>
            </a:r>
            <a:endParaRPr sz="3000">
              <a:solidFill>
                <a:srgbClr val="FF0000"/>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88"/>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Typical organization of a 4M x 8 SRAM as an array of 4K x 1024 arrays</a:t>
            </a:r>
            <a:endParaRPr sz="3000"/>
          </a:p>
        </p:txBody>
      </p:sp>
      <p:pic>
        <p:nvPicPr>
          <p:cNvPr id="641" name="Google Shape;641;p88"/>
          <p:cNvPicPr preferRelativeResize="0"/>
          <p:nvPr/>
        </p:nvPicPr>
        <p:blipFill>
          <a:blip r:embed="rId3">
            <a:alphaModFix/>
          </a:blip>
          <a:stretch>
            <a:fillRect/>
          </a:stretch>
        </p:blipFill>
        <p:spPr>
          <a:xfrm>
            <a:off x="300188" y="1668325"/>
            <a:ext cx="7629524" cy="303530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89"/>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DRAMs</a:t>
            </a:r>
            <a:endParaRPr/>
          </a:p>
        </p:txBody>
      </p:sp>
      <p:sp>
        <p:nvSpPr>
          <p:cNvPr id="647" name="Google Shape;647;p89"/>
          <p:cNvSpPr txBox="1"/>
          <p:nvPr/>
        </p:nvSpPr>
        <p:spPr>
          <a:xfrm>
            <a:off x="0" y="1312875"/>
            <a:ext cx="7315200" cy="38307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 sz="2400"/>
              <a:t>In a </a:t>
            </a:r>
            <a:r>
              <a:rPr b="1" lang="en" sz="2400"/>
              <a:t>Dynamic RAM (DRAM)</a:t>
            </a:r>
            <a:r>
              <a:rPr lang="en" sz="2400"/>
              <a:t>, the value kept in a cell is stored as a charge in a capacitor.</a:t>
            </a:r>
            <a:endParaRPr sz="2400"/>
          </a:p>
          <a:p>
            <a:pPr indent="0" lvl="0" marL="0" rtl="0" algn="l">
              <a:spcBef>
                <a:spcPts val="0"/>
              </a:spcBef>
              <a:spcAft>
                <a:spcPts val="0"/>
              </a:spcAft>
              <a:buNone/>
            </a:pPr>
            <a:r>
              <a:t/>
            </a:r>
            <a:endParaRPr sz="2400"/>
          </a:p>
          <a:p>
            <a:pPr indent="-342900" lvl="0" marL="342900" rtl="0" algn="l">
              <a:spcBef>
                <a:spcPts val="0"/>
              </a:spcBef>
              <a:spcAft>
                <a:spcPts val="0"/>
              </a:spcAft>
              <a:buSzPts val="2400"/>
              <a:buChar char="•"/>
            </a:pPr>
            <a:r>
              <a:rPr lang="en" sz="2400"/>
              <a:t>A single transistor is used to access this stored charge, either</a:t>
            </a:r>
            <a:endParaRPr sz="2400"/>
          </a:p>
          <a:p>
            <a:pPr indent="-349250" lvl="1" marL="806450" rtl="0" algn="l">
              <a:spcBef>
                <a:spcPts val="0"/>
              </a:spcBef>
              <a:spcAft>
                <a:spcPts val="0"/>
              </a:spcAft>
              <a:buSzPts val="2400"/>
              <a:buChar char="–"/>
            </a:pPr>
            <a:r>
              <a:rPr lang="en" sz="2400"/>
              <a:t>to read the value, or</a:t>
            </a:r>
            <a:endParaRPr sz="2400"/>
          </a:p>
          <a:p>
            <a:pPr indent="-349250" lvl="1" marL="806450" rtl="0" algn="l">
              <a:spcBef>
                <a:spcPts val="0"/>
              </a:spcBef>
              <a:spcAft>
                <a:spcPts val="0"/>
              </a:spcAft>
              <a:buSzPts val="2400"/>
              <a:buChar char="–"/>
            </a:pPr>
            <a:r>
              <a:rPr lang="en" sz="2400"/>
              <a:t>to overwrite the charge stored there</a:t>
            </a:r>
            <a:endParaRPr sz="2400"/>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90"/>
          <p:cNvSpPr txBox="1"/>
          <p:nvPr>
            <p:ph type="title"/>
          </p:nvPr>
        </p:nvSpPr>
        <p:spPr>
          <a:xfrm>
            <a:off x="212350" y="101100"/>
            <a:ext cx="77700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single-transistor DRAM cell</a:t>
            </a:r>
            <a:endParaRPr/>
          </a:p>
        </p:txBody>
      </p:sp>
      <p:pic>
        <p:nvPicPr>
          <p:cNvPr id="653" name="Google Shape;653;p90"/>
          <p:cNvPicPr preferRelativeResize="0"/>
          <p:nvPr/>
        </p:nvPicPr>
        <p:blipFill>
          <a:blip r:embed="rId3">
            <a:alphaModFix/>
          </a:blip>
          <a:stretch>
            <a:fillRect/>
          </a:stretch>
        </p:blipFill>
        <p:spPr>
          <a:xfrm>
            <a:off x="0" y="1208175"/>
            <a:ext cx="6248400" cy="3201425"/>
          </a:xfrm>
          <a:prstGeom prst="rect">
            <a:avLst/>
          </a:prstGeom>
          <a:noFill/>
          <a:ln>
            <a:noFill/>
          </a:ln>
        </p:spPr>
      </p:pic>
      <p:sp>
        <p:nvSpPr>
          <p:cNvPr id="654" name="Google Shape;654;p90"/>
          <p:cNvSpPr txBox="1"/>
          <p:nvPr/>
        </p:nvSpPr>
        <p:spPr>
          <a:xfrm>
            <a:off x="0" y="4359625"/>
            <a:ext cx="7315200" cy="733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Comic Sans MS"/>
              <a:buNone/>
            </a:pPr>
            <a:r>
              <a:rPr lang="en" sz="1800"/>
              <a:t>A single-transistor DRAM cell contains</a:t>
            </a:r>
            <a:endParaRPr sz="1800"/>
          </a:p>
          <a:p>
            <a:pPr indent="-427037" lvl="0" marL="465137" rtl="0" algn="l">
              <a:spcBef>
                <a:spcPts val="0"/>
              </a:spcBef>
              <a:spcAft>
                <a:spcPts val="0"/>
              </a:spcAft>
              <a:buSzPts val="1800"/>
              <a:buChar char="•"/>
            </a:pPr>
            <a:r>
              <a:rPr lang="en" sz="1800"/>
              <a:t>a capacitor that stores the cell contents</a:t>
            </a:r>
            <a:endParaRPr sz="1800"/>
          </a:p>
          <a:p>
            <a:pPr indent="-427037" lvl="0" marL="465137" rtl="0" algn="l">
              <a:spcBef>
                <a:spcPts val="0"/>
              </a:spcBef>
              <a:spcAft>
                <a:spcPts val="0"/>
              </a:spcAft>
              <a:buSzPts val="1800"/>
              <a:buChar char="•"/>
            </a:pPr>
            <a:r>
              <a:rPr lang="en" sz="1800"/>
              <a:t>a transistor used to access the cell</a:t>
            </a:r>
            <a:endParaRPr sz="1800"/>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91"/>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A 4M x 1 DRAM</a:t>
            </a:r>
            <a:br>
              <a:rPr lang="en" sz="3000"/>
            </a:br>
            <a:r>
              <a:rPr lang="en" sz="3000"/>
              <a:t>Built With a 2048 x 2048 Array</a:t>
            </a:r>
            <a:endParaRPr sz="3000"/>
          </a:p>
        </p:txBody>
      </p:sp>
      <p:pic>
        <p:nvPicPr>
          <p:cNvPr id="660" name="Google Shape;660;p91"/>
          <p:cNvPicPr preferRelativeResize="0"/>
          <p:nvPr/>
        </p:nvPicPr>
        <p:blipFill>
          <a:blip r:embed="rId3">
            <a:alphaModFix/>
          </a:blip>
          <a:stretch>
            <a:fillRect/>
          </a:stretch>
        </p:blipFill>
        <p:spPr>
          <a:xfrm>
            <a:off x="0" y="1239328"/>
            <a:ext cx="6816725" cy="3904175"/>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92"/>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SDRAM</a:t>
            </a:r>
            <a:endParaRPr/>
          </a:p>
        </p:txBody>
      </p:sp>
      <p:sp>
        <p:nvSpPr>
          <p:cNvPr id="666" name="Google Shape;666;p92"/>
          <p:cNvSpPr txBox="1"/>
          <p:nvPr/>
        </p:nvSpPr>
        <p:spPr>
          <a:xfrm>
            <a:off x="0" y="1224450"/>
            <a:ext cx="7315200" cy="3918900"/>
          </a:xfrm>
          <a:prstGeom prst="rect">
            <a:avLst/>
          </a:prstGeom>
          <a:noFill/>
          <a:ln>
            <a:noFill/>
          </a:ln>
        </p:spPr>
        <p:txBody>
          <a:bodyPr anchorCtr="0" anchor="t" bIns="45700" lIns="91425" spcFirstLastPara="1" rIns="91425" wrap="square" tIns="45700">
            <a:noAutofit/>
          </a:bodyPr>
          <a:lstStyle/>
          <a:p>
            <a:pPr indent="-304800" lvl="0" marL="342900" rtl="0" algn="l">
              <a:spcBef>
                <a:spcPts val="0"/>
              </a:spcBef>
              <a:spcAft>
                <a:spcPts val="0"/>
              </a:spcAft>
              <a:buSzPts val="1800"/>
              <a:buChar char="•"/>
            </a:pPr>
            <a:r>
              <a:rPr b="1" lang="en" sz="1800"/>
              <a:t>Synchronous DRAM</a:t>
            </a:r>
            <a:r>
              <a:rPr lang="en" sz="1800"/>
              <a:t> is high speed output DRAM, which changes the column address without changing the row address and clocks address inputs to increase speed and precision</a:t>
            </a:r>
            <a:endParaRPr sz="1800"/>
          </a:p>
          <a:p>
            <a:pPr indent="0" lvl="0" marL="0" rtl="0" algn="l">
              <a:spcBef>
                <a:spcPts val="0"/>
              </a:spcBef>
              <a:spcAft>
                <a:spcPts val="0"/>
              </a:spcAft>
              <a:buNone/>
            </a:pPr>
            <a:r>
              <a:t/>
            </a:r>
            <a:endParaRPr sz="1800"/>
          </a:p>
          <a:p>
            <a:pPr indent="-304800" lvl="0" marL="342900" rtl="0" algn="l">
              <a:spcBef>
                <a:spcPts val="0"/>
              </a:spcBef>
              <a:spcAft>
                <a:spcPts val="0"/>
              </a:spcAft>
              <a:buSzPts val="1800"/>
              <a:buChar char="•"/>
            </a:pPr>
            <a:r>
              <a:rPr lang="en" sz="1800"/>
              <a:t>Since 1999, SDRAM is the most used form of RAM in cache-based main memory</a:t>
            </a:r>
            <a:endParaRPr sz="1800"/>
          </a:p>
          <a:p>
            <a:pPr indent="0" lvl="0" marL="0" rtl="0" algn="l">
              <a:spcBef>
                <a:spcPts val="0"/>
              </a:spcBef>
              <a:spcAft>
                <a:spcPts val="0"/>
              </a:spcAft>
              <a:buNone/>
            </a:pPr>
            <a:r>
              <a:t/>
            </a:r>
            <a:endParaRPr sz="1800"/>
          </a:p>
          <a:p>
            <a:pPr indent="-304800" lvl="0" marL="342900" rtl="0" algn="l">
              <a:spcBef>
                <a:spcPts val="0"/>
              </a:spcBef>
              <a:spcAft>
                <a:spcPts val="0"/>
              </a:spcAft>
              <a:buSzPts val="1800"/>
              <a:buChar char="•"/>
            </a:pPr>
            <a:r>
              <a:rPr lang="en" sz="1800"/>
              <a:t>Since 2004, DDRRAM (Double Data Rate RAMs), which transfers data on both the rising and falling edge of the clock, is the most used form of SDRAM</a:t>
            </a:r>
            <a:endParaRPr sz="1800"/>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93"/>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Error Correction</a:t>
            </a:r>
            <a:endParaRPr/>
          </a:p>
        </p:txBody>
      </p:sp>
      <p:sp>
        <p:nvSpPr>
          <p:cNvPr id="672" name="Google Shape;672;p93"/>
          <p:cNvSpPr txBox="1"/>
          <p:nvPr/>
        </p:nvSpPr>
        <p:spPr>
          <a:xfrm>
            <a:off x="0" y="1207750"/>
            <a:ext cx="7315200" cy="3935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800"/>
          </a:p>
          <a:p>
            <a:pPr indent="-304800" lvl="0" marL="342900" rtl="0" algn="l">
              <a:spcBef>
                <a:spcPts val="0"/>
              </a:spcBef>
              <a:spcAft>
                <a:spcPts val="0"/>
              </a:spcAft>
              <a:buSzPts val="1800"/>
              <a:buChar char="•"/>
            </a:pPr>
            <a:r>
              <a:rPr lang="en" sz="1800"/>
              <a:t>An </a:t>
            </a:r>
            <a:r>
              <a:rPr b="1" lang="en" sz="1800"/>
              <a:t>error-detecting code (EDC)</a:t>
            </a:r>
            <a:r>
              <a:rPr lang="en" sz="1800"/>
              <a:t> is a code that enables the detection of an error in data, but not the precise location, and hence correction of the error.</a:t>
            </a:r>
            <a:endParaRPr sz="1800"/>
          </a:p>
          <a:p>
            <a:pPr indent="0" lvl="0" marL="0" rtl="0" algn="l">
              <a:spcBef>
                <a:spcPts val="0"/>
              </a:spcBef>
              <a:spcAft>
                <a:spcPts val="0"/>
              </a:spcAft>
              <a:buNone/>
            </a:pPr>
            <a:r>
              <a:t/>
            </a:r>
            <a:endParaRPr sz="1800"/>
          </a:p>
          <a:p>
            <a:pPr indent="-304800" lvl="0" marL="342900" rtl="0" algn="l">
              <a:spcBef>
                <a:spcPts val="0"/>
              </a:spcBef>
              <a:spcAft>
                <a:spcPts val="0"/>
              </a:spcAft>
              <a:buSzPts val="1800"/>
              <a:buChar char="•"/>
            </a:pPr>
            <a:r>
              <a:rPr lang="en" sz="1800"/>
              <a:t>An </a:t>
            </a:r>
            <a:r>
              <a:rPr b="1" lang="en" sz="1800"/>
              <a:t>error-correcting code (ECC)</a:t>
            </a:r>
            <a:r>
              <a:rPr lang="en" sz="1800"/>
              <a:t> is a code that enables the detection of an error in data and the determination of the precise location of the error, which allows correction of the error.</a:t>
            </a:r>
            <a:endParaRPr sz="1800"/>
          </a:p>
          <a:p>
            <a:pPr indent="0" lvl="0" marL="0" rtl="0" algn="l">
              <a:spcBef>
                <a:spcPts val="0"/>
              </a:spcBef>
              <a:spcAft>
                <a:spcPts val="0"/>
              </a:spcAft>
              <a:buNone/>
            </a:pPr>
            <a:r>
              <a:t/>
            </a:r>
            <a:endParaRPr sz="1800"/>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94"/>
          <p:cNvSpPr txBox="1"/>
          <p:nvPr>
            <p:ph type="title"/>
          </p:nvPr>
        </p:nvSpPr>
        <p:spPr>
          <a:xfrm>
            <a:off x="440500" y="17625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Error Detection vs. </a:t>
            </a:r>
            <a:endParaRPr sz="3600"/>
          </a:p>
          <a:p>
            <a:pPr indent="0" lvl="0" marL="0" rtl="0" algn="l">
              <a:spcBef>
                <a:spcPts val="0"/>
              </a:spcBef>
              <a:spcAft>
                <a:spcPts val="0"/>
              </a:spcAft>
              <a:buNone/>
            </a:pPr>
            <a:r>
              <a:rPr lang="en" sz="3600"/>
              <a:t>Error Correction</a:t>
            </a:r>
            <a:endParaRPr sz="3600"/>
          </a:p>
        </p:txBody>
      </p:sp>
      <p:sp>
        <p:nvSpPr>
          <p:cNvPr id="678" name="Google Shape;678;p94"/>
          <p:cNvSpPr txBox="1"/>
          <p:nvPr/>
        </p:nvSpPr>
        <p:spPr>
          <a:xfrm>
            <a:off x="0" y="1190250"/>
            <a:ext cx="7315200" cy="3953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800"/>
          </a:p>
          <a:p>
            <a:pPr indent="-304800" lvl="0" marL="342900" rtl="0" algn="l">
              <a:spcBef>
                <a:spcPts val="0"/>
              </a:spcBef>
              <a:spcAft>
                <a:spcPts val="0"/>
              </a:spcAft>
              <a:buSzPts val="1800"/>
              <a:buChar char="•"/>
            </a:pPr>
            <a:r>
              <a:rPr lang="en" sz="1800"/>
              <a:t>A 1-bit parity code is a </a:t>
            </a:r>
            <a:r>
              <a:rPr b="1" lang="en" sz="1800"/>
              <a:t>distance-2 code</a:t>
            </a:r>
            <a:endParaRPr b="1" sz="1800"/>
          </a:p>
          <a:p>
            <a:pPr indent="-311150" lvl="1" marL="806450" rtl="0" algn="l">
              <a:spcBef>
                <a:spcPts val="0"/>
              </a:spcBef>
              <a:spcAft>
                <a:spcPts val="0"/>
              </a:spcAft>
              <a:buSzPts val="1800"/>
              <a:buChar char="–"/>
            </a:pPr>
            <a:r>
              <a:rPr lang="en" sz="1800"/>
              <a:t>No 1-bit change can generate another legal combination of data plus parity</a:t>
            </a:r>
            <a:endParaRPr sz="1800"/>
          </a:p>
          <a:p>
            <a:pPr indent="-311150" lvl="1" marL="806450" rtl="0" algn="l">
              <a:spcBef>
                <a:spcPts val="0"/>
              </a:spcBef>
              <a:spcAft>
                <a:spcPts val="0"/>
              </a:spcAft>
              <a:buSzPts val="1800"/>
              <a:buChar char="–"/>
            </a:pPr>
            <a:r>
              <a:rPr lang="en" sz="1800"/>
              <a:t>After any 2-bit change in data plus parity, the parity will match the data and the error cannot be detected</a:t>
            </a:r>
            <a:endParaRPr sz="1800"/>
          </a:p>
          <a:p>
            <a:pPr indent="0" lvl="0" marL="0" rtl="0" algn="l">
              <a:spcBef>
                <a:spcPts val="0"/>
              </a:spcBef>
              <a:spcAft>
                <a:spcPts val="0"/>
              </a:spcAft>
              <a:buNone/>
            </a:pPr>
            <a:r>
              <a:t/>
            </a:r>
            <a:endParaRPr sz="1800"/>
          </a:p>
          <a:p>
            <a:pPr indent="-304800" lvl="0" marL="342900" rtl="0" algn="l">
              <a:spcBef>
                <a:spcPts val="0"/>
              </a:spcBef>
              <a:spcAft>
                <a:spcPts val="0"/>
              </a:spcAft>
              <a:buSzPts val="1800"/>
              <a:buChar char="•"/>
            </a:pPr>
            <a:r>
              <a:rPr lang="en" sz="1800"/>
              <a:t>A </a:t>
            </a:r>
            <a:r>
              <a:rPr b="1" lang="en" sz="1800"/>
              <a:t>distance-3 code</a:t>
            </a:r>
            <a:r>
              <a:rPr lang="en" sz="1800"/>
              <a:t> can detect more than one error or correct an error</a:t>
            </a:r>
            <a:endParaRPr sz="1800"/>
          </a:p>
          <a:p>
            <a:pPr indent="-311150" lvl="1" marL="806450" rtl="0" algn="l">
              <a:spcBef>
                <a:spcPts val="0"/>
              </a:spcBef>
              <a:spcAft>
                <a:spcPts val="0"/>
              </a:spcAft>
              <a:buSzPts val="1800"/>
              <a:buChar char="–"/>
            </a:pPr>
            <a:r>
              <a:rPr lang="en" sz="1800"/>
              <a:t>Legal combinations of data plus ECC have at least 3 bits differing from any other legal combination</a:t>
            </a:r>
            <a:endParaRPr sz="1800"/>
          </a:p>
          <a:p>
            <a:pPr indent="-311150" lvl="1" marL="806450" rtl="0" algn="l">
              <a:spcBef>
                <a:spcPts val="0"/>
              </a:spcBef>
              <a:spcAft>
                <a:spcPts val="0"/>
              </a:spcAft>
              <a:buSzPts val="1800"/>
              <a:buChar char="–"/>
            </a:pPr>
            <a:r>
              <a:rPr lang="en" sz="1800"/>
              <a:t>Two errors can be recognized, but we cannot correct the errors</a:t>
            </a:r>
            <a:endParaRPr sz="1800"/>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95"/>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Distance-3 Error Correction Code</a:t>
            </a:r>
            <a:endParaRPr sz="3600"/>
          </a:p>
        </p:txBody>
      </p:sp>
      <p:pic>
        <p:nvPicPr>
          <p:cNvPr id="684" name="Google Shape;684;p95"/>
          <p:cNvPicPr preferRelativeResize="0"/>
          <p:nvPr/>
        </p:nvPicPr>
        <p:blipFill>
          <a:blip r:embed="rId3">
            <a:alphaModFix/>
          </a:blip>
          <a:stretch>
            <a:fillRect/>
          </a:stretch>
        </p:blipFill>
        <p:spPr>
          <a:xfrm>
            <a:off x="0" y="1306800"/>
            <a:ext cx="8032550" cy="2786075"/>
          </a:xfrm>
          <a:prstGeom prst="rect">
            <a:avLst/>
          </a:prstGeom>
          <a:noFill/>
          <a:ln>
            <a:noFill/>
          </a:ln>
        </p:spPr>
      </p:pic>
      <p:sp>
        <p:nvSpPr>
          <p:cNvPr id="685" name="Google Shape;685;p95"/>
          <p:cNvSpPr txBox="1"/>
          <p:nvPr/>
        </p:nvSpPr>
        <p:spPr>
          <a:xfrm>
            <a:off x="96125" y="4216675"/>
            <a:ext cx="7315200" cy="743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1800"/>
              <a:t>Here are the data words and a distance-3 error correction code for a 4-bit data item.</a:t>
            </a:r>
            <a:endParaRPr sz="1800"/>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96"/>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Finite State Machines</a:t>
            </a:r>
            <a:endParaRPr/>
          </a:p>
        </p:txBody>
      </p:sp>
      <p:sp>
        <p:nvSpPr>
          <p:cNvPr id="691" name="Google Shape;691;p96"/>
          <p:cNvSpPr txBox="1"/>
          <p:nvPr/>
        </p:nvSpPr>
        <p:spPr>
          <a:xfrm>
            <a:off x="0" y="1319275"/>
            <a:ext cx="7315200" cy="3640500"/>
          </a:xfrm>
          <a:prstGeom prst="rect">
            <a:avLst/>
          </a:prstGeom>
          <a:noFill/>
          <a:ln>
            <a:noFill/>
          </a:ln>
        </p:spPr>
        <p:txBody>
          <a:bodyPr anchorCtr="0" anchor="t" bIns="45700" lIns="91425" spcFirstLastPara="1" rIns="91425" wrap="square" tIns="45700">
            <a:noAutofit/>
          </a:bodyPr>
          <a:lstStyle/>
          <a:p>
            <a:pPr indent="-304800" lvl="0" marL="342900" rtl="0" algn="l">
              <a:spcBef>
                <a:spcPts val="0"/>
              </a:spcBef>
              <a:spcAft>
                <a:spcPts val="0"/>
              </a:spcAft>
              <a:buSzPts val="1800"/>
              <a:buChar char="•"/>
            </a:pPr>
            <a:r>
              <a:rPr lang="en" sz="1800"/>
              <a:t>A </a:t>
            </a:r>
            <a:r>
              <a:rPr b="1" lang="en" sz="1800"/>
              <a:t>finite state machine</a:t>
            </a:r>
            <a:r>
              <a:rPr lang="en" sz="1800"/>
              <a:t> is a sequential logic function consisting of a set of inputs and outputs, a next-state function that maps the current state and the inputs to a new state, and an output function that maps the current state and possibly the inputs to a set of asserted outputs.</a:t>
            </a:r>
            <a:endParaRPr sz="1800"/>
          </a:p>
          <a:p>
            <a:pPr indent="0" lvl="0" marL="0" rtl="0" algn="l">
              <a:spcBef>
                <a:spcPts val="0"/>
              </a:spcBef>
              <a:spcAft>
                <a:spcPts val="0"/>
              </a:spcAft>
              <a:buNone/>
            </a:pPr>
            <a:r>
              <a:t/>
            </a:r>
            <a:endParaRPr sz="1800"/>
          </a:p>
          <a:p>
            <a:pPr indent="-304800" lvl="0" marL="342900" rtl="0" algn="l">
              <a:spcBef>
                <a:spcPts val="0"/>
              </a:spcBef>
              <a:spcAft>
                <a:spcPts val="0"/>
              </a:spcAft>
              <a:buSzPts val="1800"/>
              <a:buChar char="•"/>
            </a:pPr>
            <a:r>
              <a:rPr lang="en" sz="1800"/>
              <a:t>A </a:t>
            </a:r>
            <a:r>
              <a:rPr b="1" lang="en" sz="1800"/>
              <a:t>next-state function</a:t>
            </a:r>
            <a:r>
              <a:rPr lang="en" sz="1800"/>
              <a:t> is a combinational function that, given the inputs and the current state, determines the next state of a finite state machine.</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6"/>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Gates</a:t>
            </a:r>
            <a:endParaRPr/>
          </a:p>
        </p:txBody>
      </p:sp>
      <p:sp>
        <p:nvSpPr>
          <p:cNvPr id="199" name="Google Shape;199;p16"/>
          <p:cNvSpPr txBox="1"/>
          <p:nvPr/>
        </p:nvSpPr>
        <p:spPr>
          <a:xfrm>
            <a:off x="0" y="1331250"/>
            <a:ext cx="7315200" cy="3812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1800"/>
              <a:t>A </a:t>
            </a:r>
            <a:r>
              <a:rPr b="1" lang="en" sz="1800"/>
              <a:t>gate</a:t>
            </a:r>
            <a:r>
              <a:rPr lang="en" sz="1800"/>
              <a:t> is a device that implements basic logic functions, such as </a:t>
            </a:r>
            <a:r>
              <a:rPr b="1" lang="en" sz="1800"/>
              <a:t>AND</a:t>
            </a:r>
            <a:r>
              <a:rPr lang="en" sz="1800"/>
              <a:t> or </a:t>
            </a:r>
            <a:r>
              <a:rPr b="1" lang="en" sz="1800"/>
              <a:t>OR</a:t>
            </a:r>
            <a:r>
              <a:rPr lang="en" sz="1800"/>
              <a: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Logic blocks are built from gates that implement basic logic functions.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Since </a:t>
            </a:r>
            <a:r>
              <a:rPr b="1" lang="en" sz="1800"/>
              <a:t>AND</a:t>
            </a:r>
            <a:r>
              <a:rPr lang="en" sz="1800"/>
              <a:t> is commutative and associative, an </a:t>
            </a:r>
            <a:r>
              <a:rPr b="1" lang="en" sz="1800"/>
              <a:t>AND</a:t>
            </a:r>
            <a:r>
              <a:rPr lang="en" sz="1800"/>
              <a:t> gate can have multiple inputs, with the output equal to the </a:t>
            </a:r>
            <a:r>
              <a:rPr b="1" lang="en" sz="1800"/>
              <a:t>AND</a:t>
            </a:r>
            <a:r>
              <a:rPr lang="en" sz="1800"/>
              <a:t> of all the inputs.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The same is true of </a:t>
            </a:r>
            <a:r>
              <a:rPr b="1" lang="en" sz="1800"/>
              <a:t>OR</a:t>
            </a:r>
            <a:r>
              <a:rPr lang="en" sz="1800"/>
              <a: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The logical function </a:t>
            </a:r>
            <a:r>
              <a:rPr b="1" lang="en" sz="1800"/>
              <a:t>NOT</a:t>
            </a:r>
            <a:r>
              <a:rPr lang="en" sz="1800"/>
              <a:t> is implemented with an inverter that always has a single input.</a:t>
            </a:r>
            <a:endParaRPr sz="1800"/>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97"/>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state machine</a:t>
            </a:r>
            <a:endParaRPr/>
          </a:p>
        </p:txBody>
      </p:sp>
      <p:pic>
        <p:nvPicPr>
          <p:cNvPr id="697" name="Google Shape;697;p97"/>
          <p:cNvPicPr preferRelativeResize="0"/>
          <p:nvPr/>
        </p:nvPicPr>
        <p:blipFill>
          <a:blip r:embed="rId3">
            <a:alphaModFix/>
          </a:blip>
          <a:stretch>
            <a:fillRect/>
          </a:stretch>
        </p:blipFill>
        <p:spPr>
          <a:xfrm>
            <a:off x="0" y="1285875"/>
            <a:ext cx="7999151" cy="3720500"/>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98"/>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Moore vs. Mealy Machines</a:t>
            </a:r>
            <a:endParaRPr/>
          </a:p>
        </p:txBody>
      </p:sp>
      <p:sp>
        <p:nvSpPr>
          <p:cNvPr id="703" name="Google Shape;703;p98"/>
          <p:cNvSpPr txBox="1"/>
          <p:nvPr/>
        </p:nvSpPr>
        <p:spPr>
          <a:xfrm>
            <a:off x="0" y="1224450"/>
            <a:ext cx="7315200" cy="3918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800"/>
          </a:p>
          <a:p>
            <a:pPr indent="-304800" lvl="0" marL="342900" rtl="0" algn="l">
              <a:spcBef>
                <a:spcPts val="0"/>
              </a:spcBef>
              <a:spcAft>
                <a:spcPts val="0"/>
              </a:spcAft>
              <a:buSzPts val="1800"/>
              <a:buChar char="•"/>
            </a:pPr>
            <a:r>
              <a:rPr lang="en" sz="1800"/>
              <a:t>A </a:t>
            </a:r>
            <a:r>
              <a:rPr b="1" lang="en" sz="1800"/>
              <a:t>Moore machine</a:t>
            </a:r>
            <a:r>
              <a:rPr lang="en" sz="1800"/>
              <a:t> is a finite state machine whose output function depends on just the current state</a:t>
            </a:r>
            <a:endParaRPr sz="1800"/>
          </a:p>
          <a:p>
            <a:pPr indent="0" lvl="0" marL="0" rtl="0" algn="l">
              <a:spcBef>
                <a:spcPts val="0"/>
              </a:spcBef>
              <a:spcAft>
                <a:spcPts val="0"/>
              </a:spcAft>
              <a:buNone/>
            </a:pPr>
            <a:r>
              <a:t/>
            </a:r>
            <a:endParaRPr sz="1800"/>
          </a:p>
          <a:p>
            <a:pPr indent="-304800" lvl="0" marL="342900" rtl="0" algn="l">
              <a:spcBef>
                <a:spcPts val="0"/>
              </a:spcBef>
              <a:spcAft>
                <a:spcPts val="0"/>
              </a:spcAft>
              <a:buSzPts val="1800"/>
              <a:buChar char="•"/>
            </a:pPr>
            <a:r>
              <a:rPr lang="en" sz="1800"/>
              <a:t>A </a:t>
            </a:r>
            <a:r>
              <a:rPr b="1" lang="en" sz="1800"/>
              <a:t>Mealy machine</a:t>
            </a:r>
            <a:r>
              <a:rPr lang="en" sz="1800"/>
              <a:t> is a finite state machine whose output function depends on both the current state and the current input</a:t>
            </a:r>
            <a:endParaRPr sz="1800"/>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99"/>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Controlling a Traffic Light</a:t>
            </a:r>
            <a:endParaRPr/>
          </a:p>
        </p:txBody>
      </p:sp>
      <p:sp>
        <p:nvSpPr>
          <p:cNvPr id="709" name="Google Shape;709;p99"/>
          <p:cNvSpPr txBox="1"/>
          <p:nvPr/>
        </p:nvSpPr>
        <p:spPr>
          <a:xfrm>
            <a:off x="0" y="1313700"/>
            <a:ext cx="7315200" cy="3829800"/>
          </a:xfrm>
          <a:prstGeom prst="rect">
            <a:avLst/>
          </a:prstGeom>
          <a:noFill/>
          <a:ln>
            <a:noFill/>
          </a:ln>
        </p:spPr>
        <p:txBody>
          <a:bodyPr anchorCtr="0" anchor="t" bIns="45700" lIns="91425" spcFirstLastPara="1" rIns="91425" wrap="square" tIns="45700">
            <a:noAutofit/>
          </a:bodyPr>
          <a:lstStyle/>
          <a:p>
            <a:pPr indent="-304800" lvl="0" marL="342900" rtl="0" algn="l">
              <a:spcBef>
                <a:spcPts val="0"/>
              </a:spcBef>
              <a:spcAft>
                <a:spcPts val="0"/>
              </a:spcAft>
              <a:buSzPts val="1800"/>
              <a:buChar char="•"/>
            </a:pPr>
            <a:r>
              <a:rPr lang="en" sz="1800"/>
              <a:t>Clock = 0.033 Hz</a:t>
            </a:r>
            <a:endParaRPr sz="1800"/>
          </a:p>
          <a:p>
            <a:pPr indent="-304800" lvl="0" marL="342900" rtl="0" algn="l">
              <a:spcBef>
                <a:spcPts val="0"/>
              </a:spcBef>
              <a:spcAft>
                <a:spcPts val="0"/>
              </a:spcAft>
              <a:buSzPts val="1800"/>
              <a:buChar char="•"/>
            </a:pPr>
            <a:r>
              <a:rPr lang="en" sz="1800"/>
              <a:t>Outputs (asserted=green, deasserted=red)</a:t>
            </a:r>
            <a:endParaRPr sz="1800"/>
          </a:p>
          <a:p>
            <a:pPr indent="-247650" lvl="1" marL="742950" rtl="0" algn="l">
              <a:spcBef>
                <a:spcPts val="0"/>
              </a:spcBef>
              <a:spcAft>
                <a:spcPts val="0"/>
              </a:spcAft>
              <a:buSzPts val="1800"/>
              <a:buChar char="–"/>
            </a:pPr>
            <a:r>
              <a:rPr lang="en" sz="1800"/>
              <a:t>NSlite</a:t>
            </a:r>
            <a:endParaRPr sz="1800"/>
          </a:p>
          <a:p>
            <a:pPr indent="-247650" lvl="1" marL="742950" rtl="0" algn="l">
              <a:spcBef>
                <a:spcPts val="0"/>
              </a:spcBef>
              <a:spcAft>
                <a:spcPts val="0"/>
              </a:spcAft>
              <a:buSzPts val="1800"/>
              <a:buChar char="–"/>
            </a:pPr>
            <a:r>
              <a:rPr lang="en" sz="1800"/>
              <a:t>EWlite</a:t>
            </a:r>
            <a:endParaRPr sz="1800"/>
          </a:p>
          <a:p>
            <a:pPr indent="-304800" lvl="0" marL="342900" rtl="0" algn="l">
              <a:spcBef>
                <a:spcPts val="0"/>
              </a:spcBef>
              <a:spcAft>
                <a:spcPts val="0"/>
              </a:spcAft>
              <a:buSzPts val="1800"/>
              <a:buChar char="•"/>
            </a:pPr>
            <a:r>
              <a:rPr lang="en" sz="1800"/>
              <a:t>Inputs (from sensors embedded in road)</a:t>
            </a:r>
            <a:endParaRPr sz="1800"/>
          </a:p>
          <a:p>
            <a:pPr indent="-247650" lvl="1" marL="742950" rtl="0" algn="l">
              <a:spcBef>
                <a:spcPts val="0"/>
              </a:spcBef>
              <a:spcAft>
                <a:spcPts val="0"/>
              </a:spcAft>
              <a:buSzPts val="1800"/>
              <a:buChar char="–"/>
            </a:pPr>
            <a:r>
              <a:rPr lang="en" sz="1800"/>
              <a:t>NScar</a:t>
            </a:r>
            <a:endParaRPr sz="1800"/>
          </a:p>
          <a:p>
            <a:pPr indent="-247650" lvl="1" marL="742950" rtl="0" algn="l">
              <a:spcBef>
                <a:spcPts val="0"/>
              </a:spcBef>
              <a:spcAft>
                <a:spcPts val="0"/>
              </a:spcAft>
              <a:buSzPts val="1800"/>
              <a:buChar char="–"/>
            </a:pPr>
            <a:r>
              <a:rPr lang="en" sz="1800"/>
              <a:t>EWcar</a:t>
            </a:r>
            <a:endParaRPr sz="1800"/>
          </a:p>
          <a:p>
            <a:pPr indent="-304800" lvl="0" marL="342900" rtl="0" algn="l">
              <a:spcBef>
                <a:spcPts val="0"/>
              </a:spcBef>
              <a:spcAft>
                <a:spcPts val="0"/>
              </a:spcAft>
              <a:buSzPts val="1800"/>
              <a:buChar char="•"/>
            </a:pPr>
            <a:r>
              <a:rPr lang="en" sz="1800"/>
              <a:t>States (indicates green light)</a:t>
            </a:r>
            <a:endParaRPr sz="1800"/>
          </a:p>
          <a:p>
            <a:pPr indent="-247650" lvl="1" marL="742950" rtl="0" algn="l">
              <a:spcBef>
                <a:spcPts val="0"/>
              </a:spcBef>
              <a:spcAft>
                <a:spcPts val="0"/>
              </a:spcAft>
              <a:buSzPts val="1800"/>
              <a:buChar char="–"/>
            </a:pPr>
            <a:r>
              <a:rPr lang="en" sz="1800"/>
              <a:t>NSgreen</a:t>
            </a:r>
            <a:endParaRPr sz="1800"/>
          </a:p>
          <a:p>
            <a:pPr indent="-247650" lvl="1" marL="742950" rtl="0" algn="l">
              <a:spcBef>
                <a:spcPts val="0"/>
              </a:spcBef>
              <a:spcAft>
                <a:spcPts val="0"/>
              </a:spcAft>
              <a:buSzPts val="1800"/>
              <a:buChar char="–"/>
            </a:pPr>
            <a:r>
              <a:rPr lang="en" sz="1800"/>
              <a:t>EWgreen</a:t>
            </a:r>
            <a:endParaRPr sz="1800"/>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100"/>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next-state function</a:t>
            </a:r>
            <a:endParaRPr/>
          </a:p>
        </p:txBody>
      </p:sp>
      <p:pic>
        <p:nvPicPr>
          <p:cNvPr id="715" name="Google Shape;715;p100"/>
          <p:cNvPicPr preferRelativeResize="0"/>
          <p:nvPr/>
        </p:nvPicPr>
        <p:blipFill>
          <a:blip r:embed="rId3">
            <a:alphaModFix/>
          </a:blip>
          <a:stretch>
            <a:fillRect/>
          </a:stretch>
        </p:blipFill>
        <p:spPr>
          <a:xfrm>
            <a:off x="0" y="1393850"/>
            <a:ext cx="7772700" cy="3090875"/>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101"/>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output function</a:t>
            </a:r>
            <a:endParaRPr/>
          </a:p>
        </p:txBody>
      </p:sp>
      <p:pic>
        <p:nvPicPr>
          <p:cNvPr id="721" name="Google Shape;721;p101"/>
          <p:cNvPicPr preferRelativeResize="0"/>
          <p:nvPr/>
        </p:nvPicPr>
        <p:blipFill>
          <a:blip r:embed="rId3">
            <a:alphaModFix/>
          </a:blip>
          <a:stretch>
            <a:fillRect/>
          </a:stretch>
        </p:blipFill>
        <p:spPr>
          <a:xfrm>
            <a:off x="117475" y="1574800"/>
            <a:ext cx="7798175" cy="1798625"/>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102"/>
          <p:cNvSpPr txBox="1"/>
          <p:nvPr>
            <p:ph type="title"/>
          </p:nvPr>
        </p:nvSpPr>
        <p:spPr>
          <a:xfrm>
            <a:off x="440500" y="1679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Graphical representation of a finite state machine</a:t>
            </a:r>
            <a:endParaRPr sz="3600"/>
          </a:p>
        </p:txBody>
      </p:sp>
      <p:pic>
        <p:nvPicPr>
          <p:cNvPr id="727" name="Google Shape;727;p102"/>
          <p:cNvPicPr preferRelativeResize="0"/>
          <p:nvPr/>
        </p:nvPicPr>
        <p:blipFill>
          <a:blip r:embed="rId3">
            <a:alphaModFix/>
          </a:blip>
          <a:stretch>
            <a:fillRect/>
          </a:stretch>
        </p:blipFill>
        <p:spPr>
          <a:xfrm>
            <a:off x="0" y="1215325"/>
            <a:ext cx="7965750" cy="3928175"/>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103"/>
          <p:cNvSpPr txBox="1"/>
          <p:nvPr>
            <p:ph type="title"/>
          </p:nvPr>
        </p:nvSpPr>
        <p:spPr>
          <a:xfrm>
            <a:off x="423800" y="22635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Logical representation of a finite state machine</a:t>
            </a:r>
            <a:endParaRPr sz="3600"/>
          </a:p>
        </p:txBody>
      </p:sp>
      <p:pic>
        <p:nvPicPr>
          <p:cNvPr id="733" name="Google Shape;733;p103"/>
          <p:cNvPicPr preferRelativeResize="0"/>
          <p:nvPr/>
        </p:nvPicPr>
        <p:blipFill>
          <a:blip r:embed="rId3">
            <a:alphaModFix/>
          </a:blip>
          <a:stretch>
            <a:fillRect/>
          </a:stretch>
        </p:blipFill>
        <p:spPr>
          <a:xfrm>
            <a:off x="1217700" y="1275375"/>
            <a:ext cx="4919425" cy="3868125"/>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104"/>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finite state machine functions</a:t>
            </a:r>
            <a:endParaRPr sz="4000"/>
          </a:p>
        </p:txBody>
      </p:sp>
      <p:sp>
        <p:nvSpPr>
          <p:cNvPr id="739" name="Google Shape;739;p104"/>
          <p:cNvSpPr txBox="1"/>
          <p:nvPr/>
        </p:nvSpPr>
        <p:spPr>
          <a:xfrm>
            <a:off x="0" y="1216100"/>
            <a:ext cx="8232900" cy="3927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Clr>
                <a:srgbClr val="000000"/>
              </a:buClr>
              <a:buFont typeface="Comic Sans MS"/>
              <a:buNone/>
            </a:pPr>
            <a:r>
              <a:rPr b="1" lang="en"/>
              <a:t>The Next-state Function</a:t>
            </a:r>
            <a:endParaRPr b="1"/>
          </a:p>
          <a:p>
            <a:pPr indent="0" lvl="0" marL="0" rtl="0" algn="l">
              <a:spcBef>
                <a:spcPts val="0"/>
              </a:spcBef>
              <a:spcAft>
                <a:spcPts val="0"/>
              </a:spcAft>
              <a:buClr>
                <a:srgbClr val="0000FF"/>
              </a:buClr>
              <a:buFont typeface="Courier New"/>
              <a:buNone/>
            </a:pPr>
            <a:r>
              <a:rPr lang="en"/>
              <a:t>                                                         __________                                           _____</a:t>
            </a:r>
            <a:endParaRPr/>
          </a:p>
          <a:p>
            <a:pPr indent="0" lvl="0" marL="0" rtl="0" algn="ctr">
              <a:spcBef>
                <a:spcPts val="0"/>
              </a:spcBef>
              <a:spcAft>
                <a:spcPts val="0"/>
              </a:spcAft>
              <a:buClr>
                <a:srgbClr val="0000FF"/>
              </a:buClr>
              <a:buFont typeface="Courier New"/>
              <a:buNone/>
            </a:pPr>
            <a:r>
              <a:rPr lang="en"/>
              <a:t>NextState = (CurrentState*EWcar) + (CurrentState*NScar)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Clr>
                <a:srgbClr val="000000"/>
              </a:buClr>
              <a:buFont typeface="Comic Sans MS"/>
              <a:buNone/>
            </a:pPr>
            <a:r>
              <a:rPr b="1" lang="en"/>
              <a:t>The Output Functions</a:t>
            </a:r>
            <a:endParaRPr b="1"/>
          </a:p>
          <a:p>
            <a:pPr indent="0" lvl="0" marL="0" rtl="0" algn="l">
              <a:spcBef>
                <a:spcPts val="0"/>
              </a:spcBef>
              <a:spcAft>
                <a:spcPts val="0"/>
              </a:spcAft>
              <a:buClr>
                <a:srgbClr val="0000FF"/>
              </a:buClr>
              <a:buFont typeface="Courier New"/>
              <a:buNone/>
            </a:pPr>
            <a:r>
              <a:rPr lang="en"/>
              <a:t>                                                                                 _________</a:t>
            </a:r>
            <a:r>
              <a:rPr lang="en"/>
              <a:t>_</a:t>
            </a:r>
            <a:endParaRPr/>
          </a:p>
          <a:p>
            <a:pPr indent="0" lvl="0" marL="0" rtl="0" algn="ctr">
              <a:spcBef>
                <a:spcPts val="0"/>
              </a:spcBef>
              <a:spcAft>
                <a:spcPts val="0"/>
              </a:spcAft>
              <a:buClr>
                <a:srgbClr val="0000FF"/>
              </a:buClr>
              <a:buFont typeface="Courier New"/>
              <a:buNone/>
            </a:pPr>
            <a:r>
              <a:rPr lang="en"/>
              <a:t>NSlite = CurrentState</a:t>
            </a:r>
            <a:endParaRPr/>
          </a:p>
          <a:p>
            <a:pPr indent="0" lvl="0" marL="0" rtl="0" algn="ctr">
              <a:spcBef>
                <a:spcPts val="0"/>
              </a:spcBef>
              <a:spcAft>
                <a:spcPts val="0"/>
              </a:spcAft>
              <a:buNone/>
            </a:pPr>
            <a:r>
              <a:t/>
            </a:r>
            <a:endParaRPr/>
          </a:p>
          <a:p>
            <a:pPr indent="0" lvl="0" marL="0" rtl="0" algn="ctr">
              <a:spcBef>
                <a:spcPts val="0"/>
              </a:spcBef>
              <a:spcAft>
                <a:spcPts val="0"/>
              </a:spcAft>
              <a:buClr>
                <a:srgbClr val="0000FF"/>
              </a:buClr>
              <a:buFont typeface="Courier New"/>
              <a:buNone/>
            </a:pPr>
            <a:r>
              <a:rPr lang="en"/>
              <a:t>EWlite = CurrentState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105"/>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Timing Methodologies</a:t>
            </a:r>
            <a:endParaRPr/>
          </a:p>
        </p:txBody>
      </p:sp>
      <p:sp>
        <p:nvSpPr>
          <p:cNvPr id="745" name="Google Shape;745;p105"/>
          <p:cNvSpPr txBox="1"/>
          <p:nvPr/>
        </p:nvSpPr>
        <p:spPr>
          <a:xfrm>
            <a:off x="0" y="1216100"/>
            <a:ext cx="7315200" cy="3927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Comic Sans MS"/>
              <a:buNone/>
            </a:pPr>
            <a:r>
              <a:t/>
            </a:r>
            <a:endParaRPr sz="1800"/>
          </a:p>
          <a:p>
            <a:pPr indent="0" lvl="0" marL="0" rtl="0" algn="l">
              <a:spcBef>
                <a:spcPts val="0"/>
              </a:spcBef>
              <a:spcAft>
                <a:spcPts val="0"/>
              </a:spcAft>
              <a:buClr>
                <a:srgbClr val="000000"/>
              </a:buClr>
              <a:buFont typeface="Comic Sans MS"/>
              <a:buNone/>
            </a:pPr>
            <a:r>
              <a:rPr b="1" lang="en" sz="1800"/>
              <a:t>Edge-triggered timing</a:t>
            </a:r>
            <a:r>
              <a:rPr lang="en" sz="1800"/>
              <a:t> methodology is simpler than a </a:t>
            </a:r>
            <a:r>
              <a:rPr b="1" lang="en" sz="1800"/>
              <a:t>level-triggered</a:t>
            </a:r>
            <a:r>
              <a:rPr lang="en" sz="1800"/>
              <a:t> methodology.</a:t>
            </a:r>
            <a:endParaRPr sz="1800"/>
          </a:p>
          <a:p>
            <a:pPr indent="0" lvl="0" marL="0" rtl="0" algn="l">
              <a:spcBef>
                <a:spcPts val="0"/>
              </a:spcBef>
              <a:spcAft>
                <a:spcPts val="0"/>
              </a:spcAft>
              <a:buNone/>
            </a:pPr>
            <a:r>
              <a:t/>
            </a:r>
            <a:endParaRPr sz="1800"/>
          </a:p>
          <a:p>
            <a:pPr indent="0" lvl="0" marL="0" rtl="0" algn="l">
              <a:spcBef>
                <a:spcPts val="0"/>
              </a:spcBef>
              <a:spcAft>
                <a:spcPts val="0"/>
              </a:spcAft>
              <a:buClr>
                <a:srgbClr val="000000"/>
              </a:buClr>
              <a:buFont typeface="Comic Sans MS"/>
              <a:buNone/>
            </a:pPr>
            <a:r>
              <a:rPr lang="en" sz="1800"/>
              <a:t>If all clocks arrive at circuits at the same time, a system with edge-triggered registers between blocks of combinational logic can operate correctly without races, if we simply make the clock long enough.</a:t>
            </a:r>
            <a:endParaRPr sz="1800"/>
          </a:p>
          <a:p>
            <a:pPr indent="0" lvl="0" marL="0" rtl="0" algn="l">
              <a:spcBef>
                <a:spcPts val="0"/>
              </a:spcBef>
              <a:spcAft>
                <a:spcPts val="0"/>
              </a:spcAft>
              <a:buNone/>
            </a:pPr>
            <a:r>
              <a:t/>
            </a:r>
            <a:endParaRPr sz="1800"/>
          </a:p>
          <a:p>
            <a:pPr indent="0" lvl="0" marL="0" rtl="0" algn="l">
              <a:spcBef>
                <a:spcPts val="0"/>
              </a:spcBef>
              <a:spcAft>
                <a:spcPts val="0"/>
              </a:spcAft>
              <a:buClr>
                <a:srgbClr val="000000"/>
              </a:buClr>
              <a:buFont typeface="Comic Sans MS"/>
              <a:buNone/>
            </a:pPr>
            <a:r>
              <a:rPr lang="en" sz="1800"/>
              <a:t>A </a:t>
            </a:r>
            <a:r>
              <a:rPr b="1" lang="en" sz="1800"/>
              <a:t>race</a:t>
            </a:r>
            <a:r>
              <a:rPr lang="en" sz="1800"/>
              <a:t> occurs when the contents of a state element depend on the relative speed of different logic elements.</a:t>
            </a:r>
            <a:endParaRPr sz="1800"/>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106"/>
          <p:cNvSpPr txBox="1"/>
          <p:nvPr>
            <p:ph type="title"/>
          </p:nvPr>
        </p:nvSpPr>
        <p:spPr>
          <a:xfrm>
            <a:off x="457200" y="101101"/>
            <a:ext cx="7315500" cy="10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Clock must be long enough</a:t>
            </a:r>
            <a:endParaRPr/>
          </a:p>
        </p:txBody>
      </p:sp>
      <p:pic>
        <p:nvPicPr>
          <p:cNvPr id="751" name="Google Shape;751;p106"/>
          <p:cNvPicPr preferRelativeResize="0"/>
          <p:nvPr/>
        </p:nvPicPr>
        <p:blipFill>
          <a:blip r:embed="rId3">
            <a:alphaModFix/>
          </a:blip>
          <a:stretch>
            <a:fillRect/>
          </a:stretch>
        </p:blipFill>
        <p:spPr>
          <a:xfrm>
            <a:off x="0" y="1419475"/>
            <a:ext cx="7915650" cy="2973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esson Plan">
  <a:themeElements>
    <a:clrScheme name="Custom 501">
      <a:dk1>
        <a:srgbClr val="000000"/>
      </a:dk1>
      <a:lt1>
        <a:srgbClr val="EFEDE2"/>
      </a:lt1>
      <a:dk2>
        <a:srgbClr val="1F497D"/>
      </a:dk2>
      <a:lt2>
        <a:srgbClr val="FDFFFF"/>
      </a:lt2>
      <a:accent1>
        <a:srgbClr val="4F81BD"/>
      </a:accent1>
      <a:accent2>
        <a:srgbClr val="AB0101"/>
      </a:accent2>
      <a:accent3>
        <a:srgbClr val="86B060"/>
      </a:accent3>
      <a:accent4>
        <a:srgbClr val="7760A0"/>
      </a:accent4>
      <a:accent5>
        <a:srgbClr val="739395"/>
      </a:accent5>
      <a:accent6>
        <a:srgbClr val="968B52"/>
      </a:accent6>
      <a:hlink>
        <a:srgbClr val="336699"/>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