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a22bf8d_0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a22bf8d_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2a22bf8d_01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2a22bf8d_0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2a22bf8d_0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2a22bf8d_0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2a22bf8d_02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2a22bf8d_0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2a22bf8d_0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2a22bf8d_0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2a22bf8d_0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2a22bf8d_0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a22bf8d_0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a22bf8d_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a22bf8d_0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a22bf8d_0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a22bf8d_0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a22bf8d_0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a22bf8d_0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a22bf8d_0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a22bf8d_0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a22bf8d_0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a22bf8d_0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a22bf8d_0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a22bf8d_0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a22bf8d_0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a22bf8d_02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a22bf8d_0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a22bf8d_02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a22bf8d_0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2a22bf8d_0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12a22bf8d_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a22bf8d_02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a22bf8d_0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a22bf8d_02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a22bf8d_0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a22bf8d_02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a22bf8d_0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df5b0f0_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df5b0f0_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f989385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df989385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df5b0f0_0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ddf5b0f0_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f989385_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df989385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f989385_0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df989385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f989385_0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df989385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f989385_0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df989385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2a22bf8d_0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2a22bf8d_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f989385_0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df989385_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df989385_0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df989385_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f989385_0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f989385_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df989385_0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df989385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f989385_0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f989385_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df989385_0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df989385_0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df989385_0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df989385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f989385_0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df989385_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df989385_0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df989385_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df989385_0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df989385_0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a22bf8d_0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2a22bf8d_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df989385_0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df989385_0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df989385_0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df989385_0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df989385_0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df989385_0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df989385_0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df989385_0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df989385_01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df989385_0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df989385_0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df989385_0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df989385_0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df989385_0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df989385_0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df989385_0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df989385_0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df989385_0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df989385_0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df989385_0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a22bf8d_0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a22bf8d_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2aed9af2_0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2aed9af2_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aed9af2_0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2aed9af2_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df989385_0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df989385_0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aed9af2_0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2aed9af2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2aed9af2_0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2aed9af2_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2aed9af2_0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2aed9af2_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2aed9af2_0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2aed9af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aed9af2_0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2aed9af2_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aed9af2_0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2aed9af2_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2aed9af2_0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2aed9af2_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a22bf8d_0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a22bf8d_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2aed9af2_0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2aed9af2_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aed9af2_0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2aed9af2_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2aed9af2_0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2aed9af2_0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2aed9af2_0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2aed9af2_0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2aed9af2_0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2aed9af2_0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2aed9af2_0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2aed9af2_0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aed9af2_0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2aed9af2_0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2aed9af2_0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2aed9af2_0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2aed9af2_0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2aed9af2_0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aed9af2_0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aed9af2_0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a22bf8d_0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a22bf8d_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2aed9af2_02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2aed9af2_0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2b5e6faa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2b5e6faa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2b5e6faa_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2b5e6faa_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2aed9af2_0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2aed9af2_0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2aed9af2_0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2aed9af2_0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2aed9af2_02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2aed9af2_0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2aed9af2_02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2aed9af2_0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2aed9af2_02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2aed9af2_0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2b5e6faa_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2b5e6faa_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2b5e6faa_0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2b5e6faa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a22bf8d_0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a22bf8d_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2b5e6faa_0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2b5e6faa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2b5e6faa_0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2b5e6faa_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2b5e6faa_0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2b5e6faa_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2b5e6faa_0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2b5e6faa_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2b5e6faa_0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2b5e6faa_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2b5e6faa_0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2b5e6faa_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2b5e6faa_0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2b5e6faa_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2b5e6faa_0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2b5e6faa_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2b5e6faa_0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2b5e6faa_0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2b5e6faa_0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2b5e6faa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a22bf8d_0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a22bf8d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2b5e6faa_0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2b5e6faa_0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2b5e6faa_0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2b5e6faa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2b5e6faa_0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2b5e6faa_0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2b5e6faa_0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2b5e6faa_0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2b5e6faa_0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2b5e6faa_0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2b5e6faa_0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2b5e6faa_0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32-bit integer is 4 bytes in size. A 16-byte cache line can store 4 32-bit integers.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2b5e6faa_0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2b5e6faa_0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2a22bf8d_0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2a22bf8d_0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2a22bf8d_0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2a22bf8d_0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2a22bf8d_02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2a22bf8d_0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4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1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5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9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</a:t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CMP-334 Computer Organization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hits is better… right?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right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57200" y="1809750"/>
            <a:ext cx="8229600" cy="1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how we measure performance of the memory hierarchy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57200" y="2876550"/>
            <a:ext cx="8229600" cy="1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hit rate</a:t>
            </a:r>
            <a:r>
              <a:rPr lang="en"/>
              <a:t> is the fraction of memory accesses found in the upper level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57200" y="3867150"/>
            <a:ext cx="8229600" cy="1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miss rate</a:t>
            </a:r>
            <a:r>
              <a:rPr lang="en"/>
              <a:t> (1 - hit rate) is the fraction of memory accesses not found in the upper level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" name="Google Shape;879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0" y="1035150"/>
            <a:ext cx="4532800" cy="30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575" y="1020213"/>
            <a:ext cx="4532800" cy="305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" name="Google Shape;885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675" y="242800"/>
            <a:ext cx="5247574" cy="48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" name="Google Shape;89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100" y="225025"/>
            <a:ext cx="4592024" cy="47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52900"/>
            <a:ext cx="8455074" cy="503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Google Shape;900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75" y="362526"/>
            <a:ext cx="8242125" cy="46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about performance, isn’t it?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57200" y="1200150"/>
            <a:ext cx="82296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yes performance is the major reason for having memory hierarchy therefore... 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57200" y="22669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time to service hits and misses is important 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57200" y="2876550"/>
            <a:ext cx="82296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hit time</a:t>
            </a:r>
            <a:r>
              <a:rPr lang="en"/>
              <a:t> is the access time including time to figure out if it is a hit or a miss 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3943350"/>
            <a:ext cx="8229600" cy="1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miss penalty</a:t>
            </a:r>
            <a:r>
              <a:rPr lang="en"/>
              <a:t> is the time to replace a block plus the time to delivery it to the processor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57200" y="28725"/>
            <a:ext cx="8229600" cy="12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so the highest level is the fastest and the lowest level is the largest...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57200" y="1326000"/>
            <a:ext cx="8229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correct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57200" y="1935600"/>
            <a:ext cx="8229600" cy="11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first commercial computer called this highest level memory a </a:t>
            </a:r>
            <a:r>
              <a:rPr b="1" lang="en"/>
              <a:t>cache</a:t>
            </a:r>
            <a:endParaRPr b="1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57200" y="3078600"/>
            <a:ext cx="8229600" cy="16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term </a:t>
            </a:r>
            <a:r>
              <a:rPr b="1" lang="en"/>
              <a:t>cache</a:t>
            </a:r>
            <a:r>
              <a:rPr lang="en"/>
              <a:t> is also used to refer to any storage managed to take advantage of locality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57200" y="66625"/>
            <a:ext cx="8229600" cy="12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if a data item is in the cache?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57200" y="1342150"/>
            <a:ext cx="82296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good question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57200" y="2104150"/>
            <a:ext cx="82296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if it is, how do we find it?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57200" y="2942350"/>
            <a:ext cx="82296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simplest way is to assign a location in the cache based on the address in memory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do that?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57200" y="1200150"/>
            <a:ext cx="82296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directly mapping the memory location to exactly one location in the cache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57200" y="2343150"/>
            <a:ext cx="82296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call this cache structure </a:t>
            </a:r>
            <a:r>
              <a:rPr b="1" lang="en"/>
              <a:t>direct mapping</a:t>
            </a:r>
            <a:endParaRPr b="1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3105150"/>
            <a:ext cx="82296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to find a block we use this mapping</a:t>
            </a:r>
            <a:endParaRPr b="1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57200" y="3790950"/>
            <a:ext cx="82296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(block address) modulo (# of blocks in cache)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me please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5695700" y="844625"/>
            <a:ext cx="3354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8 words in cache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75" y="1205900"/>
            <a:ext cx="5267749" cy="385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5644400" y="1454225"/>
            <a:ext cx="3405300" cy="16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 address X direct-mapped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X modulo 8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5695700" y="3130625"/>
            <a:ext cx="34053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block maps to many memory entries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55049"/>
            <a:ext cx="8229600" cy="13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if requested word is in the cache?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57200" y="14905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adding </a:t>
            </a:r>
            <a:r>
              <a:rPr b="1" lang="en"/>
              <a:t>tags</a:t>
            </a:r>
            <a:r>
              <a:rPr lang="en"/>
              <a:t> to the cache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57200" y="2100150"/>
            <a:ext cx="82296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tags contain address information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only the bits not used as index into the cache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457200" y="3319350"/>
            <a:ext cx="82296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also need a </a:t>
            </a:r>
            <a:r>
              <a:rPr b="1" lang="en"/>
              <a:t>valid bit</a:t>
            </a:r>
            <a:r>
              <a:rPr lang="en"/>
              <a:t>; some way to indicate that the block contains valid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me an example please...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75" y="1152425"/>
            <a:ext cx="7963950" cy="30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548975" y="4283175"/>
            <a:ext cx="79641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address 18 should be brought into cache block 2</a:t>
            </a:r>
            <a:endParaRPr sz="2600"/>
          </a:p>
        </p:txBody>
      </p:sp>
      <p:cxnSp>
        <p:nvCxnSpPr>
          <p:cNvPr id="159" name="Google Shape;159;p24"/>
          <p:cNvCxnSpPr/>
          <p:nvPr/>
        </p:nvCxnSpPr>
        <p:spPr>
          <a:xfrm flipH="1">
            <a:off x="1757050" y="3486625"/>
            <a:ext cx="688200" cy="334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4"/>
          <p:cNvCxnSpPr/>
          <p:nvPr/>
        </p:nvCxnSpPr>
        <p:spPr>
          <a:xfrm flipH="1">
            <a:off x="7929250" y="2267425"/>
            <a:ext cx="688200" cy="334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457200" y="44900"/>
            <a:ext cx="8229600" cy="7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tag and valid bit?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25" y="888525"/>
            <a:ext cx="4226949" cy="414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4889375" y="867375"/>
            <a:ext cx="3954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32-bits address</a:t>
            </a:r>
            <a:endParaRPr sz="3000"/>
          </a:p>
        </p:txBody>
      </p:sp>
      <p:sp>
        <p:nvSpPr>
          <p:cNvPr id="168" name="Google Shape;168;p25"/>
          <p:cNvSpPr txBox="1"/>
          <p:nvPr/>
        </p:nvSpPr>
        <p:spPr>
          <a:xfrm>
            <a:off x="4889375" y="1476975"/>
            <a:ext cx="41430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cache size 2</a:t>
            </a:r>
            <a:r>
              <a:rPr baseline="30000" lang="en" sz="3000">
                <a:solidFill>
                  <a:schemeClr val="dk1"/>
                </a:solidFill>
              </a:rPr>
              <a:t>n </a:t>
            </a:r>
            <a:r>
              <a:rPr lang="en" sz="3000">
                <a:solidFill>
                  <a:schemeClr val="dk1"/>
                </a:solidFill>
              </a:rPr>
              <a:t>blocks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1024 words or 4KB</a:t>
            </a:r>
            <a:endParaRPr sz="3000"/>
          </a:p>
        </p:txBody>
      </p:sp>
      <p:sp>
        <p:nvSpPr>
          <p:cNvPr id="169" name="Google Shape;169;p25"/>
          <p:cNvSpPr txBox="1"/>
          <p:nvPr/>
        </p:nvSpPr>
        <p:spPr>
          <a:xfrm>
            <a:off x="4889375" y="2543775"/>
            <a:ext cx="41430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block size is 2</a:t>
            </a:r>
            <a:r>
              <a:rPr baseline="30000" lang="en" sz="3000">
                <a:solidFill>
                  <a:schemeClr val="dk1"/>
                </a:solidFill>
              </a:rPr>
              <a:t>m</a:t>
            </a:r>
            <a:r>
              <a:rPr lang="en" sz="3000">
                <a:solidFill>
                  <a:schemeClr val="dk1"/>
                </a:solidFill>
              </a:rPr>
              <a:t> words</a:t>
            </a:r>
            <a:endParaRPr baseline="30000" sz="3000"/>
          </a:p>
        </p:txBody>
      </p:sp>
      <p:sp>
        <p:nvSpPr>
          <p:cNvPr id="170" name="Google Shape;170;p25"/>
          <p:cNvSpPr txBox="1"/>
          <p:nvPr/>
        </p:nvSpPr>
        <p:spPr>
          <a:xfrm>
            <a:off x="4889375" y="3169525"/>
            <a:ext cx="4143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tag size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32 - (n + m + 2)</a:t>
            </a:r>
            <a:endParaRPr sz="3000"/>
          </a:p>
        </p:txBody>
      </p:sp>
      <p:sp>
        <p:nvSpPr>
          <p:cNvPr id="171" name="Google Shape;171;p25"/>
          <p:cNvSpPr txBox="1"/>
          <p:nvPr/>
        </p:nvSpPr>
        <p:spPr>
          <a:xfrm>
            <a:off x="2693450" y="4296375"/>
            <a:ext cx="6339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total number of bits in a direct-mapped cache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</a:t>
            </a:r>
            <a:r>
              <a:rPr baseline="30000" lang="en" sz="2000"/>
              <a:t>n</a:t>
            </a:r>
            <a:r>
              <a:rPr lang="en" sz="2000"/>
              <a:t> x (2</a:t>
            </a:r>
            <a:r>
              <a:rPr baseline="30000" lang="en" sz="2000"/>
              <a:t>m</a:t>
            </a:r>
            <a:r>
              <a:rPr lang="en" sz="2000"/>
              <a:t> x 32 + (32 - n - m - 2) + 1)</a:t>
            </a:r>
            <a:endParaRPr baseline="30000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was a one word block, right?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yes correct very small block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457200" y="1733550"/>
            <a:ext cx="8229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larger blocks exploits spatial locality to lower miss rates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457200" y="2708450"/>
            <a:ext cx="82296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spatial locality among words in a block decreases with a very large block 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457200" y="3699050"/>
            <a:ext cx="82296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miss penalty will likely increase as the block size increases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Hierarchy… What’s that?</a:t>
            </a:r>
            <a:endParaRPr/>
          </a:p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980725"/>
            <a:ext cx="8229600" cy="20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structure that uses multiple levels of memories; as the distance from the processor increases, the size of the memories and the access time both increase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handle misses?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457200" y="2114550"/>
            <a:ext cx="82296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control unit must detect a miss and process the miss by fetching the data from memory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491525" y="3232350"/>
            <a:ext cx="8229600" cy="1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cache miss creates a pipeline stall as opposed to an interrupt, which require saving state of all registers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467775" y="1295600"/>
            <a:ext cx="82296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to modify the control unit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the control unit modified?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457200" y="2266950"/>
            <a:ext cx="8229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send original PC value (PC-4) to memory</a:t>
            </a:r>
            <a:endParaRPr sz="2400"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457200" y="2724150"/>
            <a:ext cx="8229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instruct memory to perform read</a:t>
            </a:r>
            <a:endParaRPr sz="2400"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457200" y="3562350"/>
            <a:ext cx="8229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write the cache entry (data, tag, valid bit on)</a:t>
            </a:r>
            <a:endParaRPr sz="2400"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457200" y="3126925"/>
            <a:ext cx="13185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wait</a:t>
            </a:r>
            <a:endParaRPr sz="2400"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457200" y="4004850"/>
            <a:ext cx="8229600" cy="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restart instruction execution, which will refetch the instruction, this time finding it in the cache</a:t>
            </a:r>
            <a:endParaRPr sz="2400"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457200" y="1123950"/>
            <a:ext cx="8229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add hardware to handle to following steps: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2057400" y="3126925"/>
            <a:ext cx="13185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wait</a:t>
            </a:r>
            <a:endParaRPr sz="2400"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1295400" y="3126925"/>
            <a:ext cx="13185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wait</a:t>
            </a:r>
            <a:endParaRPr sz="2400"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457200" y="1581150"/>
            <a:ext cx="8229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instruction cache miss (data is identical)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handle write to memory?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457200" y="1136050"/>
            <a:ext cx="82296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must write data to cache and main memory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457200" y="1745650"/>
            <a:ext cx="82296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otherwise they will be </a:t>
            </a:r>
            <a:r>
              <a:rPr i="1" lang="en"/>
              <a:t>inconsistent</a:t>
            </a:r>
            <a:endParaRPr i="1"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457200" y="2431450"/>
            <a:ext cx="82296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simplest way is to write both cache and memory at the same time</a:t>
            </a:r>
            <a:endParaRPr i="1"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457200" y="35972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scheme is called </a:t>
            </a:r>
            <a:r>
              <a:rPr b="1" lang="en"/>
              <a:t>write-through</a:t>
            </a:r>
            <a:endParaRPr b="1"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Wouldn’t that be slow?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yes, it will affect performance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457200" y="20383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solution is to use a </a:t>
            </a:r>
            <a:r>
              <a:rPr b="1" lang="en"/>
              <a:t>write buffer</a:t>
            </a:r>
            <a:endParaRPr b="1"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457200" y="2724150"/>
            <a:ext cx="8229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buffer is freed after completing main memory write</a:t>
            </a:r>
            <a:endParaRPr b="1"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457200" y="3790950"/>
            <a:ext cx="8229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alternative to write-though is a scheme called </a:t>
            </a:r>
            <a:r>
              <a:rPr b="1" lang="en"/>
              <a:t>write-back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write-back works?</a:t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457200" y="15740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update value only to the block in the cache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457200" y="2412250"/>
            <a:ext cx="8229600" cy="1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writes to the lower level when the block is replaced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78050" y="187750"/>
            <a:ext cx="8746200" cy="11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compare write-through versus write-back writing policies?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457200" y="1529225"/>
            <a:ext cx="8229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start with </a:t>
            </a:r>
            <a:r>
              <a:rPr b="1" lang="en"/>
              <a:t>write-through advantages</a:t>
            </a:r>
            <a:endParaRPr b="1"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457200" y="2241425"/>
            <a:ext cx="8229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easy to implement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457200" y="2851025"/>
            <a:ext cx="8229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consistent (main memory always updated)</a:t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457200" y="3536825"/>
            <a:ext cx="8229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read miss never results in write to main memory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disadvantages?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457200" y="1529225"/>
            <a:ext cx="8229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write-through disadvantages</a:t>
            </a:r>
            <a:endParaRPr b="1"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457200" y="2241425"/>
            <a:ext cx="8229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slow</a:t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457200" y="2851025"/>
            <a:ext cx="8229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write access main memory</a:t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457200" y="3536825"/>
            <a:ext cx="8229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uses more memory bandwidth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write-back?</a:t>
            </a:r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457200" y="1529225"/>
            <a:ext cx="8229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write-back advantages</a:t>
            </a:r>
            <a:endParaRPr b="1"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457200" y="2241425"/>
            <a:ext cx="8229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writes occurs at cache memory speed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457200" y="2851025"/>
            <a:ext cx="8229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multiple writes within a block require only one write to main memory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457200" y="3994025"/>
            <a:ext cx="8229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less memory bandwidth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disadvantages?</a:t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457200" y="3141075"/>
            <a:ext cx="82296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stores either require two cycles or a write buffer to hold that data</a:t>
            </a:r>
            <a:endParaRPr/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457200" y="1072025"/>
            <a:ext cx="8229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write-back disadvantages</a:t>
            </a:r>
            <a:endParaRPr b="1"/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457200" y="1708025"/>
            <a:ext cx="8229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hard to implement</a:t>
            </a:r>
            <a:endParaRPr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457200" y="2165225"/>
            <a:ext cx="8229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main memory is not always consistent with cache</a:t>
            </a:r>
            <a:endParaRPr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457200" y="3994025"/>
            <a:ext cx="8229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reads that result in replacement may cause writes of dirty blocks to main memory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example cache implementation?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457200" y="1200150"/>
            <a:ext cx="82296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457200" y="1885950"/>
            <a:ext cx="82296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Intrinsity FastMATH processor</a:t>
            </a:r>
            <a:endParaRPr/>
          </a:p>
        </p:txBody>
      </p:sp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457200" y="2495550"/>
            <a:ext cx="8229600" cy="1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12-stage pipeline fast embedded microprocessor that uses MIPS architecture and a simple cache implementation</a:t>
            </a:r>
            <a:endParaRPr/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457200" y="4019550"/>
            <a:ext cx="82296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uses a </a:t>
            </a:r>
            <a:r>
              <a:rPr b="1" lang="en"/>
              <a:t>split cache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please</a:t>
            </a:r>
            <a:endParaRPr/>
          </a:p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200150"/>
            <a:ext cx="82296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just means...</a:t>
            </a:r>
            <a:endParaRPr/>
          </a:p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457200" y="1869975"/>
            <a:ext cx="8229600" cy="1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 that it is close to the processor it is faster to access</a:t>
            </a:r>
            <a:endParaRPr/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2936775"/>
            <a:ext cx="8229600" cy="1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it’s size is smaller compare to memory farther away from the processor</a:t>
            </a:r>
            <a:endParaRPr/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57200" y="4005850"/>
            <a:ext cx="8229600" cy="1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It’s how we implement the </a:t>
            </a:r>
            <a:r>
              <a:rPr b="1" lang="en"/>
              <a:t>principle of locality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457200" y="22692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split cache?</a:t>
            </a:r>
            <a:endParaRPr/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457200" y="1123950"/>
            <a:ext cx="8229600" cy="1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scheme in which a level of the memory hierarchy is composed of two caches that operates in parallel</a:t>
            </a:r>
            <a:endParaRPr b="1"/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457200" y="2724150"/>
            <a:ext cx="8229600" cy="1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could request both an instruction and data on every clock cycle</a:t>
            </a:r>
            <a:endParaRPr b="1"/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457200" y="3770875"/>
            <a:ext cx="8229600" cy="1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CPU can be reading data from one cache while simultaneously loading an instruction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457200" y="115224"/>
            <a:ext cx="8229600" cy="11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split cache improves performance?</a:t>
            </a:r>
            <a:endParaRPr/>
          </a:p>
        </p:txBody>
      </p:sp>
      <p:sp>
        <p:nvSpPr>
          <p:cNvPr id="287" name="Google Shape;287;p38"/>
          <p:cNvSpPr txBox="1"/>
          <p:nvPr>
            <p:ph idx="1" type="body"/>
          </p:nvPr>
        </p:nvSpPr>
        <p:spPr>
          <a:xfrm>
            <a:off x="457200" y="1135925"/>
            <a:ext cx="8229600" cy="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yes, it also increases cache bandwidth</a:t>
            </a:r>
            <a:endParaRPr/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457200" y="1745525"/>
            <a:ext cx="82296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but, the miss rate is slightly worse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457200" y="2419575"/>
            <a:ext cx="82296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simplifies the design too </a:t>
            </a:r>
            <a:endParaRPr/>
          </a:p>
        </p:txBody>
      </p:sp>
      <p:sp>
        <p:nvSpPr>
          <p:cNvPr id="290" name="Google Shape;290;p38"/>
          <p:cNvSpPr txBox="1"/>
          <p:nvPr/>
        </p:nvSpPr>
        <p:spPr>
          <a:xfrm>
            <a:off x="457200" y="3043425"/>
            <a:ext cx="80793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decoder and scheduler are only hooked to the instruction cache</a:t>
            </a:r>
            <a:endParaRPr/>
          </a:p>
        </p:txBody>
      </p:sp>
      <p:sp>
        <p:nvSpPr>
          <p:cNvPr id="291" name="Google Shape;291;p38"/>
          <p:cNvSpPr txBox="1"/>
          <p:nvPr/>
        </p:nvSpPr>
        <p:spPr>
          <a:xfrm>
            <a:off x="381775" y="4024325"/>
            <a:ext cx="79815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registers and ALU and FPU are only hooked to the data cache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457200" y="125699"/>
            <a:ext cx="8229600" cy="11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keep mentioning bandwidth… How do we improve bandwidth?</a:t>
            </a:r>
            <a:endParaRPr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362950" y="1477150"/>
            <a:ext cx="82296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organizing memory differently</a:t>
            </a:r>
            <a:endParaRPr/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362950" y="2162950"/>
            <a:ext cx="82296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increasing the number of bytes transferred per bus clock cycle</a:t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362950" y="3334500"/>
            <a:ext cx="82296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discuss three memory system design options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2534775" y="607525"/>
            <a:ext cx="61521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 is one word wide</a:t>
            </a:r>
            <a:endParaRPr/>
          </a:p>
        </p:txBody>
      </p:sp>
      <p:pic>
        <p:nvPicPr>
          <p:cNvPr id="305" name="Google Shape;3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75" y="90350"/>
            <a:ext cx="1669025" cy="50531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2534775" y="1717000"/>
            <a:ext cx="61521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access made sequentially</a:t>
            </a:r>
            <a:endParaRPr/>
          </a:p>
        </p:txBody>
      </p:sp>
      <p:sp>
        <p:nvSpPr>
          <p:cNvPr id="307" name="Google Shape;307;p40"/>
          <p:cNvSpPr txBox="1"/>
          <p:nvPr>
            <p:ph idx="1" type="body"/>
          </p:nvPr>
        </p:nvSpPr>
        <p:spPr>
          <a:xfrm>
            <a:off x="2534775" y="2886450"/>
            <a:ext cx="61521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simplest design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3414600" y="302725"/>
            <a:ext cx="56532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increases the bandwidth to memory</a:t>
            </a:r>
            <a:endParaRPr/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414600" y="1412200"/>
            <a:ext cx="56532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wider memory, bus and cache</a:t>
            </a:r>
            <a:endParaRPr/>
          </a:p>
        </p:txBody>
      </p:sp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3414600" y="2124450"/>
            <a:ext cx="56532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allows parallel access to multiple word of the block </a:t>
            </a:r>
            <a:endParaRPr/>
          </a:p>
        </p:txBody>
      </p:sp>
      <p:pic>
        <p:nvPicPr>
          <p:cNvPr id="315" name="Google Shape;3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78400" cy="49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1"/>
          <p:cNvSpPr txBox="1"/>
          <p:nvPr>
            <p:ph idx="1" type="body"/>
          </p:nvPr>
        </p:nvSpPr>
        <p:spPr>
          <a:xfrm>
            <a:off x="3414600" y="3191250"/>
            <a:ext cx="5653200" cy="15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multiplexor used on reads and control logic to update words of the cache on writes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idx="1" type="body"/>
          </p:nvPr>
        </p:nvSpPr>
        <p:spPr>
          <a:xfrm>
            <a:off x="5080000" y="1064725"/>
            <a:ext cx="39879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increases the bandwidth to memory</a:t>
            </a:r>
            <a:endParaRPr/>
          </a:p>
        </p:txBody>
      </p:sp>
      <p:sp>
        <p:nvSpPr>
          <p:cNvPr id="322" name="Google Shape;322;p42"/>
          <p:cNvSpPr txBox="1"/>
          <p:nvPr>
            <p:ph idx="1" type="body"/>
          </p:nvPr>
        </p:nvSpPr>
        <p:spPr>
          <a:xfrm>
            <a:off x="5080000" y="2326600"/>
            <a:ext cx="39879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narrow bus and cache with an interleaved memory</a:t>
            </a:r>
            <a:endParaRPr/>
          </a:p>
        </p:txBody>
      </p:sp>
      <p:pic>
        <p:nvPicPr>
          <p:cNvPr id="323" name="Google Shape;3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27600" cy="48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type="title"/>
          </p:nvPr>
        </p:nvSpPr>
        <p:spPr>
          <a:xfrm>
            <a:off x="457200" y="152399"/>
            <a:ext cx="8229600" cy="10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measure and improve cache performance?</a:t>
            </a:r>
            <a:endParaRPr/>
          </a:p>
        </p:txBody>
      </p:sp>
      <p:sp>
        <p:nvSpPr>
          <p:cNvPr id="329" name="Google Shape;329;p43"/>
          <p:cNvSpPr txBox="1"/>
          <p:nvPr>
            <p:ph idx="1" type="body"/>
          </p:nvPr>
        </p:nvSpPr>
        <p:spPr>
          <a:xfrm>
            <a:off x="457200" y="1251150"/>
            <a:ext cx="82296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measure it we need to look at CPU time</a:t>
            </a:r>
            <a:endParaRPr/>
          </a:p>
        </p:txBody>
      </p:sp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457200" y="1860750"/>
            <a:ext cx="8229600" cy="20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CPU time can be divided into the clock cycles that the CPU spends executing the program and the clock cycles that the CPU spends waiting for the memory system</a:t>
            </a:r>
            <a:endParaRPr/>
          </a:p>
        </p:txBody>
      </p:sp>
      <p:sp>
        <p:nvSpPr>
          <p:cNvPr id="331" name="Google Shape;331;p43"/>
          <p:cNvSpPr txBox="1"/>
          <p:nvPr>
            <p:ph idx="1" type="body"/>
          </p:nvPr>
        </p:nvSpPr>
        <p:spPr>
          <a:xfrm>
            <a:off x="457200" y="3765750"/>
            <a:ext cx="82296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CPU time =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(CPU execution CC + Memory-stall CC) x Clock cycle time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 yes memory stall clock cycles</a:t>
            </a:r>
            <a:endParaRPr/>
          </a:p>
        </p:txBody>
      </p:sp>
      <p:sp>
        <p:nvSpPr>
          <p:cNvPr id="337" name="Google Shape;337;p44"/>
          <p:cNvSpPr txBox="1"/>
          <p:nvPr>
            <p:ph idx="1" type="body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yes, primarily from cache misses</a:t>
            </a:r>
            <a:endParaRPr/>
          </a:p>
        </p:txBody>
      </p:sp>
      <p:sp>
        <p:nvSpPr>
          <p:cNvPr id="338" name="Google Shape;338;p44"/>
          <p:cNvSpPr txBox="1"/>
          <p:nvPr>
            <p:ph idx="1" type="body"/>
          </p:nvPr>
        </p:nvSpPr>
        <p:spPr>
          <a:xfrm>
            <a:off x="457200" y="18859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we are simplifying it here for our discussion</a:t>
            </a:r>
            <a:endParaRPr/>
          </a:p>
        </p:txBody>
      </p:sp>
      <p:sp>
        <p:nvSpPr>
          <p:cNvPr id="339" name="Google Shape;339;p44"/>
          <p:cNvSpPr txBox="1"/>
          <p:nvPr>
            <p:ph idx="1" type="body"/>
          </p:nvPr>
        </p:nvSpPr>
        <p:spPr>
          <a:xfrm>
            <a:off x="457200" y="2495550"/>
            <a:ext cx="82296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stalls generated by reads and writes can be quite complex</a:t>
            </a:r>
            <a:endParaRPr/>
          </a:p>
        </p:txBody>
      </p:sp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457200" y="3486150"/>
            <a:ext cx="82296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Memory-stall clock cycles =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Read-stall cycles + Write-stall cycles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>
            <p:ph type="title"/>
          </p:nvPr>
        </p:nvSpPr>
        <p:spPr>
          <a:xfrm>
            <a:off x="457200" y="152399"/>
            <a:ext cx="8229600" cy="10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we need to account for both hits and misses?</a:t>
            </a:r>
            <a:endParaRPr/>
          </a:p>
        </p:txBody>
      </p:sp>
      <p:sp>
        <p:nvSpPr>
          <p:cNvPr id="346" name="Google Shape;346;p45"/>
          <p:cNvSpPr txBox="1"/>
          <p:nvPr>
            <p:ph idx="1" type="body"/>
          </p:nvPr>
        </p:nvSpPr>
        <p:spPr>
          <a:xfrm>
            <a:off x="457200" y="1200150"/>
            <a:ext cx="8229600" cy="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yes, both hits and misses affects performance</a:t>
            </a:r>
            <a:endParaRPr/>
          </a:p>
        </p:txBody>
      </p:sp>
      <p:sp>
        <p:nvSpPr>
          <p:cNvPr id="347" name="Google Shape;347;p45"/>
          <p:cNvSpPr txBox="1"/>
          <p:nvPr>
            <p:ph idx="1" type="body"/>
          </p:nvPr>
        </p:nvSpPr>
        <p:spPr>
          <a:xfrm>
            <a:off x="457200" y="1962150"/>
            <a:ext cx="82296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designers sometime use a formula as a way to examine alternative cache designs</a:t>
            </a:r>
            <a:endParaRPr/>
          </a:p>
        </p:txBody>
      </p:sp>
      <p:sp>
        <p:nvSpPr>
          <p:cNvPr id="348" name="Google Shape;348;p45"/>
          <p:cNvSpPr txBox="1"/>
          <p:nvPr>
            <p:ph idx="1" type="body"/>
          </p:nvPr>
        </p:nvSpPr>
        <p:spPr>
          <a:xfrm>
            <a:off x="457200" y="3105150"/>
            <a:ext cx="8229600" cy="1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AMAT =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Time for a hit + Miss rate + Miss penalty</a:t>
            </a:r>
            <a:endParaRPr/>
          </a:p>
        </p:txBody>
      </p:sp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457200" y="4324350"/>
            <a:ext cx="82296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Average Memory Access Time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show an example?</a:t>
            </a:r>
            <a:endParaRPr/>
          </a:p>
        </p:txBody>
      </p:sp>
      <p:sp>
        <p:nvSpPr>
          <p:cNvPr id="355" name="Google Shape;355;p46"/>
          <p:cNvSpPr txBox="1"/>
          <p:nvPr>
            <p:ph idx="1" type="body"/>
          </p:nvPr>
        </p:nvSpPr>
        <p:spPr>
          <a:xfrm>
            <a:off x="457200" y="1200150"/>
            <a:ext cx="8229600" cy="24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Find the AMAT for a processor with a 1 ns clock cycle time, a miss penalty of 20 clock cycles, a miss rate of 0.05 misses per instruction, and a cache access time (in­cluding hit detection) of 1 clock cycle. Assume that the read and write miss penalties are the same and ignore other write stalls.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6"/>
          <p:cNvSpPr txBox="1"/>
          <p:nvPr>
            <p:ph idx="1" type="body"/>
          </p:nvPr>
        </p:nvSpPr>
        <p:spPr>
          <a:xfrm>
            <a:off x="457200" y="3638550"/>
            <a:ext cx="82296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AMAT = 1 + 0.05 x 20 = 2 clock cycles = 2ns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principle of locality?</a:t>
            </a:r>
            <a:endParaRPr/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457200" y="1200150"/>
            <a:ext cx="82296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programs access a relatively small portion of their address space at any instant of 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57200" y="2343150"/>
            <a:ext cx="82296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programs tend to reuse data and instructions they have used recently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3576975"/>
            <a:ext cx="82296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awesome library analogy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type="title"/>
          </p:nvPr>
        </p:nvSpPr>
        <p:spPr>
          <a:xfrm>
            <a:off x="457200" y="152399"/>
            <a:ext cx="8229600" cy="10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AMAT is affected by miss rate. Any other way to help us decrease it?</a:t>
            </a:r>
            <a:endParaRPr/>
          </a:p>
        </p:txBody>
      </p:sp>
      <p:sp>
        <p:nvSpPr>
          <p:cNvPr id="362" name="Google Shape;362;p47"/>
          <p:cNvSpPr txBox="1"/>
          <p:nvPr>
            <p:ph idx="1" type="body"/>
          </p:nvPr>
        </p:nvSpPr>
        <p:spPr>
          <a:xfrm>
            <a:off x="457200" y="1393075"/>
            <a:ext cx="82296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could use a different cache structure</a:t>
            </a:r>
            <a:endParaRPr/>
          </a:p>
        </p:txBody>
      </p:sp>
      <p:sp>
        <p:nvSpPr>
          <p:cNvPr id="363" name="Google Shape;363;p47"/>
          <p:cNvSpPr txBox="1"/>
          <p:nvPr>
            <p:ph idx="1" type="body"/>
          </p:nvPr>
        </p:nvSpPr>
        <p:spPr>
          <a:xfrm>
            <a:off x="457200" y="2002675"/>
            <a:ext cx="82296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far we have used a simple placement scheme</a:t>
            </a:r>
            <a:endParaRPr/>
          </a:p>
        </p:txBody>
      </p:sp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457200" y="3152875"/>
            <a:ext cx="82296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direct mapping</a:t>
            </a:r>
            <a:r>
              <a:rPr lang="en"/>
              <a:t>, a block in exactly one location</a:t>
            </a:r>
            <a:endParaRPr/>
          </a:p>
        </p:txBody>
      </p:sp>
      <p:sp>
        <p:nvSpPr>
          <p:cNvPr id="365" name="Google Shape;365;p47"/>
          <p:cNvSpPr txBox="1"/>
          <p:nvPr>
            <p:ph idx="1" type="body"/>
          </p:nvPr>
        </p:nvSpPr>
        <p:spPr>
          <a:xfrm>
            <a:off x="457200" y="3907675"/>
            <a:ext cx="82296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one extreme, the other scheme is </a:t>
            </a:r>
            <a:r>
              <a:rPr b="1" lang="en"/>
              <a:t>fully associative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associative?</a:t>
            </a:r>
            <a:endParaRPr/>
          </a:p>
        </p:txBody>
      </p:sp>
      <p:sp>
        <p:nvSpPr>
          <p:cNvPr id="371" name="Google Shape;371;p48"/>
          <p:cNvSpPr txBox="1"/>
          <p:nvPr>
            <p:ph idx="1" type="body"/>
          </p:nvPr>
        </p:nvSpPr>
        <p:spPr>
          <a:xfrm>
            <a:off x="457200" y="1200150"/>
            <a:ext cx="82296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block in memory may be associated with any entry in the cache</a:t>
            </a:r>
            <a:endParaRPr/>
          </a:p>
        </p:txBody>
      </p:sp>
      <p:sp>
        <p:nvSpPr>
          <p:cNvPr id="372" name="Google Shape;372;p48"/>
          <p:cNvSpPr txBox="1"/>
          <p:nvPr>
            <p:ph idx="1" type="body"/>
          </p:nvPr>
        </p:nvSpPr>
        <p:spPr>
          <a:xfrm>
            <a:off x="457200" y="2343150"/>
            <a:ext cx="82296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need to search all entries in the cache to find a given block</a:t>
            </a:r>
            <a:endParaRPr/>
          </a:p>
        </p:txBody>
      </p:sp>
      <p:sp>
        <p:nvSpPr>
          <p:cNvPr id="373" name="Google Shape;373;p48"/>
          <p:cNvSpPr txBox="1"/>
          <p:nvPr>
            <p:ph idx="1" type="body"/>
          </p:nvPr>
        </p:nvSpPr>
        <p:spPr>
          <a:xfrm>
            <a:off x="457200" y="3486150"/>
            <a:ext cx="8229600" cy="15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make it practical, search is done in parallel with a comparator associated with each cache entry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extreme...</a:t>
            </a:r>
            <a:endParaRPr/>
          </a:p>
        </p:txBody>
      </p:sp>
      <p:sp>
        <p:nvSpPr>
          <p:cNvPr id="379" name="Google Shape;379;p49"/>
          <p:cNvSpPr txBox="1"/>
          <p:nvPr>
            <p:ph idx="1" type="body"/>
          </p:nvPr>
        </p:nvSpPr>
        <p:spPr>
          <a:xfrm>
            <a:off x="457200" y="971550"/>
            <a:ext cx="82296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380" name="Google Shape;380;p49"/>
          <p:cNvSpPr txBox="1"/>
          <p:nvPr>
            <p:ph idx="1" type="body"/>
          </p:nvPr>
        </p:nvSpPr>
        <p:spPr>
          <a:xfrm>
            <a:off x="457200" y="1504950"/>
            <a:ext cx="82296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middle range is </a:t>
            </a:r>
            <a:r>
              <a:rPr b="1" lang="en"/>
              <a:t>set associative</a:t>
            </a:r>
            <a:endParaRPr b="1"/>
          </a:p>
        </p:txBody>
      </p:sp>
      <p:sp>
        <p:nvSpPr>
          <p:cNvPr id="381" name="Google Shape;381;p49"/>
          <p:cNvSpPr txBox="1"/>
          <p:nvPr>
            <p:ph idx="1" type="body"/>
          </p:nvPr>
        </p:nvSpPr>
        <p:spPr>
          <a:xfrm>
            <a:off x="457200" y="2038350"/>
            <a:ext cx="82296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fixed number of locations where each block can be placed</a:t>
            </a:r>
            <a:endParaRPr b="1"/>
          </a:p>
        </p:txBody>
      </p:sp>
      <p:sp>
        <p:nvSpPr>
          <p:cNvPr id="382" name="Google Shape;382;p49"/>
          <p:cNvSpPr txBox="1"/>
          <p:nvPr>
            <p:ph idx="1" type="body"/>
          </p:nvPr>
        </p:nvSpPr>
        <p:spPr>
          <a:xfrm>
            <a:off x="457200" y="3028950"/>
            <a:ext cx="82296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n</a:t>
            </a:r>
            <a:r>
              <a:rPr lang="en"/>
              <a:t> locations for a block is called </a:t>
            </a:r>
            <a:r>
              <a:rPr i="1" lang="en"/>
              <a:t>n</a:t>
            </a:r>
            <a:r>
              <a:rPr lang="en"/>
              <a:t>-way set-associative cache</a:t>
            </a:r>
            <a:endParaRPr b="1"/>
          </a:p>
        </p:txBody>
      </p:sp>
      <p:sp>
        <p:nvSpPr>
          <p:cNvPr id="383" name="Google Shape;383;p49"/>
          <p:cNvSpPr txBox="1"/>
          <p:nvPr>
            <p:ph idx="1" type="body"/>
          </p:nvPr>
        </p:nvSpPr>
        <p:spPr>
          <a:xfrm>
            <a:off x="457200" y="3943350"/>
            <a:ext cx="82296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 number of sets, each of which consists of </a:t>
            </a:r>
            <a:r>
              <a:rPr i="1" lang="en"/>
              <a:t>n</a:t>
            </a:r>
            <a:r>
              <a:rPr lang="en"/>
              <a:t> blocks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me please</a:t>
            </a:r>
            <a:endParaRPr/>
          </a:p>
        </p:txBody>
      </p:sp>
      <p:sp>
        <p:nvSpPr>
          <p:cNvPr id="389" name="Google Shape;389;p50"/>
          <p:cNvSpPr txBox="1"/>
          <p:nvPr>
            <p:ph idx="1" type="body"/>
          </p:nvPr>
        </p:nvSpPr>
        <p:spPr>
          <a:xfrm>
            <a:off x="3209925" y="895350"/>
            <a:ext cx="58293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block in exactly one location</a:t>
            </a:r>
            <a:endParaRPr/>
          </a:p>
        </p:txBody>
      </p:sp>
      <p:pic>
        <p:nvPicPr>
          <p:cNvPr id="390" name="Google Shape;3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8" y="1063375"/>
            <a:ext cx="2859447" cy="38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0"/>
          <p:cNvSpPr txBox="1"/>
          <p:nvPr>
            <p:ph idx="1" type="body"/>
          </p:nvPr>
        </p:nvSpPr>
        <p:spPr>
          <a:xfrm>
            <a:off x="3209925" y="1657350"/>
            <a:ext cx="58293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(block number) modulo (Number of blocks in the cache)</a:t>
            </a:r>
            <a:endParaRPr/>
          </a:p>
        </p:txBody>
      </p:sp>
      <p:sp>
        <p:nvSpPr>
          <p:cNvPr id="392" name="Google Shape;392;p50"/>
          <p:cNvSpPr txBox="1"/>
          <p:nvPr>
            <p:ph idx="1" type="body"/>
          </p:nvPr>
        </p:nvSpPr>
        <p:spPr>
          <a:xfrm>
            <a:off x="3209925" y="2724150"/>
            <a:ext cx="58293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only one cache block where memory block 12 can be found</a:t>
            </a:r>
            <a:endParaRPr/>
          </a:p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3209925" y="3867150"/>
            <a:ext cx="58293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12 modulo 8 = 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associative</a:t>
            </a:r>
            <a:endParaRPr/>
          </a:p>
        </p:txBody>
      </p:sp>
      <p:sp>
        <p:nvSpPr>
          <p:cNvPr id="399" name="Google Shape;399;p51"/>
          <p:cNvSpPr txBox="1"/>
          <p:nvPr>
            <p:ph idx="1" type="body"/>
          </p:nvPr>
        </p:nvSpPr>
        <p:spPr>
          <a:xfrm>
            <a:off x="3209925" y="895350"/>
            <a:ext cx="58293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block in exactly one location</a:t>
            </a:r>
            <a:endParaRPr/>
          </a:p>
        </p:txBody>
      </p:sp>
      <p:sp>
        <p:nvSpPr>
          <p:cNvPr id="400" name="Google Shape;400;p51"/>
          <p:cNvSpPr txBox="1"/>
          <p:nvPr>
            <p:ph idx="1" type="body"/>
          </p:nvPr>
        </p:nvSpPr>
        <p:spPr>
          <a:xfrm>
            <a:off x="3209925" y="1657350"/>
            <a:ext cx="58293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(block number) modulo (Number of blocks in the cache)</a:t>
            </a:r>
            <a:endParaRPr/>
          </a:p>
        </p:txBody>
      </p:sp>
      <p:sp>
        <p:nvSpPr>
          <p:cNvPr id="401" name="Google Shape;401;p51"/>
          <p:cNvSpPr txBox="1"/>
          <p:nvPr>
            <p:ph idx="1" type="body"/>
          </p:nvPr>
        </p:nvSpPr>
        <p:spPr>
          <a:xfrm>
            <a:off x="3209925" y="2724150"/>
            <a:ext cx="58293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only one cache block where memory block 12 can be found</a:t>
            </a:r>
            <a:endParaRPr/>
          </a:p>
        </p:txBody>
      </p:sp>
      <p:sp>
        <p:nvSpPr>
          <p:cNvPr id="402" name="Google Shape;402;p51"/>
          <p:cNvSpPr txBox="1"/>
          <p:nvPr>
            <p:ph idx="1" type="body"/>
          </p:nvPr>
        </p:nvSpPr>
        <p:spPr>
          <a:xfrm>
            <a:off x="3209925" y="3867150"/>
            <a:ext cx="58293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12 modulo 8 = 4</a:t>
            </a:r>
            <a:endParaRPr/>
          </a:p>
        </p:txBody>
      </p:sp>
      <p:pic>
        <p:nvPicPr>
          <p:cNvPr id="403" name="Google Shape;4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33" y="1063375"/>
            <a:ext cx="2789917" cy="39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associative</a:t>
            </a:r>
            <a:endParaRPr/>
          </a:p>
        </p:txBody>
      </p:sp>
      <p:pic>
        <p:nvPicPr>
          <p:cNvPr id="409" name="Google Shape;40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200"/>
            <a:ext cx="2587600" cy="37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2"/>
          <p:cNvSpPr txBox="1"/>
          <p:nvPr>
            <p:ph idx="1" type="body"/>
          </p:nvPr>
        </p:nvSpPr>
        <p:spPr>
          <a:xfrm>
            <a:off x="3209925" y="895350"/>
            <a:ext cx="58293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block in memory associate to any cache block</a:t>
            </a:r>
            <a:endParaRPr/>
          </a:p>
        </p:txBody>
      </p:sp>
      <p:sp>
        <p:nvSpPr>
          <p:cNvPr id="411" name="Google Shape;411;p52"/>
          <p:cNvSpPr txBox="1"/>
          <p:nvPr>
            <p:ph idx="1" type="body"/>
          </p:nvPr>
        </p:nvSpPr>
        <p:spPr>
          <a:xfrm>
            <a:off x="3209925" y="2724150"/>
            <a:ext cx="58293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 block 12 could be anywhere</a:t>
            </a:r>
            <a:endParaRPr/>
          </a:p>
        </p:txBody>
      </p:sp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3209925" y="1962150"/>
            <a:ext cx="58293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searching all entries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advantage in any of them?</a:t>
            </a:r>
            <a:endParaRPr/>
          </a:p>
        </p:txBody>
      </p:sp>
      <p:sp>
        <p:nvSpPr>
          <p:cNvPr id="418" name="Google Shape;418;p53"/>
          <p:cNvSpPr txBox="1"/>
          <p:nvPr>
            <p:ph idx="1" type="body"/>
          </p:nvPr>
        </p:nvSpPr>
        <p:spPr>
          <a:xfrm>
            <a:off x="457200" y="1200150"/>
            <a:ext cx="82296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increasing the degree of associativity usually decreases the miss rate</a:t>
            </a:r>
            <a:endParaRPr/>
          </a:p>
        </p:txBody>
      </p:sp>
      <p:sp>
        <p:nvSpPr>
          <p:cNvPr id="419" name="Google Shape;419;p53"/>
          <p:cNvSpPr txBox="1"/>
          <p:nvPr/>
        </p:nvSpPr>
        <p:spPr>
          <a:xfrm>
            <a:off x="469425" y="2513375"/>
            <a:ext cx="82173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the main disadvantage is a potential increase in the hit time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that look?</a:t>
            </a:r>
            <a:endParaRPr/>
          </a:p>
        </p:txBody>
      </p:sp>
      <p:pic>
        <p:nvPicPr>
          <p:cNvPr id="425" name="Google Shape;4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125" y="1031600"/>
            <a:ext cx="5606250" cy="39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228599"/>
            <a:ext cx="8229600" cy="10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locate a block in the set associative cache?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457200" y="1414275"/>
            <a:ext cx="82296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in direct-mapped cache, each block includes an address tag</a:t>
            </a:r>
            <a:endParaRPr/>
          </a:p>
        </p:txBody>
      </p:sp>
      <p:sp>
        <p:nvSpPr>
          <p:cNvPr id="432" name="Google Shape;432;p55"/>
          <p:cNvSpPr txBox="1"/>
          <p:nvPr>
            <p:ph idx="1" type="body"/>
          </p:nvPr>
        </p:nvSpPr>
        <p:spPr>
          <a:xfrm>
            <a:off x="457200" y="2557275"/>
            <a:ext cx="82296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index is used to select the set</a:t>
            </a:r>
            <a:endParaRPr/>
          </a:p>
        </p:txBody>
      </p:sp>
      <p:sp>
        <p:nvSpPr>
          <p:cNvPr id="433" name="Google Shape;433;p55"/>
          <p:cNvSpPr txBox="1"/>
          <p:nvPr>
            <p:ph idx="1" type="body"/>
          </p:nvPr>
        </p:nvSpPr>
        <p:spPr>
          <a:xfrm>
            <a:off x="457200" y="3243075"/>
            <a:ext cx="82296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tags on a set must be searched</a:t>
            </a:r>
            <a:endParaRPr/>
          </a:p>
        </p:txBody>
      </p:sp>
      <p:sp>
        <p:nvSpPr>
          <p:cNvPr id="434" name="Google Shape;434;p55"/>
          <p:cNvSpPr txBox="1"/>
          <p:nvPr>
            <p:ph idx="1" type="body"/>
          </p:nvPr>
        </p:nvSpPr>
        <p:spPr>
          <a:xfrm>
            <a:off x="457200" y="4005075"/>
            <a:ext cx="82296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they are all searched in parallel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fully associative?</a:t>
            </a:r>
            <a:endParaRPr/>
          </a:p>
        </p:txBody>
      </p:sp>
      <p:sp>
        <p:nvSpPr>
          <p:cNvPr id="440" name="Google Shape;440;p56"/>
          <p:cNvSpPr txBox="1"/>
          <p:nvPr>
            <p:ph idx="1" type="body"/>
          </p:nvPr>
        </p:nvSpPr>
        <p:spPr>
          <a:xfrm>
            <a:off x="457200" y="1200150"/>
            <a:ext cx="82296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its effectively only one set</a:t>
            </a:r>
            <a:endParaRPr/>
          </a:p>
        </p:txBody>
      </p:sp>
      <p:sp>
        <p:nvSpPr>
          <p:cNvPr id="441" name="Google Shape;441;p56"/>
          <p:cNvSpPr txBox="1"/>
          <p:nvPr>
            <p:ph idx="1" type="body"/>
          </p:nvPr>
        </p:nvSpPr>
        <p:spPr>
          <a:xfrm>
            <a:off x="457200" y="1885950"/>
            <a:ext cx="82296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blocks must be checked in parallel</a:t>
            </a:r>
            <a:endParaRPr/>
          </a:p>
        </p:txBody>
      </p:sp>
      <p:sp>
        <p:nvSpPr>
          <p:cNvPr id="442" name="Google Shape;442;p56"/>
          <p:cNvSpPr txBox="1"/>
          <p:nvPr>
            <p:ph idx="1" type="body"/>
          </p:nvPr>
        </p:nvSpPr>
        <p:spPr>
          <a:xfrm>
            <a:off x="457200" y="2571750"/>
            <a:ext cx="82296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index</a:t>
            </a:r>
            <a:endParaRPr/>
          </a:p>
        </p:txBody>
      </p:sp>
      <p:sp>
        <p:nvSpPr>
          <p:cNvPr id="443" name="Google Shape;443;p56"/>
          <p:cNvSpPr txBox="1"/>
          <p:nvPr>
            <p:ph idx="1" type="body"/>
          </p:nvPr>
        </p:nvSpPr>
        <p:spPr>
          <a:xfrm>
            <a:off x="457200" y="3181350"/>
            <a:ext cx="82296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entire address, except block offset compared against tag of every block</a:t>
            </a:r>
            <a:endParaRPr/>
          </a:p>
        </p:txBody>
      </p:sp>
      <p:sp>
        <p:nvSpPr>
          <p:cNvPr id="444" name="Google Shape;444;p56"/>
          <p:cNvSpPr txBox="1"/>
          <p:nvPr>
            <p:ph idx="1" type="body"/>
          </p:nvPr>
        </p:nvSpPr>
        <p:spPr>
          <a:xfrm>
            <a:off x="457200" y="4248150"/>
            <a:ext cx="82296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search entire cache without any indexing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of locality… tell me more</a:t>
            </a:r>
            <a:endParaRPr/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457200" y="1200150"/>
            <a:ext cx="82296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allow us to create an illusion… </a:t>
            </a:r>
            <a:endParaRPr/>
          </a:p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57200" y="1809750"/>
            <a:ext cx="82296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 a large memory that we can access as fast as a very small memory</a:t>
            </a:r>
            <a:endParaRPr/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457200" y="2876550"/>
            <a:ext cx="82296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two different types of locality</a:t>
            </a:r>
            <a:endParaRPr/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457200" y="3486150"/>
            <a:ext cx="82296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temporal (time) : reference item again soon</a:t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57200" y="4019550"/>
            <a:ext cx="82296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spatial (space) : reference item nearby soon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>
            <p:ph type="title"/>
          </p:nvPr>
        </p:nvSpPr>
        <p:spPr>
          <a:xfrm>
            <a:off x="457200" y="157124"/>
            <a:ext cx="8229600" cy="13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all blocks are used, how do we decide which one to replace?</a:t>
            </a:r>
            <a:endParaRPr/>
          </a:p>
        </p:txBody>
      </p:sp>
      <p:sp>
        <p:nvSpPr>
          <p:cNvPr id="450" name="Google Shape;450;p57"/>
          <p:cNvSpPr txBox="1"/>
          <p:nvPr>
            <p:ph idx="1" type="body"/>
          </p:nvPr>
        </p:nvSpPr>
        <p:spPr>
          <a:xfrm>
            <a:off x="457200" y="1718550"/>
            <a:ext cx="82296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good question</a:t>
            </a:r>
            <a:endParaRPr/>
          </a:p>
        </p:txBody>
      </p:sp>
      <p:sp>
        <p:nvSpPr>
          <p:cNvPr id="451" name="Google Shape;451;p57"/>
          <p:cNvSpPr txBox="1"/>
          <p:nvPr>
            <p:ph idx="1" type="body"/>
          </p:nvPr>
        </p:nvSpPr>
        <p:spPr>
          <a:xfrm>
            <a:off x="457200" y="2251950"/>
            <a:ext cx="82296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most common scheme is </a:t>
            </a:r>
            <a:r>
              <a:rPr b="1" lang="en"/>
              <a:t>least recently used (LRU)</a:t>
            </a:r>
            <a:endParaRPr b="1"/>
          </a:p>
        </p:txBody>
      </p:sp>
      <p:sp>
        <p:nvSpPr>
          <p:cNvPr id="452" name="Google Shape;452;p57"/>
          <p:cNvSpPr txBox="1"/>
          <p:nvPr>
            <p:ph idx="1" type="body"/>
          </p:nvPr>
        </p:nvSpPr>
        <p:spPr>
          <a:xfrm>
            <a:off x="457200" y="3242550"/>
            <a:ext cx="82296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two-way set-associative we keep a single bit indicate latest element</a:t>
            </a:r>
            <a:endParaRPr b="1"/>
          </a:p>
        </p:txBody>
      </p:sp>
      <p:sp>
        <p:nvSpPr>
          <p:cNvPr id="453" name="Google Shape;453;p57"/>
          <p:cNvSpPr txBox="1"/>
          <p:nvPr>
            <p:ph idx="1" type="body"/>
          </p:nvPr>
        </p:nvSpPr>
        <p:spPr>
          <a:xfrm>
            <a:off x="457200" y="4233150"/>
            <a:ext cx="8229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gets harder as associativity increases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best choice?</a:t>
            </a:r>
            <a:endParaRPr/>
          </a:p>
        </p:txBody>
      </p:sp>
      <p:sp>
        <p:nvSpPr>
          <p:cNvPr id="459" name="Google Shape;459;p58"/>
          <p:cNvSpPr txBox="1"/>
          <p:nvPr>
            <p:ph idx="1" type="body"/>
          </p:nvPr>
        </p:nvSpPr>
        <p:spPr>
          <a:xfrm>
            <a:off x="457200" y="1200150"/>
            <a:ext cx="8229600" cy="24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choice among direct-mapped, set-associative, or fully associative mapping depends on the cost of a miss versus the cost of implementing associativity, both in time and in extra hardware.</a:t>
            </a:r>
            <a:endParaRPr/>
          </a:p>
        </p:txBody>
      </p:sp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457200" y="3562350"/>
            <a:ext cx="8229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direct-mapped needs a single comparator</a:t>
            </a:r>
            <a:endParaRPr/>
          </a:p>
        </p:txBody>
      </p:sp>
      <p:sp>
        <p:nvSpPr>
          <p:cNvPr id="461" name="Google Shape;461;p58"/>
          <p:cNvSpPr txBox="1"/>
          <p:nvPr>
            <p:ph idx="1" type="body"/>
          </p:nvPr>
        </p:nvSpPr>
        <p:spPr>
          <a:xfrm>
            <a:off x="457200" y="4171950"/>
            <a:ext cx="8229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4-way set-associative needs 4 plus 4-to-1 mux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reduce the miss penalty?</a:t>
            </a:r>
            <a:endParaRPr/>
          </a:p>
        </p:txBody>
      </p:sp>
      <p:sp>
        <p:nvSpPr>
          <p:cNvPr id="467" name="Google Shape;467;p59"/>
          <p:cNvSpPr txBox="1"/>
          <p:nvPr>
            <p:ph idx="1" type="body"/>
          </p:nvPr>
        </p:nvSpPr>
        <p:spPr>
          <a:xfrm>
            <a:off x="457200" y="1200150"/>
            <a:ext cx="82296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 </a:t>
            </a:r>
            <a:r>
              <a:rPr b="1" lang="en"/>
              <a:t>multilevel caches</a:t>
            </a:r>
            <a:endParaRPr b="1"/>
          </a:p>
        </p:txBody>
      </p:sp>
      <p:sp>
        <p:nvSpPr>
          <p:cNvPr id="468" name="Google Shape;468;p59"/>
          <p:cNvSpPr txBox="1"/>
          <p:nvPr>
            <p:ph idx="1" type="body"/>
          </p:nvPr>
        </p:nvSpPr>
        <p:spPr>
          <a:xfrm>
            <a:off x="457200" y="1733550"/>
            <a:ext cx="82296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additional level of caching used to close the gap between fast clock cycle of processor and time required to access DRAM</a:t>
            </a:r>
            <a:endParaRPr/>
          </a:p>
        </p:txBody>
      </p:sp>
      <p:sp>
        <p:nvSpPr>
          <p:cNvPr id="469" name="Google Shape;469;p59"/>
          <p:cNvSpPr txBox="1"/>
          <p:nvPr>
            <p:ph idx="1" type="body"/>
          </p:nvPr>
        </p:nvSpPr>
        <p:spPr>
          <a:xfrm>
            <a:off x="457200" y="3257550"/>
            <a:ext cx="8229600" cy="16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second-level cache usually on the same chip and accessed whenever a miss occurs in the primary cache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please… </a:t>
            </a:r>
            <a:endParaRPr/>
          </a:p>
        </p:txBody>
      </p:sp>
      <p:sp>
        <p:nvSpPr>
          <p:cNvPr id="475" name="Google Shape;475;p60"/>
          <p:cNvSpPr txBox="1"/>
          <p:nvPr>
            <p:ph idx="1" type="body"/>
          </p:nvPr>
        </p:nvSpPr>
        <p:spPr>
          <a:xfrm>
            <a:off x="457200" y="895350"/>
            <a:ext cx="3376500" cy="3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Suppose we have a processor with a base </a:t>
            </a:r>
            <a:r>
              <a:rPr b="1" lang="en" sz="1600"/>
              <a:t>CPI of 1.0</a:t>
            </a:r>
            <a:r>
              <a:rPr lang="en" sz="1600"/>
              <a:t>, assuming all references hit in the primary cache, and a </a:t>
            </a:r>
            <a:r>
              <a:rPr b="1" lang="en" sz="1600"/>
              <a:t>clock rate of 4 GHz</a:t>
            </a:r>
            <a:r>
              <a:rPr lang="en" sz="1600"/>
              <a:t>. Assume a main </a:t>
            </a:r>
            <a:r>
              <a:rPr b="1" lang="en" sz="1600"/>
              <a:t>memory access time of 100 ns</a:t>
            </a:r>
            <a:r>
              <a:rPr lang="en" sz="1600"/>
              <a:t>, including all the miss handling. Suppose the </a:t>
            </a:r>
            <a:r>
              <a:rPr b="1" lang="en" sz="1600"/>
              <a:t>miss rate per instruction at the primary cache is 2%</a:t>
            </a:r>
            <a:r>
              <a:rPr lang="en" sz="1600"/>
              <a:t>.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How much faster will the processor be if we </a:t>
            </a:r>
            <a:r>
              <a:rPr b="1" lang="en" sz="1600"/>
              <a:t>add a secondary cache</a:t>
            </a:r>
            <a:r>
              <a:rPr lang="en" sz="1600"/>
              <a:t> that has a </a:t>
            </a:r>
            <a:r>
              <a:rPr b="1" lang="en" sz="1600"/>
              <a:t>5 ns access time</a:t>
            </a:r>
            <a:r>
              <a:rPr lang="en" sz="1600"/>
              <a:t> for either a hit or a miss and is large enough to reduce the </a:t>
            </a:r>
            <a:r>
              <a:rPr b="1" lang="en" sz="1600"/>
              <a:t>miss rate to main memory to 0.5%</a:t>
            </a:r>
            <a:r>
              <a:rPr lang="en" sz="1600"/>
              <a:t>?</a:t>
            </a:r>
            <a:endParaRPr sz="1600"/>
          </a:p>
        </p:txBody>
      </p:sp>
      <p:sp>
        <p:nvSpPr>
          <p:cNvPr id="476" name="Google Shape;476;p60"/>
          <p:cNvSpPr txBox="1"/>
          <p:nvPr/>
        </p:nvSpPr>
        <p:spPr>
          <a:xfrm>
            <a:off x="4684850" y="936925"/>
            <a:ext cx="4078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miss penalty to main memory</a:t>
            </a:r>
            <a:endParaRPr b="1" sz="1800"/>
          </a:p>
        </p:txBody>
      </p:sp>
      <p:pic>
        <p:nvPicPr>
          <p:cNvPr id="477" name="Google Shape;47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675" y="1279825"/>
            <a:ext cx="3560586" cy="9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0"/>
          <p:cNvSpPr txBox="1"/>
          <p:nvPr/>
        </p:nvSpPr>
        <p:spPr>
          <a:xfrm>
            <a:off x="4684850" y="2156125"/>
            <a:ext cx="40782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processor with one level caching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CPI = 1.0 + Memory-stall CPI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= 1.0 + 2% x 400 = 9 </a:t>
            </a:r>
            <a:endParaRPr/>
          </a:p>
        </p:txBody>
      </p:sp>
      <p:sp>
        <p:nvSpPr>
          <p:cNvPr id="479" name="Google Shape;479;p60"/>
          <p:cNvSpPr txBox="1"/>
          <p:nvPr/>
        </p:nvSpPr>
        <p:spPr>
          <a:xfrm>
            <a:off x="4684850" y="2841925"/>
            <a:ext cx="4078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miss penalty to second-level cache</a:t>
            </a:r>
            <a:endParaRPr b="1" sz="1800"/>
          </a:p>
        </p:txBody>
      </p:sp>
      <p:pic>
        <p:nvPicPr>
          <p:cNvPr id="480" name="Google Shape;48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675" y="3251200"/>
            <a:ext cx="3560575" cy="818066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0"/>
          <p:cNvSpPr txBox="1"/>
          <p:nvPr/>
        </p:nvSpPr>
        <p:spPr>
          <a:xfrm>
            <a:off x="3948775" y="3984925"/>
            <a:ext cx="50067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processor with two level caching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CPI = 1.0 + Primary. + Secondary stalls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= 1.0 + 2% x 20 + 0.5% x  400 = 3.4 </a:t>
            </a:r>
            <a:endParaRPr/>
          </a:p>
        </p:txBody>
      </p:sp>
      <p:sp>
        <p:nvSpPr>
          <p:cNvPr id="482" name="Google Shape;482;p60"/>
          <p:cNvSpPr txBox="1"/>
          <p:nvPr/>
        </p:nvSpPr>
        <p:spPr>
          <a:xfrm>
            <a:off x="3922850" y="4670725"/>
            <a:ext cx="4078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processor is faster by 9.0/3.4 = 2.6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/>
          <p:nvPr>
            <p:ph type="title"/>
          </p:nvPr>
        </p:nvSpPr>
        <p:spPr>
          <a:xfrm>
            <a:off x="457200" y="152399"/>
            <a:ext cx="8229600" cy="10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the main memory can act as a “cache” for the secondary storage?</a:t>
            </a:r>
            <a:endParaRPr/>
          </a:p>
        </p:txBody>
      </p:sp>
      <p:sp>
        <p:nvSpPr>
          <p:cNvPr id="488" name="Google Shape;488;p61"/>
          <p:cNvSpPr txBox="1"/>
          <p:nvPr>
            <p:ph idx="1" type="body"/>
          </p:nvPr>
        </p:nvSpPr>
        <p:spPr>
          <a:xfrm>
            <a:off x="457200" y="1372125"/>
            <a:ext cx="8229600" cy="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 you mean a cache to magnetic disk?... yes</a:t>
            </a:r>
            <a:endParaRPr/>
          </a:p>
        </p:txBody>
      </p:sp>
      <p:sp>
        <p:nvSpPr>
          <p:cNvPr id="489" name="Google Shape;489;p61"/>
          <p:cNvSpPr txBox="1"/>
          <p:nvPr>
            <p:ph idx="1" type="body"/>
          </p:nvPr>
        </p:nvSpPr>
        <p:spPr>
          <a:xfrm>
            <a:off x="457200" y="2057925"/>
            <a:ext cx="8229600" cy="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technique is called </a:t>
            </a:r>
            <a:r>
              <a:rPr b="1" lang="en"/>
              <a:t>virtual memory</a:t>
            </a:r>
            <a:endParaRPr b="1"/>
          </a:p>
        </p:txBody>
      </p:sp>
      <p:sp>
        <p:nvSpPr>
          <p:cNvPr id="490" name="Google Shape;490;p61"/>
          <p:cNvSpPr txBox="1"/>
          <p:nvPr>
            <p:ph idx="1" type="body"/>
          </p:nvPr>
        </p:nvSpPr>
        <p:spPr>
          <a:xfrm>
            <a:off x="457200" y="2667525"/>
            <a:ext cx="82296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allows efficient and safe sharing of memory among multiple programs</a:t>
            </a:r>
            <a:endParaRPr b="1"/>
          </a:p>
        </p:txBody>
      </p:sp>
      <p:sp>
        <p:nvSpPr>
          <p:cNvPr id="491" name="Google Shape;491;p61"/>
          <p:cNvSpPr txBox="1"/>
          <p:nvPr>
            <p:ph idx="1" type="body"/>
          </p:nvPr>
        </p:nvSpPr>
        <p:spPr>
          <a:xfrm>
            <a:off x="457200" y="3658125"/>
            <a:ext cx="82296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also removes the programming burdens of a small limited memory… not longer true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 share memory?</a:t>
            </a:r>
            <a:endParaRPr/>
          </a:p>
        </p:txBody>
      </p:sp>
      <p:sp>
        <p:nvSpPr>
          <p:cNvPr id="497" name="Google Shape;497;p62"/>
          <p:cNvSpPr txBox="1"/>
          <p:nvPr>
            <p:ph idx="1" type="body"/>
          </p:nvPr>
        </p:nvSpPr>
        <p:spPr>
          <a:xfrm>
            <a:off x="457200" y="1200150"/>
            <a:ext cx="82296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yes, but they don’t know about each other</a:t>
            </a:r>
            <a:endParaRPr/>
          </a:p>
        </p:txBody>
      </p:sp>
      <p:sp>
        <p:nvSpPr>
          <p:cNvPr id="498" name="Google Shape;498;p62"/>
          <p:cNvSpPr txBox="1"/>
          <p:nvPr>
            <p:ph idx="1" type="body"/>
          </p:nvPr>
        </p:nvSpPr>
        <p:spPr>
          <a:xfrm>
            <a:off x="457200" y="1809750"/>
            <a:ext cx="82296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programs sharing memory change dynamically while the program is running</a:t>
            </a:r>
            <a:endParaRPr/>
          </a:p>
        </p:txBody>
      </p:sp>
      <p:sp>
        <p:nvSpPr>
          <p:cNvPr id="499" name="Google Shape;499;p62"/>
          <p:cNvSpPr txBox="1"/>
          <p:nvPr>
            <p:ph idx="1" type="body"/>
          </p:nvPr>
        </p:nvSpPr>
        <p:spPr>
          <a:xfrm>
            <a:off x="457200" y="2800350"/>
            <a:ext cx="82296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therefore we would like to compile each program into its own </a:t>
            </a:r>
            <a:r>
              <a:rPr i="1" lang="en"/>
              <a:t>address space</a:t>
            </a:r>
            <a:endParaRPr i="1"/>
          </a:p>
        </p:txBody>
      </p:sp>
      <p:sp>
        <p:nvSpPr>
          <p:cNvPr id="500" name="Google Shape;500;p62"/>
          <p:cNvSpPr txBox="1"/>
          <p:nvPr>
            <p:ph idx="1" type="body"/>
          </p:nvPr>
        </p:nvSpPr>
        <p:spPr>
          <a:xfrm>
            <a:off x="457200" y="3790950"/>
            <a:ext cx="82296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address space </a:t>
            </a:r>
            <a:r>
              <a:rPr lang="en"/>
              <a:t>is a separate range of memory locations accessible only to the program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3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address space with range of location?</a:t>
            </a:r>
            <a:endParaRPr/>
          </a:p>
        </p:txBody>
      </p:sp>
      <p:sp>
        <p:nvSpPr>
          <p:cNvPr id="506" name="Google Shape;506;p63"/>
          <p:cNvSpPr txBox="1"/>
          <p:nvPr>
            <p:ph idx="1" type="body"/>
          </p:nvPr>
        </p:nvSpPr>
        <p:spPr>
          <a:xfrm>
            <a:off x="457200" y="1123950"/>
            <a:ext cx="82296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yes, virtual memory implements the translation of a program’s address space to </a:t>
            </a:r>
            <a:r>
              <a:rPr b="1" lang="en"/>
              <a:t>physical addresses</a:t>
            </a:r>
            <a:endParaRPr b="1"/>
          </a:p>
        </p:txBody>
      </p:sp>
      <p:sp>
        <p:nvSpPr>
          <p:cNvPr id="507" name="Google Shape;507;p63"/>
          <p:cNvSpPr txBox="1"/>
          <p:nvPr>
            <p:ph idx="1" type="body"/>
          </p:nvPr>
        </p:nvSpPr>
        <p:spPr>
          <a:xfrm>
            <a:off x="457200" y="2495550"/>
            <a:ext cx="8229600" cy="1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process enforces </a:t>
            </a:r>
            <a:r>
              <a:rPr b="1" lang="en"/>
              <a:t>protection</a:t>
            </a:r>
            <a:r>
              <a:rPr lang="en"/>
              <a:t> of a program’s address space from other programs</a:t>
            </a:r>
            <a:endParaRPr b="1"/>
          </a:p>
        </p:txBody>
      </p:sp>
      <p:sp>
        <p:nvSpPr>
          <p:cNvPr id="508" name="Google Shape;508;p63"/>
          <p:cNvSpPr txBox="1"/>
          <p:nvPr>
            <p:ph idx="1" type="body"/>
          </p:nvPr>
        </p:nvSpPr>
        <p:spPr>
          <a:xfrm>
            <a:off x="457200" y="3562350"/>
            <a:ext cx="82296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protection</a:t>
            </a:r>
            <a:r>
              <a:rPr lang="en"/>
              <a:t> is a set of mechanism ensuring that multiple process sharing processor, memory or I/O devices cannot interfere with one another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4"/>
          <p:cNvSpPr txBox="1"/>
          <p:nvPr>
            <p:ph type="title"/>
          </p:nvPr>
        </p:nvSpPr>
        <p:spPr>
          <a:xfrm>
            <a:off x="457200" y="186699"/>
            <a:ext cx="82296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another motivation for virtual memory?</a:t>
            </a:r>
            <a:endParaRPr/>
          </a:p>
        </p:txBody>
      </p:sp>
      <p:sp>
        <p:nvSpPr>
          <p:cNvPr id="514" name="Google Shape;514;p64"/>
          <p:cNvSpPr txBox="1"/>
          <p:nvPr>
            <p:ph idx="1" type="body"/>
          </p:nvPr>
        </p:nvSpPr>
        <p:spPr>
          <a:xfrm>
            <a:off x="457200" y="1200150"/>
            <a:ext cx="8229600" cy="1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yes, it also allows a single user program to exceed the size of primary memory</a:t>
            </a:r>
            <a:endParaRPr/>
          </a:p>
        </p:txBody>
      </p:sp>
      <p:sp>
        <p:nvSpPr>
          <p:cNvPr id="515" name="Google Shape;515;p64"/>
          <p:cNvSpPr txBox="1"/>
          <p:nvPr>
            <p:ph idx="1" type="body"/>
          </p:nvPr>
        </p:nvSpPr>
        <p:spPr>
          <a:xfrm>
            <a:off x="457200" y="2190750"/>
            <a:ext cx="8229600" cy="1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programmers used to divide programs into pieces</a:t>
            </a:r>
            <a:endParaRPr/>
          </a:p>
        </p:txBody>
      </p:sp>
      <p:sp>
        <p:nvSpPr>
          <p:cNvPr id="516" name="Google Shape;516;p64"/>
          <p:cNvSpPr txBox="1"/>
          <p:nvPr>
            <p:ph idx="1" type="body"/>
          </p:nvPr>
        </p:nvSpPr>
        <p:spPr>
          <a:xfrm>
            <a:off x="457200" y="3105150"/>
            <a:ext cx="82296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loading and unloading </a:t>
            </a:r>
            <a:r>
              <a:rPr i="1" lang="en"/>
              <a:t>overlays</a:t>
            </a:r>
            <a:r>
              <a:rPr lang="en"/>
              <a:t> during execution</a:t>
            </a:r>
            <a:endParaRPr/>
          </a:p>
        </p:txBody>
      </p:sp>
      <p:sp>
        <p:nvSpPr>
          <p:cNvPr id="517" name="Google Shape;517;p64"/>
          <p:cNvSpPr txBox="1"/>
          <p:nvPr>
            <p:ph idx="1" type="body"/>
          </p:nvPr>
        </p:nvSpPr>
        <p:spPr>
          <a:xfrm>
            <a:off x="457200" y="4019550"/>
            <a:ext cx="82296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making sure overlays never exceeded the total size of the memory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5"/>
          <p:cNvSpPr txBox="1"/>
          <p:nvPr>
            <p:ph type="title"/>
          </p:nvPr>
        </p:nvSpPr>
        <p:spPr>
          <a:xfrm>
            <a:off x="457200" y="152400"/>
            <a:ext cx="8229600" cy="10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sounds like a lot of work for the programmer...</a:t>
            </a:r>
            <a:endParaRPr/>
          </a:p>
        </p:txBody>
      </p:sp>
      <p:sp>
        <p:nvSpPr>
          <p:cNvPr id="523" name="Google Shape;523;p65"/>
          <p:cNvSpPr txBox="1"/>
          <p:nvPr>
            <p:ph idx="1" type="body"/>
          </p:nvPr>
        </p:nvSpPr>
        <p:spPr>
          <a:xfrm>
            <a:off x="457200" y="1200150"/>
            <a:ext cx="8229600" cy="1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right, virtual memory was invented to relieve programmers from this burden</a:t>
            </a:r>
            <a:endParaRPr/>
          </a:p>
        </p:txBody>
      </p:sp>
      <p:sp>
        <p:nvSpPr>
          <p:cNvPr id="524" name="Google Shape;524;p65"/>
          <p:cNvSpPr txBox="1"/>
          <p:nvPr>
            <p:ph idx="1" type="body"/>
          </p:nvPr>
        </p:nvSpPr>
        <p:spPr>
          <a:xfrm>
            <a:off x="457200" y="2190750"/>
            <a:ext cx="82296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virtual memory automatically manages the two levels of the memory hierarchy represented by main memory and secondary storage</a:t>
            </a:r>
            <a:endParaRPr/>
          </a:p>
        </p:txBody>
      </p:sp>
      <p:sp>
        <p:nvSpPr>
          <p:cNvPr id="525" name="Google Shape;525;p65"/>
          <p:cNvSpPr txBox="1"/>
          <p:nvPr>
            <p:ph idx="1" type="body"/>
          </p:nvPr>
        </p:nvSpPr>
        <p:spPr>
          <a:xfrm>
            <a:off x="457200" y="3638550"/>
            <a:ext cx="8229600" cy="1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same concepts as </a:t>
            </a:r>
            <a:r>
              <a:rPr i="1" lang="en"/>
              <a:t>cache</a:t>
            </a:r>
            <a:r>
              <a:rPr lang="en"/>
              <a:t> but we use different terminology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terminology?</a:t>
            </a:r>
            <a:endParaRPr/>
          </a:p>
        </p:txBody>
      </p:sp>
      <p:sp>
        <p:nvSpPr>
          <p:cNvPr id="531" name="Google Shape;531;p66"/>
          <p:cNvSpPr txBox="1"/>
          <p:nvPr>
            <p:ph idx="1" type="body"/>
          </p:nvPr>
        </p:nvSpPr>
        <p:spPr>
          <a:xfrm>
            <a:off x="457200" y="971550"/>
            <a:ext cx="82296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virtual memory block is called a </a:t>
            </a:r>
            <a:r>
              <a:rPr b="1" lang="en"/>
              <a:t>page</a:t>
            </a:r>
            <a:endParaRPr b="1"/>
          </a:p>
        </p:txBody>
      </p:sp>
      <p:sp>
        <p:nvSpPr>
          <p:cNvPr id="532" name="Google Shape;532;p66"/>
          <p:cNvSpPr txBox="1"/>
          <p:nvPr>
            <p:ph idx="1" type="body"/>
          </p:nvPr>
        </p:nvSpPr>
        <p:spPr>
          <a:xfrm>
            <a:off x="457200" y="1428750"/>
            <a:ext cx="82296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virtual memory miss is called a </a:t>
            </a:r>
            <a:r>
              <a:rPr b="1" lang="en"/>
              <a:t>page fault</a:t>
            </a:r>
            <a:endParaRPr b="1"/>
          </a:p>
        </p:txBody>
      </p:sp>
      <p:sp>
        <p:nvSpPr>
          <p:cNvPr id="533" name="Google Shape;533;p66"/>
          <p:cNvSpPr txBox="1"/>
          <p:nvPr>
            <p:ph idx="1" type="body"/>
          </p:nvPr>
        </p:nvSpPr>
        <p:spPr>
          <a:xfrm>
            <a:off x="457200" y="1885950"/>
            <a:ext cx="82296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processor produces a </a:t>
            </a:r>
            <a:r>
              <a:rPr b="1" lang="en"/>
              <a:t>virtual address</a:t>
            </a:r>
            <a:r>
              <a:rPr lang="en"/>
              <a:t>, which is translated by hardware and software to </a:t>
            </a:r>
            <a:r>
              <a:rPr i="1" lang="en"/>
              <a:t>physical address</a:t>
            </a:r>
            <a:endParaRPr b="1" i="1"/>
          </a:p>
        </p:txBody>
      </p:sp>
      <p:sp>
        <p:nvSpPr>
          <p:cNvPr id="534" name="Google Shape;534;p66"/>
          <p:cNvSpPr txBox="1"/>
          <p:nvPr>
            <p:ph idx="1" type="body"/>
          </p:nvPr>
        </p:nvSpPr>
        <p:spPr>
          <a:xfrm>
            <a:off x="457200" y="3181350"/>
            <a:ext cx="8229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virtual address with pages are mapped to main memory</a:t>
            </a:r>
            <a:endParaRPr b="1"/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457200" y="4019550"/>
            <a:ext cx="82296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process is called address mapping or </a:t>
            </a:r>
            <a:r>
              <a:rPr b="1" lang="en"/>
              <a:t>address translation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looks like?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0" y="1615425"/>
            <a:ext cx="8950226" cy="17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291650" y="3534075"/>
            <a:ext cx="84834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flash memory is used instead of disks in many embedded devices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show me?</a:t>
            </a:r>
            <a:endParaRPr/>
          </a:p>
        </p:txBody>
      </p:sp>
      <p:pic>
        <p:nvPicPr>
          <p:cNvPr id="541" name="Google Shape;54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72" y="1063375"/>
            <a:ext cx="5706053" cy="39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67"/>
          <p:cNvSpPr txBox="1"/>
          <p:nvPr/>
        </p:nvSpPr>
        <p:spPr>
          <a:xfrm>
            <a:off x="6200750" y="-3425"/>
            <a:ext cx="2712900" cy="1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virtual memory, blocks of memory (pages) are mapped from one set of addresses (virtual addresses) to another set (physical addresses)</a:t>
            </a:r>
            <a:endParaRPr sz="1800"/>
          </a:p>
        </p:txBody>
      </p:sp>
      <p:sp>
        <p:nvSpPr>
          <p:cNvPr id="543" name="Google Shape;543;p67"/>
          <p:cNvSpPr txBox="1"/>
          <p:nvPr/>
        </p:nvSpPr>
        <p:spPr>
          <a:xfrm>
            <a:off x="6200750" y="1672975"/>
            <a:ext cx="27129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processor generates virtual addresses while memory is accessed using physical addresses</a:t>
            </a:r>
            <a:endParaRPr sz="1800"/>
          </a:p>
        </p:txBody>
      </p:sp>
      <p:sp>
        <p:nvSpPr>
          <p:cNvPr id="544" name="Google Shape;544;p67"/>
          <p:cNvSpPr txBox="1"/>
          <p:nvPr/>
        </p:nvSpPr>
        <p:spPr>
          <a:xfrm>
            <a:off x="6200750" y="2968375"/>
            <a:ext cx="27129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virtual page mapped to physical page</a:t>
            </a:r>
            <a:endParaRPr sz="1800"/>
          </a:p>
        </p:txBody>
      </p:sp>
      <p:sp>
        <p:nvSpPr>
          <p:cNvPr id="545" name="Google Shape;545;p67"/>
          <p:cNvSpPr txBox="1"/>
          <p:nvPr/>
        </p:nvSpPr>
        <p:spPr>
          <a:xfrm>
            <a:off x="6200750" y="3654175"/>
            <a:ext cx="27129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physical page can be shared by having two virtual addresses point to the same physical address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it simplifies loading a program?</a:t>
            </a:r>
            <a:endParaRPr/>
          </a:p>
        </p:txBody>
      </p:sp>
      <p:sp>
        <p:nvSpPr>
          <p:cNvPr id="551" name="Google Shape;551;p68"/>
          <p:cNvSpPr txBox="1"/>
          <p:nvPr>
            <p:ph idx="1" type="body"/>
          </p:nvPr>
        </p:nvSpPr>
        <p:spPr>
          <a:xfrm>
            <a:off x="457200" y="971550"/>
            <a:ext cx="82296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correct, it simplifies loading a program for execution by providing </a:t>
            </a:r>
            <a:r>
              <a:rPr i="1" lang="en"/>
              <a:t>relocation</a:t>
            </a:r>
            <a:endParaRPr i="1"/>
          </a:p>
        </p:txBody>
      </p:sp>
      <p:sp>
        <p:nvSpPr>
          <p:cNvPr id="552" name="Google Shape;552;p68"/>
          <p:cNvSpPr txBox="1"/>
          <p:nvPr>
            <p:ph idx="1" type="body"/>
          </p:nvPr>
        </p:nvSpPr>
        <p:spPr>
          <a:xfrm>
            <a:off x="457200" y="1885950"/>
            <a:ext cx="8229600" cy="16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relocation maps the virtual addresses used by a program to different physical addresses before addresses are used to access memory</a:t>
            </a:r>
            <a:endParaRPr i="1"/>
          </a:p>
        </p:txBody>
      </p:sp>
      <p:sp>
        <p:nvSpPr>
          <p:cNvPr id="553" name="Google Shape;553;p68"/>
          <p:cNvSpPr txBox="1"/>
          <p:nvPr>
            <p:ph idx="1" type="body"/>
          </p:nvPr>
        </p:nvSpPr>
        <p:spPr>
          <a:xfrm>
            <a:off x="457200" y="3257550"/>
            <a:ext cx="82296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means we could load a program anywhere in main memory</a:t>
            </a:r>
            <a:endParaRPr i="1"/>
          </a:p>
        </p:txBody>
      </p:sp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457200" y="4171950"/>
            <a:ext cx="82296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programs relocated as fixed-size blocks (pages)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the address broken?</a:t>
            </a:r>
            <a:endParaRPr/>
          </a:p>
        </p:txBody>
      </p:sp>
      <p:sp>
        <p:nvSpPr>
          <p:cNvPr id="560" name="Google Shape;560;p69"/>
          <p:cNvSpPr txBox="1"/>
          <p:nvPr>
            <p:ph idx="1" type="body"/>
          </p:nvPr>
        </p:nvSpPr>
        <p:spPr>
          <a:xfrm>
            <a:off x="457200" y="1200150"/>
            <a:ext cx="8229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address is broken into a </a:t>
            </a:r>
            <a:r>
              <a:rPr b="1" lang="en"/>
              <a:t>virtual page number</a:t>
            </a:r>
            <a:r>
              <a:rPr lang="en"/>
              <a:t> and a </a:t>
            </a:r>
            <a:r>
              <a:rPr b="1" lang="en"/>
              <a:t>page offset</a:t>
            </a:r>
            <a:endParaRPr b="1"/>
          </a:p>
        </p:txBody>
      </p:sp>
      <p:sp>
        <p:nvSpPr>
          <p:cNvPr id="561" name="Google Shape;561;p69"/>
          <p:cNvSpPr txBox="1"/>
          <p:nvPr>
            <p:ph idx="1" type="body"/>
          </p:nvPr>
        </p:nvSpPr>
        <p:spPr>
          <a:xfrm>
            <a:off x="457200" y="2266950"/>
            <a:ext cx="8229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virtual page number translate to a </a:t>
            </a:r>
            <a:r>
              <a:rPr b="1" lang="en"/>
              <a:t>physical page number</a:t>
            </a:r>
            <a:endParaRPr b="1"/>
          </a:p>
        </p:txBody>
      </p:sp>
      <p:sp>
        <p:nvSpPr>
          <p:cNvPr id="562" name="Google Shape;562;p69"/>
          <p:cNvSpPr txBox="1"/>
          <p:nvPr>
            <p:ph idx="1" type="body"/>
          </p:nvPr>
        </p:nvSpPr>
        <p:spPr>
          <a:xfrm>
            <a:off x="457200" y="3181350"/>
            <a:ext cx="8229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physical page number</a:t>
            </a:r>
            <a:r>
              <a:rPr lang="en"/>
              <a:t> is the upper portion of the </a:t>
            </a:r>
            <a:r>
              <a:rPr i="1" lang="en"/>
              <a:t>physical address</a:t>
            </a:r>
            <a:endParaRPr i="1"/>
          </a:p>
        </p:txBody>
      </p:sp>
      <p:sp>
        <p:nvSpPr>
          <p:cNvPr id="563" name="Google Shape;563;p69"/>
          <p:cNvSpPr txBox="1"/>
          <p:nvPr>
            <p:ph idx="1" type="body"/>
          </p:nvPr>
        </p:nvSpPr>
        <p:spPr>
          <a:xfrm>
            <a:off x="457200" y="4095750"/>
            <a:ext cx="82296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page offset is the lower portion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look?</a:t>
            </a:r>
            <a:endParaRPr/>
          </a:p>
        </p:txBody>
      </p:sp>
      <p:pic>
        <p:nvPicPr>
          <p:cNvPr id="569" name="Google Shape;56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000"/>
            <a:ext cx="5276501" cy="37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70"/>
          <p:cNvSpPr txBox="1"/>
          <p:nvPr/>
        </p:nvSpPr>
        <p:spPr>
          <a:xfrm>
            <a:off x="5561825" y="1099800"/>
            <a:ext cx="34146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page size is 2</a:t>
            </a:r>
            <a:r>
              <a:rPr baseline="30000" lang="en" sz="2400"/>
              <a:t>12</a:t>
            </a:r>
            <a:r>
              <a:rPr lang="en" sz="2400"/>
              <a:t> = 4KB</a:t>
            </a:r>
            <a:endParaRPr sz="2400"/>
          </a:p>
        </p:txBody>
      </p:sp>
      <p:sp>
        <p:nvSpPr>
          <p:cNvPr id="571" name="Google Shape;571;p70"/>
          <p:cNvSpPr txBox="1"/>
          <p:nvPr/>
        </p:nvSpPr>
        <p:spPr>
          <a:xfrm>
            <a:off x="5561825" y="1785600"/>
            <a:ext cx="34146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r>
              <a:rPr baseline="30000" lang="en" sz="2400"/>
              <a:t>18</a:t>
            </a:r>
            <a:r>
              <a:rPr lang="en" sz="2400"/>
              <a:t> physical pages in memory</a:t>
            </a:r>
            <a:endParaRPr sz="2400"/>
          </a:p>
        </p:txBody>
      </p:sp>
      <p:sp>
        <p:nvSpPr>
          <p:cNvPr id="572" name="Google Shape;572;p70"/>
          <p:cNvSpPr txBox="1"/>
          <p:nvPr/>
        </p:nvSpPr>
        <p:spPr>
          <a:xfrm>
            <a:off x="5561825" y="2700000"/>
            <a:ext cx="34146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thus, main memory can have at most 1 GB</a:t>
            </a:r>
            <a:endParaRPr sz="2400"/>
          </a:p>
        </p:txBody>
      </p:sp>
      <p:sp>
        <p:nvSpPr>
          <p:cNvPr id="573" name="Google Shape;573;p70"/>
          <p:cNvSpPr txBox="1"/>
          <p:nvPr/>
        </p:nvSpPr>
        <p:spPr>
          <a:xfrm>
            <a:off x="5561825" y="3766800"/>
            <a:ext cx="34146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while virtual address space is 4GB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miss must take a lot of cycles?</a:t>
            </a:r>
            <a:endParaRPr/>
          </a:p>
        </p:txBody>
      </p:sp>
      <p:sp>
        <p:nvSpPr>
          <p:cNvPr id="579" name="Google Shape;579;p71"/>
          <p:cNvSpPr txBox="1"/>
          <p:nvPr>
            <p:ph idx="1" type="body"/>
          </p:nvPr>
        </p:nvSpPr>
        <p:spPr>
          <a:xfrm>
            <a:off x="457200" y="1352550"/>
            <a:ext cx="82296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virtual memory is called a </a:t>
            </a:r>
            <a:r>
              <a:rPr i="1" lang="en"/>
              <a:t>page fault</a:t>
            </a:r>
            <a:r>
              <a:rPr lang="en"/>
              <a:t> </a:t>
            </a:r>
            <a:endParaRPr/>
          </a:p>
        </p:txBody>
      </p:sp>
      <p:sp>
        <p:nvSpPr>
          <p:cNvPr id="580" name="Google Shape;580;p71"/>
          <p:cNvSpPr txBox="1"/>
          <p:nvPr>
            <p:ph idx="1" type="body"/>
          </p:nvPr>
        </p:nvSpPr>
        <p:spPr>
          <a:xfrm>
            <a:off x="457200" y="1962150"/>
            <a:ext cx="82296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page fault could take millions of clock cycles to process</a:t>
            </a:r>
            <a:endParaRPr/>
          </a:p>
        </p:txBody>
      </p:sp>
      <p:sp>
        <p:nvSpPr>
          <p:cNvPr id="581" name="Google Shape;581;p71"/>
          <p:cNvSpPr txBox="1"/>
          <p:nvPr>
            <p:ph idx="1" type="body"/>
          </p:nvPr>
        </p:nvSpPr>
        <p:spPr>
          <a:xfrm>
            <a:off x="457200" y="3028950"/>
            <a:ext cx="82296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enormous miss penalty leads to several key decisions in designing virtual memory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decisions?</a:t>
            </a:r>
            <a:endParaRPr/>
          </a:p>
        </p:txBody>
      </p:sp>
      <p:sp>
        <p:nvSpPr>
          <p:cNvPr id="587" name="Google Shape;587;p72"/>
          <p:cNvSpPr txBox="1"/>
          <p:nvPr>
            <p:ph idx="1" type="body"/>
          </p:nvPr>
        </p:nvSpPr>
        <p:spPr>
          <a:xfrm>
            <a:off x="457200" y="1047750"/>
            <a:ext cx="8229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pages are made large to take advantage of spatial locality and to reduce miss rate</a:t>
            </a:r>
            <a:endParaRPr/>
          </a:p>
        </p:txBody>
      </p:sp>
      <p:sp>
        <p:nvSpPr>
          <p:cNvPr id="588" name="Google Shape;588;p72"/>
          <p:cNvSpPr txBox="1"/>
          <p:nvPr>
            <p:ph idx="1" type="body"/>
          </p:nvPr>
        </p:nvSpPr>
        <p:spPr>
          <a:xfrm>
            <a:off x="457200" y="2061000"/>
            <a:ext cx="8229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fully associative placement of pages in memory</a:t>
            </a:r>
            <a:endParaRPr/>
          </a:p>
        </p:txBody>
      </p:sp>
      <p:sp>
        <p:nvSpPr>
          <p:cNvPr id="589" name="Google Shape;589;p72"/>
          <p:cNvSpPr txBox="1"/>
          <p:nvPr>
            <p:ph idx="1" type="body"/>
          </p:nvPr>
        </p:nvSpPr>
        <p:spPr>
          <a:xfrm>
            <a:off x="457200" y="2568525"/>
            <a:ext cx="82296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operating system uses techniques, such as LRU and a reference bit, to choose which page to replace</a:t>
            </a:r>
            <a:endParaRPr/>
          </a:p>
        </p:txBody>
      </p:sp>
      <p:sp>
        <p:nvSpPr>
          <p:cNvPr id="590" name="Google Shape;590;p72"/>
          <p:cNvSpPr txBox="1"/>
          <p:nvPr>
            <p:ph idx="1" type="body"/>
          </p:nvPr>
        </p:nvSpPr>
        <p:spPr>
          <a:xfrm>
            <a:off x="457200" y="3889800"/>
            <a:ext cx="82296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writes to disk are expensive, so it uses write-back also tracks page unchanged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place a page and find it?</a:t>
            </a:r>
            <a:endParaRPr/>
          </a:p>
        </p:txBody>
      </p:sp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457200" y="971550"/>
            <a:ext cx="82296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page fault high penalty requires that we optimized page placement</a:t>
            </a:r>
            <a:endParaRPr/>
          </a:p>
        </p:txBody>
      </p:sp>
      <p:sp>
        <p:nvSpPr>
          <p:cNvPr id="597" name="Google Shape;597;p73"/>
          <p:cNvSpPr txBox="1"/>
          <p:nvPr>
            <p:ph idx="1" type="body"/>
          </p:nvPr>
        </p:nvSpPr>
        <p:spPr>
          <a:xfrm>
            <a:off x="457200" y="1962150"/>
            <a:ext cx="82296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OS can use a sophisticated algorithm and complex data structures that track page usage</a:t>
            </a:r>
            <a:endParaRPr/>
          </a:p>
        </p:txBody>
      </p:sp>
      <p:sp>
        <p:nvSpPr>
          <p:cNvPr id="598" name="Google Shape;598;p73"/>
          <p:cNvSpPr txBox="1"/>
          <p:nvPr>
            <p:ph idx="1" type="body"/>
          </p:nvPr>
        </p:nvSpPr>
        <p:spPr>
          <a:xfrm>
            <a:off x="457200" y="2876550"/>
            <a:ext cx="8229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locate pages using a table that indexes the memory; this structure is called a </a:t>
            </a:r>
            <a:r>
              <a:rPr b="1" lang="en"/>
              <a:t>page table</a:t>
            </a:r>
            <a:endParaRPr b="1"/>
          </a:p>
        </p:txBody>
      </p:sp>
      <p:sp>
        <p:nvSpPr>
          <p:cNvPr id="599" name="Google Shape;599;p73"/>
          <p:cNvSpPr txBox="1"/>
          <p:nvPr>
            <p:ph idx="1" type="body"/>
          </p:nvPr>
        </p:nvSpPr>
        <p:spPr>
          <a:xfrm>
            <a:off x="457200" y="3867150"/>
            <a:ext cx="8229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resides in memory and it is indexed with the page number from the virtual address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 txBox="1"/>
          <p:nvPr>
            <p:ph type="title"/>
          </p:nvPr>
        </p:nvSpPr>
        <p:spPr>
          <a:xfrm>
            <a:off x="457200" y="152399"/>
            <a:ext cx="8229600" cy="10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know the location of the page table in memory?</a:t>
            </a:r>
            <a:endParaRPr/>
          </a:p>
        </p:txBody>
      </p:sp>
      <p:sp>
        <p:nvSpPr>
          <p:cNvPr id="605" name="Google Shape;605;p74"/>
          <p:cNvSpPr txBox="1"/>
          <p:nvPr>
            <p:ph idx="1" type="body"/>
          </p:nvPr>
        </p:nvSpPr>
        <p:spPr>
          <a:xfrm>
            <a:off x="457200" y="1200150"/>
            <a:ext cx="82296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hardware includes a register that points to the start of the page table</a:t>
            </a:r>
            <a:endParaRPr/>
          </a:p>
        </p:txBody>
      </p:sp>
      <p:sp>
        <p:nvSpPr>
          <p:cNvPr id="606" name="Google Shape;606;p74"/>
          <p:cNvSpPr txBox="1"/>
          <p:nvPr>
            <p:ph idx="1" type="body"/>
          </p:nvPr>
        </p:nvSpPr>
        <p:spPr>
          <a:xfrm>
            <a:off x="457200" y="2190750"/>
            <a:ext cx="8229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its called the </a:t>
            </a:r>
            <a:r>
              <a:rPr i="1" lang="en"/>
              <a:t>page table register</a:t>
            </a:r>
            <a:endParaRPr i="1"/>
          </a:p>
        </p:txBody>
      </p:sp>
      <p:sp>
        <p:nvSpPr>
          <p:cNvPr id="607" name="Google Shape;607;p74"/>
          <p:cNvSpPr txBox="1"/>
          <p:nvPr>
            <p:ph idx="1" type="body"/>
          </p:nvPr>
        </p:nvSpPr>
        <p:spPr>
          <a:xfrm>
            <a:off x="457200" y="2800350"/>
            <a:ext cx="82296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page table, the program counter and the registers specify the </a:t>
            </a:r>
            <a:r>
              <a:rPr i="1" lang="en"/>
              <a:t>state</a:t>
            </a:r>
            <a:r>
              <a:rPr lang="en"/>
              <a:t> of a program</a:t>
            </a:r>
            <a:endParaRPr/>
          </a:p>
        </p:txBody>
      </p:sp>
      <p:sp>
        <p:nvSpPr>
          <p:cNvPr id="608" name="Google Shape;608;p74"/>
          <p:cNvSpPr txBox="1"/>
          <p:nvPr>
            <p:ph idx="1" type="body"/>
          </p:nvPr>
        </p:nvSpPr>
        <p:spPr>
          <a:xfrm>
            <a:off x="457200" y="3790950"/>
            <a:ext cx="82296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i="1" lang="en"/>
              <a:t>state</a:t>
            </a:r>
            <a:r>
              <a:rPr lang="en"/>
              <a:t> is also referred to as a </a:t>
            </a:r>
            <a:r>
              <a:rPr i="1" lang="en"/>
              <a:t>process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me… </a:t>
            </a:r>
            <a:endParaRPr/>
          </a:p>
        </p:txBody>
      </p:sp>
      <p:grpSp>
        <p:nvGrpSpPr>
          <p:cNvPr id="614" name="Google Shape;614;p75"/>
          <p:cNvGrpSpPr/>
          <p:nvPr/>
        </p:nvGrpSpPr>
        <p:grpSpPr>
          <a:xfrm>
            <a:off x="457200" y="949300"/>
            <a:ext cx="4433101" cy="3875148"/>
            <a:chOff x="457200" y="949300"/>
            <a:chExt cx="4433101" cy="3875148"/>
          </a:xfrm>
        </p:grpSpPr>
        <p:pic>
          <p:nvPicPr>
            <p:cNvPr id="615" name="Google Shape;615;p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" y="949300"/>
              <a:ext cx="4433098" cy="3618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" name="Google Shape;616;p7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200" y="4574375"/>
              <a:ext cx="4433101" cy="2500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7" name="Google Shape;617;p75"/>
          <p:cNvSpPr txBox="1"/>
          <p:nvPr/>
        </p:nvSpPr>
        <p:spPr>
          <a:xfrm>
            <a:off x="5111425" y="879825"/>
            <a:ext cx="3708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page table is indexed with virtual page number to obtain the corresponding portion of the physical address</a:t>
            </a:r>
            <a:endParaRPr sz="1800"/>
          </a:p>
        </p:txBody>
      </p:sp>
      <p:sp>
        <p:nvSpPr>
          <p:cNvPr id="618" name="Google Shape;618;p75"/>
          <p:cNvSpPr txBox="1"/>
          <p:nvPr/>
        </p:nvSpPr>
        <p:spPr>
          <a:xfrm>
            <a:off x="5111425" y="2143050"/>
            <a:ext cx="37080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valid bit indicates whether mapping is legal</a:t>
            </a:r>
            <a:endParaRPr sz="1800"/>
          </a:p>
        </p:txBody>
      </p:sp>
      <p:sp>
        <p:nvSpPr>
          <p:cNvPr id="619" name="Google Shape;619;p75"/>
          <p:cNvSpPr txBox="1"/>
          <p:nvPr/>
        </p:nvSpPr>
        <p:spPr>
          <a:xfrm>
            <a:off x="5111425" y="2828850"/>
            <a:ext cx="37080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extra bits used to store additional information that needs to be kept on a per-page basis, such as protection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6"/>
          <p:cNvSpPr txBox="1"/>
          <p:nvPr>
            <p:ph type="title"/>
          </p:nvPr>
        </p:nvSpPr>
        <p:spPr>
          <a:xfrm>
            <a:off x="457200" y="228599"/>
            <a:ext cx="8229600" cy="10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if the valid bit is off a page fault occurs?</a:t>
            </a:r>
            <a:endParaRPr/>
          </a:p>
        </p:txBody>
      </p:sp>
      <p:sp>
        <p:nvSpPr>
          <p:cNvPr id="625" name="Google Shape;625;p76"/>
          <p:cNvSpPr txBox="1"/>
          <p:nvPr>
            <p:ph idx="1" type="body"/>
          </p:nvPr>
        </p:nvSpPr>
        <p:spPr>
          <a:xfrm>
            <a:off x="457200" y="1200150"/>
            <a:ext cx="82296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right and the operating system must be given control</a:t>
            </a:r>
            <a:endParaRPr/>
          </a:p>
        </p:txBody>
      </p:sp>
      <p:sp>
        <p:nvSpPr>
          <p:cNvPr id="626" name="Google Shape;626;p76"/>
          <p:cNvSpPr txBox="1"/>
          <p:nvPr>
            <p:ph idx="1" type="body"/>
          </p:nvPr>
        </p:nvSpPr>
        <p:spPr>
          <a:xfrm>
            <a:off x="457200" y="2114550"/>
            <a:ext cx="82296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OS must find the page in the next level of the hierarchy and decide where to place the requested page in main memory</a:t>
            </a:r>
            <a:endParaRPr/>
          </a:p>
        </p:txBody>
      </p:sp>
      <p:sp>
        <p:nvSpPr>
          <p:cNvPr id="627" name="Google Shape;627;p76"/>
          <p:cNvSpPr txBox="1"/>
          <p:nvPr>
            <p:ph idx="1" type="body"/>
          </p:nvPr>
        </p:nvSpPr>
        <p:spPr>
          <a:xfrm>
            <a:off x="457200" y="3486150"/>
            <a:ext cx="82296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also creates a space on disk for all the pages of a process, this disk space is called the </a:t>
            </a:r>
            <a:r>
              <a:rPr b="1" lang="en"/>
              <a:t>swap space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look...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350" y="1208550"/>
            <a:ext cx="6429251" cy="38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me… </a:t>
            </a:r>
            <a:endParaRPr/>
          </a:p>
        </p:txBody>
      </p:sp>
      <p:sp>
        <p:nvSpPr>
          <p:cNvPr id="633" name="Google Shape;633;p77"/>
          <p:cNvSpPr txBox="1"/>
          <p:nvPr>
            <p:ph idx="1" type="body"/>
          </p:nvPr>
        </p:nvSpPr>
        <p:spPr>
          <a:xfrm>
            <a:off x="5351525" y="509875"/>
            <a:ext cx="3666900" cy="13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page table maps each page in virtual memory to either a page in main memory or a page stored on disk</a:t>
            </a:r>
            <a:endParaRPr sz="1800"/>
          </a:p>
        </p:txBody>
      </p:sp>
      <p:pic>
        <p:nvPicPr>
          <p:cNvPr id="634" name="Google Shape;63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50" y="1061850"/>
            <a:ext cx="4988075" cy="3819151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77"/>
          <p:cNvSpPr txBox="1"/>
          <p:nvPr>
            <p:ph idx="1" type="body"/>
          </p:nvPr>
        </p:nvSpPr>
        <p:spPr>
          <a:xfrm>
            <a:off x="5351525" y="1805275"/>
            <a:ext cx="36669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if valid bit is on, the page table supplies the physical page number corresponding to the virtual page</a:t>
            </a:r>
            <a:endParaRPr sz="1800"/>
          </a:p>
        </p:txBody>
      </p:sp>
      <p:sp>
        <p:nvSpPr>
          <p:cNvPr id="636" name="Google Shape;636;p77"/>
          <p:cNvSpPr txBox="1"/>
          <p:nvPr>
            <p:ph idx="1" type="body"/>
          </p:nvPr>
        </p:nvSpPr>
        <p:spPr>
          <a:xfrm>
            <a:off x="5351525" y="3024475"/>
            <a:ext cx="36669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if valid bit is off, the page currently resides only on disk</a:t>
            </a:r>
            <a:endParaRPr sz="1800"/>
          </a:p>
        </p:txBody>
      </p:sp>
      <p:sp>
        <p:nvSpPr>
          <p:cNvPr id="637" name="Google Shape;637;p77"/>
          <p:cNvSpPr txBox="1"/>
          <p:nvPr>
            <p:ph idx="1" type="body"/>
          </p:nvPr>
        </p:nvSpPr>
        <p:spPr>
          <a:xfrm>
            <a:off x="5351525" y="3862675"/>
            <a:ext cx="36669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pages in main memory and the pages on disk are the same size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8"/>
          <p:cNvSpPr txBox="1"/>
          <p:nvPr>
            <p:ph type="title"/>
          </p:nvPr>
        </p:nvSpPr>
        <p:spPr>
          <a:xfrm>
            <a:off x="457200" y="152400"/>
            <a:ext cx="8229600" cy="10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OS keep track of LRU pages?</a:t>
            </a:r>
            <a:endParaRPr/>
          </a:p>
        </p:txBody>
      </p:sp>
      <p:sp>
        <p:nvSpPr>
          <p:cNvPr id="643" name="Google Shape;643;p78"/>
          <p:cNvSpPr txBox="1"/>
          <p:nvPr>
            <p:ph idx="1" type="body"/>
          </p:nvPr>
        </p:nvSpPr>
        <p:spPr>
          <a:xfrm>
            <a:off x="457200" y="1200150"/>
            <a:ext cx="82296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operating system provide a </a:t>
            </a:r>
            <a:r>
              <a:rPr b="1" lang="en"/>
              <a:t>reference bit</a:t>
            </a:r>
            <a:r>
              <a:rPr lang="en"/>
              <a:t> or </a:t>
            </a:r>
            <a:r>
              <a:rPr b="1" lang="en"/>
              <a:t>use bit</a:t>
            </a:r>
            <a:endParaRPr b="1"/>
          </a:p>
        </p:txBody>
      </p:sp>
      <p:sp>
        <p:nvSpPr>
          <p:cNvPr id="644" name="Google Shape;644;p78"/>
          <p:cNvSpPr txBox="1"/>
          <p:nvPr>
            <p:ph idx="1" type="body"/>
          </p:nvPr>
        </p:nvSpPr>
        <p:spPr>
          <a:xfrm>
            <a:off x="457200" y="2190750"/>
            <a:ext cx="82296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reference bit is set whenever a page is accessed</a:t>
            </a:r>
            <a:endParaRPr/>
          </a:p>
        </p:txBody>
      </p:sp>
      <p:sp>
        <p:nvSpPr>
          <p:cNvPr id="645" name="Google Shape;645;p78"/>
          <p:cNvSpPr txBox="1"/>
          <p:nvPr>
            <p:ph idx="1" type="body"/>
          </p:nvPr>
        </p:nvSpPr>
        <p:spPr>
          <a:xfrm>
            <a:off x="457200" y="3105150"/>
            <a:ext cx="8229600" cy="15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OS clears the reference bits and later records them so it can determine which pages were used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big can a page table get?</a:t>
            </a:r>
            <a:endParaRPr/>
          </a:p>
        </p:txBody>
      </p:sp>
      <p:sp>
        <p:nvSpPr>
          <p:cNvPr id="651" name="Google Shape;651;p79"/>
          <p:cNvSpPr txBox="1"/>
          <p:nvPr>
            <p:ph idx="1" type="body"/>
          </p:nvPr>
        </p:nvSpPr>
        <p:spPr>
          <a:xfrm>
            <a:off x="457200" y="971550"/>
            <a:ext cx="82296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page size for a 32-bit virtual address, 4KB pages, and 4 bytes per page table entry</a:t>
            </a:r>
            <a:endParaRPr/>
          </a:p>
        </p:txBody>
      </p:sp>
      <p:sp>
        <p:nvSpPr>
          <p:cNvPr id="652" name="Google Shape;652;p79"/>
          <p:cNvSpPr txBox="1"/>
          <p:nvPr>
            <p:ph idx="1" type="body"/>
          </p:nvPr>
        </p:nvSpPr>
        <p:spPr>
          <a:xfrm>
            <a:off x="1971000" y="2186850"/>
            <a:ext cx="5202000" cy="537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number of page table entries = 2</a:t>
            </a:r>
            <a:r>
              <a:rPr baseline="30000" lang="en" sz="1800"/>
              <a:t>32</a:t>
            </a:r>
            <a:r>
              <a:rPr lang="en" sz="1800"/>
              <a:t>/2</a:t>
            </a:r>
            <a:r>
              <a:rPr baseline="30000" lang="en" sz="1800"/>
              <a:t>12</a:t>
            </a:r>
            <a:r>
              <a:rPr lang="en" sz="1800"/>
              <a:t> = 2</a:t>
            </a:r>
            <a:r>
              <a:rPr baseline="30000" lang="en" sz="1800"/>
              <a:t>20</a:t>
            </a:r>
            <a:endParaRPr baseline="30000" sz="1800"/>
          </a:p>
        </p:txBody>
      </p:sp>
      <p:sp>
        <p:nvSpPr>
          <p:cNvPr id="653" name="Google Shape;653;p79"/>
          <p:cNvSpPr txBox="1"/>
          <p:nvPr>
            <p:ph idx="1" type="body"/>
          </p:nvPr>
        </p:nvSpPr>
        <p:spPr>
          <a:xfrm>
            <a:off x="457200" y="2854375"/>
            <a:ext cx="8229600" cy="56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size of page table = 2</a:t>
            </a:r>
            <a:r>
              <a:rPr baseline="30000" lang="en" sz="1800"/>
              <a:t>20 </a:t>
            </a:r>
            <a:r>
              <a:rPr lang="en" sz="1800"/>
              <a:t>page table entries x 2</a:t>
            </a:r>
            <a:r>
              <a:rPr baseline="30000" lang="en" sz="1800"/>
              <a:t>2</a:t>
            </a:r>
            <a:r>
              <a:rPr lang="en" sz="1800"/>
              <a:t> bytes / page table entry = 4MB</a:t>
            </a:r>
            <a:endParaRPr baseline="30000" sz="1800"/>
          </a:p>
        </p:txBody>
      </p:sp>
      <p:sp>
        <p:nvSpPr>
          <p:cNvPr id="654" name="Google Shape;654;p79"/>
          <p:cNvSpPr txBox="1"/>
          <p:nvPr>
            <p:ph idx="1" type="body"/>
          </p:nvPr>
        </p:nvSpPr>
        <p:spPr>
          <a:xfrm>
            <a:off x="424900" y="3409077"/>
            <a:ext cx="82296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means we would need 4MB of memory for each program in execution at any time</a:t>
            </a:r>
            <a:endParaRPr/>
          </a:p>
        </p:txBody>
      </p:sp>
      <p:sp>
        <p:nvSpPr>
          <p:cNvPr id="655" name="Google Shape;655;p79"/>
          <p:cNvSpPr txBox="1"/>
          <p:nvPr>
            <p:ph idx="1" type="body"/>
          </p:nvPr>
        </p:nvSpPr>
        <p:spPr>
          <a:xfrm>
            <a:off x="424900" y="4349075"/>
            <a:ext cx="8229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lot but for a single program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there are hundreds?</a:t>
            </a:r>
            <a:endParaRPr/>
          </a:p>
        </p:txBody>
      </p:sp>
      <p:sp>
        <p:nvSpPr>
          <p:cNvPr id="661" name="Google Shape;661;p80"/>
          <p:cNvSpPr txBox="1"/>
          <p:nvPr>
            <p:ph idx="1" type="body"/>
          </p:nvPr>
        </p:nvSpPr>
        <p:spPr>
          <a:xfrm>
            <a:off x="457200" y="895350"/>
            <a:ext cx="82296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 a range of techniques to reduce the amount of storage required for the page table</a:t>
            </a:r>
            <a:endParaRPr/>
          </a:p>
        </p:txBody>
      </p:sp>
      <p:sp>
        <p:nvSpPr>
          <p:cNvPr id="662" name="Google Shape;662;p80"/>
          <p:cNvSpPr txBox="1"/>
          <p:nvPr>
            <p:ph idx="1" type="body"/>
          </p:nvPr>
        </p:nvSpPr>
        <p:spPr>
          <a:xfrm>
            <a:off x="457200" y="1885950"/>
            <a:ext cx="82296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simplest solution is to keep a limit register that restrict the size of the page table</a:t>
            </a:r>
            <a:endParaRPr/>
          </a:p>
        </p:txBody>
      </p:sp>
      <p:sp>
        <p:nvSpPr>
          <p:cNvPr id="663" name="Google Shape;663;p80"/>
          <p:cNvSpPr txBox="1"/>
          <p:nvPr>
            <p:ph idx="1" type="body"/>
          </p:nvPr>
        </p:nvSpPr>
        <p:spPr>
          <a:xfrm>
            <a:off x="457200" y="2800350"/>
            <a:ext cx="82296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page table grow as a process consumes more space</a:t>
            </a:r>
            <a:endParaRPr/>
          </a:p>
        </p:txBody>
      </p:sp>
      <p:sp>
        <p:nvSpPr>
          <p:cNvPr id="664" name="Google Shape;664;p80"/>
          <p:cNvSpPr txBox="1"/>
          <p:nvPr>
            <p:ph idx="1" type="body"/>
          </p:nvPr>
        </p:nvSpPr>
        <p:spPr>
          <a:xfrm>
            <a:off x="457200" y="3714750"/>
            <a:ext cx="82296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address space expand in only one direction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other techniques?</a:t>
            </a:r>
            <a:endParaRPr/>
          </a:p>
        </p:txBody>
      </p:sp>
      <p:sp>
        <p:nvSpPr>
          <p:cNvPr id="670" name="Google Shape;670;p81"/>
          <p:cNvSpPr txBox="1"/>
          <p:nvPr>
            <p:ph idx="1" type="body"/>
          </p:nvPr>
        </p:nvSpPr>
        <p:spPr>
          <a:xfrm>
            <a:off x="457200" y="971550"/>
            <a:ext cx="82296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most languages require two areas (heap and stack) whose size is expandable</a:t>
            </a:r>
            <a:endParaRPr/>
          </a:p>
        </p:txBody>
      </p:sp>
      <p:sp>
        <p:nvSpPr>
          <p:cNvPr id="671" name="Google Shape;671;p81"/>
          <p:cNvSpPr txBox="1"/>
          <p:nvPr>
            <p:ph idx="1" type="body"/>
          </p:nvPr>
        </p:nvSpPr>
        <p:spPr>
          <a:xfrm>
            <a:off x="457200" y="1885950"/>
            <a:ext cx="82296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need two separate page tables and two separate limits</a:t>
            </a:r>
            <a:endParaRPr/>
          </a:p>
        </p:txBody>
      </p:sp>
      <p:sp>
        <p:nvSpPr>
          <p:cNvPr id="672" name="Google Shape;672;p81"/>
          <p:cNvSpPr txBox="1"/>
          <p:nvPr>
            <p:ph idx="1" type="body"/>
          </p:nvPr>
        </p:nvSpPr>
        <p:spPr>
          <a:xfrm>
            <a:off x="457200" y="2800350"/>
            <a:ext cx="82296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grow from highest address down and lowest address up</a:t>
            </a:r>
            <a:endParaRPr/>
          </a:p>
        </p:txBody>
      </p:sp>
      <p:sp>
        <p:nvSpPr>
          <p:cNvPr id="673" name="Google Shape;673;p81"/>
          <p:cNvSpPr txBox="1"/>
          <p:nvPr>
            <p:ph idx="1" type="body"/>
          </p:nvPr>
        </p:nvSpPr>
        <p:spPr>
          <a:xfrm>
            <a:off x="457200" y="3714750"/>
            <a:ext cx="82296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type of segmentation is popular with many architecture including MIPS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other approach?</a:t>
            </a:r>
            <a:endParaRPr/>
          </a:p>
        </p:txBody>
      </p:sp>
      <p:sp>
        <p:nvSpPr>
          <p:cNvPr id="679" name="Google Shape;679;p82"/>
          <p:cNvSpPr txBox="1"/>
          <p:nvPr>
            <p:ph idx="1" type="body"/>
          </p:nvPr>
        </p:nvSpPr>
        <p:spPr>
          <a:xfrm>
            <a:off x="457200" y="1123950"/>
            <a:ext cx="82296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yes, reducing the page table size by applying a hash function to the virtual address</a:t>
            </a:r>
            <a:endParaRPr/>
          </a:p>
        </p:txBody>
      </p:sp>
      <p:sp>
        <p:nvSpPr>
          <p:cNvPr id="680" name="Google Shape;680;p82"/>
          <p:cNvSpPr txBox="1"/>
          <p:nvPr>
            <p:ph idx="1" type="body"/>
          </p:nvPr>
        </p:nvSpPr>
        <p:spPr>
          <a:xfrm>
            <a:off x="457200" y="2114550"/>
            <a:ext cx="82296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page table need be only the size of the number of physical pages in main memory</a:t>
            </a:r>
            <a:endParaRPr/>
          </a:p>
        </p:txBody>
      </p:sp>
      <p:sp>
        <p:nvSpPr>
          <p:cNvPr id="681" name="Google Shape;681;p82"/>
          <p:cNvSpPr txBox="1"/>
          <p:nvPr>
            <p:ph idx="1" type="body"/>
          </p:nvPr>
        </p:nvSpPr>
        <p:spPr>
          <a:xfrm>
            <a:off x="457200" y="3181350"/>
            <a:ext cx="82296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structure is called </a:t>
            </a:r>
            <a:r>
              <a:rPr b="1" lang="en"/>
              <a:t>inverted page table</a:t>
            </a:r>
            <a:endParaRPr b="1"/>
          </a:p>
        </p:txBody>
      </p:sp>
      <p:sp>
        <p:nvSpPr>
          <p:cNvPr id="682" name="Google Shape;682;p82"/>
          <p:cNvSpPr txBox="1"/>
          <p:nvPr>
            <p:ph idx="1" type="body"/>
          </p:nvPr>
        </p:nvSpPr>
        <p:spPr>
          <a:xfrm>
            <a:off x="457200" y="3714750"/>
            <a:ext cx="82296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lookup process is slightly more complex since we can no longer just index the page table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others?</a:t>
            </a:r>
            <a:endParaRPr/>
          </a:p>
        </p:txBody>
      </p:sp>
      <p:sp>
        <p:nvSpPr>
          <p:cNvPr id="688" name="Google Shape;688;p83"/>
          <p:cNvSpPr txBox="1"/>
          <p:nvPr>
            <p:ph idx="1" type="body"/>
          </p:nvPr>
        </p:nvSpPr>
        <p:spPr>
          <a:xfrm>
            <a:off x="457200" y="971550"/>
            <a:ext cx="82296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yes, multiple levels of page tables can also be use to reduce the size of the page table </a:t>
            </a:r>
            <a:endParaRPr/>
          </a:p>
        </p:txBody>
      </p:sp>
      <p:sp>
        <p:nvSpPr>
          <p:cNvPr id="689" name="Google Shape;689;p83"/>
          <p:cNvSpPr txBox="1"/>
          <p:nvPr>
            <p:ph idx="1" type="body"/>
          </p:nvPr>
        </p:nvSpPr>
        <p:spPr>
          <a:xfrm>
            <a:off x="457200" y="2114550"/>
            <a:ext cx="82296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first level maps large fixed-size blocks of virtual address space, called </a:t>
            </a:r>
            <a:r>
              <a:rPr i="1" lang="en"/>
              <a:t>segments</a:t>
            </a:r>
            <a:endParaRPr i="1"/>
          </a:p>
        </p:txBody>
      </p:sp>
      <p:sp>
        <p:nvSpPr>
          <p:cNvPr id="690" name="Google Shape;690;p83"/>
          <p:cNvSpPr txBox="1"/>
          <p:nvPr>
            <p:ph idx="1" type="body"/>
          </p:nvPr>
        </p:nvSpPr>
        <p:spPr>
          <a:xfrm>
            <a:off x="457200" y="3181350"/>
            <a:ext cx="8229600" cy="15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also, to reduce the actual main memory tied up in page tables, modern systems allow the page tables to be paged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writes?</a:t>
            </a:r>
            <a:endParaRPr/>
          </a:p>
        </p:txBody>
      </p:sp>
      <p:sp>
        <p:nvSpPr>
          <p:cNvPr id="696" name="Google Shape;696;p84"/>
          <p:cNvSpPr txBox="1"/>
          <p:nvPr>
            <p:ph idx="1" type="body"/>
          </p:nvPr>
        </p:nvSpPr>
        <p:spPr>
          <a:xfrm>
            <a:off x="457200" y="1200150"/>
            <a:ext cx="82296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write-back scheme is a major advantage</a:t>
            </a:r>
            <a:endParaRPr/>
          </a:p>
        </p:txBody>
      </p:sp>
      <p:sp>
        <p:nvSpPr>
          <p:cNvPr id="697" name="Google Shape;697;p84"/>
          <p:cNvSpPr txBox="1"/>
          <p:nvPr>
            <p:ph idx="1" type="body"/>
          </p:nvPr>
        </p:nvSpPr>
        <p:spPr>
          <a:xfrm>
            <a:off x="457200" y="1733550"/>
            <a:ext cx="822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disk transfer time is small compared to access time, copying entire page is more efficient</a:t>
            </a:r>
            <a:endParaRPr/>
          </a:p>
        </p:txBody>
      </p:sp>
      <p:sp>
        <p:nvSpPr>
          <p:cNvPr id="698" name="Google Shape;698;p84"/>
          <p:cNvSpPr txBox="1"/>
          <p:nvPr>
            <p:ph idx="1" type="body"/>
          </p:nvPr>
        </p:nvSpPr>
        <p:spPr>
          <a:xfrm>
            <a:off x="457200" y="2724150"/>
            <a:ext cx="8229600" cy="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still costly</a:t>
            </a:r>
            <a:endParaRPr/>
          </a:p>
        </p:txBody>
      </p:sp>
      <p:sp>
        <p:nvSpPr>
          <p:cNvPr id="699" name="Google Shape;699;p84"/>
          <p:cNvSpPr txBox="1"/>
          <p:nvPr>
            <p:ph idx="1" type="body"/>
          </p:nvPr>
        </p:nvSpPr>
        <p:spPr>
          <a:xfrm>
            <a:off x="457200" y="3181350"/>
            <a:ext cx="8229600" cy="11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a dirty bit to know whether a page needs to be copied back</a:t>
            </a:r>
            <a:endParaRPr/>
          </a:p>
        </p:txBody>
      </p:sp>
      <p:sp>
        <p:nvSpPr>
          <p:cNvPr id="700" name="Google Shape;700;p84"/>
          <p:cNvSpPr txBox="1"/>
          <p:nvPr>
            <p:ph idx="1" type="body"/>
          </p:nvPr>
        </p:nvSpPr>
        <p:spPr>
          <a:xfrm>
            <a:off x="457200" y="4095750"/>
            <a:ext cx="82296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dirty bit is set when any word in a page is written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5"/>
          <p:cNvSpPr txBox="1"/>
          <p:nvPr>
            <p:ph type="title"/>
          </p:nvPr>
        </p:nvSpPr>
        <p:spPr>
          <a:xfrm>
            <a:off x="457200" y="152399"/>
            <a:ext cx="8229600" cy="10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address translation can we make it faster?</a:t>
            </a:r>
            <a:endParaRPr/>
          </a:p>
        </p:txBody>
      </p:sp>
      <p:sp>
        <p:nvSpPr>
          <p:cNvPr id="706" name="Google Shape;706;p85"/>
          <p:cNvSpPr txBox="1"/>
          <p:nvPr>
            <p:ph idx="1" type="body"/>
          </p:nvPr>
        </p:nvSpPr>
        <p:spPr>
          <a:xfrm>
            <a:off x="457200" y="1047750"/>
            <a:ext cx="8229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page tables are in main memory, every memory access take at least twice as long</a:t>
            </a:r>
            <a:endParaRPr/>
          </a:p>
        </p:txBody>
      </p:sp>
      <p:sp>
        <p:nvSpPr>
          <p:cNvPr id="707" name="Google Shape;707;p85"/>
          <p:cNvSpPr txBox="1"/>
          <p:nvPr>
            <p:ph idx="1" type="body"/>
          </p:nvPr>
        </p:nvSpPr>
        <p:spPr>
          <a:xfrm>
            <a:off x="457200" y="1962150"/>
            <a:ext cx="8229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memory access to obtain the physical address and a second to get the data</a:t>
            </a:r>
            <a:endParaRPr/>
          </a:p>
        </p:txBody>
      </p:sp>
      <p:sp>
        <p:nvSpPr>
          <p:cNvPr id="708" name="Google Shape;708;p85"/>
          <p:cNvSpPr txBox="1"/>
          <p:nvPr>
            <p:ph idx="1" type="body"/>
          </p:nvPr>
        </p:nvSpPr>
        <p:spPr>
          <a:xfrm>
            <a:off x="457200" y="2876550"/>
            <a:ext cx="82296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improve performance we rely on locality</a:t>
            </a:r>
            <a:endParaRPr/>
          </a:p>
        </p:txBody>
      </p:sp>
      <p:sp>
        <p:nvSpPr>
          <p:cNvPr id="709" name="Google Shape;709;p85"/>
          <p:cNvSpPr txBox="1"/>
          <p:nvPr>
            <p:ph idx="1" type="body"/>
          </p:nvPr>
        </p:nvSpPr>
        <p:spPr>
          <a:xfrm>
            <a:off x="457200" y="3333750"/>
            <a:ext cx="8229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modern processors include a special cache that keeps track of recently used translation</a:t>
            </a:r>
            <a:endParaRPr/>
          </a:p>
        </p:txBody>
      </p:sp>
      <p:sp>
        <p:nvSpPr>
          <p:cNvPr id="710" name="Google Shape;710;p85"/>
          <p:cNvSpPr txBox="1"/>
          <p:nvPr>
            <p:ph idx="1" type="body"/>
          </p:nvPr>
        </p:nvSpPr>
        <p:spPr>
          <a:xfrm>
            <a:off x="457250" y="4248150"/>
            <a:ext cx="82296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cache called translation-lookaside buffer (TLB)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me… </a:t>
            </a:r>
            <a:endParaRPr/>
          </a:p>
        </p:txBody>
      </p:sp>
      <p:sp>
        <p:nvSpPr>
          <p:cNvPr id="716" name="Google Shape;716;p86"/>
          <p:cNvSpPr txBox="1"/>
          <p:nvPr>
            <p:ph idx="1" type="body"/>
          </p:nvPr>
        </p:nvSpPr>
        <p:spPr>
          <a:xfrm>
            <a:off x="5848350" y="742950"/>
            <a:ext cx="2838300" cy="13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TLB acts as a cache of the page table for the entries that map to physical pages only</a:t>
            </a:r>
            <a:endParaRPr sz="1800"/>
          </a:p>
        </p:txBody>
      </p:sp>
      <p:pic>
        <p:nvPicPr>
          <p:cNvPr id="717" name="Google Shape;71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50" y="1083500"/>
            <a:ext cx="5524602" cy="3926651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86"/>
          <p:cNvSpPr txBox="1"/>
          <p:nvPr>
            <p:ph idx="1" type="body"/>
          </p:nvPr>
        </p:nvSpPr>
        <p:spPr>
          <a:xfrm>
            <a:off x="5848350" y="1962150"/>
            <a:ext cx="28383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TLB contains a subset of the virtual-to-physical page mappings</a:t>
            </a:r>
            <a:endParaRPr sz="1800"/>
          </a:p>
        </p:txBody>
      </p:sp>
      <p:sp>
        <p:nvSpPr>
          <p:cNvPr id="719" name="Google Shape;719;p86"/>
          <p:cNvSpPr txBox="1"/>
          <p:nvPr>
            <p:ph idx="1" type="body"/>
          </p:nvPr>
        </p:nvSpPr>
        <p:spPr>
          <a:xfrm>
            <a:off x="5848350" y="2876550"/>
            <a:ext cx="28383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TLB is a cache so it must have a tag field</a:t>
            </a:r>
            <a:endParaRPr sz="1800"/>
          </a:p>
        </p:txBody>
      </p:sp>
      <p:sp>
        <p:nvSpPr>
          <p:cNvPr id="720" name="Google Shape;720;p86"/>
          <p:cNvSpPr txBox="1"/>
          <p:nvPr>
            <p:ph idx="1" type="body"/>
          </p:nvPr>
        </p:nvSpPr>
        <p:spPr>
          <a:xfrm>
            <a:off x="5848350" y="3562350"/>
            <a:ext cx="28383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we access the TLB instead of the page table on every reference, hence the valid, dirty and ref bit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57200" y="434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data from the larger memory fit in the smaller memory?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" y="1595475"/>
            <a:ext cx="822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smaller level is generally a subset of any level further away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57200" y="2738475"/>
            <a:ext cx="8229600" cy="10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the data is stored at the lowest level (furthest away from the processor)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3805275"/>
            <a:ext cx="822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library analogy the books at your desk are a subset of the books in the library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7"/>
          <p:cNvSpPr txBox="1"/>
          <p:nvPr>
            <p:ph type="title"/>
          </p:nvPr>
        </p:nvSpPr>
        <p:spPr>
          <a:xfrm>
            <a:off x="457200" y="152399"/>
            <a:ext cx="8229600" cy="10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we have TLB, page table and cache… </a:t>
            </a:r>
            <a:endParaRPr/>
          </a:p>
        </p:txBody>
      </p:sp>
      <p:sp>
        <p:nvSpPr>
          <p:cNvPr id="726" name="Google Shape;726;p87"/>
          <p:cNvSpPr txBox="1"/>
          <p:nvPr>
            <p:ph idx="1" type="body"/>
          </p:nvPr>
        </p:nvSpPr>
        <p:spPr>
          <a:xfrm>
            <a:off x="457200" y="1200150"/>
            <a:ext cx="8229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yes, we could have 3 different types of misses</a:t>
            </a:r>
            <a:endParaRPr/>
          </a:p>
        </p:txBody>
      </p:sp>
      <p:pic>
        <p:nvPicPr>
          <p:cNvPr id="727" name="Google Shape;72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25" y="2083525"/>
            <a:ext cx="8486924" cy="27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8"/>
          <p:cNvSpPr txBox="1"/>
          <p:nvPr>
            <p:ph type="title"/>
          </p:nvPr>
        </p:nvSpPr>
        <p:spPr>
          <a:xfrm>
            <a:off x="457200" y="152399"/>
            <a:ext cx="8229600" cy="10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implement protection in virtual memory?</a:t>
            </a:r>
            <a:endParaRPr/>
          </a:p>
        </p:txBody>
      </p:sp>
      <p:sp>
        <p:nvSpPr>
          <p:cNvPr id="733" name="Google Shape;733;p88"/>
          <p:cNvSpPr txBox="1"/>
          <p:nvPr>
            <p:ph idx="1" type="body"/>
          </p:nvPr>
        </p:nvSpPr>
        <p:spPr>
          <a:xfrm>
            <a:off x="457200" y="1047750"/>
            <a:ext cx="82296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hardware must provide at least three basic capabilities</a:t>
            </a:r>
            <a:endParaRPr/>
          </a:p>
        </p:txBody>
      </p:sp>
      <p:sp>
        <p:nvSpPr>
          <p:cNvPr id="734" name="Google Shape;734;p88"/>
          <p:cNvSpPr txBox="1"/>
          <p:nvPr>
            <p:ph idx="1" type="body"/>
          </p:nvPr>
        </p:nvSpPr>
        <p:spPr>
          <a:xfrm>
            <a:off x="457200" y="1962150"/>
            <a:ext cx="82296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modes to indicate if running process is a user process or an OS process, </a:t>
            </a:r>
            <a:r>
              <a:rPr b="1" lang="en"/>
              <a:t>kernel</a:t>
            </a:r>
            <a:r>
              <a:rPr lang="en"/>
              <a:t> process</a:t>
            </a:r>
            <a:endParaRPr/>
          </a:p>
        </p:txBody>
      </p:sp>
      <p:sp>
        <p:nvSpPr>
          <p:cNvPr id="735" name="Google Shape;735;p88"/>
          <p:cNvSpPr txBox="1"/>
          <p:nvPr>
            <p:ph idx="1" type="body"/>
          </p:nvPr>
        </p:nvSpPr>
        <p:spPr>
          <a:xfrm>
            <a:off x="457200" y="2952750"/>
            <a:ext cx="82296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portion of the processor state that a user process can read but not write</a:t>
            </a:r>
            <a:endParaRPr/>
          </a:p>
        </p:txBody>
      </p:sp>
      <p:sp>
        <p:nvSpPr>
          <p:cNvPr id="736" name="Google Shape;736;p88"/>
          <p:cNvSpPr txBox="1"/>
          <p:nvPr>
            <p:ph idx="1" type="body"/>
          </p:nvPr>
        </p:nvSpPr>
        <p:spPr>
          <a:xfrm>
            <a:off x="457200" y="3943350"/>
            <a:ext cx="82296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mechanism to switch from </a:t>
            </a:r>
            <a:r>
              <a:rPr b="1" lang="en"/>
              <a:t>user mode</a:t>
            </a:r>
            <a:r>
              <a:rPr lang="en"/>
              <a:t> to supervisor or kernel mode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9"/>
          <p:cNvSpPr txBox="1"/>
          <p:nvPr>
            <p:ph type="title"/>
          </p:nvPr>
        </p:nvSpPr>
        <p:spPr>
          <a:xfrm>
            <a:off x="457200" y="152399"/>
            <a:ext cx="8229600" cy="10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the OS decides to change to another process?</a:t>
            </a:r>
            <a:endParaRPr/>
          </a:p>
        </p:txBody>
      </p:sp>
      <p:sp>
        <p:nvSpPr>
          <p:cNvPr id="742" name="Google Shape;742;p89"/>
          <p:cNvSpPr txBox="1"/>
          <p:nvPr>
            <p:ph idx="1" type="body"/>
          </p:nvPr>
        </p:nvSpPr>
        <p:spPr>
          <a:xfrm>
            <a:off x="457200" y="1200150"/>
            <a:ext cx="8229600" cy="1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to change the internal state of the processor to allow a different process to use the processor</a:t>
            </a:r>
            <a:endParaRPr/>
          </a:p>
        </p:txBody>
      </p:sp>
      <p:sp>
        <p:nvSpPr>
          <p:cNvPr id="743" name="Google Shape;743;p89"/>
          <p:cNvSpPr txBox="1"/>
          <p:nvPr>
            <p:ph idx="1" type="body"/>
          </p:nvPr>
        </p:nvSpPr>
        <p:spPr>
          <a:xfrm>
            <a:off x="457200" y="2647950"/>
            <a:ext cx="82296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 means we need to save the state to be able to return to the currently running process</a:t>
            </a:r>
            <a:endParaRPr/>
          </a:p>
        </p:txBody>
      </p:sp>
      <p:sp>
        <p:nvSpPr>
          <p:cNvPr id="744" name="Google Shape;744;p89"/>
          <p:cNvSpPr txBox="1"/>
          <p:nvPr>
            <p:ph idx="1" type="body"/>
          </p:nvPr>
        </p:nvSpPr>
        <p:spPr>
          <a:xfrm>
            <a:off x="457200" y="3638550"/>
            <a:ext cx="82296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called a </a:t>
            </a:r>
            <a:r>
              <a:rPr b="1" lang="en"/>
              <a:t>context switch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Ok… </a:t>
            </a:r>
            <a:endParaRPr/>
          </a:p>
        </p:txBody>
      </p:sp>
      <p:sp>
        <p:nvSpPr>
          <p:cNvPr id="750" name="Google Shape;750;p90"/>
          <p:cNvSpPr txBox="1"/>
          <p:nvPr>
            <p:ph idx="1" type="body"/>
          </p:nvPr>
        </p:nvSpPr>
        <p:spPr>
          <a:xfrm>
            <a:off x="457200" y="895350"/>
            <a:ext cx="8229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 check </a:t>
            </a:r>
            <a:endParaRPr/>
          </a:p>
        </p:txBody>
      </p:sp>
      <p:sp>
        <p:nvSpPr>
          <p:cNvPr id="751" name="Google Shape;751;p90"/>
          <p:cNvSpPr txBox="1"/>
          <p:nvPr>
            <p:ph idx="1" type="body"/>
          </p:nvPr>
        </p:nvSpPr>
        <p:spPr>
          <a:xfrm>
            <a:off x="457200" y="1428750"/>
            <a:ext cx="8229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match the memory hierarchy element</a:t>
            </a:r>
            <a:endParaRPr/>
          </a:p>
        </p:txBody>
      </p:sp>
      <p:pic>
        <p:nvPicPr>
          <p:cNvPr id="752" name="Google Shape;75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2235625"/>
            <a:ext cx="76962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please… </a:t>
            </a:r>
            <a:endParaRPr/>
          </a:p>
        </p:txBody>
      </p:sp>
      <p:sp>
        <p:nvSpPr>
          <p:cNvPr id="758" name="Google Shape;758;p91"/>
          <p:cNvSpPr txBox="1"/>
          <p:nvPr>
            <p:ph idx="1" type="body"/>
          </p:nvPr>
        </p:nvSpPr>
        <p:spPr>
          <a:xfrm>
            <a:off x="457200" y="1109675"/>
            <a:ext cx="82296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where can a block be placed?</a:t>
            </a:r>
            <a:endParaRPr/>
          </a:p>
        </p:txBody>
      </p:sp>
      <p:pic>
        <p:nvPicPr>
          <p:cNvPr id="759" name="Google Shape;75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00" y="2181775"/>
            <a:ext cx="7989750" cy="17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like this… </a:t>
            </a:r>
            <a:endParaRPr/>
          </a:p>
        </p:txBody>
      </p:sp>
      <p:sp>
        <p:nvSpPr>
          <p:cNvPr id="765" name="Google Shape;765;p92"/>
          <p:cNvSpPr txBox="1"/>
          <p:nvPr>
            <p:ph idx="1" type="body"/>
          </p:nvPr>
        </p:nvSpPr>
        <p:spPr>
          <a:xfrm>
            <a:off x="457200" y="1200150"/>
            <a:ext cx="82296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is a block found?</a:t>
            </a:r>
            <a:endParaRPr/>
          </a:p>
        </p:txBody>
      </p:sp>
      <p:pic>
        <p:nvPicPr>
          <p:cNvPr id="766" name="Google Shape;76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2334228"/>
            <a:ext cx="8229600" cy="159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please… </a:t>
            </a:r>
            <a:endParaRPr/>
          </a:p>
        </p:txBody>
      </p:sp>
      <p:sp>
        <p:nvSpPr>
          <p:cNvPr id="772" name="Google Shape;772;p93"/>
          <p:cNvSpPr txBox="1"/>
          <p:nvPr>
            <p:ph idx="1" type="body"/>
          </p:nvPr>
        </p:nvSpPr>
        <p:spPr>
          <a:xfrm>
            <a:off x="457200" y="1047750"/>
            <a:ext cx="82296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block should be replaced on a cache miss?</a:t>
            </a:r>
            <a:endParaRPr/>
          </a:p>
        </p:txBody>
      </p:sp>
      <p:sp>
        <p:nvSpPr>
          <p:cNvPr id="773" name="Google Shape;773;p93"/>
          <p:cNvSpPr txBox="1"/>
          <p:nvPr>
            <p:ph idx="1" type="body"/>
          </p:nvPr>
        </p:nvSpPr>
        <p:spPr>
          <a:xfrm>
            <a:off x="457200" y="2038350"/>
            <a:ext cx="8229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strategies used… </a:t>
            </a:r>
            <a:endParaRPr/>
          </a:p>
        </p:txBody>
      </p:sp>
      <p:sp>
        <p:nvSpPr>
          <p:cNvPr id="774" name="Google Shape;774;p93"/>
          <p:cNvSpPr txBox="1"/>
          <p:nvPr>
            <p:ph idx="1" type="body"/>
          </p:nvPr>
        </p:nvSpPr>
        <p:spPr>
          <a:xfrm>
            <a:off x="457200" y="3333750"/>
            <a:ext cx="82296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least recently used (LRU)</a:t>
            </a:r>
            <a:r>
              <a:rPr lang="en"/>
              <a:t>: the block replaced is the one that has been unused for the longest time</a:t>
            </a:r>
            <a:endParaRPr/>
          </a:p>
        </p:txBody>
      </p:sp>
      <p:sp>
        <p:nvSpPr>
          <p:cNvPr id="775" name="Google Shape;775;p93"/>
          <p:cNvSpPr txBox="1"/>
          <p:nvPr>
            <p:ph idx="1" type="body"/>
          </p:nvPr>
        </p:nvSpPr>
        <p:spPr>
          <a:xfrm>
            <a:off x="457200" y="2647950"/>
            <a:ext cx="8229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random</a:t>
            </a:r>
            <a:r>
              <a:rPr lang="en"/>
              <a:t>: candidate blocks randomly selected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fun… </a:t>
            </a:r>
            <a:endParaRPr/>
          </a:p>
        </p:txBody>
      </p:sp>
      <p:sp>
        <p:nvSpPr>
          <p:cNvPr id="781" name="Google Shape;781;p94"/>
          <p:cNvSpPr txBox="1"/>
          <p:nvPr>
            <p:ph idx="1" type="body"/>
          </p:nvPr>
        </p:nvSpPr>
        <p:spPr>
          <a:xfrm>
            <a:off x="457200" y="971550"/>
            <a:ext cx="82296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happens on a write?</a:t>
            </a:r>
            <a:endParaRPr/>
          </a:p>
        </p:txBody>
      </p:sp>
      <p:sp>
        <p:nvSpPr>
          <p:cNvPr id="782" name="Google Shape;782;p94"/>
          <p:cNvSpPr txBox="1"/>
          <p:nvPr>
            <p:ph idx="1" type="body"/>
          </p:nvPr>
        </p:nvSpPr>
        <p:spPr>
          <a:xfrm>
            <a:off x="457200" y="1504950"/>
            <a:ext cx="82296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basic options… </a:t>
            </a:r>
            <a:endParaRPr/>
          </a:p>
        </p:txBody>
      </p:sp>
      <p:sp>
        <p:nvSpPr>
          <p:cNvPr id="783" name="Google Shape;783;p94"/>
          <p:cNvSpPr txBox="1"/>
          <p:nvPr>
            <p:ph idx="1" type="body"/>
          </p:nvPr>
        </p:nvSpPr>
        <p:spPr>
          <a:xfrm>
            <a:off x="457200" y="2038350"/>
            <a:ext cx="8229600" cy="15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write-through</a:t>
            </a:r>
            <a:r>
              <a:rPr lang="en"/>
              <a:t>: information is written to both the block in the cache and the block in the lower level of the memory hierarchy</a:t>
            </a:r>
            <a:endParaRPr/>
          </a:p>
        </p:txBody>
      </p:sp>
      <p:sp>
        <p:nvSpPr>
          <p:cNvPr id="784" name="Google Shape;784;p94"/>
          <p:cNvSpPr txBox="1"/>
          <p:nvPr>
            <p:ph idx="1" type="body"/>
          </p:nvPr>
        </p:nvSpPr>
        <p:spPr>
          <a:xfrm>
            <a:off x="457200" y="3486150"/>
            <a:ext cx="8229600" cy="15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write-back</a:t>
            </a:r>
            <a:r>
              <a:rPr lang="en"/>
              <a:t>: information is written only to the block in the cache, copy to lower level only when it is replaced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Oh, What is Virtual Machine?</a:t>
            </a:r>
            <a:endParaRPr/>
          </a:p>
        </p:txBody>
      </p:sp>
      <p:sp>
        <p:nvSpPr>
          <p:cNvPr id="790" name="Google Shape;790;p95"/>
          <p:cNvSpPr txBox="1"/>
          <p:nvPr>
            <p:ph idx="1" type="body"/>
          </p:nvPr>
        </p:nvSpPr>
        <p:spPr>
          <a:xfrm>
            <a:off x="457200" y="1200150"/>
            <a:ext cx="8229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idea related to virtual memory</a:t>
            </a:r>
            <a:endParaRPr/>
          </a:p>
        </p:txBody>
      </p:sp>
      <p:sp>
        <p:nvSpPr>
          <p:cNvPr id="791" name="Google Shape;791;p95"/>
          <p:cNvSpPr txBox="1"/>
          <p:nvPr>
            <p:ph idx="1" type="body"/>
          </p:nvPr>
        </p:nvSpPr>
        <p:spPr>
          <a:xfrm>
            <a:off x="457200" y="1733550"/>
            <a:ext cx="8229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important part of mainframes since mid-1960s</a:t>
            </a:r>
            <a:endParaRPr/>
          </a:p>
        </p:txBody>
      </p:sp>
      <p:sp>
        <p:nvSpPr>
          <p:cNvPr id="792" name="Google Shape;792;p95"/>
          <p:cNvSpPr txBox="1"/>
          <p:nvPr>
            <p:ph idx="1" type="body"/>
          </p:nvPr>
        </p:nvSpPr>
        <p:spPr>
          <a:xfrm>
            <a:off x="457200" y="2266950"/>
            <a:ext cx="8229600" cy="15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VMs includes basically all emulation methods that provide a standard software interface, such as the Java VM</a:t>
            </a:r>
            <a:endParaRPr/>
          </a:p>
        </p:txBody>
      </p:sp>
      <p:sp>
        <p:nvSpPr>
          <p:cNvPr id="793" name="Google Shape;793;p95"/>
          <p:cNvSpPr txBox="1"/>
          <p:nvPr>
            <p:ph idx="1" type="body"/>
          </p:nvPr>
        </p:nvSpPr>
        <p:spPr>
          <a:xfrm>
            <a:off x="457200" y="3562350"/>
            <a:ext cx="8229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major classifications: </a:t>
            </a:r>
            <a:endParaRPr/>
          </a:p>
        </p:txBody>
      </p:sp>
      <p:sp>
        <p:nvSpPr>
          <p:cNvPr id="794" name="Google Shape;794;p95"/>
          <p:cNvSpPr txBox="1"/>
          <p:nvPr>
            <p:ph idx="1" type="body"/>
          </p:nvPr>
        </p:nvSpPr>
        <p:spPr>
          <a:xfrm>
            <a:off x="457200" y="4019550"/>
            <a:ext cx="8229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system virtual machines</a:t>
            </a:r>
            <a:r>
              <a:rPr lang="en"/>
              <a:t> IBM VM/370, Xen</a:t>
            </a:r>
            <a:endParaRPr/>
          </a:p>
        </p:txBody>
      </p:sp>
      <p:sp>
        <p:nvSpPr>
          <p:cNvPr id="795" name="Google Shape;795;p95"/>
          <p:cNvSpPr txBox="1"/>
          <p:nvPr>
            <p:ph idx="1" type="body"/>
          </p:nvPr>
        </p:nvSpPr>
        <p:spPr>
          <a:xfrm>
            <a:off x="457200" y="4476750"/>
            <a:ext cx="8229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process virtual machines </a:t>
            </a:r>
            <a:r>
              <a:rPr lang="en"/>
              <a:t>Java JVM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two types of VMs?</a:t>
            </a:r>
            <a:endParaRPr/>
          </a:p>
        </p:txBody>
      </p:sp>
      <p:sp>
        <p:nvSpPr>
          <p:cNvPr id="801" name="Google Shape;801;p96"/>
          <p:cNvSpPr txBox="1"/>
          <p:nvPr>
            <p:ph idx="1" type="body"/>
          </p:nvPr>
        </p:nvSpPr>
        <p:spPr>
          <a:xfrm>
            <a:off x="457200" y="971550"/>
            <a:ext cx="8229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802" name="Google Shape;802;p96"/>
          <p:cNvSpPr txBox="1"/>
          <p:nvPr>
            <p:ph idx="1" type="body"/>
          </p:nvPr>
        </p:nvSpPr>
        <p:spPr>
          <a:xfrm>
            <a:off x="457200" y="1504950"/>
            <a:ext cx="82296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system virtual machines present the illusion that the users have an entire computer to themselves, including copy of the OS</a:t>
            </a:r>
            <a:endParaRPr/>
          </a:p>
        </p:txBody>
      </p:sp>
      <p:sp>
        <p:nvSpPr>
          <p:cNvPr id="803" name="Google Shape;803;p96"/>
          <p:cNvSpPr txBox="1"/>
          <p:nvPr>
            <p:ph idx="1" type="body"/>
          </p:nvPr>
        </p:nvSpPr>
        <p:spPr>
          <a:xfrm>
            <a:off x="457200" y="2952750"/>
            <a:ext cx="8229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single computer runs multiple VMs</a:t>
            </a:r>
            <a:endParaRPr/>
          </a:p>
        </p:txBody>
      </p:sp>
      <p:sp>
        <p:nvSpPr>
          <p:cNvPr id="804" name="Google Shape;804;p96"/>
          <p:cNvSpPr txBox="1"/>
          <p:nvPr>
            <p:ph idx="1" type="body"/>
          </p:nvPr>
        </p:nvSpPr>
        <p:spPr>
          <a:xfrm>
            <a:off x="457200" y="3486150"/>
            <a:ext cx="82296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single OS “owns” all the hardware resources, but with a VM, multiple OSes all share the hardware resources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57200" y="300224"/>
            <a:ext cx="8229600" cy="10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the processor getting data stored in the memory hierarchy?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07250" y="1554600"/>
            <a:ext cx="420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data is copied between only two adjacent levels at a time</a:t>
            </a:r>
            <a:endParaRPr sz="2400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674925" y="2697600"/>
            <a:ext cx="40119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minimum data is called a </a:t>
            </a:r>
            <a:r>
              <a:rPr b="1" lang="en" sz="2400"/>
              <a:t>block</a:t>
            </a:r>
            <a:r>
              <a:rPr lang="en" sz="2400"/>
              <a:t> or </a:t>
            </a:r>
            <a:r>
              <a:rPr b="1" lang="en" sz="2400"/>
              <a:t>line</a:t>
            </a:r>
            <a:endParaRPr b="1" sz="2400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674900" y="3688200"/>
            <a:ext cx="40119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if data requested by the processor is found its called a </a:t>
            </a:r>
            <a:r>
              <a:rPr b="1" lang="en" sz="2400"/>
              <a:t>hit</a:t>
            </a:r>
            <a:r>
              <a:rPr lang="en" sz="2400"/>
              <a:t> otherwise it is a </a:t>
            </a:r>
            <a:r>
              <a:rPr b="1" lang="en" sz="2400"/>
              <a:t>miss</a:t>
            </a:r>
            <a:endParaRPr b="1" sz="24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45" y="1520625"/>
            <a:ext cx="3048106" cy="34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810" name="Google Shape;810;p97"/>
          <p:cNvSpPr txBox="1"/>
          <p:nvPr>
            <p:ph idx="1" type="body"/>
          </p:nvPr>
        </p:nvSpPr>
        <p:spPr>
          <a:xfrm>
            <a:off x="457200" y="1047750"/>
            <a:ext cx="8229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the heart of the VM technology is the </a:t>
            </a:r>
            <a:r>
              <a:rPr b="1" lang="en"/>
              <a:t>hypervisor</a:t>
            </a:r>
            <a:r>
              <a:rPr lang="en"/>
              <a:t> or virtual machine monitor (</a:t>
            </a:r>
            <a:r>
              <a:rPr b="1" lang="en"/>
              <a:t>VMM</a:t>
            </a:r>
            <a:r>
              <a:rPr lang="en"/>
              <a:t>)</a:t>
            </a:r>
            <a:endParaRPr/>
          </a:p>
        </p:txBody>
      </p:sp>
      <p:sp>
        <p:nvSpPr>
          <p:cNvPr id="811" name="Google Shape;811;p97"/>
          <p:cNvSpPr txBox="1"/>
          <p:nvPr>
            <p:ph idx="1" type="body"/>
          </p:nvPr>
        </p:nvSpPr>
        <p:spPr>
          <a:xfrm>
            <a:off x="457200" y="3638550"/>
            <a:ext cx="8229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VMM determines how to map virtual resources to physical resources</a:t>
            </a:r>
            <a:endParaRPr/>
          </a:p>
        </p:txBody>
      </p:sp>
      <p:sp>
        <p:nvSpPr>
          <p:cNvPr id="812" name="Google Shape;812;p97"/>
          <p:cNvSpPr txBox="1"/>
          <p:nvPr>
            <p:ph idx="1" type="body"/>
          </p:nvPr>
        </p:nvSpPr>
        <p:spPr>
          <a:xfrm>
            <a:off x="457200" y="2038350"/>
            <a:ext cx="8229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underlying hardware platform is called the host</a:t>
            </a:r>
            <a:endParaRPr/>
          </a:p>
        </p:txBody>
      </p:sp>
      <p:sp>
        <p:nvSpPr>
          <p:cNvPr id="813" name="Google Shape;813;p97"/>
          <p:cNvSpPr txBox="1"/>
          <p:nvPr>
            <p:ph idx="1" type="body"/>
          </p:nvPr>
        </p:nvSpPr>
        <p:spPr>
          <a:xfrm>
            <a:off x="457200" y="3028950"/>
            <a:ext cx="82296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its resources are shared among the guest VMs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VMM has a lot to control?</a:t>
            </a:r>
            <a:endParaRPr/>
          </a:p>
        </p:txBody>
      </p:sp>
      <p:sp>
        <p:nvSpPr>
          <p:cNvPr id="819" name="Google Shape;819;p98"/>
          <p:cNvSpPr txBox="1"/>
          <p:nvPr>
            <p:ph idx="1" type="body"/>
          </p:nvPr>
        </p:nvSpPr>
        <p:spPr>
          <a:xfrm>
            <a:off x="457200" y="1200150"/>
            <a:ext cx="8229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“virtualize” the processor, it must control just about everything</a:t>
            </a:r>
            <a:endParaRPr/>
          </a:p>
        </p:txBody>
      </p:sp>
      <p:sp>
        <p:nvSpPr>
          <p:cNvPr id="820" name="Google Shape;820;p98"/>
          <p:cNvSpPr txBox="1"/>
          <p:nvPr>
            <p:ph idx="1" type="body"/>
          </p:nvPr>
        </p:nvSpPr>
        <p:spPr>
          <a:xfrm>
            <a:off x="457200" y="2114550"/>
            <a:ext cx="8229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access to privileged state, address translation, I/O, exceptions, and interrupts</a:t>
            </a:r>
            <a:endParaRPr/>
          </a:p>
        </p:txBody>
      </p:sp>
      <p:sp>
        <p:nvSpPr>
          <p:cNvPr id="821" name="Google Shape;821;p98"/>
          <p:cNvSpPr txBox="1"/>
          <p:nvPr>
            <p:ph idx="1" type="body"/>
          </p:nvPr>
        </p:nvSpPr>
        <p:spPr>
          <a:xfrm>
            <a:off x="457200" y="3028950"/>
            <a:ext cx="8229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even as the guest VM and OS currently running are temporarily using them</a:t>
            </a:r>
            <a:endParaRPr/>
          </a:p>
        </p:txBody>
      </p:sp>
      <p:sp>
        <p:nvSpPr>
          <p:cNvPr id="822" name="Google Shape;822;p98"/>
          <p:cNvSpPr txBox="1"/>
          <p:nvPr>
            <p:ph idx="1" type="body"/>
          </p:nvPr>
        </p:nvSpPr>
        <p:spPr>
          <a:xfrm>
            <a:off x="457200" y="4019550"/>
            <a:ext cx="8229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to be in charge the VMM must be at a higher privileged level than the guest VM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9"/>
          <p:cNvSpPr txBox="1"/>
          <p:nvPr>
            <p:ph type="title"/>
          </p:nvPr>
        </p:nvSpPr>
        <p:spPr>
          <a:xfrm>
            <a:off x="457200" y="152399"/>
            <a:ext cx="8229600" cy="10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it need Instruction Set Architecture support?</a:t>
            </a:r>
            <a:endParaRPr/>
          </a:p>
        </p:txBody>
      </p:sp>
      <p:sp>
        <p:nvSpPr>
          <p:cNvPr id="828" name="Google Shape;828;p99"/>
          <p:cNvSpPr txBox="1"/>
          <p:nvPr>
            <p:ph idx="1" type="body"/>
          </p:nvPr>
        </p:nvSpPr>
        <p:spPr>
          <a:xfrm>
            <a:off x="457200" y="1200150"/>
            <a:ext cx="8229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good question</a:t>
            </a:r>
            <a:endParaRPr/>
          </a:p>
        </p:txBody>
      </p:sp>
      <p:sp>
        <p:nvSpPr>
          <p:cNvPr id="829" name="Google Shape;829;p99"/>
          <p:cNvSpPr txBox="1"/>
          <p:nvPr>
            <p:ph idx="1" type="body"/>
          </p:nvPr>
        </p:nvSpPr>
        <p:spPr>
          <a:xfrm>
            <a:off x="457200" y="1733550"/>
            <a:ext cx="8229600" cy="15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VMs are planned for during design of the ISA, then the number of instructions executed by a VMM is reduce, improving emulation speed</a:t>
            </a:r>
            <a:endParaRPr/>
          </a:p>
        </p:txBody>
      </p:sp>
      <p:sp>
        <p:nvSpPr>
          <p:cNvPr id="830" name="Google Shape;830;p99"/>
          <p:cNvSpPr txBox="1"/>
          <p:nvPr>
            <p:ph idx="1" type="body"/>
          </p:nvPr>
        </p:nvSpPr>
        <p:spPr>
          <a:xfrm>
            <a:off x="457200" y="3181350"/>
            <a:ext cx="8229600" cy="15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IBM 370 architecture is an example of a </a:t>
            </a:r>
            <a:r>
              <a:rPr i="1" lang="en"/>
              <a:t>virtualizable</a:t>
            </a:r>
            <a:r>
              <a:rPr lang="en"/>
              <a:t> architecture, that is, it allows the VM to execute directly on the hardware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0"/>
          <p:cNvSpPr txBox="1"/>
          <p:nvPr>
            <p:ph idx="1" type="body"/>
          </p:nvPr>
        </p:nvSpPr>
        <p:spPr>
          <a:xfrm>
            <a:off x="457200" y="226175"/>
            <a:ext cx="8229600" cy="46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600"/>
              <a:t>Pop Quiz</a:t>
            </a:r>
            <a:endParaRPr sz="96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1"/>
          <p:cNvSpPr txBox="1"/>
          <p:nvPr>
            <p:ph type="title"/>
          </p:nvPr>
        </p:nvSpPr>
        <p:spPr>
          <a:xfrm>
            <a:off x="457200" y="64624"/>
            <a:ext cx="8229600" cy="9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Which of the following is generally true about a design with multiple levels of caches?</a:t>
            </a:r>
            <a:endParaRPr/>
          </a:p>
        </p:txBody>
      </p:sp>
      <p:sp>
        <p:nvSpPr>
          <p:cNvPr id="841" name="Google Shape;841;p101"/>
          <p:cNvSpPr txBox="1"/>
          <p:nvPr>
            <p:ph idx="1" type="body"/>
          </p:nvPr>
        </p:nvSpPr>
        <p:spPr>
          <a:xfrm>
            <a:off x="457200" y="1250175"/>
            <a:ext cx="8229600" cy="16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	 First-level caches are more concerned about hit time, and second-level caches are more concerned about miss rate.</a:t>
            </a:r>
            <a:endParaRPr/>
          </a:p>
        </p:txBody>
      </p:sp>
      <p:sp>
        <p:nvSpPr>
          <p:cNvPr id="842" name="Google Shape;842;p101"/>
          <p:cNvSpPr txBox="1"/>
          <p:nvPr/>
        </p:nvSpPr>
        <p:spPr>
          <a:xfrm>
            <a:off x="458825" y="3063075"/>
            <a:ext cx="8271600" cy="15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2.	 First-level caches are more concerned about miss rate, and second-level caches are more concerned about hit time.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48" name="Google Shape;848;p102"/>
          <p:cNvSpPr txBox="1"/>
          <p:nvPr>
            <p:ph idx="1" type="body"/>
          </p:nvPr>
        </p:nvSpPr>
        <p:spPr>
          <a:xfrm>
            <a:off x="457200" y="1047750"/>
            <a:ext cx="82296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32-bit integers can be stored in a 16-byte cache line?</a:t>
            </a:r>
            <a:endParaRPr/>
          </a:p>
        </p:txBody>
      </p:sp>
      <p:sp>
        <p:nvSpPr>
          <p:cNvPr id="849" name="Google Shape;849;p102"/>
          <p:cNvSpPr txBox="1"/>
          <p:nvPr/>
        </p:nvSpPr>
        <p:spPr>
          <a:xfrm>
            <a:off x="403350" y="2224600"/>
            <a:ext cx="7586700" cy="28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Compare and contrast the ideas of virtual memory and virtual machines. How do the goals of each compare? What are the pros and cons of each? List a few cases where virtual memory is desired, and a few cases where virtual machines are desired.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03"/>
          <p:cNvSpPr txBox="1"/>
          <p:nvPr>
            <p:ph type="title"/>
          </p:nvPr>
        </p:nvSpPr>
        <p:spPr>
          <a:xfrm>
            <a:off x="457200" y="9679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for those brave enough or for those that need to improve their grade….</a:t>
            </a:r>
            <a:endParaRPr/>
          </a:p>
        </p:txBody>
      </p:sp>
      <p:sp>
        <p:nvSpPr>
          <p:cNvPr id="855" name="Google Shape;855;p103"/>
          <p:cNvSpPr txBox="1"/>
          <p:nvPr>
            <p:ph idx="1" type="body"/>
          </p:nvPr>
        </p:nvSpPr>
        <p:spPr>
          <a:xfrm>
            <a:off x="457200" y="1882375"/>
            <a:ext cx="82296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a MIPS assembly program the ask the user for 2 integers, add and print result</a:t>
            </a:r>
            <a:endParaRPr/>
          </a:p>
        </p:txBody>
      </p:sp>
      <p:sp>
        <p:nvSpPr>
          <p:cNvPr id="856" name="Google Shape;856;p103"/>
          <p:cNvSpPr txBox="1"/>
          <p:nvPr>
            <p:ph idx="1" type="body"/>
          </p:nvPr>
        </p:nvSpPr>
        <p:spPr>
          <a:xfrm>
            <a:off x="457200" y="3101575"/>
            <a:ext cx="82296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exactly the same program above in C</a:t>
            </a:r>
            <a:endParaRPr/>
          </a:p>
        </p:txBody>
      </p:sp>
      <p:sp>
        <p:nvSpPr>
          <p:cNvPr id="857" name="Google Shape;857;p103"/>
          <p:cNvSpPr txBox="1"/>
          <p:nvPr/>
        </p:nvSpPr>
        <p:spPr>
          <a:xfrm>
            <a:off x="639750" y="4000100"/>
            <a:ext cx="75285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due April 25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4"/>
          <p:cNvSpPr txBox="1"/>
          <p:nvPr>
            <p:ph idx="1" type="body"/>
          </p:nvPr>
        </p:nvSpPr>
        <p:spPr>
          <a:xfrm>
            <a:off x="457200" y="1775625"/>
            <a:ext cx="8229600" cy="22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600"/>
              <a:t>Extras</a:t>
            </a:r>
            <a:endParaRPr sz="96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38" y="1066800"/>
            <a:ext cx="4332200" cy="28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038" y="1105714"/>
            <a:ext cx="4332200" cy="2923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" name="Google Shape;873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0" y="1053900"/>
            <a:ext cx="4497524" cy="30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8286" y="1044375"/>
            <a:ext cx="4479040" cy="30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