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08" r:id="rId2"/>
    <p:sldId id="305" r:id="rId3"/>
    <p:sldId id="306" r:id="rId4"/>
    <p:sldId id="307" r:id="rId5"/>
    <p:sldId id="26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302" r:id="rId15"/>
    <p:sldId id="297" r:id="rId16"/>
    <p:sldId id="269" r:id="rId17"/>
    <p:sldId id="270" r:id="rId18"/>
    <p:sldId id="271" r:id="rId19"/>
    <p:sldId id="272" r:id="rId20"/>
    <p:sldId id="300" r:id="rId21"/>
    <p:sldId id="275" r:id="rId22"/>
    <p:sldId id="301" r:id="rId23"/>
    <p:sldId id="298" r:id="rId24"/>
    <p:sldId id="277" r:id="rId25"/>
    <p:sldId id="299" r:id="rId26"/>
    <p:sldId id="284" r:id="rId27"/>
    <p:sldId id="278" r:id="rId28"/>
    <p:sldId id="285" r:id="rId29"/>
    <p:sldId id="304" r:id="rId30"/>
    <p:sldId id="303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CCFFFF"/>
    <a:srgbClr val="660066"/>
    <a:srgbClr val="800000"/>
    <a:srgbClr val="99FFCC"/>
    <a:srgbClr val="0099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576" autoAdjust="0"/>
  </p:normalViewPr>
  <p:slideViewPr>
    <p:cSldViewPr>
      <p:cViewPr varScale="1">
        <p:scale>
          <a:sx n="114" d="100"/>
          <a:sy n="114" d="100"/>
        </p:scale>
        <p:origin x="1334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AA41C325-AE48-4EE0-9FE4-C605B60F26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0FCA7956-F537-431F-8C78-80670CBB53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40292" name="Rectangle 4">
            <a:extLst>
              <a:ext uri="{FF2B5EF4-FFF2-40B4-BE49-F238E27FC236}">
                <a16:creationId xmlns:a16="http://schemas.microsoft.com/office/drawing/2014/main" id="{DC4BD8A5-B308-4348-AA27-5437A557AB9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40293" name="Rectangle 5">
            <a:extLst>
              <a:ext uri="{FF2B5EF4-FFF2-40B4-BE49-F238E27FC236}">
                <a16:creationId xmlns:a16="http://schemas.microsoft.com/office/drawing/2014/main" id="{9F6B339C-81BD-4343-A605-6DE4C2BEE4D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0603D4-061A-4990-9A14-3EF877E3DB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8F55FE65-38E2-403D-921D-6A9A6DBFC4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C5BFC6D-9B69-4F0F-B691-2BC9B965A2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EC9D5AE6-FC13-45AE-88C3-4D777F2A9AB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731E99FB-7837-486B-A704-A1F6BA827B3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63B7B810-7451-4CE9-B014-1074B01A44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1C6396C5-2DF3-49AE-B918-446DAECDA9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805964-C096-4F62-BF72-B1BDD72ED2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9DAC99-D7DA-401B-A995-1C4FA187D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0A6A1-AB2B-4DA0-81FE-DA75712CEE7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5C45ACD8-12B7-4B7C-894B-69C48D4A0B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8C3D61F7-867E-41BA-8C0A-B7865F892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E3ECA6-54DE-4627-A927-49F78EFBA8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8AD46-BEA5-4581-8489-4402111DE54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06A6319A-03E6-4FB8-A3E2-6DEF15E750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0E6FC993-010B-4238-B888-06C7B27A1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41C164-F944-4D6E-B7DD-1264B10379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18C05-0457-46CB-B4CB-835215C21C0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A589AD28-9B20-4213-ACAE-65D8014402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3DBEFFBA-F5D8-47E2-AD44-9280C6D37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ADB99FD-1B8A-4747-BDDE-FE7940D236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FAAEA-5F20-4EF7-ADE9-9E037E7128D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3D8E8F67-1D00-46EE-994D-FD4E4CDD9E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60635F44-7BEB-40CE-A2DB-6AC64D292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70C3D3C-560F-449A-A004-6A292A100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5C6A1A-9F30-4A28-ADD2-A4034DADC50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9826336-BC4A-47E7-8B7F-A4E3EF1836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A8821BE1-D84D-4541-9ED8-050DD067D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C088D2-9178-4259-86E9-F34386FE2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4D22B-4C72-4FD8-9638-B8863CA90DD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9355D72A-BCCD-4059-B5F4-4F4E754E46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E6CBFB7E-2FE7-49DA-9A21-7E35D7D28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4A9782D-66FE-46B4-9E41-6E16B6FF6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9DD05B-CF13-43D2-BA40-382934B5920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83BE8499-024D-4554-A391-BAA4EB2735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B0EE1CD-7CAA-40A1-B3BE-22ADE7C7A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8C8C075-ECB7-4A4E-9BD9-7D518C01BE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064C91-6666-4C8B-B253-96711F29255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3084E699-9E12-49A1-9D37-A570B5BFD0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3695942-3DC0-486D-99D6-361BB1E8D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2174241-C756-47A9-A0DF-3723673E25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52893-33E8-47AF-8339-2D7680D81D3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51E2C557-4C28-4383-84CC-F7FA0C7736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7358979-A6D7-4705-B89B-70649B00F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886EE2D-551F-4528-B995-FC78F62F29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34C1E7-F155-4DD6-820D-5133301D50D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563B3B59-636E-4489-BA4D-CEA5003BDB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37A11569-D0A8-46FD-BDF3-1E6A843A1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82B776-34AC-4939-8A01-BB39B25304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4EFDF-8CD3-4EE4-B982-6A244FBC13A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D6ABF0BD-0A50-4C1E-A5B1-B2011707F2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9B15CF2-6339-4E98-A265-1E1242665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1F50010-24B9-4C69-8D0A-F4A8376E32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A9C3AE-000A-4E73-83CB-A3D7AB73105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468217CC-7D92-463E-8553-82EB82C932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BD7625E7-662C-4177-95AC-CADA1B6DE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82127B-71D1-4AFD-9F7C-C74E776C22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66F52-3E2D-47D6-A2B3-ECC09AD1DB8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E909B05C-C3D7-4045-8895-042D268FEA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5B577D3E-0AA5-415E-8E1B-45F45609D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D98B2E-266B-4D10-8E20-B3B8F9C1D7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80A08C-F1A9-42A5-A410-1B4B64691F3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502B1E97-43A5-4EDC-9A4D-BEB2C8F94F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85F6AC36-FB1D-4FCF-B5FF-B0EA32C25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C09397-066E-45A0-9889-DE30EFF96E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4391E-521C-4841-9075-2871539D7DB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73297F1F-CAB5-4A2D-982F-5C00280653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4A551526-3FB1-4188-909A-3F9C3FCC0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8AB86F-AEA1-4975-8BCA-D751691D6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461EA-672D-4D97-9148-206E6FB4385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F0233227-C791-4AA2-87FC-FB3A2D0C40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13FE6AB0-738C-4038-ACE0-CBC41032D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9F6147-87C2-41CB-B67B-0BAB64DAF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72BD4-4C57-46DE-86D3-42B19933664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FFA78EFD-2F73-4B74-B3B7-3AEBE7CAAD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7C02135B-BB8F-4A12-A41F-72D2947E8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10CD-BF92-4148-90C0-59F0283D6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4E26A-1594-4B36-B6A9-9CD427552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AF03E-38BD-4D54-9535-A97DA8B6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B016B-6C28-441D-949C-7ECC352D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78E6-9493-4021-96B8-5732452B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4798A-D031-49C4-B32F-E10D2942F9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11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172E-150B-45C7-904B-ADE8AB20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29AF8-D449-4BCC-AE02-04871672C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7D86-1F94-46EB-BA9F-72A6C9D6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4CCA6-9428-4A81-A878-D0F48283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553C3-222E-4F63-9FDE-A1FD1C44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BAB66-D66C-44B7-B80D-CA1A4FB277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22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6A1EF-9339-436D-A9DE-7FB442C00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138B9-6222-441B-B86F-B2348C540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EDD4D-9E49-4A99-97E3-43CB5730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0A499-11CD-493D-B9AB-A60EED45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F978D-C3FD-47F9-8ADB-D02EA0F4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27868-5937-4536-9FB2-E9DA88D43D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11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B6A0-79DF-4A9D-AA60-FFE795E9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E243-7ED6-44AC-9E07-9B8F29D2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BF729-E14E-46A2-83DD-38C16D6B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9FC7A-415A-45D6-979F-1F06E960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8D68-F61E-423A-BC28-B5C68D0A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437C3-665B-4666-A4B0-376F51632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05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6A24-41F0-4B74-BF01-B55C0B32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675A4-CAD6-4899-BFCB-96C1A9366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0EC9D-528E-4124-AADE-5102D0D0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C7EDA-5DA7-4025-8F27-62C242DF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C9AE-CD39-432C-9F16-42236370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99FE84-DD7C-4B19-920E-6C1BD1F6DC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35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EF84-784D-48E3-91C3-B1353CA5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6FB2-7003-4FD4-81C1-A6AC9B3B2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94A54-A451-4760-8089-5C09F4DB1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01C27-F8F7-4A88-982B-05CFE5DB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5C93F-8E1A-49E4-8D8D-060AAA39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02780-5C89-41D6-8C29-C8466061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0D2C5-BBD7-462B-BE34-E32A22866E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30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7996-7562-404F-81D8-8D45596F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61AF-FE04-4A4D-8780-BC3B2542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1EAC-E47E-478C-9AC5-A99392D72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FF82D-100A-405F-A470-590DCA31C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18669-ED5D-4B9C-85A8-B796088D9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ABD12-0BC2-404D-9026-FEBD2F13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3E802-F264-4870-B0E7-0A285218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50A5D-4DE6-4E0F-A3B0-A7A914FD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D7608-2E2E-4D2D-BF46-80064312E3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70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E67F-DFC8-4A38-99BE-14246E6C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F0E58-BBFD-442B-A343-0EF0B0D9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9E5FA-3464-486C-9D20-8C4F38CD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3ADFC-8ABA-4335-9DC7-34B21480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618FF-26D1-4AB0-A7A0-9F986595BD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16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219F3-28D5-4114-97BC-984DB6A7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BD6AF-890A-4745-A168-87F35487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3682F-9CE9-4436-B6FD-2872CA40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639A9-03DA-4A21-BA7B-15DCF60877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61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C2B2-0919-4075-B5EE-97C3C5BD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2A76-6FE6-4867-9CFD-FE5F7E12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CDC1F-AC40-44C7-BB67-888F60EC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74838-7F33-4488-9C69-52253306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77DF5-36BB-42B9-960F-8A864B26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AC1D3-13AD-4E05-BC3E-7341AEC1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1BC3C-51A4-420C-B516-9F07F2AC3F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20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849B-E168-4C59-B7F9-9F0A7C19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8849E-E932-4CF7-A997-F1946522F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8A53E-218D-499F-84CF-55AAF6939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DD61-12C1-4C88-914A-7B29D88F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81927-5902-4CA3-B608-3ABF6C14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C8101-F717-4893-92CE-4407AF3B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FF666-DBC3-4C9D-9F77-C0ACA013E9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87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DA62394-0CB8-4160-A8CF-1E190B4966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5A6AE80-EAAF-42B1-8A14-75A20553C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0B7119-3593-4EC8-98EF-292B5706798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9FBDE38-E615-4423-9BF3-7386F6B3F4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022B0AF-9B84-416D-BDB2-34C8B1B900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957A94E-71D5-499D-BA28-9CDF442FB7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E7E0-F0D6-4638-AAE6-7358397CD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and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6049D-F2C4-4DBF-855D-512C747FB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CF8DA-AA10-4B1F-9535-56962A36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798A-D031-49C4-B32F-E10D2942F9FB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03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CE79F-BFF2-4FB1-BA4D-7D7F255F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53B4-D105-437C-A05A-C175B92D075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993FCF0A-054F-4998-B69C-62195B09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91000"/>
            <a:ext cx="8382000" cy="17526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20949995-34BF-4EAA-860E-A7778D830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What is a pointer variable?</a:t>
            </a:r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8E5D54E5-D724-41D7-B44F-6C7FCF16F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076450"/>
            <a:ext cx="8267700" cy="478155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sz="2400"/>
              <a:t>A pointer variable is a </a:t>
            </a:r>
            <a:r>
              <a:rPr lang="en-US" altLang="en-US" sz="2400">
                <a:solidFill>
                  <a:schemeClr val="accent2"/>
                </a:solidFill>
              </a:rPr>
              <a:t>variable whose value is the address of a location in memory.</a:t>
            </a:r>
          </a:p>
          <a:p>
            <a:pPr>
              <a:buFontTx/>
              <a:buNone/>
            </a:pPr>
            <a:endParaRPr lang="en-US" altLang="en-US" sz="1000">
              <a:solidFill>
                <a:schemeClr val="accent2"/>
              </a:solidFill>
            </a:endParaRPr>
          </a:p>
          <a:p>
            <a:r>
              <a:rPr lang="en-US" altLang="en-US" sz="2400"/>
              <a:t>To declare a pointer variable, you must specify the type of value that the pointer will point to, for example, </a:t>
            </a: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int*   ptr;</a:t>
            </a:r>
            <a:r>
              <a:rPr lang="en-US" altLang="en-US" sz="2000" b="1">
                <a:solidFill>
                  <a:srgbClr val="CC0000"/>
                </a:solidFill>
                <a:latin typeface="Courier New" panose="02070309020205020404" pitchFamily="49" charset="0"/>
              </a:rPr>
              <a:t> // ptr will hold the address of an int</a:t>
            </a:r>
            <a:endParaRPr lang="en-US" altLang="en-US" sz="2000" b="1">
              <a:solidFill>
                <a:srgbClr val="CC3300"/>
              </a:solidFill>
            </a:endParaRPr>
          </a:p>
          <a:p>
            <a:pPr>
              <a:buFontTx/>
              <a:buNone/>
            </a:pPr>
            <a:endParaRPr lang="en-US" altLang="en-US" sz="1000" b="1"/>
          </a:p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char*  q;</a:t>
            </a:r>
            <a:r>
              <a:rPr lang="en-US" altLang="en-US" sz="2000" b="1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solidFill>
                  <a:srgbClr val="CC0000"/>
                </a:solidFill>
                <a:latin typeface="Courier New" panose="02070309020205020404" pitchFamily="49" charset="0"/>
              </a:rPr>
              <a:t>// q will hold the address of a char</a:t>
            </a:r>
            <a:endParaRPr lang="en-US" altLang="en-US" sz="2000" b="1">
              <a:solidFill>
                <a:srgbClr val="CC0000"/>
              </a:solidFill>
            </a:endParaRPr>
          </a:p>
          <a:p>
            <a:pPr>
              <a:buFontTx/>
              <a:buNone/>
            </a:pPr>
            <a:endParaRPr lang="en-US" altLang="en-US" sz="2000" b="1">
              <a:solidFill>
                <a:srgbClr val="CC0000"/>
              </a:solidFill>
            </a:endParaRPr>
          </a:p>
          <a:p>
            <a:pPr>
              <a:buFontTx/>
              <a:buNone/>
            </a:pPr>
            <a:r>
              <a:rPr lang="en-US" altLang="en-US" sz="2000" b="1"/>
              <a:t>       </a:t>
            </a:r>
            <a:endParaRPr lang="en-US" altLang="en-US" sz="2400" b="1"/>
          </a:p>
          <a:p>
            <a:pPr>
              <a:buFontTx/>
              <a:buNone/>
            </a:pPr>
            <a:r>
              <a:rPr lang="en-US" altLang="en-US" sz="2400" b="1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55E64CF-204F-4452-B6BC-063F1404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17CF-2EE0-4630-9901-7D6666F5C86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B6220E75-BA61-449F-83FD-85124DDC7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52600"/>
            <a:ext cx="3581400" cy="30480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6162424B-F7A5-4B65-AC91-438069C9B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Using a Pointer Variable</a:t>
            </a: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4FEACF93-63CB-4AEA-961A-F59A8DB7C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847850"/>
            <a:ext cx="7867650" cy="4476750"/>
          </a:xfrm>
          <a:noFill/>
          <a:ln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en-US" sz="3600">
                <a:latin typeface="Courier New" panose="02070309020205020404" pitchFamily="49" charset="0"/>
              </a:rPr>
              <a:t> </a:t>
            </a:r>
            <a:r>
              <a:rPr lang="en-US" altLang="en-US" sz="2800" b="1">
                <a:latin typeface="Courier New" panose="02070309020205020404" pitchFamily="49" charset="0"/>
              </a:rPr>
              <a:t>int  x;</a:t>
            </a: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x = 12;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int*  ptr;</a:t>
            </a: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ptr = &amp;x;</a:t>
            </a:r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mic Sans MS" panose="030F0702030302020204" pitchFamily="66" charset="0"/>
              </a:rPr>
              <a:t>NOTE:</a:t>
            </a:r>
            <a:r>
              <a:rPr lang="en-US" altLang="en-US" sz="2400" b="1"/>
              <a:t>  Because ptr holds the address of x,</a:t>
            </a:r>
          </a:p>
          <a:p>
            <a:pPr>
              <a:buFontTx/>
              <a:buNone/>
            </a:pPr>
            <a:r>
              <a:rPr lang="en-US" altLang="en-US" sz="2400" b="1"/>
              <a:t>             we say that ptr “points to” x</a:t>
            </a:r>
            <a:endParaRPr lang="en-US" altLang="en-US" sz="2400"/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CE53D7E3-1109-41F0-AC19-2EFB4068E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0" y="21891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88B7B907-696B-41CD-8199-FEC8E4234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3740150"/>
            <a:ext cx="1549400" cy="566738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5" name="Line 7">
            <a:extLst>
              <a:ext uri="{FF2B5EF4-FFF2-40B4-BE49-F238E27FC236}">
                <a16:creationId xmlns:a16="http://schemas.microsoft.com/office/drawing/2014/main" id="{1F6F7B32-B16E-4945-A606-9B2D7B9865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7675" y="2479675"/>
            <a:ext cx="833438" cy="1366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6" name="Rectangle 8">
            <a:extLst>
              <a:ext uri="{FF2B5EF4-FFF2-40B4-BE49-F238E27FC236}">
                <a16:creationId xmlns:a16="http://schemas.microsoft.com/office/drawing/2014/main" id="{35C916B0-DA53-4B4E-B663-AB7984039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25" y="1790700"/>
            <a:ext cx="3425825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</a:rPr>
              <a:t>                    2000</a:t>
            </a:r>
            <a:endParaRPr lang="en-US" altLang="en-US" sz="2000" b="1">
              <a:latin typeface="Arial" panose="020B0604020202020204" pitchFamily="34" charset="0"/>
            </a:endParaRPr>
          </a:p>
          <a:p>
            <a:endParaRPr lang="en-US" altLang="en-US" sz="1400" b="1">
              <a:latin typeface="Arial" panose="020B0604020202020204" pitchFamily="34" charset="0"/>
            </a:endParaRPr>
          </a:p>
          <a:p>
            <a:r>
              <a:rPr lang="en-US" altLang="en-US" sz="2000" b="1">
                <a:latin typeface="Arial" panose="020B0604020202020204" pitchFamily="34" charset="0"/>
              </a:rPr>
              <a:t>                       </a:t>
            </a: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12</a:t>
            </a:r>
          </a:p>
          <a:p>
            <a:endParaRPr lang="en-US" altLang="en-US" sz="1000" b="1">
              <a:latin typeface="Arial" panose="020B0604020202020204" pitchFamily="34" charset="0"/>
            </a:endParaRPr>
          </a:p>
          <a:p>
            <a:r>
              <a:rPr lang="en-US" altLang="en-US" sz="2000" b="1">
                <a:latin typeface="Arial" panose="020B0604020202020204" pitchFamily="34" charset="0"/>
              </a:rPr>
              <a:t>                     </a:t>
            </a: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x</a:t>
            </a:r>
          </a:p>
          <a:p>
            <a:endParaRPr lang="en-US" altLang="en-US" sz="2000" b="1">
              <a:latin typeface="Arial" panose="020B0604020202020204" pitchFamily="34" charset="0"/>
            </a:endParaRPr>
          </a:p>
          <a:p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</a:rPr>
              <a:t>3000</a:t>
            </a:r>
            <a:endParaRPr lang="en-US" altLang="en-US" sz="2000" b="1">
              <a:latin typeface="Arial" panose="020B0604020202020204" pitchFamily="34" charset="0"/>
            </a:endParaRPr>
          </a:p>
          <a:p>
            <a:endParaRPr lang="en-US" altLang="en-US" sz="1400" b="1">
              <a:latin typeface="Arial" panose="020B0604020202020204" pitchFamily="34" charset="0"/>
            </a:endParaRPr>
          </a:p>
          <a:p>
            <a:r>
              <a:rPr lang="en-US" altLang="en-US" sz="2000" b="1">
                <a:latin typeface="Arial" panose="020B0604020202020204" pitchFamily="34" charset="0"/>
              </a:rPr>
              <a:t>    2000</a:t>
            </a:r>
          </a:p>
          <a:p>
            <a:endParaRPr lang="en-US" altLang="en-US" sz="1000" b="1">
              <a:latin typeface="Arial" panose="020B0604020202020204" pitchFamily="34" charset="0"/>
            </a:endParaRPr>
          </a:p>
          <a:p>
            <a:r>
              <a:rPr lang="en-US" altLang="en-US" sz="2000" b="1">
                <a:latin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660066"/>
                </a:solidFill>
                <a:latin typeface="Arial" panose="020B0604020202020204" pitchFamily="34" charset="0"/>
              </a:rPr>
              <a:t>ptr</a:t>
            </a:r>
          </a:p>
          <a:p>
            <a:r>
              <a:rPr lang="en-US" altLang="en-US" sz="2000" b="1">
                <a:latin typeface="Arial" panose="020B0604020202020204" pitchFamily="34" charset="0"/>
              </a:rPr>
              <a:t>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04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02C326-B786-4C9F-B9E7-3368E36F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2817-F9F2-45A9-AEDE-D1B4A7F625B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02543C81-1DC4-48D5-915C-FEA27D65F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52600"/>
            <a:ext cx="3962400" cy="37338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Rectangle 8">
            <a:extLst>
              <a:ext uri="{FF2B5EF4-FFF2-40B4-BE49-F238E27FC236}">
                <a16:creationId xmlns:a16="http://schemas.microsoft.com/office/drawing/2014/main" id="{ECEA9159-CD22-41B0-8D2F-C6888150C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1866900"/>
            <a:ext cx="7867650" cy="4248150"/>
          </a:xfrm>
          <a:noFill/>
          <a:ln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 </a:t>
            </a:r>
            <a:r>
              <a:rPr lang="en-US" altLang="en-US" sz="2800" b="1">
                <a:latin typeface="Courier New" panose="02070309020205020404" pitchFamily="49" charset="0"/>
              </a:rPr>
              <a:t>int  x;</a:t>
            </a:r>
            <a:endParaRPr lang="en-US" altLang="en-US" sz="2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x = 12;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int*  ptr;</a:t>
            </a: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ptr = &amp;x;</a:t>
            </a:r>
          </a:p>
          <a:p>
            <a:pPr>
              <a:buFontTx/>
              <a:buNone/>
            </a:pPr>
            <a:endParaRPr lang="en-US" altLang="en-US" sz="1200"/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</a:t>
            </a:r>
            <a:r>
              <a:rPr lang="en-US" altLang="en-US" sz="2800" b="1">
                <a:solidFill>
                  <a:srgbClr val="800000"/>
                </a:solidFill>
                <a:latin typeface="Courier New" panose="02070309020205020404" pitchFamily="49" charset="0"/>
              </a:rPr>
              <a:t>cout  &lt;&lt;  *ptr;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mic Sans MS" panose="030F0702030302020204" pitchFamily="66" charset="0"/>
              </a:rPr>
              <a:t>NOTE:</a:t>
            </a:r>
            <a:r>
              <a:rPr lang="en-US" altLang="en-US" sz="2400" b="1">
                <a:solidFill>
                  <a:schemeClr val="accent2"/>
                </a:solidFill>
              </a:rPr>
              <a:t>  </a:t>
            </a:r>
            <a:r>
              <a:rPr lang="en-US" altLang="en-US" sz="2400" b="1"/>
              <a:t>The value pointed to by ptr is denoted by *ptr </a:t>
            </a:r>
            <a:endParaRPr lang="en-US" altLang="en-US" sz="2800"/>
          </a:p>
        </p:txBody>
      </p:sp>
      <p:sp>
        <p:nvSpPr>
          <p:cNvPr id="106505" name="Rectangle 9">
            <a:extLst>
              <a:ext uri="{FF2B5EF4-FFF2-40B4-BE49-F238E27FC236}">
                <a16:creationId xmlns:a16="http://schemas.microsoft.com/office/drawing/2014/main" id="{89B9CB94-784F-4C8D-904D-3499BC879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11430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>
                <a:solidFill>
                  <a:srgbClr val="CC0000"/>
                </a:solidFill>
              </a:rPr>
              <a:t>*</a:t>
            </a:r>
            <a:r>
              <a:rPr lang="en-US" altLang="en-US"/>
              <a:t>: dereference operator</a:t>
            </a:r>
          </a:p>
        </p:txBody>
      </p:sp>
      <p:sp>
        <p:nvSpPr>
          <p:cNvPr id="106509" name="Rectangle 13">
            <a:extLst>
              <a:ext uri="{FF2B5EF4-FFF2-40B4-BE49-F238E27FC236}">
                <a16:creationId xmlns:a16="http://schemas.microsoft.com/office/drawing/2014/main" id="{3734DC2E-D045-40C8-809B-2DCB41C34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0" y="21891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0" name="Rectangle 14">
            <a:extLst>
              <a:ext uri="{FF2B5EF4-FFF2-40B4-BE49-F238E27FC236}">
                <a16:creationId xmlns:a16="http://schemas.microsoft.com/office/drawing/2014/main" id="{56673350-5B03-4CEE-A1BE-CEB980E3C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3740150"/>
            <a:ext cx="1549400" cy="566738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1" name="Line 15">
            <a:extLst>
              <a:ext uri="{FF2B5EF4-FFF2-40B4-BE49-F238E27FC236}">
                <a16:creationId xmlns:a16="http://schemas.microsoft.com/office/drawing/2014/main" id="{9F251CCB-894E-4915-8981-A8C11B25FB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7675" y="2479675"/>
            <a:ext cx="833438" cy="1366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2" name="Rectangle 16">
            <a:extLst>
              <a:ext uri="{FF2B5EF4-FFF2-40B4-BE49-F238E27FC236}">
                <a16:creationId xmlns:a16="http://schemas.microsoft.com/office/drawing/2014/main" id="{893885B9-E102-4A7B-B529-D0D47BD56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25" y="1790700"/>
            <a:ext cx="3425825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</a:rPr>
              <a:t>                    2000</a:t>
            </a:r>
            <a:endParaRPr lang="en-US" altLang="en-US" sz="2000" b="1">
              <a:latin typeface="Arial" panose="020B0604020202020204" pitchFamily="34" charset="0"/>
            </a:endParaRPr>
          </a:p>
          <a:p>
            <a:endParaRPr lang="en-US" altLang="en-US" sz="1400" b="1">
              <a:latin typeface="Arial" panose="020B0604020202020204" pitchFamily="34" charset="0"/>
            </a:endParaRPr>
          </a:p>
          <a:p>
            <a:r>
              <a:rPr lang="en-US" altLang="en-US" sz="2000" b="1">
                <a:latin typeface="Arial" panose="020B0604020202020204" pitchFamily="34" charset="0"/>
              </a:rPr>
              <a:t>                       </a:t>
            </a: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12</a:t>
            </a:r>
          </a:p>
          <a:p>
            <a:endParaRPr lang="en-US" altLang="en-US" sz="1000" b="1">
              <a:latin typeface="Arial" panose="020B0604020202020204" pitchFamily="34" charset="0"/>
            </a:endParaRPr>
          </a:p>
          <a:p>
            <a:r>
              <a:rPr lang="en-US" altLang="en-US" sz="2000" b="1">
                <a:latin typeface="Arial" panose="020B0604020202020204" pitchFamily="34" charset="0"/>
              </a:rPr>
              <a:t>                     </a:t>
            </a: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x</a:t>
            </a:r>
          </a:p>
          <a:p>
            <a:endParaRPr lang="en-US" altLang="en-US" sz="2000" b="1">
              <a:latin typeface="Arial" panose="020B0604020202020204" pitchFamily="34" charset="0"/>
            </a:endParaRPr>
          </a:p>
          <a:p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</a:rPr>
              <a:t>3000</a:t>
            </a:r>
            <a:endParaRPr lang="en-US" altLang="en-US" sz="2000" b="1">
              <a:latin typeface="Arial" panose="020B0604020202020204" pitchFamily="34" charset="0"/>
            </a:endParaRPr>
          </a:p>
          <a:p>
            <a:endParaRPr lang="en-US" altLang="en-US" sz="1400" b="1">
              <a:latin typeface="Arial" panose="020B0604020202020204" pitchFamily="34" charset="0"/>
            </a:endParaRPr>
          </a:p>
          <a:p>
            <a:r>
              <a:rPr lang="en-US" altLang="en-US" sz="2000" b="1">
                <a:latin typeface="Arial" panose="020B0604020202020204" pitchFamily="34" charset="0"/>
              </a:rPr>
              <a:t>    2000</a:t>
            </a:r>
          </a:p>
          <a:p>
            <a:endParaRPr lang="en-US" altLang="en-US" sz="1000" b="1">
              <a:latin typeface="Arial" panose="020B0604020202020204" pitchFamily="34" charset="0"/>
            </a:endParaRPr>
          </a:p>
          <a:p>
            <a:r>
              <a:rPr lang="en-US" altLang="en-US" sz="2000" b="1">
                <a:latin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660066"/>
                </a:solidFill>
                <a:latin typeface="Arial" panose="020B0604020202020204" pitchFamily="34" charset="0"/>
              </a:rPr>
              <a:t>ptr</a:t>
            </a:r>
          </a:p>
          <a:p>
            <a:r>
              <a:rPr lang="en-US" altLang="en-US" sz="2000" b="1">
                <a:latin typeface="Arial" panose="020B0604020202020204" pitchFamily="34" charset="0"/>
              </a:rPr>
              <a:t>    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A7AD92A-380D-4EC8-9088-FA8956C6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C7A8-F3A5-490A-9A65-60FEFE68A36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E0D7B022-F4D4-4CD5-809F-B5B68459C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52600"/>
            <a:ext cx="3048000" cy="40386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85B926C8-AB3C-405C-9F44-64070CBDA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1866900"/>
            <a:ext cx="2609850" cy="4248150"/>
          </a:xfrm>
          <a:noFill/>
          <a:ln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 </a:t>
            </a:r>
            <a:r>
              <a:rPr lang="en-US" altLang="en-US" sz="2800" b="1">
                <a:latin typeface="Courier New" panose="02070309020205020404" pitchFamily="49" charset="0"/>
              </a:rPr>
              <a:t>int  x;</a:t>
            </a: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x = 12;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int*  ptr;</a:t>
            </a: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ptr = &amp;x;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*ptr = 5;</a:t>
            </a:r>
            <a:r>
              <a:rPr lang="en-US" altLang="en-US" sz="2800" b="1">
                <a:latin typeface="Courier New" panose="02070309020205020404" pitchFamily="49" charset="0"/>
              </a:rPr>
              <a:t>   </a:t>
            </a:r>
            <a:endParaRPr lang="en-US" altLang="en-US" sz="2800"/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50531188-65A7-4865-80DF-7A546CA02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71450"/>
            <a:ext cx="7848600" cy="11430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Using the Dereference Operator</a:t>
            </a:r>
          </a:p>
        </p:txBody>
      </p:sp>
      <p:sp>
        <p:nvSpPr>
          <p:cNvPr id="108556" name="Rectangle 12">
            <a:extLst>
              <a:ext uri="{FF2B5EF4-FFF2-40B4-BE49-F238E27FC236}">
                <a16:creationId xmlns:a16="http://schemas.microsoft.com/office/drawing/2014/main" id="{0854A32E-1C82-4A67-9135-34C71882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5" y="21891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7" name="Rectangle 13">
            <a:extLst>
              <a:ext uri="{FF2B5EF4-FFF2-40B4-BE49-F238E27FC236}">
                <a16:creationId xmlns:a16="http://schemas.microsoft.com/office/drawing/2014/main" id="{57FA21E1-F553-45B0-8EAA-9F2E796E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3740150"/>
            <a:ext cx="1549400" cy="566738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8" name="Line 14">
            <a:extLst>
              <a:ext uri="{FF2B5EF4-FFF2-40B4-BE49-F238E27FC236}">
                <a16:creationId xmlns:a16="http://schemas.microsoft.com/office/drawing/2014/main" id="{96ACBF01-87D8-42CA-8E2A-A040300710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8750" y="2479675"/>
            <a:ext cx="833438" cy="1366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9" name="Rectangle 15">
            <a:extLst>
              <a:ext uri="{FF2B5EF4-FFF2-40B4-BE49-F238E27FC236}">
                <a16:creationId xmlns:a16="http://schemas.microsoft.com/office/drawing/2014/main" id="{25FD6F7F-2984-4B77-BFFF-4EA445C0D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790700"/>
            <a:ext cx="3425825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</a:rPr>
              <a:t>                    2000</a:t>
            </a:r>
            <a:endParaRPr lang="en-US" altLang="en-US" sz="2000" b="1">
              <a:latin typeface="Arial" panose="020B0604020202020204" pitchFamily="34" charset="0"/>
            </a:endParaRPr>
          </a:p>
          <a:p>
            <a:endParaRPr lang="en-US" altLang="en-US" sz="1400" b="1">
              <a:latin typeface="Arial" panose="020B0604020202020204" pitchFamily="34" charset="0"/>
            </a:endParaRPr>
          </a:p>
          <a:p>
            <a:r>
              <a:rPr lang="en-US" altLang="en-US" sz="2000" b="1">
                <a:latin typeface="Arial" panose="020B0604020202020204" pitchFamily="34" charset="0"/>
              </a:rPr>
              <a:t>                       </a:t>
            </a: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12</a:t>
            </a:r>
          </a:p>
          <a:p>
            <a:endParaRPr lang="en-US" altLang="en-US" sz="1000" b="1">
              <a:latin typeface="Arial" panose="020B0604020202020204" pitchFamily="34" charset="0"/>
            </a:endParaRPr>
          </a:p>
          <a:p>
            <a:r>
              <a:rPr lang="en-US" altLang="en-US" sz="2000" b="1">
                <a:latin typeface="Arial" panose="020B0604020202020204" pitchFamily="34" charset="0"/>
              </a:rPr>
              <a:t>                     </a:t>
            </a: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x</a:t>
            </a:r>
          </a:p>
          <a:p>
            <a:endParaRPr lang="en-US" altLang="en-US" sz="2000" b="1">
              <a:latin typeface="Arial" panose="020B0604020202020204" pitchFamily="34" charset="0"/>
            </a:endParaRPr>
          </a:p>
          <a:p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</a:rPr>
              <a:t>3000</a:t>
            </a:r>
            <a:endParaRPr lang="en-US" altLang="en-US" sz="2000" b="1">
              <a:latin typeface="Arial" panose="020B0604020202020204" pitchFamily="34" charset="0"/>
            </a:endParaRPr>
          </a:p>
          <a:p>
            <a:endParaRPr lang="en-US" altLang="en-US" sz="1400" b="1">
              <a:latin typeface="Arial" panose="020B0604020202020204" pitchFamily="34" charset="0"/>
            </a:endParaRPr>
          </a:p>
          <a:p>
            <a:r>
              <a:rPr lang="en-US" altLang="en-US" sz="2000" b="1">
                <a:latin typeface="Arial" panose="020B0604020202020204" pitchFamily="34" charset="0"/>
              </a:rPr>
              <a:t>    2000</a:t>
            </a:r>
          </a:p>
          <a:p>
            <a:endParaRPr lang="en-US" altLang="en-US" sz="1000" b="1">
              <a:latin typeface="Arial" panose="020B0604020202020204" pitchFamily="34" charset="0"/>
            </a:endParaRPr>
          </a:p>
          <a:p>
            <a:r>
              <a:rPr lang="en-US" altLang="en-US" sz="2000" b="1">
                <a:latin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660066"/>
                </a:solidFill>
                <a:latin typeface="Arial" panose="020B0604020202020204" pitchFamily="34" charset="0"/>
              </a:rPr>
              <a:t>ptr</a:t>
            </a:r>
          </a:p>
          <a:p>
            <a:r>
              <a:rPr lang="en-US" altLang="en-US" sz="2000" b="1">
                <a:latin typeface="Arial" panose="020B0604020202020204" pitchFamily="34" charset="0"/>
              </a:rPr>
              <a:t>           </a:t>
            </a:r>
          </a:p>
        </p:txBody>
      </p:sp>
      <p:grpSp>
        <p:nvGrpSpPr>
          <p:cNvPr id="108562" name="Group 18">
            <a:extLst>
              <a:ext uri="{FF2B5EF4-FFF2-40B4-BE49-F238E27FC236}">
                <a16:creationId xmlns:a16="http://schemas.microsoft.com/office/drawing/2014/main" id="{ED918DCF-7F83-49E4-81D0-78B67B2665D9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286000"/>
            <a:ext cx="782638" cy="396875"/>
            <a:chOff x="3984" y="1440"/>
            <a:chExt cx="493" cy="250"/>
          </a:xfrm>
        </p:grpSpPr>
        <p:sp>
          <p:nvSpPr>
            <p:cNvPr id="108560" name="Text Box 16">
              <a:extLst>
                <a:ext uri="{FF2B5EF4-FFF2-40B4-BE49-F238E27FC236}">
                  <a16:creationId xmlns:a16="http://schemas.microsoft.com/office/drawing/2014/main" id="{AA61B703-0CB0-40F9-9234-87A0B3CAD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440"/>
              <a:ext cx="205" cy="25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08561" name="Line 17">
              <a:extLst>
                <a:ext uri="{FF2B5EF4-FFF2-40B4-BE49-F238E27FC236}">
                  <a16:creationId xmlns:a16="http://schemas.microsoft.com/office/drawing/2014/main" id="{A3F1E064-4A44-4FB5-80A3-8C08E2CE22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536"/>
              <a:ext cx="24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63" name="Rectangle 19">
            <a:extLst>
              <a:ext uri="{FF2B5EF4-FFF2-40B4-BE49-F238E27FC236}">
                <a16:creationId xmlns:a16="http://schemas.microsoft.com/office/drawing/2014/main" id="{74559627-1455-47DF-BC18-ECC35544E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181600"/>
            <a:ext cx="5181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// changes the value at the </a:t>
            </a:r>
          </a:p>
          <a:p>
            <a:pPr>
              <a:buFontTx/>
              <a:buNone/>
            </a:pP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   address ptr points to 5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42EDAB00-5273-4B9C-9A49-7443DA58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F7F9-94B6-4294-8CA4-5BF3A787675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D4568F9C-FEFF-4EF2-B80D-919EF853F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2514600" cy="4648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98B2AE29-F3B5-4966-BEB7-249A70DB9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2895600" cy="4648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600">
                <a:latin typeface="Courier New" panose="02070309020205020404" pitchFamily="49" charset="0"/>
              </a:rPr>
              <a:t> </a:t>
            </a:r>
            <a:r>
              <a:rPr lang="en-US" altLang="en-US" sz="2800" b="1">
                <a:latin typeface="Courier New" panose="02070309020205020404" pitchFamily="49" charset="0"/>
              </a:rPr>
              <a:t>char  ch;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ch =  ‘A’;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char*  q;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q  = &amp;ch;</a:t>
            </a:r>
            <a:r>
              <a:rPr lang="en-US" altLang="en-US" sz="280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*q = ‘Z’;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char* 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p = q;     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76853FC6-0F88-44BB-9725-0FC22E71C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Self –Test on Pointers</a:t>
            </a:r>
          </a:p>
        </p:txBody>
      </p:sp>
      <p:sp>
        <p:nvSpPr>
          <p:cNvPr id="123910" name="Line 6">
            <a:extLst>
              <a:ext uri="{FF2B5EF4-FFF2-40B4-BE49-F238E27FC236}">
                <a16:creationId xmlns:a16="http://schemas.microsoft.com/office/drawing/2014/main" id="{F126D502-DB6C-40B7-8B14-DBD68115C3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2825" y="2003425"/>
            <a:ext cx="585788" cy="1476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1" name="Rectangle 7">
            <a:extLst>
              <a:ext uri="{FF2B5EF4-FFF2-40B4-BE49-F238E27FC236}">
                <a16:creationId xmlns:a16="http://schemas.microsoft.com/office/drawing/2014/main" id="{09E49FE0-63CB-4CEC-A873-A60D5D1C4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18081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2" name="Rectangle 8">
            <a:extLst>
              <a:ext uri="{FF2B5EF4-FFF2-40B4-BE49-F238E27FC236}">
                <a16:creationId xmlns:a16="http://schemas.microsoft.com/office/drawing/2014/main" id="{983426AE-A6C9-404F-9D72-49B7505B2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59150"/>
            <a:ext cx="1549400" cy="566738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3" name="Line 9">
            <a:extLst>
              <a:ext uri="{FF2B5EF4-FFF2-40B4-BE49-F238E27FC236}">
                <a16:creationId xmlns:a16="http://schemas.microsoft.com/office/drawing/2014/main" id="{442758A0-05B9-4F06-A469-8EB1DAF855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0325" y="2098675"/>
            <a:ext cx="833438" cy="13668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4" name="Rectangle 10">
            <a:extLst>
              <a:ext uri="{FF2B5EF4-FFF2-40B4-BE49-F238E27FC236}">
                <a16:creationId xmlns:a16="http://schemas.microsoft.com/office/drawing/2014/main" id="{0769DF44-EC24-4861-B09A-7C38CA5ED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1390650"/>
            <a:ext cx="3425825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</a:rPr>
              <a:t>                    4000</a:t>
            </a:r>
            <a:endParaRPr lang="en-US" altLang="en-US" sz="2000" b="1">
              <a:latin typeface="Arial" panose="020B0604020202020204" pitchFamily="34" charset="0"/>
            </a:endParaRPr>
          </a:p>
          <a:p>
            <a:endParaRPr lang="en-US" altLang="en-US" sz="1400" b="1">
              <a:latin typeface="Arial" panose="020B0604020202020204" pitchFamily="34" charset="0"/>
            </a:endParaRPr>
          </a:p>
          <a:p>
            <a:r>
              <a:rPr lang="en-US" altLang="en-US" sz="2000" b="1">
                <a:latin typeface="Arial" panose="020B0604020202020204" pitchFamily="34" charset="0"/>
              </a:rPr>
              <a:t>                     A</a:t>
            </a:r>
          </a:p>
          <a:p>
            <a:endParaRPr lang="en-US" altLang="en-US" sz="1000" b="1">
              <a:latin typeface="Arial" panose="020B0604020202020204" pitchFamily="34" charset="0"/>
            </a:endParaRPr>
          </a:p>
          <a:p>
            <a:r>
              <a:rPr lang="en-US" altLang="en-US" sz="2000" b="1">
                <a:latin typeface="Arial" panose="020B0604020202020204" pitchFamily="34" charset="0"/>
              </a:rPr>
              <a:t>                     ch</a:t>
            </a:r>
          </a:p>
          <a:p>
            <a:endParaRPr lang="en-US" altLang="en-US" sz="2000" b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</a:rPr>
              <a:t>5000</a:t>
            </a:r>
          </a:p>
          <a:p>
            <a:endParaRPr lang="en-US" altLang="en-US" sz="1400" b="1">
              <a:latin typeface="Arial" panose="020B0604020202020204" pitchFamily="34" charset="0"/>
            </a:endParaRPr>
          </a:p>
          <a:p>
            <a:r>
              <a:rPr lang="en-US" altLang="en-US" sz="2000" b="1">
                <a:latin typeface="Arial" panose="020B0604020202020204" pitchFamily="34" charset="0"/>
              </a:rPr>
              <a:t>   4000</a:t>
            </a:r>
          </a:p>
          <a:p>
            <a:endParaRPr lang="en-US" altLang="en-US" sz="1000" b="1">
              <a:latin typeface="Arial" panose="020B0604020202020204" pitchFamily="34" charset="0"/>
            </a:endParaRPr>
          </a:p>
          <a:p>
            <a:r>
              <a:rPr lang="en-US" altLang="en-US" sz="2000" b="1">
                <a:latin typeface="Arial" panose="020B0604020202020204" pitchFamily="34" charset="0"/>
              </a:rPr>
              <a:t>  q</a:t>
            </a:r>
          </a:p>
          <a:p>
            <a:r>
              <a:rPr lang="en-US" altLang="en-US" sz="2000" b="1">
                <a:latin typeface="Arial" panose="020B0604020202020204" pitchFamily="34" charset="0"/>
              </a:rPr>
              <a:t>           </a:t>
            </a:r>
          </a:p>
        </p:txBody>
      </p:sp>
      <p:sp>
        <p:nvSpPr>
          <p:cNvPr id="123915" name="Line 11">
            <a:extLst>
              <a:ext uri="{FF2B5EF4-FFF2-40B4-BE49-F238E27FC236}">
                <a16:creationId xmlns:a16="http://schemas.microsoft.com/office/drawing/2014/main" id="{ED2F9D9C-E329-4893-9631-25F54B7A18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40575" y="2136775"/>
            <a:ext cx="795338" cy="1404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6" name="Text Box 12">
            <a:extLst>
              <a:ext uri="{FF2B5EF4-FFF2-40B4-BE49-F238E27FC236}">
                <a16:creationId xmlns:a16="http://schemas.microsoft.com/office/drawing/2014/main" id="{F05A76B1-BF1C-4540-AEDC-0DBF9DAC9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05000"/>
            <a:ext cx="339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Arial" panose="020B0604020202020204" pitchFamily="34" charset="0"/>
              </a:rPr>
              <a:t>Z</a:t>
            </a:r>
          </a:p>
        </p:txBody>
      </p:sp>
      <p:sp>
        <p:nvSpPr>
          <p:cNvPr id="123917" name="Line 13">
            <a:extLst>
              <a:ext uri="{FF2B5EF4-FFF2-40B4-BE49-F238E27FC236}">
                <a16:creationId xmlns:a16="http://schemas.microsoft.com/office/drawing/2014/main" id="{364513DA-51EF-4008-B5FE-DBB8FBB793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057400"/>
            <a:ext cx="381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8" name="Line 14">
            <a:extLst>
              <a:ext uri="{FF2B5EF4-FFF2-40B4-BE49-F238E27FC236}">
                <a16:creationId xmlns:a16="http://schemas.microsoft.com/office/drawing/2014/main" id="{BA20ADB6-D56D-4627-8CC6-B4E19880F3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6363" y="2062163"/>
            <a:ext cx="833437" cy="136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923" name="Group 19">
            <a:extLst>
              <a:ext uri="{FF2B5EF4-FFF2-40B4-BE49-F238E27FC236}">
                <a16:creationId xmlns:a16="http://schemas.microsoft.com/office/drawing/2014/main" id="{CBB80DEC-3F24-4819-8067-D5C17A45C339}"/>
              </a:ext>
            </a:extLst>
          </p:cNvPr>
          <p:cNvGrpSpPr>
            <a:grpSpLocks/>
          </p:cNvGrpSpPr>
          <p:nvPr/>
        </p:nvGrpSpPr>
        <p:grpSpPr bwMode="auto">
          <a:xfrm>
            <a:off x="6610350" y="2906713"/>
            <a:ext cx="1549400" cy="1463675"/>
            <a:chOff x="4164" y="1927"/>
            <a:chExt cx="976" cy="922"/>
          </a:xfrm>
        </p:grpSpPr>
        <p:sp>
          <p:nvSpPr>
            <p:cNvPr id="123924" name="Rectangle 20">
              <a:extLst>
                <a:ext uri="{FF2B5EF4-FFF2-40B4-BE49-F238E27FC236}">
                  <a16:creationId xmlns:a16="http://schemas.microsoft.com/office/drawing/2014/main" id="{934743A1-7497-484D-9538-ADB6A6CFB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" y="2224"/>
              <a:ext cx="976" cy="357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5" name="Text Box 21">
              <a:extLst>
                <a:ext uri="{FF2B5EF4-FFF2-40B4-BE49-F238E27FC236}">
                  <a16:creationId xmlns:a16="http://schemas.microsoft.com/office/drawing/2014/main" id="{77F4418E-5F44-4F33-81B9-7A6BB6D7B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1927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solidFill>
                    <a:srgbClr val="800000"/>
                  </a:solidFill>
                  <a:latin typeface="Arial" panose="020B0604020202020204" pitchFamily="34" charset="0"/>
                </a:rPr>
                <a:t>6000</a:t>
              </a:r>
            </a:p>
          </p:txBody>
        </p:sp>
        <p:sp>
          <p:nvSpPr>
            <p:cNvPr id="123926" name="Text Box 22">
              <a:extLst>
                <a:ext uri="{FF2B5EF4-FFF2-40B4-BE49-F238E27FC236}">
                  <a16:creationId xmlns:a16="http://schemas.microsoft.com/office/drawing/2014/main" id="{49B1FD0D-6256-45C2-A28A-4169A58DB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" y="259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Arial" panose="020B0604020202020204" pitchFamily="34" charset="0"/>
                </a:rPr>
                <a:t>p</a:t>
              </a:r>
            </a:p>
          </p:txBody>
        </p:sp>
      </p:grpSp>
      <p:sp>
        <p:nvSpPr>
          <p:cNvPr id="123927" name="Text Box 23">
            <a:extLst>
              <a:ext uri="{FF2B5EF4-FFF2-40B4-BE49-F238E27FC236}">
                <a16:creationId xmlns:a16="http://schemas.microsoft.com/office/drawing/2014/main" id="{B80474C5-65FF-4C3F-B13B-2BF0E7019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89325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800000"/>
                </a:solidFill>
                <a:latin typeface="Arial" panose="020B0604020202020204" pitchFamily="34" charset="0"/>
              </a:rPr>
              <a:t>4000</a:t>
            </a:r>
          </a:p>
        </p:txBody>
      </p:sp>
      <p:sp>
        <p:nvSpPr>
          <p:cNvPr id="123928" name="Rectangle 24">
            <a:extLst>
              <a:ext uri="{FF2B5EF4-FFF2-40B4-BE49-F238E27FC236}">
                <a16:creationId xmlns:a16="http://schemas.microsoft.com/office/drawing/2014/main" id="{01733A2E-CB18-4589-AA5E-CC411FE76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86400"/>
            <a:ext cx="6172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1">
                <a:solidFill>
                  <a:srgbClr val="A50021"/>
                </a:solidFill>
                <a:latin typeface="Courier New" panose="02070309020205020404" pitchFamily="49" charset="0"/>
              </a:rPr>
              <a:t>// the rhs has value 4000</a:t>
            </a:r>
          </a:p>
          <a:p>
            <a:pPr>
              <a:buFontTx/>
              <a:buNone/>
            </a:pPr>
            <a:r>
              <a:rPr lang="en-US" altLang="en-US" sz="2400" b="1">
                <a:solidFill>
                  <a:srgbClr val="A50021"/>
                </a:solidFill>
                <a:latin typeface="Courier New" panose="02070309020205020404" pitchFamily="49" charset="0"/>
              </a:rPr>
              <a:t>// now p and q both point to ch</a:t>
            </a:r>
            <a:r>
              <a:rPr lang="en-US" altLang="en-US" sz="36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23929" name="AutoShape 25">
            <a:extLst>
              <a:ext uri="{FF2B5EF4-FFF2-40B4-BE49-F238E27FC236}">
                <a16:creationId xmlns:a16="http://schemas.microsoft.com/office/drawing/2014/main" id="{DBDFA5C8-959B-4B90-AEB4-BEBA4F52F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962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937" name="Group 33">
            <a:extLst>
              <a:ext uri="{FF2B5EF4-FFF2-40B4-BE49-F238E27FC236}">
                <a16:creationId xmlns:a16="http://schemas.microsoft.com/office/drawing/2014/main" id="{D5CCBF17-0653-4C99-BF65-359E2ACDF4C2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886200"/>
            <a:ext cx="304800" cy="838200"/>
            <a:chOff x="2304" y="2736"/>
            <a:chExt cx="192" cy="528"/>
          </a:xfrm>
        </p:grpSpPr>
        <p:sp>
          <p:nvSpPr>
            <p:cNvPr id="123930" name="AutoShape 26">
              <a:extLst>
                <a:ext uri="{FF2B5EF4-FFF2-40B4-BE49-F238E27FC236}">
                  <a16:creationId xmlns:a16="http://schemas.microsoft.com/office/drawing/2014/main" id="{40E3741E-FE92-43F3-8CFC-E029DA9F9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5" name="Rectangle 31">
              <a:extLst>
                <a:ext uri="{FF2B5EF4-FFF2-40B4-BE49-F238E27FC236}">
                  <a16:creationId xmlns:a16="http://schemas.microsoft.com/office/drawing/2014/main" id="{CB551EE7-1071-451A-9DCB-D5D605E41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938" name="Group 34">
            <a:extLst>
              <a:ext uri="{FF2B5EF4-FFF2-40B4-BE49-F238E27FC236}">
                <a16:creationId xmlns:a16="http://schemas.microsoft.com/office/drawing/2014/main" id="{CDCEB810-F0D6-4590-8165-6AA818C752D0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343400"/>
            <a:ext cx="304800" cy="838200"/>
            <a:chOff x="2304" y="2736"/>
            <a:chExt cx="192" cy="528"/>
          </a:xfrm>
        </p:grpSpPr>
        <p:sp>
          <p:nvSpPr>
            <p:cNvPr id="123939" name="AutoShape 35">
              <a:extLst>
                <a:ext uri="{FF2B5EF4-FFF2-40B4-BE49-F238E27FC236}">
                  <a16:creationId xmlns:a16="http://schemas.microsoft.com/office/drawing/2014/main" id="{219073E6-D538-4688-A8B6-93C1F4746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0" name="Rectangle 36">
              <a:extLst>
                <a:ext uri="{FF2B5EF4-FFF2-40B4-BE49-F238E27FC236}">
                  <a16:creationId xmlns:a16="http://schemas.microsoft.com/office/drawing/2014/main" id="{0DF1C8BA-5245-41BD-93B8-BCFF52C66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941" name="Group 37">
            <a:extLst>
              <a:ext uri="{FF2B5EF4-FFF2-40B4-BE49-F238E27FC236}">
                <a16:creationId xmlns:a16="http://schemas.microsoft.com/office/drawing/2014/main" id="{D55A7235-1BD1-4322-A530-31966B68AB5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876800"/>
            <a:ext cx="304800" cy="838200"/>
            <a:chOff x="2304" y="2736"/>
            <a:chExt cx="192" cy="528"/>
          </a:xfrm>
        </p:grpSpPr>
        <p:sp>
          <p:nvSpPr>
            <p:cNvPr id="123942" name="AutoShape 38">
              <a:extLst>
                <a:ext uri="{FF2B5EF4-FFF2-40B4-BE49-F238E27FC236}">
                  <a16:creationId xmlns:a16="http://schemas.microsoft.com/office/drawing/2014/main" id="{DAC872A5-E865-4ED3-91FB-E23E3EF0B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3" name="Rectangle 39">
              <a:extLst>
                <a:ext uri="{FF2B5EF4-FFF2-40B4-BE49-F238E27FC236}">
                  <a16:creationId xmlns:a16="http://schemas.microsoft.com/office/drawing/2014/main" id="{0C849BD3-1A94-403C-ADC9-74A5A4847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6" grpId="0" animBg="1"/>
      <p:bldP spid="1239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4691ED86-066F-48A0-A93A-A21613D3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054F-20D8-4196-909D-9AB4CBD63BE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5795E43D-7E00-4D95-921B-8306595C3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3276600" cy="48768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2D6C5001-B1AA-4DD8-B8A9-AB1BEA78A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4713288"/>
            <a:ext cx="1168400" cy="755650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3FED9DFB-7ED6-4E21-A308-6E4240BC3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470525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latin typeface="Arial" panose="020B0604020202020204" pitchFamily="34" charset="0"/>
              </a:rPr>
              <a:t> ptr</a:t>
            </a: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2B389B92-53EC-49B9-A886-A2C3D2A50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172450" cy="11430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 sz="4000"/>
              <a:t>Using a Pointer to Access the Elements of a String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37CB82BD-445A-4D25-A802-CAE8C4F36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825" y="3071813"/>
            <a:ext cx="4406900" cy="730250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E415EC1B-00F8-4AA3-8C1A-38ACF1493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3048000"/>
            <a:ext cx="429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Arial" panose="020B0604020202020204" pitchFamily="34" charset="0"/>
              </a:rPr>
              <a:t>‘H’    ‘e’     ‘l’      ‘l’      ‘o’    ‘\0’</a:t>
            </a:r>
          </a:p>
        </p:txBody>
      </p:sp>
      <p:sp>
        <p:nvSpPr>
          <p:cNvPr id="112648" name="Line 8">
            <a:extLst>
              <a:ext uri="{FF2B5EF4-FFF2-40B4-BE49-F238E27FC236}">
                <a16:creationId xmlns:a16="http://schemas.microsoft.com/office/drawing/2014/main" id="{674E9A5A-371A-4953-B957-628518DCE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0325" y="3070225"/>
            <a:ext cx="0" cy="7191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Line 9">
            <a:extLst>
              <a:ext uri="{FF2B5EF4-FFF2-40B4-BE49-F238E27FC236}">
                <a16:creationId xmlns:a16="http://schemas.microsoft.com/office/drawing/2014/main" id="{330C0078-FAC8-43C6-BB47-6886E7891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070225"/>
            <a:ext cx="0" cy="7191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Line 10">
            <a:extLst>
              <a:ext uri="{FF2B5EF4-FFF2-40B4-BE49-F238E27FC236}">
                <a16:creationId xmlns:a16="http://schemas.microsoft.com/office/drawing/2014/main" id="{93C79CA8-6CC1-44FB-940C-004C8BF33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6225" y="3070225"/>
            <a:ext cx="0" cy="7191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Line 11">
            <a:extLst>
              <a:ext uri="{FF2B5EF4-FFF2-40B4-BE49-F238E27FC236}">
                <a16:creationId xmlns:a16="http://schemas.microsoft.com/office/drawing/2014/main" id="{FF23845E-FA28-4229-997F-34ED392F9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9175" y="3070225"/>
            <a:ext cx="0" cy="7191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Line 12">
            <a:extLst>
              <a:ext uri="{FF2B5EF4-FFF2-40B4-BE49-F238E27FC236}">
                <a16:creationId xmlns:a16="http://schemas.microsoft.com/office/drawing/2014/main" id="{8E16C025-5F99-452F-99D1-5DE753F97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5" y="3070225"/>
            <a:ext cx="0" cy="7191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Rectangle 16">
            <a:extLst>
              <a:ext uri="{FF2B5EF4-FFF2-40B4-BE49-F238E27FC236}">
                <a16:creationId xmlns:a16="http://schemas.microsoft.com/office/drawing/2014/main" id="{699C6C24-E211-4616-BCFB-D4709853E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3200400" cy="4572000"/>
          </a:xfrm>
          <a:noFill/>
          <a:ln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en-US" sz="2400" b="1"/>
              <a:t>char   msg[ ] =“Hello”;          </a:t>
            </a:r>
          </a:p>
          <a:p>
            <a:pPr>
              <a:buFontTx/>
              <a:buNone/>
            </a:pPr>
            <a:r>
              <a:rPr lang="en-US" altLang="en-US" sz="2400" b="1"/>
              <a:t>char*  ptr; </a:t>
            </a:r>
          </a:p>
          <a:p>
            <a:pPr>
              <a:buFontTx/>
              <a:buNone/>
            </a:pPr>
            <a:r>
              <a:rPr lang="en-US" altLang="en-US" sz="2400" b="1"/>
              <a:t>ptr  =  msg; </a:t>
            </a:r>
          </a:p>
          <a:p>
            <a:pPr>
              <a:buFontTx/>
              <a:buNone/>
            </a:pPr>
            <a:r>
              <a:rPr lang="en-US" altLang="en-US" sz="2400" b="1"/>
              <a:t>*ptr  = ‘M’ ; </a:t>
            </a:r>
          </a:p>
          <a:p>
            <a:pPr>
              <a:buFontTx/>
              <a:buNone/>
            </a:pPr>
            <a:r>
              <a:rPr lang="en-US" altLang="en-US" sz="2400" b="1"/>
              <a:t>ptr++;		</a:t>
            </a:r>
          </a:p>
          <a:p>
            <a:pPr>
              <a:buFontTx/>
              <a:buNone/>
            </a:pPr>
            <a:endParaRPr lang="en-US" altLang="en-US" sz="800" b="1"/>
          </a:p>
          <a:p>
            <a:pPr>
              <a:buFontTx/>
              <a:buNone/>
            </a:pPr>
            <a:r>
              <a:rPr lang="en-US" altLang="en-US" sz="2400" b="1"/>
              <a:t>*ptr = ‘a’;</a:t>
            </a:r>
          </a:p>
        </p:txBody>
      </p:sp>
      <p:sp>
        <p:nvSpPr>
          <p:cNvPr id="112657" name="Text Box 17">
            <a:extLst>
              <a:ext uri="{FF2B5EF4-FFF2-40B4-BE49-F238E27FC236}">
                <a16:creationId xmlns:a16="http://schemas.microsoft.com/office/drawing/2014/main" id="{11BD7BBA-563C-4394-A690-8D178AB85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135188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msg</a:t>
            </a:r>
          </a:p>
        </p:txBody>
      </p:sp>
      <p:sp>
        <p:nvSpPr>
          <p:cNvPr id="112658" name="Line 18">
            <a:extLst>
              <a:ext uri="{FF2B5EF4-FFF2-40B4-BE49-F238E27FC236}">
                <a16:creationId xmlns:a16="http://schemas.microsoft.com/office/drawing/2014/main" id="{307CCCEA-251D-4F97-A757-E1A85E8DB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5908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659" name="Group 19">
            <a:extLst>
              <a:ext uri="{FF2B5EF4-FFF2-40B4-BE49-F238E27FC236}">
                <a16:creationId xmlns:a16="http://schemas.microsoft.com/office/drawing/2014/main" id="{23607595-C47D-4E6C-86E0-648F490E0D7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447800"/>
            <a:ext cx="304800" cy="838200"/>
            <a:chOff x="2304" y="2736"/>
            <a:chExt cx="192" cy="528"/>
          </a:xfrm>
        </p:grpSpPr>
        <p:sp>
          <p:nvSpPr>
            <p:cNvPr id="112660" name="AutoShape 20">
              <a:extLst>
                <a:ext uri="{FF2B5EF4-FFF2-40B4-BE49-F238E27FC236}">
                  <a16:creationId xmlns:a16="http://schemas.microsoft.com/office/drawing/2014/main" id="{AFFFA2B1-42E2-421B-9A7D-614D46C0A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1" name="Rectangle 21">
              <a:extLst>
                <a:ext uri="{FF2B5EF4-FFF2-40B4-BE49-F238E27FC236}">
                  <a16:creationId xmlns:a16="http://schemas.microsoft.com/office/drawing/2014/main" id="{4E1A05A1-39CE-4E6D-B4D6-05E69BB5F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62" name="Group 22">
            <a:extLst>
              <a:ext uri="{FF2B5EF4-FFF2-40B4-BE49-F238E27FC236}">
                <a16:creationId xmlns:a16="http://schemas.microsoft.com/office/drawing/2014/main" id="{C07F3798-5FBE-4DE7-A838-4BAD5A1E0E0C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905000"/>
            <a:ext cx="304800" cy="838200"/>
            <a:chOff x="2304" y="2736"/>
            <a:chExt cx="192" cy="528"/>
          </a:xfrm>
        </p:grpSpPr>
        <p:sp>
          <p:nvSpPr>
            <p:cNvPr id="112663" name="AutoShape 23">
              <a:extLst>
                <a:ext uri="{FF2B5EF4-FFF2-40B4-BE49-F238E27FC236}">
                  <a16:creationId xmlns:a16="http://schemas.microsoft.com/office/drawing/2014/main" id="{60A202F3-0137-4857-996E-3C5F64BAD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4" name="Rectangle 24">
              <a:extLst>
                <a:ext uri="{FF2B5EF4-FFF2-40B4-BE49-F238E27FC236}">
                  <a16:creationId xmlns:a16="http://schemas.microsoft.com/office/drawing/2014/main" id="{02EAB387-7468-4480-959C-89ACD43D1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65" name="Group 25">
            <a:extLst>
              <a:ext uri="{FF2B5EF4-FFF2-40B4-BE49-F238E27FC236}">
                <a16:creationId xmlns:a16="http://schemas.microsoft.com/office/drawing/2014/main" id="{D0129B34-9559-4E16-9B11-3BD0BF296AE0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362200"/>
            <a:ext cx="304800" cy="838200"/>
            <a:chOff x="2304" y="2736"/>
            <a:chExt cx="192" cy="528"/>
          </a:xfrm>
        </p:grpSpPr>
        <p:sp>
          <p:nvSpPr>
            <p:cNvPr id="112666" name="AutoShape 26">
              <a:extLst>
                <a:ext uri="{FF2B5EF4-FFF2-40B4-BE49-F238E27FC236}">
                  <a16:creationId xmlns:a16="http://schemas.microsoft.com/office/drawing/2014/main" id="{44A300CF-0CA5-4404-8946-6DC12DDED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7" name="Rectangle 27">
              <a:extLst>
                <a:ext uri="{FF2B5EF4-FFF2-40B4-BE49-F238E27FC236}">
                  <a16:creationId xmlns:a16="http://schemas.microsoft.com/office/drawing/2014/main" id="{8DF0FE9A-AAC3-40B6-8517-473AFA74C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68" name="Text Box 28">
            <a:extLst>
              <a:ext uri="{FF2B5EF4-FFF2-40B4-BE49-F238E27FC236}">
                <a16:creationId xmlns:a16="http://schemas.microsoft.com/office/drawing/2014/main" id="{4090083E-399B-4953-9442-5249298F1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65112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  <a:latin typeface="Courier New" panose="02070309020205020404" pitchFamily="49" charset="0"/>
              </a:rPr>
              <a:t>3000</a:t>
            </a:r>
          </a:p>
        </p:txBody>
      </p:sp>
      <p:sp>
        <p:nvSpPr>
          <p:cNvPr id="112669" name="Text Box 29">
            <a:extLst>
              <a:ext uri="{FF2B5EF4-FFF2-40B4-BE49-F238E27FC236}">
                <a16:creationId xmlns:a16="http://schemas.microsoft.com/office/drawing/2014/main" id="{79D6D220-011F-4A7A-B434-C8E14252F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470852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  <a:latin typeface="Courier New" panose="02070309020205020404" pitchFamily="49" charset="0"/>
              </a:rPr>
              <a:t>3000</a:t>
            </a:r>
          </a:p>
        </p:txBody>
      </p:sp>
      <p:sp>
        <p:nvSpPr>
          <p:cNvPr id="112670" name="Line 30">
            <a:extLst>
              <a:ext uri="{FF2B5EF4-FFF2-40B4-BE49-F238E27FC236}">
                <a16:creationId xmlns:a16="http://schemas.microsoft.com/office/drawing/2014/main" id="{CD24A257-3FE1-4E12-9DB4-C5AAB53BA1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810000"/>
            <a:ext cx="152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676" name="Group 36">
            <a:extLst>
              <a:ext uri="{FF2B5EF4-FFF2-40B4-BE49-F238E27FC236}">
                <a16:creationId xmlns:a16="http://schemas.microsoft.com/office/drawing/2014/main" id="{461289BD-4BEF-4ABD-BF43-1614C957CF68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200400"/>
            <a:ext cx="674688" cy="685800"/>
            <a:chOff x="2784" y="2016"/>
            <a:chExt cx="425" cy="432"/>
          </a:xfrm>
        </p:grpSpPr>
        <p:sp>
          <p:nvSpPr>
            <p:cNvPr id="112671" name="Text Box 31">
              <a:extLst>
                <a:ext uri="{FF2B5EF4-FFF2-40B4-BE49-F238E27FC236}">
                  <a16:creationId xmlns:a16="http://schemas.microsoft.com/office/drawing/2014/main" id="{6E46C14D-ABE1-4568-B84E-589FDD6E6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160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accent2"/>
                  </a:solidFill>
                </a:rPr>
                <a:t>‘M’</a:t>
              </a:r>
            </a:p>
          </p:txBody>
        </p:sp>
        <p:sp>
          <p:nvSpPr>
            <p:cNvPr id="112672" name="Line 32">
              <a:extLst>
                <a:ext uri="{FF2B5EF4-FFF2-40B4-BE49-F238E27FC236}">
                  <a16:creationId xmlns:a16="http://schemas.microsoft.com/office/drawing/2014/main" id="{1FCE5F1D-14B7-496F-8A2D-55D261963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016"/>
              <a:ext cx="336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77" name="Group 37">
            <a:extLst>
              <a:ext uri="{FF2B5EF4-FFF2-40B4-BE49-F238E27FC236}">
                <a16:creationId xmlns:a16="http://schemas.microsoft.com/office/drawing/2014/main" id="{E4D43C15-6BDC-4803-B94E-E4717B6629DD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819400"/>
            <a:ext cx="304800" cy="838200"/>
            <a:chOff x="2304" y="2736"/>
            <a:chExt cx="192" cy="528"/>
          </a:xfrm>
        </p:grpSpPr>
        <p:sp>
          <p:nvSpPr>
            <p:cNvPr id="112678" name="AutoShape 38">
              <a:extLst>
                <a:ext uri="{FF2B5EF4-FFF2-40B4-BE49-F238E27FC236}">
                  <a16:creationId xmlns:a16="http://schemas.microsoft.com/office/drawing/2014/main" id="{F161055E-CDB5-48A8-B706-74BE524F4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9" name="Rectangle 39">
              <a:extLst>
                <a:ext uri="{FF2B5EF4-FFF2-40B4-BE49-F238E27FC236}">
                  <a16:creationId xmlns:a16="http://schemas.microsoft.com/office/drawing/2014/main" id="{69E3CDC7-47B0-4B33-B00B-4B1652A41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80" name="Group 40">
            <a:extLst>
              <a:ext uri="{FF2B5EF4-FFF2-40B4-BE49-F238E27FC236}">
                <a16:creationId xmlns:a16="http://schemas.microsoft.com/office/drawing/2014/main" id="{E1024F38-9B96-4A2B-AFCF-463275818DFD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276600"/>
            <a:ext cx="304800" cy="838200"/>
            <a:chOff x="2304" y="2736"/>
            <a:chExt cx="192" cy="528"/>
          </a:xfrm>
        </p:grpSpPr>
        <p:sp>
          <p:nvSpPr>
            <p:cNvPr id="112681" name="AutoShape 41">
              <a:extLst>
                <a:ext uri="{FF2B5EF4-FFF2-40B4-BE49-F238E27FC236}">
                  <a16:creationId xmlns:a16="http://schemas.microsoft.com/office/drawing/2014/main" id="{B519FC5F-6E32-447C-8618-77B03FA35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2" name="Rectangle 42">
              <a:extLst>
                <a:ext uri="{FF2B5EF4-FFF2-40B4-BE49-F238E27FC236}">
                  <a16:creationId xmlns:a16="http://schemas.microsoft.com/office/drawing/2014/main" id="{56EBDCCF-3B1B-48AD-81A2-7714C4106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83" name="Group 43">
            <a:extLst>
              <a:ext uri="{FF2B5EF4-FFF2-40B4-BE49-F238E27FC236}">
                <a16:creationId xmlns:a16="http://schemas.microsoft.com/office/drawing/2014/main" id="{AE87622D-E90E-48F8-AA1A-C73C92549407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733800"/>
            <a:ext cx="304800" cy="838200"/>
            <a:chOff x="2304" y="2736"/>
            <a:chExt cx="192" cy="528"/>
          </a:xfrm>
        </p:grpSpPr>
        <p:sp>
          <p:nvSpPr>
            <p:cNvPr id="112684" name="AutoShape 44">
              <a:extLst>
                <a:ext uri="{FF2B5EF4-FFF2-40B4-BE49-F238E27FC236}">
                  <a16:creationId xmlns:a16="http://schemas.microsoft.com/office/drawing/2014/main" id="{1A00B3BB-E617-4D0D-BC44-3B12E31C2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5" name="Rectangle 45">
              <a:extLst>
                <a:ext uri="{FF2B5EF4-FFF2-40B4-BE49-F238E27FC236}">
                  <a16:creationId xmlns:a16="http://schemas.microsoft.com/office/drawing/2014/main" id="{FCB4BA42-CB1D-46E3-9961-BF09EC86F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88" name="Group 48">
            <a:extLst>
              <a:ext uri="{FF2B5EF4-FFF2-40B4-BE49-F238E27FC236}">
                <a16:creationId xmlns:a16="http://schemas.microsoft.com/office/drawing/2014/main" id="{0D0DBA9E-F7F0-4412-8670-AFFE2488D2D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810000"/>
            <a:ext cx="914400" cy="838200"/>
            <a:chOff x="2880" y="2400"/>
            <a:chExt cx="576" cy="528"/>
          </a:xfrm>
        </p:grpSpPr>
        <p:sp>
          <p:nvSpPr>
            <p:cNvPr id="112687" name="Rectangle 47">
              <a:extLst>
                <a:ext uri="{FF2B5EF4-FFF2-40B4-BE49-F238E27FC236}">
                  <a16:creationId xmlns:a16="http://schemas.microsoft.com/office/drawing/2014/main" id="{2C819AA0-5DD2-479D-8BB9-785F03D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00"/>
              <a:ext cx="288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6" name="Line 46">
              <a:extLst>
                <a:ext uri="{FF2B5EF4-FFF2-40B4-BE49-F238E27FC236}">
                  <a16:creationId xmlns:a16="http://schemas.microsoft.com/office/drawing/2014/main" id="{F351CF3E-B44B-40D6-86E0-329022AE7C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400"/>
              <a:ext cx="48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92" name="Group 52">
            <a:extLst>
              <a:ext uri="{FF2B5EF4-FFF2-40B4-BE49-F238E27FC236}">
                <a16:creationId xmlns:a16="http://schemas.microsoft.com/office/drawing/2014/main" id="{BC503141-A734-4DD6-AFC2-EBA8F133A5C0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200400"/>
            <a:ext cx="539750" cy="685800"/>
            <a:chOff x="4460" y="2880"/>
            <a:chExt cx="340" cy="432"/>
          </a:xfrm>
        </p:grpSpPr>
        <p:sp>
          <p:nvSpPr>
            <p:cNvPr id="112690" name="Text Box 50">
              <a:extLst>
                <a:ext uri="{FF2B5EF4-FFF2-40B4-BE49-F238E27FC236}">
                  <a16:creationId xmlns:a16="http://schemas.microsoft.com/office/drawing/2014/main" id="{9D65AA52-536D-4516-97E2-2986518C2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0" y="302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accent2"/>
                  </a:solidFill>
                </a:rPr>
                <a:t>‘a’</a:t>
              </a:r>
            </a:p>
          </p:txBody>
        </p:sp>
        <p:sp>
          <p:nvSpPr>
            <p:cNvPr id="112691" name="Line 51">
              <a:extLst>
                <a:ext uri="{FF2B5EF4-FFF2-40B4-BE49-F238E27FC236}">
                  <a16:creationId xmlns:a16="http://schemas.microsoft.com/office/drawing/2014/main" id="{6F21C682-030E-4802-98A6-EFFD9794C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2880"/>
              <a:ext cx="336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93" name="Text Box 53">
            <a:extLst>
              <a:ext uri="{FF2B5EF4-FFF2-40B4-BE49-F238E27FC236}">
                <a16:creationId xmlns:a16="http://schemas.microsoft.com/office/drawing/2014/main" id="{812E6FAF-D45B-4E37-88BB-5B3528C64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724400"/>
            <a:ext cx="7937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  <a:latin typeface="Courier New" panose="02070309020205020404" pitchFamily="49" charset="0"/>
              </a:rPr>
              <a:t>3001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/>
      <p:bldP spid="112669" grpId="0"/>
      <p:bldP spid="1126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F1E5E27-E843-4578-BF0D-A75248E8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8910-E385-4A8B-936D-C5A6E0328DA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C6127330-BFBE-4272-B9D0-80182D3E9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Reference Variables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292E459-F378-45A7-AB32-8FB93563F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6106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Reference variable = </a:t>
            </a:r>
            <a:r>
              <a:rPr lang="en-US" altLang="en-US" sz="2800" b="1" i="1"/>
              <a:t>alias for another variable</a:t>
            </a:r>
            <a:endParaRPr lang="en-US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- Contains the address of a variable (like a pointer)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- No need to perform any dereferencing (unlike a pointer)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- Must be initialized when it is declared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Courier New" panose="02070309020205020404" pitchFamily="49" charset="0"/>
              </a:rPr>
              <a:t>int x = 5;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Courier New" panose="02070309020205020404" pitchFamily="49" charset="0"/>
              </a:rPr>
              <a:t>int &amp;z = x;</a:t>
            </a:r>
            <a:r>
              <a:rPr lang="en-US" altLang="en-US" sz="1800" b="1" i="1">
                <a:latin typeface="Courier New" panose="02070309020205020404" pitchFamily="49" charset="0"/>
              </a:rPr>
              <a:t>		// </a:t>
            </a:r>
            <a:r>
              <a:rPr lang="en-US" altLang="en-US" sz="1800" b="1" i="1">
                <a:solidFill>
                  <a:srgbClr val="800000"/>
                </a:solidFill>
                <a:latin typeface="Courier New" panose="02070309020205020404" pitchFamily="49" charset="0"/>
              </a:rPr>
              <a:t>z is another name for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Courier New" panose="02070309020205020404" pitchFamily="49" charset="0"/>
              </a:rPr>
              <a:t>int &amp;y ;</a:t>
            </a:r>
            <a:r>
              <a:rPr lang="en-US" altLang="en-US" sz="1800" b="1" i="1">
                <a:latin typeface="Courier New" panose="02070309020205020404" pitchFamily="49" charset="0"/>
              </a:rPr>
              <a:t> 		//</a:t>
            </a:r>
            <a:r>
              <a:rPr lang="en-US" altLang="en-US" sz="1800" b="1" i="1">
                <a:solidFill>
                  <a:srgbClr val="800000"/>
                </a:solidFill>
                <a:latin typeface="Courier New" panose="02070309020205020404" pitchFamily="49" charset="0"/>
              </a:rPr>
              <a:t>Error:</a:t>
            </a:r>
            <a:r>
              <a:rPr lang="en-US" altLang="en-US" sz="1800" b="1" i="1">
                <a:latin typeface="Courier New" panose="02070309020205020404" pitchFamily="49" charset="0"/>
              </a:rPr>
              <a:t> reference must be initialized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Courier New" panose="02070309020205020404" pitchFamily="49" charset="0"/>
              </a:rPr>
              <a:t>cout &lt;&lt; x &lt;&lt; endl;</a:t>
            </a:r>
            <a:r>
              <a:rPr lang="en-US" altLang="en-US" sz="1800" b="1" i="1">
                <a:latin typeface="Courier New" panose="02070309020205020404" pitchFamily="49" charset="0"/>
              </a:rPr>
              <a:t>	-&gt; prints 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Courier New" panose="02070309020205020404" pitchFamily="49" charset="0"/>
              </a:rPr>
              <a:t>cout &lt;&lt; z &lt;&lt; endl;</a:t>
            </a:r>
            <a:r>
              <a:rPr lang="en-US" altLang="en-US" sz="1800" b="1" i="1">
                <a:latin typeface="Courier New" panose="02070309020205020404" pitchFamily="49" charset="0"/>
              </a:rPr>
              <a:t> 	-&gt; prints 5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i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Courier New" panose="02070309020205020404" pitchFamily="49" charset="0"/>
              </a:rPr>
              <a:t>z = 9;	</a:t>
            </a:r>
            <a:r>
              <a:rPr lang="en-US" altLang="en-US" sz="1800" b="1" i="1">
                <a:latin typeface="Courier New" panose="02070309020205020404" pitchFamily="49" charset="0"/>
              </a:rPr>
              <a:t>		// </a:t>
            </a:r>
            <a:r>
              <a:rPr lang="en-US" altLang="en-US" sz="1800" b="1" i="1">
                <a:solidFill>
                  <a:srgbClr val="800000"/>
                </a:solidFill>
                <a:latin typeface="Courier New" panose="02070309020205020404" pitchFamily="49" charset="0"/>
              </a:rPr>
              <a:t>same as x = 9;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 i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Courier New" panose="02070309020205020404" pitchFamily="49" charset="0"/>
              </a:rPr>
              <a:t>cout &lt;&lt; x &lt;&lt; endl;</a:t>
            </a:r>
            <a:r>
              <a:rPr lang="en-US" altLang="en-US" sz="1800" b="1" i="1">
                <a:latin typeface="Courier New" panose="02070309020205020404" pitchFamily="49" charset="0"/>
              </a:rPr>
              <a:t> 	-&gt; prints 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Courier New" panose="02070309020205020404" pitchFamily="49" charset="0"/>
              </a:rPr>
              <a:t>cout &lt;&lt; z &lt;&lt; endl;</a:t>
            </a:r>
            <a:r>
              <a:rPr lang="en-US" altLang="en-US" sz="1800" b="1" i="1">
                <a:latin typeface="Courier New" panose="02070309020205020404" pitchFamily="49" charset="0"/>
              </a:rPr>
              <a:t> 	-&gt; prints 9</a:t>
            </a:r>
          </a:p>
        </p:txBody>
      </p:sp>
      <p:grpSp>
        <p:nvGrpSpPr>
          <p:cNvPr id="15373" name="Group 13">
            <a:extLst>
              <a:ext uri="{FF2B5EF4-FFF2-40B4-BE49-F238E27FC236}">
                <a16:creationId xmlns:a16="http://schemas.microsoft.com/office/drawing/2014/main" id="{F38E2D8D-4455-4140-9C0E-7C7E57BE1DE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819400"/>
            <a:ext cx="381000" cy="838200"/>
            <a:chOff x="0" y="1824"/>
            <a:chExt cx="240" cy="528"/>
          </a:xfrm>
        </p:grpSpPr>
        <p:sp>
          <p:nvSpPr>
            <p:cNvPr id="15368" name="AutoShape 8">
              <a:extLst>
                <a:ext uri="{FF2B5EF4-FFF2-40B4-BE49-F238E27FC236}">
                  <a16:creationId xmlns:a16="http://schemas.microsoft.com/office/drawing/2014/main" id="{A3AC8DC5-C37A-4C30-84E9-9FA28A38B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08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Rectangle 9">
              <a:extLst>
                <a:ext uri="{FF2B5EF4-FFF2-40B4-BE49-F238E27FC236}">
                  <a16:creationId xmlns:a16="http://schemas.microsoft.com/office/drawing/2014/main" id="{00ABEE49-5E06-4900-A99F-A011C7DD8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240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4" name="Group 14">
            <a:extLst>
              <a:ext uri="{FF2B5EF4-FFF2-40B4-BE49-F238E27FC236}">
                <a16:creationId xmlns:a16="http://schemas.microsoft.com/office/drawing/2014/main" id="{4D3B6D3F-4834-427B-A1AF-222899082F94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124200"/>
            <a:ext cx="381000" cy="838200"/>
            <a:chOff x="0" y="1824"/>
            <a:chExt cx="240" cy="528"/>
          </a:xfrm>
        </p:grpSpPr>
        <p:sp>
          <p:nvSpPr>
            <p:cNvPr id="15375" name="AutoShape 15">
              <a:extLst>
                <a:ext uri="{FF2B5EF4-FFF2-40B4-BE49-F238E27FC236}">
                  <a16:creationId xmlns:a16="http://schemas.microsoft.com/office/drawing/2014/main" id="{F344BF4E-B185-4C3E-8E2B-079D83BAE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08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Rectangle 16">
              <a:extLst>
                <a:ext uri="{FF2B5EF4-FFF2-40B4-BE49-F238E27FC236}">
                  <a16:creationId xmlns:a16="http://schemas.microsoft.com/office/drawing/2014/main" id="{37C6859F-6DF2-4D83-B4C0-C799FCD4C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240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0" name="Group 20">
            <a:extLst>
              <a:ext uri="{FF2B5EF4-FFF2-40B4-BE49-F238E27FC236}">
                <a16:creationId xmlns:a16="http://schemas.microsoft.com/office/drawing/2014/main" id="{1DB93682-5552-428D-8C78-2C3D98EEE8F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343400"/>
            <a:ext cx="381000" cy="838200"/>
            <a:chOff x="0" y="1824"/>
            <a:chExt cx="240" cy="528"/>
          </a:xfrm>
        </p:grpSpPr>
        <p:sp>
          <p:nvSpPr>
            <p:cNvPr id="15381" name="AutoShape 21">
              <a:extLst>
                <a:ext uri="{FF2B5EF4-FFF2-40B4-BE49-F238E27FC236}">
                  <a16:creationId xmlns:a16="http://schemas.microsoft.com/office/drawing/2014/main" id="{42EE1278-FF39-4E6D-A90A-DDDAD0D0E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208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Rectangle 22">
              <a:extLst>
                <a:ext uri="{FF2B5EF4-FFF2-40B4-BE49-F238E27FC236}">
                  <a16:creationId xmlns:a16="http://schemas.microsoft.com/office/drawing/2014/main" id="{237D26A7-47B4-47F0-8D51-27D863EF5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240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83" name="Rectangle 23">
            <a:extLst>
              <a:ext uri="{FF2B5EF4-FFF2-40B4-BE49-F238E27FC236}">
                <a16:creationId xmlns:a16="http://schemas.microsoft.com/office/drawing/2014/main" id="{314B6FD9-F93B-4016-985C-E526F05DE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57600"/>
            <a:ext cx="533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374F04-2D79-44E1-BBCC-111F82AA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01-27CA-4CBF-AB12-A291E573765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4FF67F74-3696-4C2E-8A86-52A32BE90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Why Reference Variables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741F510-5064-4DE5-80CE-DA6105352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610600" cy="5562600"/>
          </a:xfrm>
        </p:spPr>
        <p:txBody>
          <a:bodyPr/>
          <a:lstStyle/>
          <a:p>
            <a:r>
              <a:rPr lang="en-US" altLang="en-US" sz="3600"/>
              <a:t>Are primarily used as function parameters</a:t>
            </a:r>
            <a:endParaRPr lang="en-US" altLang="en-US"/>
          </a:p>
          <a:p>
            <a:pPr>
              <a:buFontTx/>
              <a:buNone/>
            </a:pPr>
            <a:r>
              <a:rPr lang="en-US" altLang="en-US"/>
              <a:t>  </a:t>
            </a:r>
          </a:p>
          <a:p>
            <a:r>
              <a:rPr lang="en-US" altLang="en-US" sz="3600"/>
              <a:t>Advantages of using references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you don’t have to pass the address of a variable</a:t>
            </a:r>
          </a:p>
          <a:p>
            <a:pPr lvl="1"/>
            <a:r>
              <a:rPr lang="en-US" altLang="en-US"/>
              <a:t>you don’t have to dereference the variable inside the called function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2D34-C3AD-47AD-B9CC-AC193111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03AD-A8FA-4BCC-A2E6-05E4074EB71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4F0AF4E6-2A39-431B-8B51-635D02AC8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Reference Variables Example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D614454-D0C1-47CB-9B52-B4A353F310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52400" y="1066800"/>
            <a:ext cx="4648200" cy="5715000"/>
          </a:xfrm>
        </p:spPr>
        <p:txBody>
          <a:bodyPr/>
          <a:lstStyle/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#include &lt;iostream.h&gt;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// Function prototypes (required in C++)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void p_swap(int *, int *);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void r_swap(int&amp;, int&amp;);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2000" b="1">
                <a:latin typeface="Courier New" panose="02070309020205020404" pitchFamily="49" charset="0"/>
              </a:rPr>
              <a:t> (void){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int v = 5, x = 10;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cout &lt;&lt; v &lt;&lt; x &lt;&lt; endl;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p_swap(&amp;v,&amp;x);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cout &lt;&lt; v &lt;&lt; x &lt;&lt; endl;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r_swap(v,x);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cout &lt;&lt; v &lt;&lt; x &lt;&lt; endl;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return 0;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5740ABA3-7036-455A-A754-056D50DDE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886200"/>
            <a:ext cx="4495800" cy="2438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Font typeface="Courier New" panose="02070309020205020404" pitchFamily="49" charset="0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</a:t>
            </a: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r_swap</a:t>
            </a:r>
            <a:r>
              <a:rPr lang="en-US" altLang="en-US" sz="1800" b="1">
                <a:latin typeface="Courier New" panose="02070309020205020404" pitchFamily="49" charset="0"/>
              </a:rPr>
              <a:t>(int &amp;a, int &amp;b)</a:t>
            </a:r>
          </a:p>
          <a:p>
            <a:pPr lvl="1">
              <a:buFont typeface="Courier New" panose="02070309020205020404" pitchFamily="49" charset="0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lvl="1">
              <a:buFont typeface="Courier New" panose="02070309020205020404" pitchFamily="49" charset="0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int temp;</a:t>
            </a:r>
          </a:p>
          <a:p>
            <a:pPr lvl="1">
              <a:buFont typeface="Courier New" panose="02070309020205020404" pitchFamily="49" charset="0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temp = a;		(2)</a:t>
            </a:r>
          </a:p>
          <a:p>
            <a:pPr lvl="1">
              <a:buFont typeface="Courier New" panose="02070309020205020404" pitchFamily="49" charset="0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a = b;		(3)</a:t>
            </a:r>
          </a:p>
          <a:p>
            <a:pPr lvl="1">
              <a:buFont typeface="Courier New" panose="02070309020205020404" pitchFamily="49" charset="0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b = temp;</a:t>
            </a:r>
          </a:p>
          <a:p>
            <a:pPr lvl="1">
              <a:buFont typeface="Courier New" panose="02070309020205020404" pitchFamily="49" charset="0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4D08ADC2-2552-4155-B02C-C6D470E26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219200"/>
            <a:ext cx="4495800" cy="2667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</a:t>
            </a: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p_swap</a:t>
            </a:r>
            <a:r>
              <a:rPr lang="en-US" altLang="en-US" sz="1800" b="1">
                <a:latin typeface="Courier New" panose="02070309020205020404" pitchFamily="49" charset="0"/>
              </a:rPr>
              <a:t>(int *a, int *b)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</a:rPr>
              <a:t>int temp;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temp = *a;	(2)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*a = *b;		(3)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*b = temp;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  <a:r>
              <a:rPr lang="en-US" altLang="en-US" b="1">
                <a:latin typeface="Courier New" panose="02070309020205020404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8F013-6B91-4630-A8E0-66BA35D3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B4B4-89F6-47A9-9AA3-6DB740BFF9B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67E507C-8F25-41A3-988E-38AB9063D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en-US" noProof="1"/>
              <a:t>Dynamic Memory Allocation</a:t>
            </a:r>
            <a:endParaRPr lang="en-US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47D0327-F4EF-482D-A349-A3B0BEE1B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450" y="1676400"/>
            <a:ext cx="4495800" cy="4800600"/>
          </a:xfrm>
        </p:spPr>
        <p:txBody>
          <a:bodyPr/>
          <a:lstStyle/>
          <a:p>
            <a:r>
              <a:rPr lang="en-US" altLang="en-US" sz="2400" b="1"/>
              <a:t>Static memory</a:t>
            </a:r>
            <a:r>
              <a:rPr lang="en-US" altLang="en-US" sz="2400"/>
              <a:t> - </a:t>
            </a:r>
            <a:r>
              <a:rPr lang="en-US" altLang="en-US" sz="2200"/>
              <a:t>where global and static variables live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 b="1"/>
              <a:t>Heap memory</a:t>
            </a:r>
            <a:r>
              <a:rPr lang="en-US" altLang="en-US" sz="2400"/>
              <a:t> - </a:t>
            </a:r>
            <a:r>
              <a:rPr lang="en-US" altLang="en-US" sz="2200"/>
              <a:t>dynamically  allocated at execution time</a:t>
            </a:r>
          </a:p>
          <a:p>
            <a:pPr>
              <a:buFontTx/>
              <a:buNone/>
            </a:pPr>
            <a:r>
              <a:rPr lang="en-US" altLang="en-US" sz="2400"/>
              <a:t>	- "managed" memory accessed using pointers</a:t>
            </a:r>
          </a:p>
          <a:p>
            <a:pPr>
              <a:buFontTx/>
              <a:buNone/>
            </a:pPr>
            <a:r>
              <a:rPr lang="en-US" altLang="en-US" sz="2400"/>
              <a:t>         </a:t>
            </a:r>
          </a:p>
          <a:p>
            <a:r>
              <a:rPr lang="en-US" altLang="en-US" sz="2400" b="1"/>
              <a:t>Stack memory</a:t>
            </a:r>
            <a:r>
              <a:rPr lang="en-US" altLang="en-US" sz="2400"/>
              <a:t> - </a:t>
            </a:r>
            <a:r>
              <a:rPr lang="en-US" altLang="en-US" sz="2200"/>
              <a:t>used by automatic variables 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42788E35-2E88-458F-A05A-B53ED4ACE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 C and C++, three types of memory are used by programs:</a:t>
            </a:r>
          </a:p>
        </p:txBody>
      </p:sp>
      <p:pic>
        <p:nvPicPr>
          <p:cNvPr id="18439" name="Picture 7" descr="fig1_lec1">
            <a:extLst>
              <a:ext uri="{FF2B5EF4-FFF2-40B4-BE49-F238E27FC236}">
                <a16:creationId xmlns:a16="http://schemas.microsoft.com/office/drawing/2014/main" id="{EA27759E-28BC-4FC3-B993-F00FB22F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1371600"/>
            <a:ext cx="4460875" cy="479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13010F-72B4-4F92-BC05-DAE3D85C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61C3-F032-496C-89F3-870453F8A4B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6B222795-17A9-426E-ADAA-7A98D9675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en-US"/>
              <a:t>Procedural Concept</a:t>
            </a:r>
            <a:endParaRPr lang="th-TH" altLang="en-US"/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857B5214-6904-41EC-8962-C2966244C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029200"/>
            <a:ext cx="77724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main program coordinates calls to procedures and hands over appropriate data as parameters. </a:t>
            </a:r>
            <a:endParaRPr lang="th-TH" altLang="en-US"/>
          </a:p>
        </p:txBody>
      </p:sp>
      <p:pic>
        <p:nvPicPr>
          <p:cNvPr id="145412" name="Picture 4" descr="img3">
            <a:extLst>
              <a:ext uri="{FF2B5EF4-FFF2-40B4-BE49-F238E27FC236}">
                <a16:creationId xmlns:a16="http://schemas.microsoft.com/office/drawing/2014/main" id="{FDBD16A6-0B9B-4317-83BF-811500A00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0"/>
            <a:ext cx="4114800" cy="25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9925664-53E1-4786-AC8A-CFFB7BD1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9678-AA47-46CB-98EF-661A923E2BE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2783DB4B-0491-4A4F-8328-D943B20EC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11430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3 Kinds of Program Data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33FAAA64-121C-4A63-84A0-0A005987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33550"/>
            <a:ext cx="8382000" cy="4724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CC0000"/>
                </a:solidFill>
              </a:rPr>
              <a:t>STATIC DATA</a:t>
            </a:r>
            <a:r>
              <a:rPr lang="en-US" altLang="en-US" sz="2800">
                <a:solidFill>
                  <a:schemeClr val="tx2"/>
                </a:solidFill>
              </a:rPr>
              <a:t>: Allocated at compiler time</a:t>
            </a:r>
          </a:p>
          <a:p>
            <a:pPr>
              <a:lnSpc>
                <a:spcPct val="90000"/>
              </a:lnSpc>
            </a:pPr>
            <a:endParaRPr lang="en-US" altLang="en-US" sz="28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CC0000"/>
                </a:solidFill>
              </a:rPr>
              <a:t>DYNAMIC DATA</a:t>
            </a:r>
            <a:r>
              <a:rPr lang="en-US" altLang="en-US" sz="2800"/>
              <a:t>:  explicitly allocated and deallocated during program execution by C++ instructions written by programmer using operators </a:t>
            </a:r>
            <a:r>
              <a:rPr lang="en-US" altLang="en-US" sz="2800" b="1">
                <a:solidFill>
                  <a:srgbClr val="0000CC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800"/>
              <a:t> and </a:t>
            </a:r>
            <a:r>
              <a:rPr lang="en-US" altLang="en-US" sz="2800" b="1">
                <a:solidFill>
                  <a:srgbClr val="0000CC"/>
                </a:solidFill>
                <a:latin typeface="Courier New" panose="02070309020205020404" pitchFamily="49" charset="0"/>
              </a:rPr>
              <a:t>delete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00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A50021"/>
                </a:solidFill>
              </a:rPr>
              <a:t>AUTOMATIC DATA</a:t>
            </a:r>
            <a:r>
              <a:rPr lang="en-US" altLang="en-US" sz="2800"/>
              <a:t>: automatically created at function entry, resides in activation frame of the function</a:t>
            </a:r>
            <a:r>
              <a:rPr lang="en-US" altLang="en-US"/>
              <a:t>, </a:t>
            </a:r>
            <a:r>
              <a:rPr lang="en-US" altLang="en-US" sz="2800"/>
              <a:t>and is destroyed when returning from function 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7D0AE0B-7242-4043-B7D0-D85594F1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8ECA-449A-4787-9152-B97184E31F3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7BB12E44-0000-427B-A150-0443FC865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altLang="en-US"/>
              <a:t>Dynamic Memory Allocation Diagram</a:t>
            </a:r>
          </a:p>
        </p:txBody>
      </p:sp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FB048725-EBC4-49A8-8E44-F0C372540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524000"/>
          <a:ext cx="5181600" cy="459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name="VISIO" r:id="rId3" imgW="2806920" imgH="3389040" progId="Visio.Drawing.5">
                  <p:embed/>
                </p:oleObj>
              </mc:Choice>
              <mc:Fallback>
                <p:oleObj name="VISIO" r:id="rId3" imgW="2806920" imgH="3389040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4000"/>
                        <a:ext cx="5181600" cy="459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0972F29-9E19-48F4-A036-2CDB9DF5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B24B-15BE-4EBD-9F83-9A2A242A131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00077994-C7A6-4DE0-B99B-1BBC0E50D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noProof="1"/>
              <a:t>Dynamic Memory Allocation </a:t>
            </a:r>
            <a:endParaRPr lang="en-US" altLang="en-US" sz="4000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885D7C1A-F296-41D1-B6F5-58FEA2214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419600"/>
          </a:xfrm>
        </p:spPr>
        <p:txBody>
          <a:bodyPr/>
          <a:lstStyle/>
          <a:p>
            <a:r>
              <a:rPr lang="en-US" altLang="en-US" sz="2800" i="1"/>
              <a:t>In C</a:t>
            </a:r>
            <a:r>
              <a:rPr lang="en-US" altLang="en-US" sz="2800"/>
              <a:t>, functions such as malloc() are used to dynamically allocate memory from the </a:t>
            </a:r>
            <a:r>
              <a:rPr lang="en-US" altLang="en-US" sz="2800" b="1"/>
              <a:t>Heap</a:t>
            </a:r>
            <a:r>
              <a:rPr lang="en-US" altLang="en-US" sz="2800"/>
              <a:t>.</a:t>
            </a:r>
          </a:p>
          <a:p>
            <a:r>
              <a:rPr lang="en-US" altLang="en-US" sz="2800" i="1"/>
              <a:t>In C++,</a:t>
            </a:r>
            <a:r>
              <a:rPr lang="en-US" altLang="en-US" sz="2800"/>
              <a:t> this is accomplished using the </a:t>
            </a:r>
            <a:r>
              <a:rPr lang="en-US" altLang="en-US" sz="2800" b="1"/>
              <a:t>new</a:t>
            </a:r>
            <a:r>
              <a:rPr lang="en-US" altLang="en-US" sz="2800"/>
              <a:t> and </a:t>
            </a:r>
            <a:r>
              <a:rPr lang="en-US" altLang="en-US" sz="2800" b="1"/>
              <a:t>delete</a:t>
            </a:r>
            <a:r>
              <a:rPr lang="en-US" altLang="en-US" sz="2800"/>
              <a:t> operators</a:t>
            </a:r>
          </a:p>
          <a:p>
            <a:r>
              <a:rPr lang="en-US" altLang="en-US" sz="2800" b="1"/>
              <a:t>new</a:t>
            </a:r>
            <a:r>
              <a:rPr lang="en-US" altLang="en-US" sz="2800"/>
              <a:t> is used to allocate memory during execution time</a:t>
            </a:r>
          </a:p>
          <a:p>
            <a:pPr lvl="1"/>
            <a:r>
              <a:rPr lang="en-US" altLang="en-US"/>
              <a:t>returns a pointer to the address where the object is to be stored</a:t>
            </a:r>
            <a:endParaRPr lang="en-US" altLang="en-US" b="1"/>
          </a:p>
          <a:p>
            <a:pPr lvl="1"/>
            <a:r>
              <a:rPr lang="en-US" altLang="en-US"/>
              <a:t>always returns a pointer to the type that follows the</a:t>
            </a:r>
            <a:r>
              <a:rPr lang="en-US" altLang="en-US" b="1"/>
              <a:t> new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7BDCE48D-4C4B-4115-8B46-CCAB89F68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2514600"/>
            <a:ext cx="7150100" cy="5842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2D680D4F-FFA5-4CFD-933A-6E7DB7C6E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1676400"/>
            <a:ext cx="3956050" cy="6096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20B92D01-F530-4FDE-A401-7433BE4A8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9906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Operator </a:t>
            </a:r>
            <a:r>
              <a:rPr lang="en-US" altLang="en-US" b="1">
                <a:latin typeface="Courier New" panose="02070309020205020404" pitchFamily="49" charset="0"/>
              </a:rPr>
              <a:t>new</a:t>
            </a:r>
            <a:r>
              <a:rPr lang="en-US" altLang="en-US"/>
              <a:t> Syntax</a:t>
            </a:r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EC04AE1B-CA60-4C28-BDBA-15E2D7AFD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524000"/>
            <a:ext cx="7753350" cy="4800600"/>
          </a:xfrm>
          <a:noFill/>
          <a:ln/>
        </p:spPr>
        <p:txBody>
          <a:bodyPr lIns="92075" tIns="46038" rIns="92075" bIns="46038"/>
          <a:lstStyle/>
          <a:p>
            <a:pPr>
              <a:buFontTx/>
              <a:buNone/>
            </a:pPr>
            <a:endParaRPr lang="en-US" altLang="en-US" sz="1200" b="1"/>
          </a:p>
          <a:p>
            <a:pPr>
              <a:buFontTx/>
              <a:buNone/>
            </a:pPr>
            <a:r>
              <a:rPr lang="en-US" altLang="en-US" sz="2400" b="1"/>
              <a:t>new   DataType</a:t>
            </a:r>
            <a:endParaRPr lang="en-US" altLang="en-US" sz="2800" b="1"/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r>
              <a:rPr lang="en-US" altLang="en-US" sz="2400" b="1"/>
              <a:t>new   DataType  [IntExpression]</a:t>
            </a:r>
            <a:endParaRPr lang="en-US" altLang="en-US"/>
          </a:p>
          <a:p>
            <a:pPr>
              <a:buFontTx/>
              <a:buNone/>
            </a:pPr>
            <a:endParaRPr lang="en-US" altLang="en-US" sz="2000"/>
          </a:p>
          <a:p>
            <a:r>
              <a:rPr lang="en-US" altLang="en-US" sz="2400"/>
              <a:t>If memory is available, in an area called the heap (or free store) </a:t>
            </a:r>
            <a:r>
              <a:rPr lang="en-US" altLang="en-US" sz="2400">
                <a:solidFill>
                  <a:srgbClr val="0000CC"/>
                </a:solidFill>
              </a:rPr>
              <a:t>new allocates the requested object or array, and returns a pointer</a:t>
            </a:r>
            <a:r>
              <a:rPr lang="en-US" altLang="en-US" sz="2400">
                <a:solidFill>
                  <a:srgbClr val="993366"/>
                </a:solidFill>
              </a:rPr>
              <a:t> </a:t>
            </a:r>
            <a:r>
              <a:rPr lang="en-US" altLang="en-US" sz="2400"/>
              <a:t>to (address of ) the memory allocated.</a:t>
            </a:r>
          </a:p>
          <a:p>
            <a:pPr>
              <a:buFontTx/>
              <a:buNone/>
            </a:pPr>
            <a:endParaRPr lang="en-US" altLang="en-US" sz="800"/>
          </a:p>
          <a:p>
            <a:r>
              <a:rPr lang="en-US" altLang="en-US" sz="2400"/>
              <a:t>Otherwise, program terminates with error message.  </a:t>
            </a:r>
          </a:p>
          <a:p>
            <a:pPr>
              <a:buFontTx/>
              <a:buNone/>
            </a:pPr>
            <a:endParaRPr lang="en-US" altLang="en-US" sz="800"/>
          </a:p>
          <a:p>
            <a:r>
              <a:rPr lang="en-US" altLang="en-US" sz="2400"/>
              <a:t>The dynamically allocated object exists until the delete operator destroys it.</a:t>
            </a:r>
          </a:p>
        </p:txBody>
      </p:sp>
      <p:sp>
        <p:nvSpPr>
          <p:cNvPr id="114694" name="Text Box 6">
            <a:extLst>
              <a:ext uri="{FF2B5EF4-FFF2-40B4-BE49-F238E27FC236}">
                <a16:creationId xmlns:a16="http://schemas.microsoft.com/office/drawing/2014/main" id="{EE25BE55-3046-44BA-93AC-1E0750BB7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6248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28E8EAB9-51C9-49A9-AE27-501274727CCA}" type="slidenum">
              <a:rPr lang="en-US" altLang="en-US" sz="1400" b="1">
                <a:latin typeface="Arial" panose="020B0604020202020204" pitchFamily="34" charset="0"/>
              </a:rPr>
              <a:pPr>
                <a:spcBef>
                  <a:spcPct val="50000"/>
                </a:spcBef>
              </a:pPr>
              <a:t>23</a:t>
            </a:fld>
            <a:endParaRPr lang="en-US" altLang="en-US" sz="1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9225FC3-9A12-4CCC-B86D-3D22A5B8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8274-5E23-4667-A562-C638B77E2D8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731F498A-5BD0-4D88-B1E8-D4842448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1784350"/>
            <a:ext cx="3690937" cy="3776663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BBA59F5F-7F1D-479F-821C-DE3DA26A1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3935413"/>
            <a:ext cx="369093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3E121A2B-6B96-4C2D-A31D-521542E2A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42900"/>
            <a:ext cx="7848600" cy="11430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Operator </a:t>
            </a:r>
            <a:r>
              <a:rPr lang="en-US" altLang="en-US">
                <a:latin typeface="Comic Sans MS" panose="030F0702030302020204" pitchFamily="66" charset="0"/>
              </a:rPr>
              <a:t>new</a:t>
            </a: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CAC6DA90-C3C5-463B-B5A1-B284C4A6A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  <a:ln/>
        </p:spPr>
        <p:txBody>
          <a:bodyPr lIns="92075" tIns="46038" rIns="92075" bIns="46038"/>
          <a:lstStyle/>
          <a:p>
            <a:pPr>
              <a:buFontTx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char*  ptr;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ptr = new char;</a:t>
            </a:r>
            <a:endParaRPr lang="en-US" altLang="en-US" sz="1800"/>
          </a:p>
          <a:p>
            <a:pPr>
              <a:buFontTx/>
              <a:buNone/>
            </a:pPr>
            <a:endParaRPr lang="en-US" altLang="en-US" sz="800"/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*ptr = ‘B’;  </a:t>
            </a:r>
          </a:p>
          <a:p>
            <a:pPr>
              <a:buFontTx/>
              <a:buNone/>
            </a:pPr>
            <a:endParaRPr lang="en-US" altLang="en-US" sz="1200"/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cout  &lt;&lt;  *ptr;</a:t>
            </a:r>
          </a:p>
          <a:p>
            <a:pPr>
              <a:buFontTx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mic Sans MS" panose="030F0702030302020204" pitchFamily="66" charset="0"/>
              </a:rPr>
              <a:t>NOTE:</a:t>
            </a:r>
            <a:r>
              <a:rPr lang="en-US" altLang="en-US" sz="2400" b="1">
                <a:solidFill>
                  <a:srgbClr val="A50021"/>
                </a:solidFill>
              </a:rPr>
              <a:t>  </a:t>
            </a:r>
            <a:r>
              <a:rPr lang="en-US" altLang="en-US" sz="2400"/>
              <a:t>Dynamic data has no variable name</a:t>
            </a:r>
            <a:endParaRPr lang="en-US" altLang="en-US" sz="2800"/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DAB43D52-C32B-4A07-A673-4AD6DE56E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21891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460EE0C4-0DE9-4B52-83BE-7CEDD7432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14800"/>
            <a:ext cx="977900" cy="566738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FEEAC7F8-8647-459A-944A-69208F71A2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5000" y="2819400"/>
            <a:ext cx="931863" cy="1255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Rectangle 9">
            <a:extLst>
              <a:ext uri="{FF2B5EF4-FFF2-40B4-BE49-F238E27FC236}">
                <a16:creationId xmlns:a16="http://schemas.microsoft.com/office/drawing/2014/main" id="{13E66F08-2A21-4947-AB01-A7530C8A7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52600"/>
            <a:ext cx="34258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</a:rPr>
              <a:t>2000</a:t>
            </a:r>
            <a:endParaRPr lang="en-US" altLang="en-US" sz="2000" b="1">
              <a:latin typeface="Arial" panose="020B0604020202020204" pitchFamily="34" charset="0"/>
            </a:endParaRPr>
          </a:p>
          <a:p>
            <a:endParaRPr lang="en-US" altLang="en-US" sz="1400" b="1">
              <a:latin typeface="Arial" panose="020B0604020202020204" pitchFamily="34" charset="0"/>
            </a:endParaRPr>
          </a:p>
          <a:p>
            <a:r>
              <a:rPr lang="en-US" altLang="en-US" sz="2000" b="1">
                <a:latin typeface="Arial" panose="020B0604020202020204" pitchFamily="34" charset="0"/>
              </a:rPr>
              <a:t>  ???</a:t>
            </a:r>
          </a:p>
          <a:p>
            <a:endParaRPr lang="en-US" altLang="en-US" sz="2000" b="1">
              <a:latin typeface="Arial" panose="020B0604020202020204" pitchFamily="34" charset="0"/>
            </a:endParaRPr>
          </a:p>
          <a:p>
            <a:r>
              <a:rPr lang="en-US" altLang="en-US" b="1">
                <a:latin typeface="Arial" panose="020B0604020202020204" pitchFamily="34" charset="0"/>
              </a:rPr>
              <a:t>ptr</a:t>
            </a:r>
            <a:endParaRPr lang="en-US" altLang="en-US" sz="2000" b="1">
              <a:latin typeface="Arial" panose="020B0604020202020204" pitchFamily="34" charset="0"/>
            </a:endParaRPr>
          </a:p>
        </p:txBody>
      </p:sp>
      <p:grpSp>
        <p:nvGrpSpPr>
          <p:cNvPr id="75786" name="Group 10">
            <a:extLst>
              <a:ext uri="{FF2B5EF4-FFF2-40B4-BE49-F238E27FC236}">
                <a16:creationId xmlns:a16="http://schemas.microsoft.com/office/drawing/2014/main" id="{4102A91C-2224-4BB5-9803-DCAC7929703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600200"/>
            <a:ext cx="304800" cy="838200"/>
            <a:chOff x="2304" y="2736"/>
            <a:chExt cx="192" cy="528"/>
          </a:xfrm>
        </p:grpSpPr>
        <p:sp>
          <p:nvSpPr>
            <p:cNvPr id="75787" name="AutoShape 11">
              <a:extLst>
                <a:ext uri="{FF2B5EF4-FFF2-40B4-BE49-F238E27FC236}">
                  <a16:creationId xmlns:a16="http://schemas.microsoft.com/office/drawing/2014/main" id="{FF42BCE4-1AA1-4801-B0B6-16C4F388D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8" name="Rectangle 12">
              <a:extLst>
                <a:ext uri="{FF2B5EF4-FFF2-40B4-BE49-F238E27FC236}">
                  <a16:creationId xmlns:a16="http://schemas.microsoft.com/office/drawing/2014/main" id="{14FA39E5-4DDF-46F5-A650-184B99C8E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789" name="Group 13">
            <a:extLst>
              <a:ext uri="{FF2B5EF4-FFF2-40B4-BE49-F238E27FC236}">
                <a16:creationId xmlns:a16="http://schemas.microsoft.com/office/drawing/2014/main" id="{6A3D9C36-0BFF-45BE-B2AF-136144881A4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971800"/>
            <a:ext cx="304800" cy="838200"/>
            <a:chOff x="2304" y="2736"/>
            <a:chExt cx="192" cy="528"/>
          </a:xfrm>
        </p:grpSpPr>
        <p:sp>
          <p:nvSpPr>
            <p:cNvPr id="75790" name="AutoShape 14">
              <a:extLst>
                <a:ext uri="{FF2B5EF4-FFF2-40B4-BE49-F238E27FC236}">
                  <a16:creationId xmlns:a16="http://schemas.microsoft.com/office/drawing/2014/main" id="{FA996F89-2C18-4DDE-A0E8-D74C5CACF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1" name="Rectangle 15">
              <a:extLst>
                <a:ext uri="{FF2B5EF4-FFF2-40B4-BE49-F238E27FC236}">
                  <a16:creationId xmlns:a16="http://schemas.microsoft.com/office/drawing/2014/main" id="{0171F0F4-22A2-4DAA-B924-8BB9AF8A8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792" name="Rectangle 16">
            <a:extLst>
              <a:ext uri="{FF2B5EF4-FFF2-40B4-BE49-F238E27FC236}">
                <a16:creationId xmlns:a16="http://schemas.microsoft.com/office/drawing/2014/main" id="{9DBF67F1-1835-40CC-AC76-033099E92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120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3" name="Text Box 17">
            <a:extLst>
              <a:ext uri="{FF2B5EF4-FFF2-40B4-BE49-F238E27FC236}">
                <a16:creationId xmlns:a16="http://schemas.microsoft.com/office/drawing/2014/main" id="{1AA68D05-3DBB-4E92-B6C3-1BB0900A5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286000"/>
            <a:ext cx="749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5000</a:t>
            </a:r>
          </a:p>
        </p:txBody>
      </p:sp>
      <p:sp>
        <p:nvSpPr>
          <p:cNvPr id="75794" name="Text Box 18">
            <a:extLst>
              <a:ext uri="{FF2B5EF4-FFF2-40B4-BE49-F238E27FC236}">
                <a16:creationId xmlns:a16="http://schemas.microsoft.com/office/drawing/2014/main" id="{7F35CA2D-CF38-4B85-B44B-5B192E34A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717925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5000</a:t>
            </a:r>
          </a:p>
        </p:txBody>
      </p:sp>
      <p:grpSp>
        <p:nvGrpSpPr>
          <p:cNvPr id="75795" name="Group 19">
            <a:extLst>
              <a:ext uri="{FF2B5EF4-FFF2-40B4-BE49-F238E27FC236}">
                <a16:creationId xmlns:a16="http://schemas.microsoft.com/office/drawing/2014/main" id="{1C081BCA-6115-4AA2-B2AA-E77417540523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581400"/>
            <a:ext cx="304800" cy="838200"/>
            <a:chOff x="2304" y="2736"/>
            <a:chExt cx="192" cy="528"/>
          </a:xfrm>
        </p:grpSpPr>
        <p:sp>
          <p:nvSpPr>
            <p:cNvPr id="75796" name="AutoShape 20">
              <a:extLst>
                <a:ext uri="{FF2B5EF4-FFF2-40B4-BE49-F238E27FC236}">
                  <a16:creationId xmlns:a16="http://schemas.microsoft.com/office/drawing/2014/main" id="{73E7BC72-ECEA-4E70-934F-832579FAC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7" name="Rectangle 21">
              <a:extLst>
                <a:ext uri="{FF2B5EF4-FFF2-40B4-BE49-F238E27FC236}">
                  <a16:creationId xmlns:a16="http://schemas.microsoft.com/office/drawing/2014/main" id="{117DDBE2-1697-4BD1-B1DC-8B2D51D6D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799" name="Text Box 23">
            <a:extLst>
              <a:ext uri="{FF2B5EF4-FFF2-40B4-BE49-F238E27FC236}">
                <a16:creationId xmlns:a16="http://schemas.microsoft.com/office/drawing/2014/main" id="{D9C9EA00-2C2A-4FE0-BE33-41A32F7DC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191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660066"/>
                </a:solidFill>
              </a:rPr>
              <a:t>‘B’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3" grpId="0" animBg="1"/>
      <p:bldP spid="75794" grpId="0"/>
      <p:bldP spid="757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C4BC1-1A64-4260-88B1-B0E7B255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2850-DA72-40C8-8451-1CABC2D85D2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ACBFB46B-60A5-4299-8DC5-B840072AB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5175250"/>
            <a:ext cx="7188200" cy="130175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3F1F9D43-BA6E-4BA6-833C-0E5AA2667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848600" cy="10287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 sz="4000"/>
              <a:t>The  </a:t>
            </a:r>
            <a:r>
              <a:rPr lang="en-US" altLang="en-US" sz="4000" b="1">
                <a:latin typeface="Courier New" panose="02070309020205020404" pitchFamily="49" charset="0"/>
              </a:rPr>
              <a:t>NULL</a:t>
            </a:r>
            <a:r>
              <a:rPr lang="en-US" altLang="en-US" sz="4000">
                <a:latin typeface="Courier New" panose="02070309020205020404" pitchFamily="49" charset="0"/>
              </a:rPr>
              <a:t> </a:t>
            </a:r>
            <a:r>
              <a:rPr lang="en-US" altLang="en-US" sz="4000"/>
              <a:t>Pointer</a:t>
            </a:r>
          </a:p>
        </p:txBody>
      </p:sp>
      <p:sp>
        <p:nvSpPr>
          <p:cNvPr id="116740" name="Rectangle 4">
            <a:extLst>
              <a:ext uri="{FF2B5EF4-FFF2-40B4-BE49-F238E27FC236}">
                <a16:creationId xmlns:a16="http://schemas.microsoft.com/office/drawing/2014/main" id="{47025491-594D-4B77-B246-A1D251C56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97205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z="2800"/>
              <a:t>There is a pointer constant called the “null pointer” denoted by NULL</a:t>
            </a:r>
            <a:endParaRPr lang="en-US" altLang="en-US" sz="1400"/>
          </a:p>
          <a:p>
            <a:pPr>
              <a:lnSpc>
                <a:spcPct val="90000"/>
              </a:lnSpc>
            </a:pPr>
            <a:r>
              <a:rPr lang="en-US" altLang="en-US" sz="2800"/>
              <a:t>But NULL is not memory address 0.</a:t>
            </a: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00"/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  <a:latin typeface="Comic Sans MS" panose="030F0702030302020204" pitchFamily="66" charset="0"/>
              </a:rPr>
              <a:t>NOTE:</a:t>
            </a:r>
            <a:r>
              <a:rPr lang="en-US" altLang="en-US" sz="2800"/>
              <a:t>  It is an error to dereference a pointer whose value is NULL.  Such an error may cause your program to crash, or behave erratically.   It is the programmer’s job to check for this.</a:t>
            </a: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	  while (ptr !=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    	. . .</a:t>
            </a:r>
            <a:r>
              <a:rPr lang="en-US" altLang="en-US" sz="2800" b="1"/>
              <a:t> 	        </a:t>
            </a:r>
            <a:r>
              <a:rPr lang="en-US" altLang="en-US" sz="2800" b="1">
                <a:solidFill>
                  <a:srgbClr val="A50021"/>
                </a:solidFill>
              </a:rPr>
              <a:t>// ok to use *ptr here</a:t>
            </a: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F6B04B7-8DE3-4AE5-9C79-C6D3F6294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9906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Operator </a:t>
            </a:r>
            <a:r>
              <a:rPr lang="en-US" altLang="en-US" b="1">
                <a:latin typeface="Courier New" panose="02070309020205020404" pitchFamily="49" charset="0"/>
              </a:rPr>
              <a:t>delete</a:t>
            </a:r>
            <a:r>
              <a:rPr lang="en-US" altLang="en-US"/>
              <a:t> Syntax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FAF19A5-8AEE-45D4-93F6-4BC3F6967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38400"/>
            <a:ext cx="4222750" cy="5842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D97F47D3-E100-4DCD-AE62-DEE1DA43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1676400"/>
            <a:ext cx="3630613" cy="6096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B3FD452D-D7A2-4E58-A386-9EE8EA04F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447800"/>
            <a:ext cx="7677150" cy="5029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18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/>
              <a:t>   delete    Pointer </a:t>
            </a:r>
            <a:endParaRPr lang="en-US" altLang="en-US" sz="2800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/>
              <a:t>   delete  [ ]    Pointer</a:t>
            </a:r>
            <a:endParaRPr lang="en-US" altLang="en-US" sz="2800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>
                <a:solidFill>
                  <a:srgbClr val="0000CC"/>
                </a:solidFill>
              </a:rPr>
              <a:t>object or array currently pointed to by Pointer is deallocated</a:t>
            </a:r>
            <a:r>
              <a:rPr lang="en-US" altLang="en-US" sz="2400"/>
              <a:t>, and the value of Pointer is undefined.  The memory is returned to the free store.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Good idea to set the pointer to the released memory to NULL</a:t>
            </a:r>
            <a:endParaRPr lang="en-US" alt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 sz="2400"/>
              <a:t>Square brackets are used with delete to deallocate a dynamically allocated array. </a:t>
            </a:r>
            <a:endParaRPr lang="en-US" altLang="en-US" sz="3600" u="sng"/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2D7E1058-C1AA-474E-83D2-01C362EFA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6248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E2265E4F-2326-4EE5-BA5B-E018699DDA64}" type="slidenum">
              <a:rPr lang="en-US" altLang="en-US" sz="1400" b="1">
                <a:latin typeface="Arial" panose="020B0604020202020204" pitchFamily="34" charset="0"/>
              </a:rPr>
              <a:pPr>
                <a:spcBef>
                  <a:spcPct val="50000"/>
                </a:spcBef>
              </a:pPr>
              <a:t>26</a:t>
            </a:fld>
            <a:endParaRPr lang="en-US" altLang="en-US" sz="1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5842E59-CF74-4525-87FC-A5F91AD5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52D6-D1C4-4A7D-B294-44CF84CFA51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078762F5-EDA0-4D9A-95CB-4A26BA443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1784350"/>
            <a:ext cx="3690937" cy="4538663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0E2967B-45A3-4F79-B7F6-34103CCE8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5378450"/>
            <a:ext cx="369093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084261FE-2445-4AA5-B810-E07AFAE09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11430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Operator </a:t>
            </a:r>
            <a:r>
              <a:rPr lang="en-US" altLang="en-US" b="1"/>
              <a:t>delete</a:t>
            </a:r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00164326-2F53-4311-BFA8-496BD7CD1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  <a:ln/>
        </p:spPr>
        <p:txBody>
          <a:bodyPr lIns="92075" tIns="46038" rIns="92075" bIns="46038"/>
          <a:lstStyle/>
          <a:p>
            <a:pPr>
              <a:buFontTx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char*  ptr;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ptr = new char;</a:t>
            </a:r>
            <a:endParaRPr lang="en-US" altLang="en-US" sz="1800"/>
          </a:p>
          <a:p>
            <a:pPr>
              <a:buFontTx/>
              <a:buNone/>
            </a:pPr>
            <a:endParaRPr lang="en-US" altLang="en-US" sz="800"/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*ptr = ‘B’;  </a:t>
            </a:r>
          </a:p>
          <a:p>
            <a:pPr>
              <a:buFontTx/>
              <a:buNone/>
            </a:pPr>
            <a:endParaRPr lang="en-US" altLang="en-US" sz="1200"/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cout  &lt;&lt;  *ptr;</a:t>
            </a:r>
          </a:p>
          <a:p>
            <a:pPr>
              <a:buFontTx/>
              <a:buNone/>
            </a:pPr>
            <a:endParaRPr lang="en-US" altLang="en-US" sz="1200"/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delete  ptr;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77833" name="Rectangle 9">
            <a:extLst>
              <a:ext uri="{FF2B5EF4-FFF2-40B4-BE49-F238E27FC236}">
                <a16:creationId xmlns:a16="http://schemas.microsoft.com/office/drawing/2014/main" id="{FE2C28EA-6910-478B-AE15-CE6A1B211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21891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Rectangle 10">
            <a:extLst>
              <a:ext uri="{FF2B5EF4-FFF2-40B4-BE49-F238E27FC236}">
                <a16:creationId xmlns:a16="http://schemas.microsoft.com/office/drawing/2014/main" id="{FE7816D1-0378-4BB6-99BA-2C3F3FE8F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14800"/>
            <a:ext cx="977900" cy="566738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Line 11">
            <a:extLst>
              <a:ext uri="{FF2B5EF4-FFF2-40B4-BE49-F238E27FC236}">
                <a16:creationId xmlns:a16="http://schemas.microsoft.com/office/drawing/2014/main" id="{433D9B1D-F98A-4369-9017-99868A4117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5000" y="2819400"/>
            <a:ext cx="931863" cy="1255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Text Box 12">
            <a:extLst>
              <a:ext uri="{FF2B5EF4-FFF2-40B4-BE49-F238E27FC236}">
                <a16:creationId xmlns:a16="http://schemas.microsoft.com/office/drawing/2014/main" id="{9F2F8CD5-DE07-46EB-B905-4389F5FB6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286000"/>
            <a:ext cx="749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5000</a:t>
            </a:r>
          </a:p>
        </p:txBody>
      </p:sp>
      <p:sp>
        <p:nvSpPr>
          <p:cNvPr id="77837" name="Text Box 13">
            <a:extLst>
              <a:ext uri="{FF2B5EF4-FFF2-40B4-BE49-F238E27FC236}">
                <a16:creationId xmlns:a16="http://schemas.microsoft.com/office/drawing/2014/main" id="{269CA100-CFFA-462E-8214-DDBB2DCE8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717925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5000</a:t>
            </a:r>
          </a:p>
        </p:txBody>
      </p:sp>
      <p:grpSp>
        <p:nvGrpSpPr>
          <p:cNvPr id="77838" name="Group 14">
            <a:extLst>
              <a:ext uri="{FF2B5EF4-FFF2-40B4-BE49-F238E27FC236}">
                <a16:creationId xmlns:a16="http://schemas.microsoft.com/office/drawing/2014/main" id="{A3DF5F65-261A-4AEB-9822-C3EC8258862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581400"/>
            <a:ext cx="304800" cy="838200"/>
            <a:chOff x="2304" y="2736"/>
            <a:chExt cx="192" cy="528"/>
          </a:xfrm>
        </p:grpSpPr>
        <p:sp>
          <p:nvSpPr>
            <p:cNvPr id="77839" name="AutoShape 15">
              <a:extLst>
                <a:ext uri="{FF2B5EF4-FFF2-40B4-BE49-F238E27FC236}">
                  <a16:creationId xmlns:a16="http://schemas.microsoft.com/office/drawing/2014/main" id="{9D9491B2-DB27-40C7-808E-77BA4B98A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0" name="Rectangle 16">
              <a:extLst>
                <a:ext uri="{FF2B5EF4-FFF2-40B4-BE49-F238E27FC236}">
                  <a16:creationId xmlns:a16="http://schemas.microsoft.com/office/drawing/2014/main" id="{ED27C9FC-5692-4C59-B1B3-E63FDA1A6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41" name="Text Box 17">
            <a:extLst>
              <a:ext uri="{FF2B5EF4-FFF2-40B4-BE49-F238E27FC236}">
                <a16:creationId xmlns:a16="http://schemas.microsoft.com/office/drawing/2014/main" id="{9C26506E-F7B4-4B8B-8018-7F58884B0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191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660066"/>
                </a:solidFill>
              </a:rPr>
              <a:t>‘B’</a:t>
            </a:r>
          </a:p>
        </p:txBody>
      </p:sp>
      <p:sp>
        <p:nvSpPr>
          <p:cNvPr id="77842" name="Rectangle 18">
            <a:extLst>
              <a:ext uri="{FF2B5EF4-FFF2-40B4-BE49-F238E27FC236}">
                <a16:creationId xmlns:a16="http://schemas.microsoft.com/office/drawing/2014/main" id="{DFCB5E13-89C1-4B9A-A2E5-550719F33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52600"/>
            <a:ext cx="34258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</a:rPr>
              <a:t>2000</a:t>
            </a:r>
            <a:endParaRPr lang="en-US" altLang="en-US" sz="2000" b="1">
              <a:latin typeface="Arial" panose="020B0604020202020204" pitchFamily="34" charset="0"/>
            </a:endParaRPr>
          </a:p>
          <a:p>
            <a:endParaRPr lang="en-US" altLang="en-US" sz="1400" b="1">
              <a:latin typeface="Arial" panose="020B0604020202020204" pitchFamily="34" charset="0"/>
            </a:endParaRPr>
          </a:p>
          <a:p>
            <a:r>
              <a:rPr lang="en-US" altLang="en-US" sz="2000" b="1">
                <a:latin typeface="Arial" panose="020B0604020202020204" pitchFamily="34" charset="0"/>
              </a:rPr>
              <a:t> </a:t>
            </a:r>
          </a:p>
          <a:p>
            <a:endParaRPr lang="en-US" altLang="en-US" sz="2000" b="1">
              <a:latin typeface="Arial" panose="020B0604020202020204" pitchFamily="34" charset="0"/>
            </a:endParaRPr>
          </a:p>
          <a:p>
            <a:r>
              <a:rPr lang="en-US" altLang="en-US" b="1">
                <a:latin typeface="Arial" panose="020B0604020202020204" pitchFamily="34" charset="0"/>
              </a:rPr>
              <a:t>ptr</a:t>
            </a:r>
            <a:endParaRPr lang="en-US" altLang="en-US" sz="2000" b="1">
              <a:latin typeface="Arial" panose="020B0604020202020204" pitchFamily="34" charset="0"/>
            </a:endParaRPr>
          </a:p>
        </p:txBody>
      </p:sp>
      <p:grpSp>
        <p:nvGrpSpPr>
          <p:cNvPr id="77847" name="Group 23">
            <a:extLst>
              <a:ext uri="{FF2B5EF4-FFF2-40B4-BE49-F238E27FC236}">
                <a16:creationId xmlns:a16="http://schemas.microsoft.com/office/drawing/2014/main" id="{D9D0DC7F-7C93-47F4-9A25-C85DE51079FC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114800"/>
            <a:ext cx="457200" cy="1752600"/>
            <a:chOff x="48" y="2592"/>
            <a:chExt cx="288" cy="1104"/>
          </a:xfrm>
        </p:grpSpPr>
        <p:grpSp>
          <p:nvGrpSpPr>
            <p:cNvPr id="77843" name="Group 19">
              <a:extLst>
                <a:ext uri="{FF2B5EF4-FFF2-40B4-BE49-F238E27FC236}">
                  <a16:creationId xmlns:a16="http://schemas.microsoft.com/office/drawing/2014/main" id="{BC1A7073-12BB-47A4-9C9D-EDE0697088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168"/>
              <a:ext cx="192" cy="528"/>
              <a:chOff x="2304" y="2736"/>
              <a:chExt cx="192" cy="528"/>
            </a:xfrm>
          </p:grpSpPr>
          <p:sp>
            <p:nvSpPr>
              <p:cNvPr id="77844" name="AutoShape 20">
                <a:extLst>
                  <a:ext uri="{FF2B5EF4-FFF2-40B4-BE49-F238E27FC236}">
                    <a16:creationId xmlns:a16="http://schemas.microsoft.com/office/drawing/2014/main" id="{0F25E04B-E5BF-46B4-9497-AF3C51E40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120"/>
                <a:ext cx="192" cy="144"/>
              </a:xfrm>
              <a:prstGeom prst="rightArrow">
                <a:avLst>
                  <a:gd name="adj1" fmla="val 50000"/>
                  <a:gd name="adj2" fmla="val 33333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5" name="Rectangle 21">
                <a:extLst>
                  <a:ext uri="{FF2B5EF4-FFF2-40B4-BE49-F238E27FC236}">
                    <a16:creationId xmlns:a16="http://schemas.microsoft.com/office/drawing/2014/main" id="{D8AF47B6-5276-4733-8CB9-BA84C43A4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846" name="Rectangle 22">
              <a:extLst>
                <a:ext uri="{FF2B5EF4-FFF2-40B4-BE49-F238E27FC236}">
                  <a16:creationId xmlns:a16="http://schemas.microsoft.com/office/drawing/2014/main" id="{861B8B01-5BD6-48DE-B5DF-5E063F8FF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592"/>
              <a:ext cx="28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48" name="Rectangle 24">
            <a:extLst>
              <a:ext uri="{FF2B5EF4-FFF2-40B4-BE49-F238E27FC236}">
                <a16:creationId xmlns:a16="http://schemas.microsoft.com/office/drawing/2014/main" id="{1CCAA275-8CD1-4E83-B791-265064B8E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819400"/>
            <a:ext cx="25908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9" name="Text Box 25">
            <a:extLst>
              <a:ext uri="{FF2B5EF4-FFF2-40B4-BE49-F238E27FC236}">
                <a16:creationId xmlns:a16="http://schemas.microsoft.com/office/drawing/2014/main" id="{C517E46E-BF7F-4B56-8DFA-0657F2863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286000"/>
            <a:ext cx="650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???</a:t>
            </a:r>
          </a:p>
        </p:txBody>
      </p:sp>
      <p:sp>
        <p:nvSpPr>
          <p:cNvPr id="77831" name="Rectangle 7">
            <a:extLst>
              <a:ext uri="{FF2B5EF4-FFF2-40B4-BE49-F238E27FC236}">
                <a16:creationId xmlns:a16="http://schemas.microsoft.com/office/drawing/2014/main" id="{71E9D083-3900-44D5-8957-384BB440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95800"/>
            <a:ext cx="434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latin typeface="Comic Sans MS" panose="030F0702030302020204" pitchFamily="66" charset="0"/>
              </a:rPr>
              <a:t>NOTE:</a:t>
            </a:r>
            <a:r>
              <a:rPr lang="en-US" altLang="en-US" b="1">
                <a:solidFill>
                  <a:srgbClr val="A50021"/>
                </a:solidFill>
                <a:latin typeface="Arial" panose="020B0604020202020204" pitchFamily="34" charset="0"/>
              </a:rPr>
              <a:t>  </a:t>
            </a:r>
          </a:p>
          <a:p>
            <a:r>
              <a:rPr lang="en-US" altLang="en-US" b="1">
                <a:solidFill>
                  <a:srgbClr val="A50021"/>
                </a:solidFill>
                <a:latin typeface="Arial" panose="020B0604020202020204" pitchFamily="34" charset="0"/>
              </a:rPr>
              <a:t>      delete </a:t>
            </a:r>
            <a:r>
              <a:rPr lang="en-US" altLang="en-US">
                <a:solidFill>
                  <a:srgbClr val="A50021"/>
                </a:solidFill>
                <a:latin typeface="Arial" panose="020B0604020202020204" pitchFamily="34" charset="0"/>
              </a:rPr>
              <a:t>deallocates the     </a:t>
            </a:r>
          </a:p>
          <a:p>
            <a:r>
              <a:rPr lang="en-US" altLang="en-US">
                <a:solidFill>
                  <a:srgbClr val="A50021"/>
                </a:solidFill>
                <a:latin typeface="Arial" panose="020B0604020202020204" pitchFamily="34" charset="0"/>
              </a:rPr>
              <a:t>      memory pointed to by ptr</a:t>
            </a:r>
            <a:r>
              <a:rPr lang="en-US" altLang="en-US" b="1">
                <a:solidFill>
                  <a:srgbClr val="A50021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9" grpId="0" animBg="1"/>
      <p:bldP spid="778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721CD642-C718-40A7-BDFC-E0B40B45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19A7-5B96-4329-9799-E179D09B136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A796CCB0-9278-4E31-924F-52E278072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2667000" cy="44196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EE7E1037-5E6B-48F6-9677-528A4A916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Example </a:t>
            </a: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319C6812-4E2B-4BEB-BCDD-7681C394C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00200"/>
            <a:ext cx="25908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char  *ptr ;</a:t>
            </a:r>
            <a:endParaRPr lang="en-US" altLang="en-US" sz="2000" i="1">
              <a:solidFill>
                <a:srgbClr val="A50021"/>
              </a:solidFill>
              <a:latin typeface="Arial" panose="020B0604020202020204" pitchFamily="34" charset="0"/>
            </a:endParaRPr>
          </a:p>
          <a:p>
            <a:endParaRPr lang="en-US" altLang="en-US" sz="200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r>
              <a:rPr lang="en-US" altLang="en-US" sz="2000">
                <a:latin typeface="Arial" panose="020B0604020202020204" pitchFamily="34" charset="0"/>
              </a:rPr>
              <a:t>ptr  =  new  char[ 5 ];    </a:t>
            </a:r>
          </a:p>
          <a:p>
            <a:endParaRPr lang="en-US" altLang="en-US" sz="200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r>
              <a:rPr lang="en-US" altLang="en-US" sz="2000">
                <a:latin typeface="Arial" panose="020B0604020202020204" pitchFamily="34" charset="0"/>
              </a:rPr>
              <a:t>strcpy( ptr, “Bye” );</a:t>
            </a:r>
          </a:p>
          <a:p>
            <a:endParaRPr lang="en-US" altLang="en-US" sz="200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r>
              <a:rPr lang="en-US" altLang="en-US" sz="2000">
                <a:latin typeface="Arial" panose="020B0604020202020204" pitchFamily="34" charset="0"/>
              </a:rPr>
              <a:t>ptr[ 0 ] = ‘u’;		</a:t>
            </a:r>
            <a:endParaRPr lang="en-US" altLang="en-US" sz="2000" i="1">
              <a:solidFill>
                <a:srgbClr val="A50021"/>
              </a:solidFill>
              <a:latin typeface="Arial" panose="020B0604020202020204" pitchFamily="34" charset="0"/>
            </a:endParaRPr>
          </a:p>
          <a:p>
            <a:endParaRPr lang="en-US" altLang="en-US" sz="200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r>
              <a:rPr lang="en-US" altLang="en-US" sz="2000">
                <a:latin typeface="Arial" panose="020B0604020202020204" pitchFamily="34" charset="0"/>
              </a:rPr>
              <a:t>delete [] ptr; </a:t>
            </a:r>
          </a:p>
          <a:p>
            <a:endParaRPr lang="en-US" altLang="en-US" sz="2000">
              <a:latin typeface="Arial" panose="020B0604020202020204" pitchFamily="34" charset="0"/>
            </a:endParaRPr>
          </a:p>
          <a:p>
            <a:r>
              <a:rPr lang="en-US" altLang="en-US" sz="2000">
                <a:latin typeface="Arial" panose="020B0604020202020204" pitchFamily="34" charset="0"/>
              </a:rPr>
              <a:t>ptr = NULL;</a:t>
            </a:r>
            <a:endParaRPr lang="en-US" altLang="en-US" sz="2000" i="1">
              <a:latin typeface="Arial" panose="020B0604020202020204" pitchFamily="34" charset="0"/>
            </a:endParaRPr>
          </a:p>
        </p:txBody>
      </p:sp>
      <p:sp>
        <p:nvSpPr>
          <p:cNvPr id="90153" name="Rectangle 41">
            <a:extLst>
              <a:ext uri="{FF2B5EF4-FFF2-40B4-BE49-F238E27FC236}">
                <a16:creationId xmlns:a16="http://schemas.microsoft.com/office/drawing/2014/main" id="{21EF5338-2CBF-40DD-A81A-960719C63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908425"/>
            <a:ext cx="3657600" cy="730250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4" name="Rectangle 42">
            <a:extLst>
              <a:ext uri="{FF2B5EF4-FFF2-40B4-BE49-F238E27FC236}">
                <a16:creationId xmlns:a16="http://schemas.microsoft.com/office/drawing/2014/main" id="{6FE699CD-4737-4D16-B3F8-9137E686E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886200"/>
            <a:ext cx="284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latin typeface="Arial" panose="020B0604020202020204" pitchFamily="34" charset="0"/>
              </a:rPr>
              <a:t>‘B’    ‘y’     ‘e’     ‘\0’</a:t>
            </a:r>
          </a:p>
        </p:txBody>
      </p:sp>
      <p:sp>
        <p:nvSpPr>
          <p:cNvPr id="90155" name="Line 43">
            <a:extLst>
              <a:ext uri="{FF2B5EF4-FFF2-40B4-BE49-F238E27FC236}">
                <a16:creationId xmlns:a16="http://schemas.microsoft.com/office/drawing/2014/main" id="{54A122CA-371F-488F-9EA0-76A8062E3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8100" y="3906838"/>
            <a:ext cx="0" cy="719137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6" name="Line 44">
            <a:extLst>
              <a:ext uri="{FF2B5EF4-FFF2-40B4-BE49-F238E27FC236}">
                <a16:creationId xmlns:a16="http://schemas.microsoft.com/office/drawing/2014/main" id="{5F9F7CB9-2C2C-463B-843A-7B7152E62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1050" y="3906838"/>
            <a:ext cx="0" cy="719137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7" name="Line 45">
            <a:extLst>
              <a:ext uri="{FF2B5EF4-FFF2-40B4-BE49-F238E27FC236}">
                <a16:creationId xmlns:a16="http://schemas.microsoft.com/office/drawing/2014/main" id="{D2E8FC2C-5A66-4AC7-8B4D-48B9A4E8B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0" y="3906838"/>
            <a:ext cx="0" cy="719137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8" name="Line 46">
            <a:extLst>
              <a:ext uri="{FF2B5EF4-FFF2-40B4-BE49-F238E27FC236}">
                <a16:creationId xmlns:a16="http://schemas.microsoft.com/office/drawing/2014/main" id="{8F0DE58E-8CF9-4235-B768-E2AB50FB4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6950" y="3906838"/>
            <a:ext cx="0" cy="719137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61" name="Line 49">
            <a:extLst>
              <a:ext uri="{FF2B5EF4-FFF2-40B4-BE49-F238E27FC236}">
                <a16:creationId xmlns:a16="http://schemas.microsoft.com/office/drawing/2014/main" id="{6589C5DE-B001-45E0-8EC9-4098FA747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2575" y="2947988"/>
            <a:ext cx="327025" cy="938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0171" name="Group 59">
            <a:extLst>
              <a:ext uri="{FF2B5EF4-FFF2-40B4-BE49-F238E27FC236}">
                <a16:creationId xmlns:a16="http://schemas.microsoft.com/office/drawing/2014/main" id="{5A4E1763-ABF8-4AFC-BA46-E8D4BF36298A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962400"/>
            <a:ext cx="557213" cy="685800"/>
            <a:chOff x="4460" y="2880"/>
            <a:chExt cx="351" cy="432"/>
          </a:xfrm>
        </p:grpSpPr>
        <p:sp>
          <p:nvSpPr>
            <p:cNvPr id="90172" name="Text Box 60">
              <a:extLst>
                <a:ext uri="{FF2B5EF4-FFF2-40B4-BE49-F238E27FC236}">
                  <a16:creationId xmlns:a16="http://schemas.microsoft.com/office/drawing/2014/main" id="{B29369E4-8EA4-41A0-97D5-64FEC2900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0" y="3024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accent2"/>
                  </a:solidFill>
                </a:rPr>
                <a:t>‘u’</a:t>
              </a:r>
            </a:p>
          </p:txBody>
        </p:sp>
        <p:sp>
          <p:nvSpPr>
            <p:cNvPr id="90173" name="Line 61">
              <a:extLst>
                <a:ext uri="{FF2B5EF4-FFF2-40B4-BE49-F238E27FC236}">
                  <a16:creationId xmlns:a16="http://schemas.microsoft.com/office/drawing/2014/main" id="{D8CF3ED8-615F-46AA-92E1-5F3910CB43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2880"/>
              <a:ext cx="336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178" name="Group 66">
            <a:extLst>
              <a:ext uri="{FF2B5EF4-FFF2-40B4-BE49-F238E27FC236}">
                <a16:creationId xmlns:a16="http://schemas.microsoft.com/office/drawing/2014/main" id="{7F464167-4FCF-41BB-9110-04CA0272C19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758950"/>
            <a:ext cx="1778000" cy="1136650"/>
            <a:chOff x="2304" y="1200"/>
            <a:chExt cx="1120" cy="716"/>
          </a:xfrm>
        </p:grpSpPr>
        <p:sp>
          <p:nvSpPr>
            <p:cNvPr id="90151" name="Rectangle 39">
              <a:extLst>
                <a:ext uri="{FF2B5EF4-FFF2-40B4-BE49-F238E27FC236}">
                  <a16:creationId xmlns:a16="http://schemas.microsoft.com/office/drawing/2014/main" id="{88C36059-4DE7-47B0-BDAA-4D47A6A03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40"/>
              <a:ext cx="736" cy="476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52" name="Rectangle 40">
              <a:extLst>
                <a:ext uri="{FF2B5EF4-FFF2-40B4-BE49-F238E27FC236}">
                  <a16:creationId xmlns:a16="http://schemas.microsoft.com/office/drawing/2014/main" id="{0676EB2C-98B7-4101-96EA-61D8505C3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344"/>
              <a:ext cx="6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 b="1">
                  <a:latin typeface="Arial" panose="020B0604020202020204" pitchFamily="34" charset="0"/>
                </a:rPr>
                <a:t> ptr</a:t>
              </a:r>
            </a:p>
          </p:txBody>
        </p:sp>
        <p:sp>
          <p:nvSpPr>
            <p:cNvPr id="90163" name="Text Box 51">
              <a:extLst>
                <a:ext uri="{FF2B5EF4-FFF2-40B4-BE49-F238E27FC236}">
                  <a16:creationId xmlns:a16="http://schemas.microsoft.com/office/drawing/2014/main" id="{23D7893D-CB08-4FDE-927A-CA7154580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200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solidFill>
                    <a:srgbClr val="CC0000"/>
                  </a:solidFill>
                  <a:latin typeface="Courier New" panose="02070309020205020404" pitchFamily="49" charset="0"/>
                </a:rPr>
                <a:t>3000</a:t>
              </a:r>
            </a:p>
          </p:txBody>
        </p:sp>
        <p:sp>
          <p:nvSpPr>
            <p:cNvPr id="90174" name="Text Box 62">
              <a:extLst>
                <a:ext uri="{FF2B5EF4-FFF2-40B4-BE49-F238E27FC236}">
                  <a16:creationId xmlns:a16="http://schemas.microsoft.com/office/drawing/2014/main" id="{B726FBD1-6159-409B-A83E-AC7DCF6B9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2" y="1536"/>
              <a:ext cx="404" cy="25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solidFill>
                    <a:srgbClr val="CC0000"/>
                  </a:solidFill>
                  <a:latin typeface="Courier New" panose="02070309020205020404" pitchFamily="49" charset="0"/>
                </a:rPr>
                <a:t>???</a:t>
              </a:r>
            </a:p>
          </p:txBody>
        </p:sp>
      </p:grpSp>
      <p:grpSp>
        <p:nvGrpSpPr>
          <p:cNvPr id="90175" name="Group 63">
            <a:extLst>
              <a:ext uri="{FF2B5EF4-FFF2-40B4-BE49-F238E27FC236}">
                <a16:creationId xmlns:a16="http://schemas.microsoft.com/office/drawing/2014/main" id="{28A92AF1-2691-44DA-BC27-30113875966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066800"/>
            <a:ext cx="304800" cy="838200"/>
            <a:chOff x="2304" y="2736"/>
            <a:chExt cx="192" cy="528"/>
          </a:xfrm>
        </p:grpSpPr>
        <p:sp>
          <p:nvSpPr>
            <p:cNvPr id="90176" name="AutoShape 64">
              <a:extLst>
                <a:ext uri="{FF2B5EF4-FFF2-40B4-BE49-F238E27FC236}">
                  <a16:creationId xmlns:a16="http://schemas.microsoft.com/office/drawing/2014/main" id="{5CF257B9-3C39-4915-9D2B-A923CC288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77" name="Rectangle 65">
              <a:extLst>
                <a:ext uri="{FF2B5EF4-FFF2-40B4-BE49-F238E27FC236}">
                  <a16:creationId xmlns:a16="http://schemas.microsoft.com/office/drawing/2014/main" id="{08C0C511-7DCE-4ECD-AF95-94539045A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179" name="Group 67">
            <a:extLst>
              <a:ext uri="{FF2B5EF4-FFF2-40B4-BE49-F238E27FC236}">
                <a16:creationId xmlns:a16="http://schemas.microsoft.com/office/drawing/2014/main" id="{80F62B10-BD94-4E08-BB34-D1D3B0C88B8D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676400"/>
            <a:ext cx="304800" cy="838200"/>
            <a:chOff x="2304" y="2736"/>
            <a:chExt cx="192" cy="528"/>
          </a:xfrm>
        </p:grpSpPr>
        <p:sp>
          <p:nvSpPr>
            <p:cNvPr id="90180" name="AutoShape 68">
              <a:extLst>
                <a:ext uri="{FF2B5EF4-FFF2-40B4-BE49-F238E27FC236}">
                  <a16:creationId xmlns:a16="http://schemas.microsoft.com/office/drawing/2014/main" id="{2C29AFCF-A497-4C56-AC15-081D7686B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81" name="Rectangle 69">
              <a:extLst>
                <a:ext uri="{FF2B5EF4-FFF2-40B4-BE49-F238E27FC236}">
                  <a16:creationId xmlns:a16="http://schemas.microsoft.com/office/drawing/2014/main" id="{897B4535-6A91-4E90-82DE-048FF323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182" name="Group 70">
            <a:extLst>
              <a:ext uri="{FF2B5EF4-FFF2-40B4-BE49-F238E27FC236}">
                <a16:creationId xmlns:a16="http://schemas.microsoft.com/office/drawing/2014/main" id="{CB5AA7E2-F5F9-4827-9C64-2C91D807AFB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286000"/>
            <a:ext cx="304800" cy="838200"/>
            <a:chOff x="2304" y="2736"/>
            <a:chExt cx="192" cy="528"/>
          </a:xfrm>
        </p:grpSpPr>
        <p:sp>
          <p:nvSpPr>
            <p:cNvPr id="90183" name="AutoShape 71">
              <a:extLst>
                <a:ext uri="{FF2B5EF4-FFF2-40B4-BE49-F238E27FC236}">
                  <a16:creationId xmlns:a16="http://schemas.microsoft.com/office/drawing/2014/main" id="{C8AF05AD-16C1-4FBD-8A13-DBAE8A4F2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84" name="Rectangle 72">
              <a:extLst>
                <a:ext uri="{FF2B5EF4-FFF2-40B4-BE49-F238E27FC236}">
                  <a16:creationId xmlns:a16="http://schemas.microsoft.com/office/drawing/2014/main" id="{42BEB4BD-56AE-496C-A1F6-B861967D9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185" name="Group 73">
            <a:extLst>
              <a:ext uri="{FF2B5EF4-FFF2-40B4-BE49-F238E27FC236}">
                <a16:creationId xmlns:a16="http://schemas.microsoft.com/office/drawing/2014/main" id="{B584CBEB-94CB-4D7A-BBCB-D818E7CC1A24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895600"/>
            <a:ext cx="304800" cy="838200"/>
            <a:chOff x="2304" y="2736"/>
            <a:chExt cx="192" cy="528"/>
          </a:xfrm>
        </p:grpSpPr>
        <p:sp>
          <p:nvSpPr>
            <p:cNvPr id="90186" name="AutoShape 74">
              <a:extLst>
                <a:ext uri="{FF2B5EF4-FFF2-40B4-BE49-F238E27FC236}">
                  <a16:creationId xmlns:a16="http://schemas.microsoft.com/office/drawing/2014/main" id="{942E2E1C-B2C9-4EEA-A2EF-8E8E5D5C6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87" name="Rectangle 75">
              <a:extLst>
                <a:ext uri="{FF2B5EF4-FFF2-40B4-BE49-F238E27FC236}">
                  <a16:creationId xmlns:a16="http://schemas.microsoft.com/office/drawing/2014/main" id="{B3D84CAE-9307-44EC-9E0F-2112C67E2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188" name="Group 76">
            <a:extLst>
              <a:ext uri="{FF2B5EF4-FFF2-40B4-BE49-F238E27FC236}">
                <a16:creationId xmlns:a16="http://schemas.microsoft.com/office/drawing/2014/main" id="{39176088-D22C-42ED-B541-6EFFFE57371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810000"/>
            <a:ext cx="304800" cy="838200"/>
            <a:chOff x="2304" y="2736"/>
            <a:chExt cx="192" cy="528"/>
          </a:xfrm>
        </p:grpSpPr>
        <p:sp>
          <p:nvSpPr>
            <p:cNvPr id="90189" name="AutoShape 77">
              <a:extLst>
                <a:ext uri="{FF2B5EF4-FFF2-40B4-BE49-F238E27FC236}">
                  <a16:creationId xmlns:a16="http://schemas.microsoft.com/office/drawing/2014/main" id="{D9185BB7-ECC6-4432-9C33-8C8D67823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0" name="Rectangle 78">
              <a:extLst>
                <a:ext uri="{FF2B5EF4-FFF2-40B4-BE49-F238E27FC236}">
                  <a16:creationId xmlns:a16="http://schemas.microsoft.com/office/drawing/2014/main" id="{D7373FC7-D164-44B0-B030-6D9EF535C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91" name="Rectangle 79">
            <a:extLst>
              <a:ext uri="{FF2B5EF4-FFF2-40B4-BE49-F238E27FC236}">
                <a16:creationId xmlns:a16="http://schemas.microsoft.com/office/drawing/2014/main" id="{76B0DCD6-FFC9-4966-8371-A7621C756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92" name="Text Box 80">
            <a:extLst>
              <a:ext uri="{FF2B5EF4-FFF2-40B4-BE49-F238E27FC236}">
                <a16:creationId xmlns:a16="http://schemas.microsoft.com/office/drawing/2014/main" id="{512A2D3C-748E-47E6-87E8-28AC5A253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50520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</a:rPr>
              <a:t>6000</a:t>
            </a:r>
          </a:p>
        </p:txBody>
      </p:sp>
      <p:sp>
        <p:nvSpPr>
          <p:cNvPr id="90193" name="Text Box 81">
            <a:extLst>
              <a:ext uri="{FF2B5EF4-FFF2-40B4-BE49-F238E27FC236}">
                <a16:creationId xmlns:a16="http://schemas.microsoft.com/office/drawing/2014/main" id="{024A697E-5B5B-4D1C-9DED-FB6CDAF3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0"/>
            <a:ext cx="749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</a:rPr>
              <a:t>6000</a:t>
            </a:r>
          </a:p>
        </p:txBody>
      </p:sp>
      <p:sp>
        <p:nvSpPr>
          <p:cNvPr id="90194" name="Text Box 82">
            <a:extLst>
              <a:ext uri="{FF2B5EF4-FFF2-40B4-BE49-F238E27FC236}">
                <a16:creationId xmlns:a16="http://schemas.microsoft.com/office/drawing/2014/main" id="{C7A4DECA-53D3-4ECA-8AC2-0745F1A8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286000"/>
            <a:ext cx="608013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???</a:t>
            </a:r>
          </a:p>
        </p:txBody>
      </p:sp>
      <p:sp>
        <p:nvSpPr>
          <p:cNvPr id="90195" name="Rectangle 83">
            <a:extLst>
              <a:ext uri="{FF2B5EF4-FFF2-40B4-BE49-F238E27FC236}">
                <a16:creationId xmlns:a16="http://schemas.microsoft.com/office/drawing/2014/main" id="{CFCF953C-72AC-4CF1-A5DC-F438E9167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971800"/>
            <a:ext cx="50292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90196" name="Group 84">
            <a:extLst>
              <a:ext uri="{FF2B5EF4-FFF2-40B4-BE49-F238E27FC236}">
                <a16:creationId xmlns:a16="http://schemas.microsoft.com/office/drawing/2014/main" id="{557E90B4-9EC2-4ACB-823C-F73F2AF7D1B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419600"/>
            <a:ext cx="304800" cy="838200"/>
            <a:chOff x="2304" y="2736"/>
            <a:chExt cx="192" cy="528"/>
          </a:xfrm>
        </p:grpSpPr>
        <p:sp>
          <p:nvSpPr>
            <p:cNvPr id="90197" name="AutoShape 85">
              <a:extLst>
                <a:ext uri="{FF2B5EF4-FFF2-40B4-BE49-F238E27FC236}">
                  <a16:creationId xmlns:a16="http://schemas.microsoft.com/office/drawing/2014/main" id="{826BCC26-3EF2-44C9-B9EF-40915E6AC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8" name="Rectangle 86">
              <a:extLst>
                <a:ext uri="{FF2B5EF4-FFF2-40B4-BE49-F238E27FC236}">
                  <a16:creationId xmlns:a16="http://schemas.microsoft.com/office/drawing/2014/main" id="{47C6EAA2-DA33-4B35-90C6-F29DA3D07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99" name="Text Box 87">
            <a:extLst>
              <a:ext uri="{FF2B5EF4-FFF2-40B4-BE49-F238E27FC236}">
                <a16:creationId xmlns:a16="http://schemas.microsoft.com/office/drawing/2014/main" id="{84E02009-262E-436B-B441-82509F18F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0"/>
            <a:ext cx="863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90201" name="Text Box 89">
            <a:extLst>
              <a:ext uri="{FF2B5EF4-FFF2-40B4-BE49-F238E27FC236}">
                <a16:creationId xmlns:a16="http://schemas.microsoft.com/office/drawing/2014/main" id="{650DD0CB-4A54-4F64-876B-94E18C7F7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95800"/>
            <a:ext cx="50276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// deallocates the array pointed to by ptr</a:t>
            </a:r>
          </a:p>
          <a:p>
            <a:r>
              <a:rPr lang="en-US" altLang="en-US">
                <a:solidFill>
                  <a:srgbClr val="A50021"/>
                </a:solidFill>
              </a:rPr>
              <a:t>// ptr itself is not deallocated</a:t>
            </a:r>
          </a:p>
          <a:p>
            <a:r>
              <a:rPr lang="en-US" altLang="en-US">
                <a:solidFill>
                  <a:srgbClr val="A50021"/>
                </a:solidFill>
              </a:rPr>
              <a:t>// the value of ptr becomes 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0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0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54" grpId="0"/>
      <p:bldP spid="90192" grpId="0"/>
      <p:bldP spid="90193" grpId="0" animBg="1"/>
      <p:bldP spid="90194" grpId="0" animBg="1"/>
      <p:bldP spid="90199" grpId="0" animBg="1"/>
      <p:bldP spid="9020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F5CAB0F-AEB7-470E-AC95-883D2EC1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E5C6-3CC8-4050-893E-C32CA37D690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435D6321-1333-420A-BBE9-0C3C4D3C0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/>
              <a:t>Pointers and Constants 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DED0CF21-682A-4382-9F1A-C4030D22B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5438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char* 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p = new char[20];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char c[] = “Hello”;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const char* pc = c; </a:t>
            </a:r>
            <a:r>
              <a:rPr lang="en-US" altLang="en-US" sz="2000">
                <a:solidFill>
                  <a:schemeClr val="accent2"/>
                </a:solidFill>
              </a:rPr>
              <a:t>//pointer to a constant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pc[2] = ‘a’; </a:t>
            </a:r>
            <a:r>
              <a:rPr lang="en-US" altLang="en-US" sz="2000">
                <a:solidFill>
                  <a:srgbClr val="CC0000"/>
                </a:solidFill>
              </a:rPr>
              <a:t>// error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pc = p;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char  *const cp = c; </a:t>
            </a:r>
            <a:r>
              <a:rPr lang="en-US" altLang="en-US" sz="2000">
                <a:solidFill>
                  <a:schemeClr val="accent2"/>
                </a:solidFill>
              </a:rPr>
              <a:t>//constant pointer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cp[2] = ‘a’;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cp = p; </a:t>
            </a:r>
            <a:r>
              <a:rPr lang="en-US" altLang="en-US" sz="2000">
                <a:solidFill>
                  <a:srgbClr val="CC0000"/>
                </a:solidFill>
              </a:rPr>
              <a:t>// error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const char *const cpc =</a:t>
            </a:r>
            <a:r>
              <a:rPr lang="en-US" altLang="en-US" sz="2000">
                <a:solidFill>
                  <a:srgbClr val="CC0000"/>
                </a:solidFill>
              </a:rPr>
              <a:t> </a:t>
            </a:r>
            <a:r>
              <a:rPr lang="en-US" altLang="en-US" sz="2000"/>
              <a:t>c; </a:t>
            </a:r>
            <a:r>
              <a:rPr lang="en-US" altLang="en-US" sz="2000">
                <a:solidFill>
                  <a:schemeClr val="accent2"/>
                </a:solidFill>
              </a:rPr>
              <a:t>//constant pointer to a const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cpc[2] = ‘a’; </a:t>
            </a:r>
            <a:r>
              <a:rPr lang="en-US" altLang="en-US" sz="2000">
                <a:solidFill>
                  <a:srgbClr val="CC0000"/>
                </a:solidFill>
              </a:rPr>
              <a:t>//error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cpc = p; </a:t>
            </a:r>
            <a:r>
              <a:rPr lang="en-US" altLang="en-US" sz="2000">
                <a:solidFill>
                  <a:srgbClr val="CC0000"/>
                </a:solidFill>
              </a:rPr>
              <a:t>//error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4F0B67-54E7-40BF-9F12-A1B7165B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2CAB-D021-4287-AA98-C0D29491B81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9FFDD26B-6D70-4806-B170-8BA2B9BE3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/>
              <a:t>Object-Oriented Concept</a:t>
            </a:r>
            <a:endParaRPr lang="th-TH" altLang="en-US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0691AA32-E45B-4BE8-9363-47537D32F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5486400"/>
            <a:ext cx="7543800" cy="914400"/>
          </a:xfrm>
        </p:spPr>
        <p:txBody>
          <a:bodyPr/>
          <a:lstStyle/>
          <a:p>
            <a:r>
              <a:rPr lang="en-US" altLang="en-US" sz="2400"/>
              <a:t>Objects of the program interact by sending messages to each other</a:t>
            </a:r>
            <a:endParaRPr lang="th-TH" altLang="en-US" sz="2400"/>
          </a:p>
        </p:txBody>
      </p:sp>
      <p:pic>
        <p:nvPicPr>
          <p:cNvPr id="146436" name="Picture 4" descr="img6">
            <a:extLst>
              <a:ext uri="{FF2B5EF4-FFF2-40B4-BE49-F238E27FC236}">
                <a16:creationId xmlns:a16="http://schemas.microsoft.com/office/drawing/2014/main" id="{192FEE9C-D25B-4D22-8FAF-8C0067C39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0200"/>
            <a:ext cx="4238625" cy="36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20E434-4FD6-4B5A-B5F0-5A68F4F0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DA7F-3C63-4DB0-9DBD-548A3C6977E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5C9B2EB0-2C74-4775-A50B-0E17A8B4A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990000"/>
                </a:solidFill>
                <a:latin typeface="Comic Sans MS" panose="030F0702030302020204" pitchFamily="66" charset="0"/>
              </a:rPr>
              <a:t>Take Home Message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9EF66530-BACA-4EEB-9B9D-77886FF9E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99"/>
                </a:solidFill>
              </a:rPr>
              <a:t>Be aware of where a pointer points to, and what is the size of that space.</a:t>
            </a:r>
          </a:p>
          <a:p>
            <a:pPr>
              <a:lnSpc>
                <a:spcPct val="90000"/>
              </a:lnSpc>
            </a:pPr>
            <a:endParaRPr lang="en-US" altLang="en-US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800000"/>
                </a:solidFill>
              </a:rPr>
              <a:t>Have the same information in mind when you use reference variables.</a:t>
            </a:r>
          </a:p>
          <a:p>
            <a:pPr>
              <a:lnSpc>
                <a:spcPct val="90000"/>
              </a:lnSpc>
            </a:pPr>
            <a:endParaRPr lang="en-US" altLang="en-US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2200"/>
                </a:solidFill>
              </a:rPr>
              <a:t>Always check if a pointer points to NULL before accessing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D3123E9-C1E1-4E76-B085-025D8594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94BA-A1FA-491A-905E-A729AE42644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E02E6677-2C15-4B01-8E3A-C5CD742F8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C++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A920F90B-D4DD-4B03-8C0F-DE8FB0E96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458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Supports Data Abstraction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Supports OOP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Encapsulation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Inheritance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Polymorphism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Supports Generic Programming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Containers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Stack of char, int, double etc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Generic Algorithms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sort(), copy(), search() any container Stack/Vector/List</a:t>
            </a:r>
          </a:p>
          <a:p>
            <a:pPr lvl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D0A5AC4-AA16-4992-AA55-85F5209F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BDC4-3511-4EF1-B20F-82D63EFEC07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E741B8AC-CFD8-48AD-A757-30BB38B6B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1143000"/>
          </a:xfrm>
        </p:spPr>
        <p:txBody>
          <a:bodyPr/>
          <a:lstStyle/>
          <a:p>
            <a:r>
              <a:rPr lang="en-US" altLang="en-US" b="1"/>
              <a:t>Pointers, Dynamic Data, and Reference Types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1BEC7DC-C431-46D8-862D-48C46D3A3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4114800"/>
          </a:xfrm>
        </p:spPr>
        <p:txBody>
          <a:bodyPr/>
          <a:lstStyle/>
          <a:p>
            <a:r>
              <a:rPr lang="en-US" altLang="en-US" dirty="0"/>
              <a:t>Introduction to Pointers</a:t>
            </a:r>
          </a:p>
          <a:p>
            <a:r>
              <a:rPr lang="en-US" altLang="en-US" noProof="1"/>
              <a:t>Reference Variables</a:t>
            </a:r>
          </a:p>
          <a:p>
            <a:r>
              <a:rPr lang="en-US" altLang="en-US" noProof="1"/>
              <a:t>Dynamic Memory Allocation</a:t>
            </a:r>
          </a:p>
          <a:p>
            <a:pPr lvl="1"/>
            <a:r>
              <a:rPr lang="en-US" altLang="en-US" noProof="1"/>
              <a:t>The </a:t>
            </a:r>
            <a:r>
              <a:rPr lang="en-US" altLang="en-US" noProof="1">
                <a:solidFill>
                  <a:schemeClr val="accent2"/>
                </a:solidFill>
                <a:latin typeface="Comic Sans MS" panose="030F0702030302020204" pitchFamily="66" charset="0"/>
              </a:rPr>
              <a:t>new</a:t>
            </a:r>
            <a:r>
              <a:rPr lang="en-US" altLang="en-US" noProof="1"/>
              <a:t> operator</a:t>
            </a:r>
          </a:p>
          <a:p>
            <a:pPr lvl="1"/>
            <a:r>
              <a:rPr lang="en-US" altLang="en-US" noProof="1"/>
              <a:t>The </a:t>
            </a:r>
            <a:r>
              <a:rPr lang="en-US" altLang="en-US" noProof="1">
                <a:solidFill>
                  <a:srgbClr val="CC0000"/>
                </a:solidFill>
                <a:latin typeface="Comic Sans MS" panose="030F0702030302020204" pitchFamily="66" charset="0"/>
              </a:rPr>
              <a:t>delete</a:t>
            </a:r>
            <a:r>
              <a:rPr lang="en-US" altLang="en-US" noProof="1"/>
              <a:t> operator</a:t>
            </a:r>
          </a:p>
          <a:p>
            <a:pPr lvl="1"/>
            <a:r>
              <a:rPr lang="en-US" altLang="en-US" noProof="1"/>
              <a:t>Dynamic Memory Allocation for Arrays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DF6A4F9B-1A54-42D2-8D27-78E6B8E3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5791-41A5-4B15-9E39-006B9ADA347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BE29864E-87B4-4F05-BE4B-779DFDDC7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C++  Data Types</a:t>
            </a:r>
          </a:p>
        </p:txBody>
      </p:sp>
      <p:sp>
        <p:nvSpPr>
          <p:cNvPr id="94211" name="Line 3">
            <a:extLst>
              <a:ext uri="{FF2B5EF4-FFF2-40B4-BE49-F238E27FC236}">
                <a16:creationId xmlns:a16="http://schemas.microsoft.com/office/drawing/2014/main" id="{907874E7-CF86-45A2-BEE0-42349848AF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2838" y="1524000"/>
            <a:ext cx="1046162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2" name="Line 4">
            <a:extLst>
              <a:ext uri="{FF2B5EF4-FFF2-40B4-BE49-F238E27FC236}">
                <a16:creationId xmlns:a16="http://schemas.microsoft.com/office/drawing/2014/main" id="{AFCD4AEF-6BD8-4528-99D8-3DA420192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1447800"/>
            <a:ext cx="1220788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3" name="Line 5">
            <a:extLst>
              <a:ext uri="{FF2B5EF4-FFF2-40B4-BE49-F238E27FC236}">
                <a16:creationId xmlns:a16="http://schemas.microsoft.com/office/drawing/2014/main" id="{C355310C-F2D6-4B91-A7E9-6E811D36A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1466850"/>
            <a:ext cx="1303338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228C5419-6753-4AA5-99B9-1BD14754B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963" y="2384425"/>
            <a:ext cx="169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009999"/>
                </a:solidFill>
                <a:latin typeface="Arial" panose="020B0604020202020204" pitchFamily="34" charset="0"/>
              </a:rPr>
              <a:t>structured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C67CE419-AE18-489B-B4F5-E33604051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3421063"/>
            <a:ext cx="3465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Arial" panose="020B0604020202020204" pitchFamily="34" charset="0"/>
              </a:rPr>
              <a:t>array   struct   union   class</a:t>
            </a:r>
          </a:p>
        </p:txBody>
      </p:sp>
      <p:grpSp>
        <p:nvGrpSpPr>
          <p:cNvPr id="94216" name="Group 8">
            <a:extLst>
              <a:ext uri="{FF2B5EF4-FFF2-40B4-BE49-F238E27FC236}">
                <a16:creationId xmlns:a16="http://schemas.microsoft.com/office/drawing/2014/main" id="{3C3EDB01-1722-4012-A40D-AFDC52004752}"/>
              </a:ext>
            </a:extLst>
          </p:cNvPr>
          <p:cNvGrpSpPr>
            <a:grpSpLocks/>
          </p:cNvGrpSpPr>
          <p:nvPr/>
        </p:nvGrpSpPr>
        <p:grpSpPr bwMode="auto">
          <a:xfrm>
            <a:off x="6332538" y="2800350"/>
            <a:ext cx="2362200" cy="704850"/>
            <a:chOff x="3917" y="1980"/>
            <a:chExt cx="1488" cy="444"/>
          </a:xfrm>
        </p:grpSpPr>
        <p:sp>
          <p:nvSpPr>
            <p:cNvPr id="94217" name="Line 9">
              <a:extLst>
                <a:ext uri="{FF2B5EF4-FFF2-40B4-BE49-F238E27FC236}">
                  <a16:creationId xmlns:a16="http://schemas.microsoft.com/office/drawing/2014/main" id="{7B967C6E-548F-4655-AE94-A28B78542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3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8" name="Line 10">
              <a:extLst>
                <a:ext uri="{FF2B5EF4-FFF2-40B4-BE49-F238E27FC236}">
                  <a16:creationId xmlns:a16="http://schemas.microsoft.com/office/drawing/2014/main" id="{A912A434-505C-4A6A-B117-FF24C48DC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9" y="1980"/>
              <a:ext cx="96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9" name="Line 11">
              <a:extLst>
                <a:ext uri="{FF2B5EF4-FFF2-40B4-BE49-F238E27FC236}">
                  <a16:creationId xmlns:a16="http://schemas.microsoft.com/office/drawing/2014/main" id="{7C2FA69B-8661-4F4F-8599-21772CD69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9" y="1980"/>
              <a:ext cx="228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0" name="Line 12">
              <a:extLst>
                <a:ext uri="{FF2B5EF4-FFF2-40B4-BE49-F238E27FC236}">
                  <a16:creationId xmlns:a16="http://schemas.microsoft.com/office/drawing/2014/main" id="{79716441-5AB4-4DCA-92AB-C87D5C25A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7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221" name="Group 13">
            <a:extLst>
              <a:ext uri="{FF2B5EF4-FFF2-40B4-BE49-F238E27FC236}">
                <a16:creationId xmlns:a16="http://schemas.microsoft.com/office/drawing/2014/main" id="{F0165AB0-B97F-4553-BEC9-3D2B7B22FD9E}"/>
              </a:ext>
            </a:extLst>
          </p:cNvPr>
          <p:cNvGrpSpPr>
            <a:grpSpLocks/>
          </p:cNvGrpSpPr>
          <p:nvPr/>
        </p:nvGrpSpPr>
        <p:grpSpPr bwMode="auto">
          <a:xfrm>
            <a:off x="5319713" y="5051425"/>
            <a:ext cx="2466975" cy="1281113"/>
            <a:chOff x="3351" y="3398"/>
            <a:chExt cx="1554" cy="807"/>
          </a:xfrm>
        </p:grpSpPr>
        <p:sp>
          <p:nvSpPr>
            <p:cNvPr id="94222" name="Rectangle 14">
              <a:extLst>
                <a:ext uri="{FF2B5EF4-FFF2-40B4-BE49-F238E27FC236}">
                  <a16:creationId xmlns:a16="http://schemas.microsoft.com/office/drawing/2014/main" id="{C7118C2C-39EA-44EB-9C77-D2AD33814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3398"/>
              <a:ext cx="9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>
                  <a:solidFill>
                    <a:srgbClr val="CC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b="1">
                  <a:solidFill>
                    <a:schemeClr val="accent2"/>
                  </a:solidFill>
                  <a:latin typeface="Arial" panose="020B0604020202020204" pitchFamily="34" charset="0"/>
                </a:rPr>
                <a:t>address</a:t>
              </a:r>
            </a:p>
          </p:txBody>
        </p:sp>
        <p:sp>
          <p:nvSpPr>
            <p:cNvPr id="94223" name="Line 15">
              <a:extLst>
                <a:ext uri="{FF2B5EF4-FFF2-40B4-BE49-F238E27FC236}">
                  <a16:creationId xmlns:a16="http://schemas.microsoft.com/office/drawing/2014/main" id="{479867AB-4CC7-4E22-B9C3-DCA4AEC7E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3" y="364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4" name="Line 16">
              <a:extLst>
                <a:ext uri="{FF2B5EF4-FFF2-40B4-BE49-F238E27FC236}">
                  <a16:creationId xmlns:a16="http://schemas.microsoft.com/office/drawing/2014/main" id="{F7DA8FF7-AA40-4B19-9C4B-B690A7F23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7" y="3648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5" name="Rectangle 17">
              <a:extLst>
                <a:ext uri="{FF2B5EF4-FFF2-40B4-BE49-F238E27FC236}">
                  <a16:creationId xmlns:a16="http://schemas.microsoft.com/office/drawing/2014/main" id="{13FF3981-1DA6-4E8C-97C9-6C2CDD3EF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3955"/>
              <a:ext cx="15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Arial" panose="020B0604020202020204" pitchFamily="34" charset="0"/>
                </a:rPr>
                <a:t>pointer    reference</a:t>
              </a:r>
            </a:p>
          </p:txBody>
        </p:sp>
      </p:grpSp>
      <p:sp>
        <p:nvSpPr>
          <p:cNvPr id="94226" name="Rectangle 18">
            <a:extLst>
              <a:ext uri="{FF2B5EF4-FFF2-40B4-BE49-F238E27FC236}">
                <a16:creationId xmlns:a16="http://schemas.microsoft.com/office/drawing/2014/main" id="{D6C773D2-9B64-41D2-A8FE-64125E1D0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2384425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</a:rPr>
              <a:t>simple</a:t>
            </a:r>
          </a:p>
        </p:txBody>
      </p:sp>
      <p:sp>
        <p:nvSpPr>
          <p:cNvPr id="94227" name="Line 19">
            <a:extLst>
              <a:ext uri="{FF2B5EF4-FFF2-40B4-BE49-F238E27FC236}">
                <a16:creationId xmlns:a16="http://schemas.microsoft.com/office/drawing/2014/main" id="{1361DB6C-3E1F-4F15-8E9E-45B140B583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20788" y="2781300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8" name="Line 20">
            <a:extLst>
              <a:ext uri="{FF2B5EF4-FFF2-40B4-BE49-F238E27FC236}">
                <a16:creationId xmlns:a16="http://schemas.microsoft.com/office/drawing/2014/main" id="{6307D60A-AC1B-47CB-A07B-40F38F744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2388" y="2781300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9" name="Rectangle 21">
            <a:extLst>
              <a:ext uri="{FF2B5EF4-FFF2-40B4-BE49-F238E27FC236}">
                <a16:creationId xmlns:a16="http://schemas.microsoft.com/office/drawing/2014/main" id="{789D0E4C-2F15-4C07-81F7-7CD46FEE8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3421063"/>
            <a:ext cx="2686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solidFill>
                  <a:srgbClr val="A50021"/>
                </a:solidFill>
                <a:latin typeface="Arial" panose="020B0604020202020204" pitchFamily="34" charset="0"/>
              </a:rPr>
              <a:t> integral            </a:t>
            </a:r>
            <a:r>
              <a:rPr lang="en-US" altLang="en-US" sz="2000" b="1">
                <a:latin typeface="Arial" panose="020B0604020202020204" pitchFamily="34" charset="0"/>
              </a:rPr>
              <a:t>enum</a:t>
            </a:r>
          </a:p>
        </p:txBody>
      </p:sp>
      <p:sp>
        <p:nvSpPr>
          <p:cNvPr id="94230" name="Rectangle 22">
            <a:extLst>
              <a:ext uri="{FF2B5EF4-FFF2-40B4-BE49-F238E27FC236}">
                <a16:creationId xmlns:a16="http://schemas.microsoft.com/office/drawing/2014/main" id="{2DE327E5-14C7-42C3-A5D2-6C13B4F59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4335463"/>
            <a:ext cx="3367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>
                <a:latin typeface="Arial" panose="020B0604020202020204" pitchFamily="34" charset="0"/>
              </a:rPr>
              <a:t>char  short   int  long  bool</a:t>
            </a:r>
          </a:p>
        </p:txBody>
      </p:sp>
      <p:sp>
        <p:nvSpPr>
          <p:cNvPr id="94231" name="Line 23">
            <a:extLst>
              <a:ext uri="{FF2B5EF4-FFF2-40B4-BE49-F238E27FC236}">
                <a16:creationId xmlns:a16="http://schemas.microsoft.com/office/drawing/2014/main" id="{E76432A2-6660-467A-85C5-B5177C3E22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188" y="37719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2" name="Line 24">
            <a:extLst>
              <a:ext uri="{FF2B5EF4-FFF2-40B4-BE49-F238E27FC236}">
                <a16:creationId xmlns:a16="http://schemas.microsoft.com/office/drawing/2014/main" id="{5BD43D2B-3213-42C6-AE37-F846BC5FA6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8388" y="3771900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3" name="Line 25">
            <a:extLst>
              <a:ext uri="{FF2B5EF4-FFF2-40B4-BE49-F238E27FC236}">
                <a16:creationId xmlns:a16="http://schemas.microsoft.com/office/drawing/2014/main" id="{913D4ECD-B2FF-4F6E-BC50-C533D2640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37719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4" name="Line 26">
            <a:extLst>
              <a:ext uri="{FF2B5EF4-FFF2-40B4-BE49-F238E27FC236}">
                <a16:creationId xmlns:a16="http://schemas.microsoft.com/office/drawing/2014/main" id="{F8A23BB8-A5FA-438B-8435-9A5BBE1D3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1788" y="37719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235" name="Group 27">
            <a:extLst>
              <a:ext uri="{FF2B5EF4-FFF2-40B4-BE49-F238E27FC236}">
                <a16:creationId xmlns:a16="http://schemas.microsoft.com/office/drawing/2014/main" id="{E51D84B5-5041-468F-B2D0-CB5C5F100E5E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3421063"/>
            <a:ext cx="3341687" cy="2168525"/>
            <a:chOff x="1467" y="2371"/>
            <a:chExt cx="2105" cy="1366"/>
          </a:xfrm>
        </p:grpSpPr>
        <p:sp>
          <p:nvSpPr>
            <p:cNvPr id="94236" name="Rectangle 28">
              <a:extLst>
                <a:ext uri="{FF2B5EF4-FFF2-40B4-BE49-F238E27FC236}">
                  <a16:creationId xmlns:a16="http://schemas.microsoft.com/office/drawing/2014/main" id="{9B71FD6D-5D78-40C0-9406-7202C292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2371"/>
              <a:ext cx="6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solidFill>
                    <a:srgbClr val="A50021"/>
                  </a:solidFill>
                  <a:latin typeface="Arial" panose="020B0604020202020204" pitchFamily="34" charset="0"/>
                </a:rPr>
                <a:t>floating</a:t>
              </a:r>
            </a:p>
          </p:txBody>
        </p:sp>
        <p:sp>
          <p:nvSpPr>
            <p:cNvPr id="94237" name="Rectangle 29">
              <a:extLst>
                <a:ext uri="{FF2B5EF4-FFF2-40B4-BE49-F238E27FC236}">
                  <a16:creationId xmlns:a16="http://schemas.microsoft.com/office/drawing/2014/main" id="{A269FB07-DE44-4476-82CA-939C03A75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3487"/>
              <a:ext cx="21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Arial" panose="020B0604020202020204" pitchFamily="34" charset="0"/>
                </a:rPr>
                <a:t>float  double   long double</a:t>
              </a:r>
            </a:p>
          </p:txBody>
        </p:sp>
        <p:sp>
          <p:nvSpPr>
            <p:cNvPr id="94238" name="Line 30">
              <a:extLst>
                <a:ext uri="{FF2B5EF4-FFF2-40B4-BE49-F238E27FC236}">
                  <a16:creationId xmlns:a16="http://schemas.microsoft.com/office/drawing/2014/main" id="{688E69A1-7950-4080-96A2-77347A20C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7" y="2592"/>
              <a:ext cx="96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9" name="Line 31">
              <a:extLst>
                <a:ext uri="{FF2B5EF4-FFF2-40B4-BE49-F238E27FC236}">
                  <a16:creationId xmlns:a16="http://schemas.microsoft.com/office/drawing/2014/main" id="{57460C8C-FFB8-48F3-AB90-C0A23E9B3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" y="2592"/>
              <a:ext cx="9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0" name="Line 32">
              <a:extLst>
                <a:ext uri="{FF2B5EF4-FFF2-40B4-BE49-F238E27FC236}">
                  <a16:creationId xmlns:a16="http://schemas.microsoft.com/office/drawing/2014/main" id="{D571791A-634D-4C6D-8BB7-5797ECB93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" y="2592"/>
              <a:ext cx="57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241" name="Line 33">
            <a:extLst>
              <a:ext uri="{FF2B5EF4-FFF2-40B4-BE49-F238E27FC236}">
                <a16:creationId xmlns:a16="http://schemas.microsoft.com/office/drawing/2014/main" id="{6EA7DA42-F549-41FE-B38D-0602A39E2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4188" y="37719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2" name="Line 34">
            <a:extLst>
              <a:ext uri="{FF2B5EF4-FFF2-40B4-BE49-F238E27FC236}">
                <a16:creationId xmlns:a16="http://schemas.microsoft.com/office/drawing/2014/main" id="{7B54FBC0-90BE-40A8-8642-16E6AEA80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2781300"/>
            <a:ext cx="49530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5FFF7EE-490E-4FBC-9ACC-3A09D135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1865-6354-4C8A-A63A-256D3AC1CDF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6110F8D3-75F3-409E-A7C1-547E426C3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Recall that . . .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BBD39ABF-128A-42B5-93C8-8703007C4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2450" y="1714500"/>
            <a:ext cx="7677150" cy="2895600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char  str [ 8 ];</a:t>
            </a:r>
            <a:r>
              <a:rPr lang="en-US" altLang="en-US" sz="2800"/>
              <a:t>   </a:t>
            </a:r>
            <a:endParaRPr lang="en-US" altLang="en-US" sz="2400" i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00"/>
          </a:p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str</a:t>
            </a:r>
            <a:r>
              <a:rPr lang="en-US" altLang="en-US" sz="2400">
                <a:solidFill>
                  <a:srgbClr val="CC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400"/>
              <a:t>is the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>
                <a:solidFill>
                  <a:schemeClr val="accent2"/>
                </a:solidFill>
              </a:rPr>
              <a:t>base address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/>
              <a:t>of the array. 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We say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str</a:t>
            </a:r>
            <a:r>
              <a:rPr lang="en-US" altLang="en-US" sz="2400"/>
              <a:t> is a pointer because its value is an address. 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It is a </a:t>
            </a:r>
            <a:r>
              <a:rPr lang="en-US" altLang="en-US" sz="2400" u="sng"/>
              <a:t>pointer constant</a:t>
            </a:r>
            <a:r>
              <a:rPr lang="en-US" altLang="en-US" sz="2400"/>
              <a:t> because the value of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str</a:t>
            </a:r>
            <a:r>
              <a:rPr lang="en-US" altLang="en-US" sz="2400"/>
              <a:t> itself cannot be changed by assignment.  It “points” to the memory location of a </a:t>
            </a:r>
            <a:r>
              <a:rPr lang="en-US" altLang="en-US" sz="2400">
                <a:latin typeface="Courier New" panose="02070309020205020404" pitchFamily="49" charset="0"/>
              </a:rPr>
              <a:t>char</a:t>
            </a:r>
            <a:r>
              <a:rPr lang="en-US" altLang="en-US" sz="2400"/>
              <a:t>.</a:t>
            </a:r>
          </a:p>
        </p:txBody>
      </p:sp>
      <p:grpSp>
        <p:nvGrpSpPr>
          <p:cNvPr id="96260" name="Group 4">
            <a:extLst>
              <a:ext uri="{FF2B5EF4-FFF2-40B4-BE49-F238E27FC236}">
                <a16:creationId xmlns:a16="http://schemas.microsoft.com/office/drawing/2014/main" id="{6A47887D-FAF7-45D8-BD62-433CEFA415C3}"/>
              </a:ext>
            </a:extLst>
          </p:cNvPr>
          <p:cNvGrpSpPr>
            <a:grpSpLocks/>
          </p:cNvGrpSpPr>
          <p:nvPr/>
        </p:nvGrpSpPr>
        <p:grpSpPr bwMode="auto">
          <a:xfrm>
            <a:off x="384175" y="4525963"/>
            <a:ext cx="7858125" cy="1463675"/>
            <a:chOff x="242" y="2851"/>
            <a:chExt cx="4950" cy="922"/>
          </a:xfrm>
        </p:grpSpPr>
        <p:sp>
          <p:nvSpPr>
            <p:cNvPr id="96261" name="Rectangle 5">
              <a:extLst>
                <a:ext uri="{FF2B5EF4-FFF2-40B4-BE49-F238E27FC236}">
                  <a16:creationId xmlns:a16="http://schemas.microsoft.com/office/drawing/2014/main" id="{627FA1E5-ED2B-4BF4-82C2-5D64E1D89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3124"/>
              <a:ext cx="4456" cy="376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62" name="Group 6">
              <a:extLst>
                <a:ext uri="{FF2B5EF4-FFF2-40B4-BE49-F238E27FC236}">
                  <a16:creationId xmlns:a16="http://schemas.microsoft.com/office/drawing/2014/main" id="{CB876A05-C818-48F6-9CA7-1894D18EE7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" y="3123"/>
              <a:ext cx="4456" cy="381"/>
              <a:chOff x="736" y="3123"/>
              <a:chExt cx="4456" cy="381"/>
            </a:xfrm>
          </p:grpSpPr>
          <p:grpSp>
            <p:nvGrpSpPr>
              <p:cNvPr id="96263" name="Group 7">
                <a:extLst>
                  <a:ext uri="{FF2B5EF4-FFF2-40B4-BE49-F238E27FC236}">
                    <a16:creationId xmlns:a16="http://schemas.microsoft.com/office/drawing/2014/main" id="{FB719816-FBC2-49A4-B038-659FE23FA8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6" y="3123"/>
                <a:ext cx="2841" cy="381"/>
                <a:chOff x="736" y="3123"/>
                <a:chExt cx="2841" cy="381"/>
              </a:xfrm>
            </p:grpSpPr>
            <p:sp>
              <p:nvSpPr>
                <p:cNvPr id="96264" name="Rectangle 8">
                  <a:extLst>
                    <a:ext uri="{FF2B5EF4-FFF2-40B4-BE49-F238E27FC236}">
                      <a16:creationId xmlns:a16="http://schemas.microsoft.com/office/drawing/2014/main" id="{7B769336-7660-4C64-B3E9-D0A599FD64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" y="3124"/>
                  <a:ext cx="2841" cy="376"/>
                </a:xfrm>
                <a:prstGeom prst="rect">
                  <a:avLst/>
                </a:prstGeom>
                <a:solidFill>
                  <a:srgbClr val="CCFFFF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265" name="Line 9">
                  <a:extLst>
                    <a:ext uri="{FF2B5EF4-FFF2-40B4-BE49-F238E27FC236}">
                      <a16:creationId xmlns:a16="http://schemas.microsoft.com/office/drawing/2014/main" id="{ACDD806B-19DA-4028-B37C-4BD2946FFC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8" y="3123"/>
                  <a:ext cx="0" cy="38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266" name="Line 10">
                  <a:extLst>
                    <a:ext uri="{FF2B5EF4-FFF2-40B4-BE49-F238E27FC236}">
                      <a16:creationId xmlns:a16="http://schemas.microsoft.com/office/drawing/2014/main" id="{33A8FDD7-6146-4233-B72C-F81BDB28E3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45" y="3123"/>
                  <a:ext cx="0" cy="38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267" name="Line 11">
                  <a:extLst>
                    <a:ext uri="{FF2B5EF4-FFF2-40B4-BE49-F238E27FC236}">
                      <a16:creationId xmlns:a16="http://schemas.microsoft.com/office/drawing/2014/main" id="{2F154BB6-7389-4FEF-AB97-12D330BA56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3" y="3123"/>
                  <a:ext cx="0" cy="38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268" name="Line 12">
                  <a:extLst>
                    <a:ext uri="{FF2B5EF4-FFF2-40B4-BE49-F238E27FC236}">
                      <a16:creationId xmlns:a16="http://schemas.microsoft.com/office/drawing/2014/main" id="{2E90596A-1053-4963-8665-0C4E1241EF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1" y="3123"/>
                  <a:ext cx="0" cy="38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6269" name="Rectangle 13">
                <a:extLst>
                  <a:ext uri="{FF2B5EF4-FFF2-40B4-BE49-F238E27FC236}">
                    <a16:creationId xmlns:a16="http://schemas.microsoft.com/office/drawing/2014/main" id="{966ECC99-3A90-4928-ACDF-7252B0C90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5" y="3124"/>
                <a:ext cx="1607" cy="376"/>
              </a:xfrm>
              <a:prstGeom prst="rect">
                <a:avLst/>
              </a:prstGeom>
              <a:solidFill>
                <a:srgbClr val="CCFFFF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70" name="Line 14">
                <a:extLst>
                  <a:ext uri="{FF2B5EF4-FFF2-40B4-BE49-F238E27FC236}">
                    <a16:creationId xmlns:a16="http://schemas.microsoft.com/office/drawing/2014/main" id="{D5D14035-2500-499C-BAC6-91F5C88EF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3123"/>
                <a:ext cx="0" cy="38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71" name="Line 15">
                <a:extLst>
                  <a:ext uri="{FF2B5EF4-FFF2-40B4-BE49-F238E27FC236}">
                    <a16:creationId xmlns:a16="http://schemas.microsoft.com/office/drawing/2014/main" id="{603CF52F-13A8-4C9C-BC2D-450ED38A0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8" y="3123"/>
                <a:ext cx="0" cy="38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272" name="Rectangle 16">
              <a:extLst>
                <a:ext uri="{FF2B5EF4-FFF2-40B4-BE49-F238E27FC236}">
                  <a16:creationId xmlns:a16="http://schemas.microsoft.com/office/drawing/2014/main" id="{D32C5B0F-D4C5-484C-BDD8-0C9686C10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" y="3523"/>
              <a:ext cx="48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latin typeface="Arial" panose="020B0604020202020204" pitchFamily="34" charset="0"/>
                </a:rPr>
                <a:t>         </a:t>
              </a:r>
              <a:r>
                <a:rPr lang="en-US" altLang="en-US" sz="2000" b="1">
                  <a:latin typeface="Courier New" panose="02070309020205020404" pitchFamily="49" charset="0"/>
                </a:rPr>
                <a:t>str</a:t>
              </a:r>
              <a:r>
                <a:rPr lang="en-US" altLang="en-US" sz="2000" b="1">
                  <a:latin typeface="Arial" panose="020B0604020202020204" pitchFamily="34" charset="0"/>
                </a:rPr>
                <a:t> [0]      [1]        [2]        [3]         [4]         [5]        [6]        [7]</a:t>
              </a:r>
            </a:p>
          </p:txBody>
        </p:sp>
        <p:sp>
          <p:nvSpPr>
            <p:cNvPr id="96273" name="Rectangle 17">
              <a:extLst>
                <a:ext uri="{FF2B5EF4-FFF2-40B4-BE49-F238E27FC236}">
                  <a16:creationId xmlns:a16="http://schemas.microsoft.com/office/drawing/2014/main" id="{091CBE1F-929C-40C3-827B-483C7FB12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" y="3206"/>
              <a:ext cx="3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‘H’      ‘e’       ‘l’        ‘l’       ‘o’       ‘\0’</a:t>
              </a:r>
            </a:p>
          </p:txBody>
        </p:sp>
        <p:sp>
          <p:nvSpPr>
            <p:cNvPr id="96274" name="Rectangle 18">
              <a:extLst>
                <a:ext uri="{FF2B5EF4-FFF2-40B4-BE49-F238E27FC236}">
                  <a16:creationId xmlns:a16="http://schemas.microsoft.com/office/drawing/2014/main" id="{36CBF1F0-8C81-4670-9B3F-4A0E7A4B1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" y="2851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>
                  <a:solidFill>
                    <a:srgbClr val="CC0000"/>
                  </a:solidFill>
                  <a:latin typeface="Arial" panose="020B0604020202020204" pitchFamily="34" charset="0"/>
                </a:rPr>
                <a:t>6000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3075CCD-0886-4021-98F5-2170988F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4813-5C23-4E3E-B43D-68CE48E2FCE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887CC800-65E9-44CF-827E-68B95FABA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29000"/>
            <a:ext cx="6934200" cy="13716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2BFDBE9-2F5F-47AB-A6C5-932DD6DBA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Addresses in Memory</a:t>
            </a: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38DECF27-ADB3-4A21-ABD5-AB23AD8B9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76450"/>
            <a:ext cx="7924800" cy="478155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sz="2400"/>
              <a:t>When a variable is declared, enough memory to hold a value of that type is allocated for it at an unused memory location.  This is the address of the variable </a:t>
            </a:r>
          </a:p>
          <a:p>
            <a:pPr>
              <a:buFontTx/>
              <a:buNone/>
            </a:pPr>
            <a:endParaRPr lang="en-US" altLang="en-US" sz="1200"/>
          </a:p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   int     x;</a:t>
            </a:r>
          </a:p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float   number;</a:t>
            </a:r>
          </a:p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char    ch;</a:t>
            </a:r>
            <a:endParaRPr lang="en-US" altLang="en-US" sz="2400" b="1"/>
          </a:p>
          <a:p>
            <a:pPr>
              <a:buFontTx/>
              <a:buNone/>
            </a:pPr>
            <a:endParaRPr lang="en-US" altLang="en-US" sz="1200" b="1"/>
          </a:p>
          <a:p>
            <a:pPr>
              <a:buFontTx/>
              <a:buNone/>
            </a:pPr>
            <a:r>
              <a:rPr lang="en-US" altLang="en-US" sz="2400" b="1">
                <a:solidFill>
                  <a:srgbClr val="A50021"/>
                </a:solidFill>
              </a:rPr>
              <a:t>        2000                2002                              2006</a:t>
            </a:r>
          </a:p>
          <a:p>
            <a:pPr>
              <a:buFontTx/>
              <a:buNone/>
            </a:pPr>
            <a:endParaRPr lang="en-US" altLang="en-US" sz="2400" b="1">
              <a:solidFill>
                <a:srgbClr val="A50021"/>
              </a:solidFill>
            </a:endParaRPr>
          </a:p>
        </p:txBody>
      </p:sp>
      <p:grpSp>
        <p:nvGrpSpPr>
          <p:cNvPr id="98309" name="Group 5">
            <a:extLst>
              <a:ext uri="{FF2B5EF4-FFF2-40B4-BE49-F238E27FC236}">
                <a16:creationId xmlns:a16="http://schemas.microsoft.com/office/drawing/2014/main" id="{5B221F3B-9A3D-49D0-8104-1BD505A07E47}"/>
              </a:ext>
            </a:extLst>
          </p:cNvPr>
          <p:cNvGrpSpPr>
            <a:grpSpLocks/>
          </p:cNvGrpSpPr>
          <p:nvPr/>
        </p:nvGrpSpPr>
        <p:grpSpPr bwMode="auto">
          <a:xfrm>
            <a:off x="1458913" y="5410200"/>
            <a:ext cx="5314950" cy="577850"/>
            <a:chOff x="976" y="3292"/>
            <a:chExt cx="3348" cy="364"/>
          </a:xfrm>
        </p:grpSpPr>
        <p:sp>
          <p:nvSpPr>
            <p:cNvPr id="98310" name="Rectangle 6">
              <a:extLst>
                <a:ext uri="{FF2B5EF4-FFF2-40B4-BE49-F238E27FC236}">
                  <a16:creationId xmlns:a16="http://schemas.microsoft.com/office/drawing/2014/main" id="{F87163A3-E9B9-4BE0-B426-A491F0129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3299"/>
              <a:ext cx="736" cy="357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1" name="Rectangle 7">
              <a:extLst>
                <a:ext uri="{FF2B5EF4-FFF2-40B4-BE49-F238E27FC236}">
                  <a16:creationId xmlns:a16="http://schemas.microsoft.com/office/drawing/2014/main" id="{D8123C90-326C-4496-B6A2-C1B3B9434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3292"/>
              <a:ext cx="1312" cy="357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2" name="Rectangle 8">
              <a:extLst>
                <a:ext uri="{FF2B5EF4-FFF2-40B4-BE49-F238E27FC236}">
                  <a16:creationId xmlns:a16="http://schemas.microsoft.com/office/drawing/2014/main" id="{ABE484B2-1BB7-4E5A-8258-7D17A5F5C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3292"/>
              <a:ext cx="444" cy="357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13" name="Rectangle 9">
            <a:extLst>
              <a:ext uri="{FF2B5EF4-FFF2-40B4-BE49-F238E27FC236}">
                <a16:creationId xmlns:a16="http://schemas.microsoft.com/office/drawing/2014/main" id="{2713C0FF-8B88-4D05-9E35-4A644E978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6032500"/>
            <a:ext cx="538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>
                <a:latin typeface="Arial" panose="020B0604020202020204" pitchFamily="34" charset="0"/>
              </a:rPr>
              <a:t> x                        number                          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AD504A-90F8-4D94-AAE7-5CE1827A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5AF8-4407-46C2-9814-D25027F5D35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5FE57120-95B5-4131-BFE5-FFC2F1F2D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8305800" cy="3124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2B37BC12-F73C-4DC4-A23C-B8D3729C1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Obtaining Memory Addresses</a:t>
            </a:r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613343C2-9639-4603-8FD5-3252DEF68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466850"/>
            <a:ext cx="8134350" cy="4781550"/>
          </a:xfrm>
          <a:noFill/>
          <a:ln/>
        </p:spPr>
        <p:txBody>
          <a:bodyPr lIns="92075" tIns="46038" rIns="92075" bIns="46038"/>
          <a:lstStyle/>
          <a:p>
            <a:pPr>
              <a:buFontTx/>
              <a:buNone/>
            </a:pPr>
            <a:endParaRPr lang="en-US" altLang="en-US" sz="2400" b="1">
              <a:solidFill>
                <a:srgbClr val="A50021"/>
              </a:solidFill>
            </a:endParaRPr>
          </a:p>
          <a:p>
            <a:r>
              <a:rPr lang="en-US" altLang="en-US" sz="2400"/>
              <a:t>The address of a </a:t>
            </a:r>
            <a:r>
              <a:rPr lang="en-US" altLang="en-US" sz="2400" i="1"/>
              <a:t>non-array variable</a:t>
            </a:r>
            <a:r>
              <a:rPr lang="en-US" altLang="en-US" sz="2400"/>
              <a:t> can be obtained by using the </a:t>
            </a:r>
            <a:r>
              <a:rPr lang="en-US" altLang="en-US" sz="2400">
                <a:solidFill>
                  <a:schemeClr val="accent2"/>
                </a:solidFill>
              </a:rPr>
              <a:t>address-of operator </a:t>
            </a:r>
            <a:r>
              <a:rPr lang="en-US" altLang="en-US" sz="2400">
                <a:solidFill>
                  <a:srgbClr val="CC0000"/>
                </a:solidFill>
              </a:rPr>
              <a:t>&amp; </a:t>
            </a:r>
            <a:r>
              <a:rPr lang="en-US" altLang="en-US" sz="2800"/>
              <a:t> </a:t>
            </a:r>
            <a:r>
              <a:rPr lang="en-US" altLang="en-US"/>
              <a:t> </a:t>
            </a:r>
          </a:p>
          <a:p>
            <a:pPr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     x;</a:t>
            </a:r>
            <a:endParaRPr lang="en-US" altLang="en-US"/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float   number;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char    ch;</a:t>
            </a:r>
          </a:p>
          <a:p>
            <a:pPr>
              <a:buFontTx/>
              <a:buNone/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cout &lt;&lt; “Address of x is “ &lt;&lt; &amp;x &lt;&lt; endl;</a:t>
            </a:r>
          </a:p>
          <a:p>
            <a:pPr>
              <a:buFontTx/>
              <a:buNone/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cout &lt;&lt; “Address of number is “ &lt;&lt; &amp;number &lt;&lt; endl;</a:t>
            </a:r>
          </a:p>
          <a:p>
            <a:pPr>
              <a:buFontTx/>
              <a:buNone/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cout &lt;&lt; “Address of ch is “ &lt;&lt; &amp;ch &lt;&lt; endl;</a:t>
            </a:r>
            <a:endParaRPr lang="en-US" altLang="en-US" sz="2000" b="1"/>
          </a:p>
          <a:p>
            <a:pPr>
              <a:buFontTx/>
              <a:buNone/>
            </a:pPr>
            <a:r>
              <a:rPr lang="en-US" altLang="en-US" sz="2400" b="1"/>
              <a:t>       </a:t>
            </a:r>
          </a:p>
        </p:txBody>
      </p:sp>
      <p:sp>
        <p:nvSpPr>
          <p:cNvPr id="100364" name="Rectangle 12">
            <a:extLst>
              <a:ext uri="{FF2B5EF4-FFF2-40B4-BE49-F238E27FC236}">
                <a16:creationId xmlns:a16="http://schemas.microsoft.com/office/drawing/2014/main" id="{F625013C-24F2-444B-BE08-E05B5D764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971800"/>
            <a:ext cx="5638800" cy="1371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0362" name="Group 10">
            <a:extLst>
              <a:ext uri="{FF2B5EF4-FFF2-40B4-BE49-F238E27FC236}">
                <a16:creationId xmlns:a16="http://schemas.microsoft.com/office/drawing/2014/main" id="{AF4FDD94-CBA0-41D2-961D-8A2C7C8739C1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613150"/>
            <a:ext cx="5399087" cy="577850"/>
            <a:chOff x="2054" y="2276"/>
            <a:chExt cx="3401" cy="364"/>
          </a:xfrm>
        </p:grpSpPr>
        <p:grpSp>
          <p:nvGrpSpPr>
            <p:cNvPr id="100357" name="Group 5">
              <a:extLst>
                <a:ext uri="{FF2B5EF4-FFF2-40B4-BE49-F238E27FC236}">
                  <a16:creationId xmlns:a16="http://schemas.microsoft.com/office/drawing/2014/main" id="{3A919A00-ECF3-4065-8DE2-E2F64B281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4" y="2276"/>
              <a:ext cx="3348" cy="364"/>
              <a:chOff x="976" y="3292"/>
              <a:chExt cx="3348" cy="364"/>
            </a:xfrm>
          </p:grpSpPr>
          <p:sp>
            <p:nvSpPr>
              <p:cNvPr id="100358" name="Rectangle 6">
                <a:extLst>
                  <a:ext uri="{FF2B5EF4-FFF2-40B4-BE49-F238E27FC236}">
                    <a16:creationId xmlns:a16="http://schemas.microsoft.com/office/drawing/2014/main" id="{224A6397-D150-4C18-9746-3C5A24CE9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" y="3299"/>
                <a:ext cx="736" cy="357"/>
              </a:xfrm>
              <a:prstGeom prst="rect">
                <a:avLst/>
              </a:prstGeom>
              <a:solidFill>
                <a:srgbClr val="CCFFFF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59" name="Rectangle 7">
                <a:extLst>
                  <a:ext uri="{FF2B5EF4-FFF2-40B4-BE49-F238E27FC236}">
                    <a16:creationId xmlns:a16="http://schemas.microsoft.com/office/drawing/2014/main" id="{110B9A89-B0C2-4A98-B098-D5B61484E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3292"/>
                <a:ext cx="1312" cy="357"/>
              </a:xfrm>
              <a:prstGeom prst="rect">
                <a:avLst/>
              </a:prstGeom>
              <a:solidFill>
                <a:srgbClr val="CCFFFF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60" name="Rectangle 8">
                <a:extLst>
                  <a:ext uri="{FF2B5EF4-FFF2-40B4-BE49-F238E27FC236}">
                    <a16:creationId xmlns:a16="http://schemas.microsoft.com/office/drawing/2014/main" id="{DD09AB93-CF3D-4003-A84E-67E469E51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3292"/>
                <a:ext cx="444" cy="357"/>
              </a:xfrm>
              <a:prstGeom prst="rect">
                <a:avLst/>
              </a:prstGeom>
              <a:solidFill>
                <a:srgbClr val="CCFFFF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361" name="Rectangle 9">
              <a:extLst>
                <a:ext uri="{FF2B5EF4-FFF2-40B4-BE49-F238E27FC236}">
                  <a16:creationId xmlns:a16="http://schemas.microsoft.com/office/drawing/2014/main" id="{DCE63675-1FA2-4B2A-93FD-1F1CEC472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32"/>
              <a:ext cx="3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 b="1">
                  <a:latin typeface="Arial" panose="020B0604020202020204" pitchFamily="34" charset="0"/>
                </a:rPr>
                <a:t> x                        number                          ch</a:t>
              </a:r>
            </a:p>
          </p:txBody>
        </p:sp>
      </p:grpSp>
      <p:sp>
        <p:nvSpPr>
          <p:cNvPr id="100363" name="Text Box 11">
            <a:extLst>
              <a:ext uri="{FF2B5EF4-FFF2-40B4-BE49-F238E27FC236}">
                <a16:creationId xmlns:a16="http://schemas.microsoft.com/office/drawing/2014/main" id="{D800568A-83C4-4081-B06F-55FC0C1C7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2986088"/>
            <a:ext cx="542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2000		2002			2006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1625</Words>
  <Application>Microsoft Office PowerPoint</Application>
  <PresentationFormat>On-screen Show (4:3)</PresentationFormat>
  <Paragraphs>438</Paragraphs>
  <Slides>30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Times New Roman</vt:lpstr>
      <vt:lpstr>Comic Sans MS</vt:lpstr>
      <vt:lpstr>Arial</vt:lpstr>
      <vt:lpstr>Courier New</vt:lpstr>
      <vt:lpstr>Arial Rounded MT Bold</vt:lpstr>
      <vt:lpstr>Default Design</vt:lpstr>
      <vt:lpstr>VISIO 5 Drawing</vt:lpstr>
      <vt:lpstr>C++ and Memory</vt:lpstr>
      <vt:lpstr>Procedural Concept</vt:lpstr>
      <vt:lpstr>Object-Oriented Concept</vt:lpstr>
      <vt:lpstr>C++</vt:lpstr>
      <vt:lpstr>Pointers, Dynamic Data, and Reference Types</vt:lpstr>
      <vt:lpstr>PowerPoint Presentation</vt:lpstr>
      <vt:lpstr>Recall that . . .</vt:lpstr>
      <vt:lpstr>Addresses in Memory</vt:lpstr>
      <vt:lpstr>Obtaining Memory Addresses</vt:lpstr>
      <vt:lpstr>What is a pointer variable?</vt:lpstr>
      <vt:lpstr>Using a Pointer Variable</vt:lpstr>
      <vt:lpstr>*: dereference operator</vt:lpstr>
      <vt:lpstr>Using the Dereference Operator</vt:lpstr>
      <vt:lpstr>Self –Test on Pointers</vt:lpstr>
      <vt:lpstr>Using a Pointer to Access the Elements of a String</vt:lpstr>
      <vt:lpstr>Reference Variables</vt:lpstr>
      <vt:lpstr>Why Reference Variables</vt:lpstr>
      <vt:lpstr>Reference Variables Example</vt:lpstr>
      <vt:lpstr>Dynamic Memory Allocation</vt:lpstr>
      <vt:lpstr>3 Kinds of Program Data</vt:lpstr>
      <vt:lpstr>Dynamic Memory Allocation Diagram</vt:lpstr>
      <vt:lpstr>Dynamic Memory Allocation </vt:lpstr>
      <vt:lpstr>Operator new Syntax</vt:lpstr>
      <vt:lpstr>Operator new</vt:lpstr>
      <vt:lpstr>The  NULL Pointer</vt:lpstr>
      <vt:lpstr>Operator delete Syntax</vt:lpstr>
      <vt:lpstr>Operator delete</vt:lpstr>
      <vt:lpstr>Example </vt:lpstr>
      <vt:lpstr>Pointers and Constants </vt:lpstr>
      <vt:lpstr>Take Home Message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Pointers, Reference Variables and memory organization</dc:title>
  <dc:creator>Wei Du</dc:creator>
  <cp:lastModifiedBy>Paul Anderson</cp:lastModifiedBy>
  <cp:revision>153</cp:revision>
  <dcterms:created xsi:type="dcterms:W3CDTF">2001-09-23T20:51:35Z</dcterms:created>
  <dcterms:modified xsi:type="dcterms:W3CDTF">2017-11-20T19:49:20Z</dcterms:modified>
</cp:coreProperties>
</file>