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12"/>
  </p:notesMasterIdLst>
  <p:sldIdLst>
    <p:sldId id="272" r:id="rId2"/>
    <p:sldId id="277" r:id="rId3"/>
    <p:sldId id="263" r:id="rId4"/>
    <p:sldId id="266" r:id="rId5"/>
    <p:sldId id="274" r:id="rId6"/>
    <p:sldId id="276" r:id="rId7"/>
    <p:sldId id="282" r:id="rId8"/>
    <p:sldId id="273" r:id="rId9"/>
    <p:sldId id="281"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
          <p15:clr>
            <a:srgbClr val="A4A3A4"/>
          </p15:clr>
        </p15:guide>
        <p15:guide id="2" pos="4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21" autoAdjust="0"/>
    <p:restoredTop sz="95597" autoAdjust="0"/>
  </p:normalViewPr>
  <p:slideViewPr>
    <p:cSldViewPr snapToGrid="0" snapToObjects="1">
      <p:cViewPr varScale="1">
        <p:scale>
          <a:sx n="76" d="100"/>
          <a:sy n="76" d="100"/>
        </p:scale>
        <p:origin x="1661" y="58"/>
      </p:cViewPr>
      <p:guideLst>
        <p:guide orient="horz" pos="1145"/>
        <p:guide pos="429"/>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DA98C-531F-445B-BA88-277184837B48}" type="datetimeFigureOut">
              <a:rPr lang="en-CA" smtClean="0"/>
              <a:t>2022-01-04</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DFE30-516F-42C2-B621-08381618CFDB}" type="slidenum">
              <a:rPr lang="en-CA" smtClean="0"/>
              <a:t>‹#›</a:t>
            </a:fld>
            <a:endParaRPr lang="en-CA"/>
          </a:p>
        </p:txBody>
      </p:sp>
    </p:spTree>
    <p:extLst>
      <p:ext uri="{BB962C8B-B14F-4D97-AF65-F5344CB8AC3E}">
        <p14:creationId xmlns:p14="http://schemas.microsoft.com/office/powerpoint/2010/main" val="1252975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Departments may point out their specific procedures</a:t>
            </a:r>
          </a:p>
        </p:txBody>
      </p:sp>
      <p:sp>
        <p:nvSpPr>
          <p:cNvPr id="4" name="Slide Number Placeholder 3"/>
          <p:cNvSpPr>
            <a:spLocks noGrp="1"/>
          </p:cNvSpPr>
          <p:nvPr>
            <p:ph type="sldNum" sz="quarter" idx="10"/>
          </p:nvPr>
        </p:nvSpPr>
        <p:spPr/>
        <p:txBody>
          <a:bodyPr/>
          <a:lstStyle/>
          <a:p>
            <a:fld id="{914DFE30-516F-42C2-B621-08381618CFDB}" type="slidenum">
              <a:rPr lang="en-CA" smtClean="0"/>
              <a:t>3</a:t>
            </a:fld>
            <a:endParaRPr lang="en-CA"/>
          </a:p>
        </p:txBody>
      </p:sp>
    </p:spTree>
    <p:extLst>
      <p:ext uri="{BB962C8B-B14F-4D97-AF65-F5344CB8AC3E}">
        <p14:creationId xmlns:p14="http://schemas.microsoft.com/office/powerpoint/2010/main" val="590667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1038" y="2130425"/>
            <a:ext cx="7777162" cy="1470025"/>
          </a:xfrm>
        </p:spPr>
        <p:txBody>
          <a:bodyPr lIns="0" tIns="0" rIns="0" bIns="0" anchor="t">
            <a:normAutofit/>
          </a:bodyPr>
          <a:lstStyle>
            <a:lvl1pPr algn="l">
              <a:defRPr sz="3600" b="0">
                <a:solidFill>
                  <a:schemeClr val="tx1"/>
                </a:solidFill>
                <a:latin typeface="Palatino Linotype"/>
                <a:cs typeface="Palatino Linotype"/>
              </a:defRPr>
            </a:lvl1pPr>
          </a:lstStyle>
          <a:p>
            <a:r>
              <a:rPr lang="en-US"/>
              <a:t>Click to edit Master title style</a:t>
            </a:r>
          </a:p>
        </p:txBody>
      </p:sp>
      <p:sp>
        <p:nvSpPr>
          <p:cNvPr id="3" name="Subtitle 2"/>
          <p:cNvSpPr>
            <a:spLocks noGrp="1"/>
          </p:cNvSpPr>
          <p:nvPr>
            <p:ph type="subTitle" idx="1"/>
          </p:nvPr>
        </p:nvSpPr>
        <p:spPr>
          <a:xfrm>
            <a:off x="685800" y="3886200"/>
            <a:ext cx="7772400" cy="1752600"/>
          </a:xfrm>
        </p:spPr>
        <p:txBody>
          <a:bodyPr lIns="0" bIns="0">
            <a:normAutofit/>
          </a:bodyPr>
          <a:lstStyle>
            <a:lvl1pPr marL="0" indent="0" algn="l">
              <a:buNone/>
              <a:defRPr sz="1800" b="1" i="0">
                <a:solidFill>
                  <a:schemeClr val="tx1">
                    <a:tint val="75000"/>
                  </a:schemeClr>
                </a:solidFill>
                <a:latin typeface="Calibri"/>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3"/>
          <p:cNvSpPr>
            <a:spLocks noGrp="1"/>
          </p:cNvSpPr>
          <p:nvPr>
            <p:ph type="dt" sz="half" idx="2"/>
          </p:nvPr>
        </p:nvSpPr>
        <p:spPr>
          <a:xfrm>
            <a:off x="685800" y="6495561"/>
            <a:ext cx="909770" cy="365125"/>
          </a:xfrm>
          <a:prstGeom prst="rect">
            <a:avLst/>
          </a:prstGeom>
        </p:spPr>
        <p:txBody>
          <a:bodyPr vert="horz" lIns="0" tIns="0" rIns="0" bIns="0" rtlCol="0" anchor="t"/>
          <a:lstStyle>
            <a:lvl1pPr algn="l">
              <a:defRPr sz="1200">
                <a:solidFill>
                  <a:schemeClr val="tx1">
                    <a:tint val="75000"/>
                  </a:schemeClr>
                </a:solidFill>
              </a:defRPr>
            </a:lvl1pPr>
          </a:lstStyle>
          <a:p>
            <a:fld id="{2F6AE53F-E227-A345-A672-286B2CEC4DE6}" type="datetimeFigureOut">
              <a:rPr lang="en-US"/>
              <a:pPr/>
              <a:t>1/4/2022</a:t>
            </a:fld>
            <a:endParaRPr lang="en-US"/>
          </a:p>
        </p:txBody>
      </p:sp>
      <p:sp>
        <p:nvSpPr>
          <p:cNvPr id="9" name="Footer Placeholder 4"/>
          <p:cNvSpPr>
            <a:spLocks noGrp="1"/>
          </p:cNvSpPr>
          <p:nvPr>
            <p:ph type="ftr" sz="quarter" idx="3"/>
          </p:nvPr>
        </p:nvSpPr>
        <p:spPr>
          <a:xfrm>
            <a:off x="1318787" y="6495561"/>
            <a:ext cx="3177013" cy="365125"/>
          </a:xfrm>
          <a:prstGeom prst="rect">
            <a:avLst/>
          </a:prstGeom>
        </p:spPr>
        <p:txBody>
          <a:bodyPr vert="horz" lIns="0" tIns="0" rIns="0" bIns="0" rtlCol="0" anchor="t"/>
          <a:lstStyle>
            <a:lvl1pPr algn="l">
              <a:defRPr sz="1200">
                <a:solidFill>
                  <a:schemeClr val="tx1">
                    <a:tint val="75000"/>
                  </a:schemeClr>
                </a:solidFill>
              </a:defRPr>
            </a:lvl1pPr>
          </a:lstStyle>
          <a:p>
            <a:endParaRPr lang="en-US"/>
          </a:p>
        </p:txBody>
      </p:sp>
      <p:sp>
        <p:nvSpPr>
          <p:cNvPr id="10" name="Slide Number Placeholder 5"/>
          <p:cNvSpPr>
            <a:spLocks noGrp="1"/>
          </p:cNvSpPr>
          <p:nvPr>
            <p:ph type="sldNum" sz="quarter" idx="4"/>
          </p:nvPr>
        </p:nvSpPr>
        <p:spPr>
          <a:xfrm>
            <a:off x="6553200" y="6495561"/>
            <a:ext cx="1904949" cy="365125"/>
          </a:xfrm>
          <a:prstGeom prst="rect">
            <a:avLst/>
          </a:prstGeom>
        </p:spPr>
        <p:txBody>
          <a:bodyPr vert="horz" lIns="0" tIns="0" rIns="0" bIns="0" rtlCol="0" anchor="t"/>
          <a:lstStyle>
            <a:lvl1pPr algn="r">
              <a:defRPr sz="1200">
                <a:solidFill>
                  <a:schemeClr val="tx1">
                    <a:tint val="75000"/>
                  </a:schemeClr>
                </a:solidFill>
              </a:defRPr>
            </a:lvl1pPr>
          </a:lstStyle>
          <a:p>
            <a:fld id="{10537617-F04D-2D48-8B5D-62F0364B9B54}" type="slidenum">
              <a:rPr lang="en-US"/>
              <a:pPr/>
              <a:t>‹#›</a:t>
            </a:fld>
            <a:endParaRPr lang="en-US"/>
          </a:p>
        </p:txBody>
      </p:sp>
      <p:pic>
        <p:nvPicPr>
          <p:cNvPr id="7" name="Picture 6" descr="Queens_FEAS_CC_Signatu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87" y="135577"/>
            <a:ext cx="2452166" cy="122608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817687"/>
            <a:ext cx="2057400" cy="44836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817687"/>
            <a:ext cx="6019800" cy="44836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E53F-E227-A345-A672-286B2CEC4DE6}" type="datetimeFigureOut">
              <a:rPr lang="en-US"/>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
        <p:nvSpPr>
          <p:cNvPr id="3" name="Content Placeholder 2"/>
          <p:cNvSpPr>
            <a:spLocks noGrp="1"/>
          </p:cNvSpPr>
          <p:nvPr>
            <p:ph idx="1"/>
          </p:nvPr>
        </p:nvSpPr>
        <p:spPr/>
        <p:txBody>
          <a:bodyPr lIns="0" tIns="0" rIns="0" bIns="0"/>
          <a:lstStyle>
            <a:lvl1pPr marL="228600" indent="-228600">
              <a:defRPr sz="2400">
                <a:latin typeface="Palatino Linotype"/>
                <a:cs typeface="Palatino Linotype"/>
              </a:defRPr>
            </a:lvl1pPr>
            <a:lvl2pPr marL="455613" indent="-227013">
              <a:defRPr sz="2400">
                <a:latin typeface="Palatino Linotype"/>
                <a:cs typeface="Palatino Linotype"/>
              </a:defRPr>
            </a:lvl2pPr>
            <a:lvl3pPr marL="684213" indent="-228600">
              <a:defRPr sz="2400">
                <a:latin typeface="Palatino Linotype"/>
                <a:cs typeface="Palatino Linotype"/>
              </a:defRPr>
            </a:lvl3pPr>
            <a:lvl4pPr marL="911225" indent="-227013">
              <a:defRPr>
                <a:latin typeface="Palatino Linotype"/>
                <a:cs typeface="Palatino Linotype"/>
              </a:defRPr>
            </a:lvl4pPr>
            <a:lvl5pPr marL="1139825" indent="-228600">
              <a:defRPr>
                <a:latin typeface="Palatino Linotype"/>
                <a:cs typeface="Palatino Linotyp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E53F-E227-A345-A672-286B2CEC4DE6}" type="datetimeFigureOut">
              <a:rPr lang="en-US"/>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pic>
        <p:nvPicPr>
          <p:cNvPr id="7" name="Picture 6" descr="Queens_FEAS_CC_Signatu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87" y="135577"/>
            <a:ext cx="2452166" cy="122608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6900"/>
            <a:ext cx="7808913" cy="1362075"/>
          </a:xfrm>
        </p:spPr>
        <p:txBody>
          <a:bodyPr anchor="t">
            <a:normAutofit/>
          </a:bodyPr>
          <a:lstStyle>
            <a:lvl1pPr algn="l">
              <a:defRPr sz="3600" b="0" i="0" cap="none">
                <a:solidFill>
                  <a:schemeClr val="tx1"/>
                </a:solidFill>
                <a:latin typeface="Palatino Linotype"/>
                <a:cs typeface="Palatino Linotype"/>
              </a:defRPr>
            </a:lvl1pPr>
          </a:lstStyle>
          <a:p>
            <a:r>
              <a:rPr lang="en-US"/>
              <a:t>Click to edit Master title style</a:t>
            </a:r>
          </a:p>
        </p:txBody>
      </p:sp>
      <p:sp>
        <p:nvSpPr>
          <p:cNvPr id="3" name="Text Placeholder 2"/>
          <p:cNvSpPr>
            <a:spLocks noGrp="1"/>
          </p:cNvSpPr>
          <p:nvPr>
            <p:ph type="body" idx="1"/>
          </p:nvPr>
        </p:nvSpPr>
        <p:spPr>
          <a:xfrm>
            <a:off x="681038" y="2906713"/>
            <a:ext cx="7813675" cy="1400017"/>
          </a:xfrm>
        </p:spPr>
        <p:txBody>
          <a:bodyPr lIns="0" tIns="0" rIns="0" bIns="0" anchor="b"/>
          <a:lstStyle>
            <a:lvl1pPr marL="0" indent="0">
              <a:buNone/>
              <a:defRPr sz="2000" b="1">
                <a:solidFill>
                  <a:schemeClr val="tx1">
                    <a:tint val="75000"/>
                  </a:schemeClr>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6AE53F-E227-A345-A672-286B2CEC4DE6}" type="datetimeFigureOut">
              <a:rPr lang="en-US"/>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pic>
        <p:nvPicPr>
          <p:cNvPr id="7" name="Picture 6" descr="Queens_FEAS_CC_Signatu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87" y="135577"/>
            <a:ext cx="2452166" cy="122608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1038" y="1817158"/>
            <a:ext cx="3814762" cy="4414838"/>
          </a:xfrm>
        </p:spPr>
        <p:txBody>
          <a:bodyPr lIns="0" tIns="0" rIns="0" bIns="0"/>
          <a:lstStyle>
            <a:lvl1pPr>
              <a:defRPr sz="2400" b="0" i="0">
                <a:latin typeface="Palatino Linotype"/>
                <a:cs typeface="Palatino Linotype"/>
              </a:defRPr>
            </a:lvl1pPr>
            <a:lvl2pPr>
              <a:defRPr sz="2400" b="0" i="0">
                <a:latin typeface="Palatino Linotype"/>
                <a:cs typeface="Palatino Linotype"/>
              </a:defRPr>
            </a:lvl2pPr>
            <a:lvl3pPr>
              <a:defRPr sz="1800" b="0" i="0">
                <a:latin typeface="Palatino Linotype"/>
                <a:cs typeface="Palatino Linotype"/>
              </a:defRPr>
            </a:lvl3pPr>
            <a:lvl4pPr>
              <a:defRPr sz="1800" b="0" i="0">
                <a:latin typeface="Palatino Linotype"/>
                <a:cs typeface="Palatino Linotype"/>
              </a:defRPr>
            </a:lvl4pPr>
            <a:lvl5pPr>
              <a:defRPr sz="1800" b="0" i="0">
                <a:latin typeface="Palatino Linotype"/>
                <a:cs typeface="Palatino Linotyp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2990" y="1817158"/>
            <a:ext cx="3883809" cy="4414838"/>
          </a:xfrm>
        </p:spPr>
        <p:txBody>
          <a:bodyPr lIns="0" tIns="0" rIns="0"/>
          <a:lstStyle>
            <a:lvl1pPr>
              <a:defRPr sz="2400" b="0" i="0">
                <a:latin typeface="Palatino Linotype"/>
                <a:cs typeface="Palatino Linotype"/>
              </a:defRPr>
            </a:lvl1pPr>
            <a:lvl2pPr>
              <a:defRPr sz="2400" b="0" i="0">
                <a:latin typeface="Palatino Linotype"/>
                <a:cs typeface="Palatino Linotype"/>
              </a:defRPr>
            </a:lvl2pPr>
            <a:lvl3pPr>
              <a:defRPr sz="1800" b="0" i="0">
                <a:latin typeface="Palatino Linotype"/>
                <a:cs typeface="Palatino Linotype"/>
              </a:defRPr>
            </a:lvl3pPr>
            <a:lvl4pPr>
              <a:defRPr sz="1800" b="0" i="0">
                <a:latin typeface="Palatino Linotype"/>
                <a:cs typeface="Palatino Linotype"/>
              </a:defRPr>
            </a:lvl4pPr>
            <a:lvl5pPr>
              <a:defRPr sz="1800" b="0" i="0">
                <a:latin typeface="Palatino Linotype"/>
                <a:cs typeface="Palatino Linotype"/>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6AE53F-E227-A345-A672-286B2CEC4DE6}" type="datetimeFigureOut">
              <a:rPr lang="en-US"/>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lang="en-US"/>
              <a:pPr/>
              <a:t>‹#›</a:t>
            </a:fld>
            <a:endParaRPr lang="en-US"/>
          </a:p>
        </p:txBody>
      </p:sp>
      <p:pic>
        <p:nvPicPr>
          <p:cNvPr id="8" name="Picture 7" descr="Queens_FEAS_CC_Signatu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87" y="135577"/>
            <a:ext cx="2452166" cy="122608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6AE53F-E227-A345-A672-286B2CEC4DE6}" type="datetimeFigureOut">
              <a:rPr lang="en-US"/>
              <a:pPr/>
              <a:t>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537617-F04D-2D48-8B5D-62F0364B9B54}" type="slidenum">
              <a:rPr lang="en-US"/>
              <a:pPr/>
              <a:t>‹#›</a:t>
            </a:fld>
            <a:endParaRPr lang="en-US"/>
          </a:p>
        </p:txBody>
      </p:sp>
      <p:pic>
        <p:nvPicPr>
          <p:cNvPr id="6" name="Picture 5" descr="Queens_FEAS_CC_Signatu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59787" y="135577"/>
            <a:ext cx="2452166" cy="122608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AE53F-E227-A345-A672-286B2CEC4DE6}" type="datetimeFigureOut">
              <a:rPr lang="en-US"/>
              <a:pPr/>
              <a:t>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1038" y="1278176"/>
            <a:ext cx="2784475" cy="887398"/>
          </a:xfrm>
        </p:spPr>
        <p:txBody>
          <a:bodyPr anchor="b">
            <a:normAutofit/>
          </a:bodyPr>
          <a:lstStyle>
            <a:lvl1pPr algn="l">
              <a:defRPr sz="1800" b="1"/>
            </a:lvl1pPr>
          </a:lstStyle>
          <a:p>
            <a:r>
              <a:rPr lang="en-US"/>
              <a:t>Click to edit Master title style</a:t>
            </a:r>
          </a:p>
        </p:txBody>
      </p:sp>
      <p:sp>
        <p:nvSpPr>
          <p:cNvPr id="3" name="Content Placeholder 2"/>
          <p:cNvSpPr>
            <a:spLocks noGrp="1"/>
          </p:cNvSpPr>
          <p:nvPr>
            <p:ph idx="1"/>
          </p:nvPr>
        </p:nvSpPr>
        <p:spPr>
          <a:xfrm>
            <a:off x="3575050" y="1816832"/>
            <a:ext cx="5111750" cy="4529138"/>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1038" y="2295831"/>
            <a:ext cx="2784475" cy="405013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AE53F-E227-A345-A672-286B2CEC4DE6}" type="datetimeFigureOut">
              <a:rPr lang="en-US"/>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505022"/>
            <a:ext cx="5486400" cy="566738"/>
          </a:xfrm>
        </p:spPr>
        <p:txBody>
          <a:bodyPr anchor="b"/>
          <a:lstStyle>
            <a:lvl1pPr algn="l">
              <a:defRPr sz="2000" b="0">
                <a:solidFill>
                  <a:schemeClr val="tx1"/>
                </a:solidFill>
                <a:latin typeface="Palatino Linotype"/>
                <a:cs typeface="Palatino Linotype"/>
              </a:defRPr>
            </a:lvl1pPr>
          </a:lstStyle>
          <a:p>
            <a:r>
              <a:rPr lang="en-US"/>
              <a:t>Click to edit Master title style</a:t>
            </a:r>
          </a:p>
        </p:txBody>
      </p:sp>
      <p:sp>
        <p:nvSpPr>
          <p:cNvPr id="3" name="Picture Placeholder 2"/>
          <p:cNvSpPr>
            <a:spLocks noGrp="1"/>
          </p:cNvSpPr>
          <p:nvPr>
            <p:ph type="pic" idx="1"/>
          </p:nvPr>
        </p:nvSpPr>
        <p:spPr>
          <a:xfrm>
            <a:off x="685800" y="1817688"/>
            <a:ext cx="7772349" cy="38211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5800" y="6071760"/>
            <a:ext cx="5486400" cy="804862"/>
          </a:xfrm>
        </p:spPr>
        <p:txBody>
          <a:bodyPr/>
          <a:lstStyle>
            <a:lvl1pPr marL="0" indent="0">
              <a:buNone/>
              <a:defRPr sz="1400" b="1" i="0">
                <a:latin typeface="Calibri"/>
                <a:cs typeface="Calibri"/>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6AE53F-E227-A345-A672-286B2CEC4DE6}" type="datetimeFigureOut">
              <a:rPr lang="en-US"/>
              <a:pPr/>
              <a:t>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81038" y="1817688"/>
            <a:ext cx="8005762" cy="45080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6AE53F-E227-A345-A672-286B2CEC4DE6}" type="datetimeFigureOut">
              <a:rPr lang="en-US"/>
              <a:pPr/>
              <a:t>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537617-F04D-2D48-8B5D-62F0364B9B54}"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695E247-86B5-FF4D-B03E-72FF32F0A047}"/>
              </a:ext>
            </a:extLst>
          </p:cNvPr>
          <p:cNvPicPr>
            <a:picLocks noChangeAspect="1"/>
          </p:cNvPicPr>
          <p:nvPr userDrawn="1"/>
        </p:nvPicPr>
        <p:blipFill>
          <a:blip r:embed="rId12"/>
          <a:stretch>
            <a:fillRect/>
          </a:stretch>
        </p:blipFill>
        <p:spPr>
          <a:xfrm>
            <a:off x="0" y="2686"/>
            <a:ext cx="9144000" cy="6858000"/>
          </a:xfrm>
          <a:prstGeom prst="rect">
            <a:avLst/>
          </a:prstGeom>
        </p:spPr>
      </p:pic>
      <p:sp>
        <p:nvSpPr>
          <p:cNvPr id="2" name="Title Placeholder 1"/>
          <p:cNvSpPr>
            <a:spLocks noGrp="1"/>
          </p:cNvSpPr>
          <p:nvPr>
            <p:ph type="title"/>
          </p:nvPr>
        </p:nvSpPr>
        <p:spPr>
          <a:xfrm>
            <a:off x="681038" y="0"/>
            <a:ext cx="6122987" cy="944387"/>
          </a:xfrm>
          <a:prstGeom prst="rect">
            <a:avLst/>
          </a:prstGeom>
        </p:spPr>
        <p:txBody>
          <a:bodyPr vert="horz" lIns="0" tIns="45720" rIns="91440" bIns="0" rtlCol="0" anchor="ctr">
            <a:normAutofit/>
          </a:bodyPr>
          <a:lstStyle/>
          <a:p>
            <a:r>
              <a:rPr lang="en-US"/>
              <a:t>Click to edit Master title style</a:t>
            </a:r>
          </a:p>
        </p:txBody>
      </p:sp>
      <p:sp>
        <p:nvSpPr>
          <p:cNvPr id="3" name="Text Placeholder 2"/>
          <p:cNvSpPr>
            <a:spLocks noGrp="1"/>
          </p:cNvSpPr>
          <p:nvPr>
            <p:ph type="body" idx="1"/>
          </p:nvPr>
        </p:nvSpPr>
        <p:spPr>
          <a:xfrm>
            <a:off x="681038" y="1817688"/>
            <a:ext cx="8005762" cy="4308475"/>
          </a:xfrm>
          <a:prstGeom prst="rect">
            <a:avLst/>
          </a:prstGeom>
        </p:spPr>
        <p:txBody>
          <a:bodyPr vert="horz" lIns="0" tIns="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95561"/>
            <a:ext cx="909770" cy="365125"/>
          </a:xfrm>
          <a:prstGeom prst="rect">
            <a:avLst/>
          </a:prstGeom>
        </p:spPr>
        <p:txBody>
          <a:bodyPr vert="horz" lIns="0" tIns="0" rIns="0" bIns="0" rtlCol="0" anchor="t"/>
          <a:lstStyle>
            <a:lvl1pPr algn="l">
              <a:defRPr sz="1200">
                <a:solidFill>
                  <a:schemeClr val="tx1">
                    <a:tint val="75000"/>
                  </a:schemeClr>
                </a:solidFill>
              </a:defRPr>
            </a:lvl1pPr>
          </a:lstStyle>
          <a:p>
            <a:fld id="{2F6AE53F-E227-A345-A672-286B2CEC4DE6}" type="datetimeFigureOut">
              <a:rPr lang="en-US"/>
              <a:pPr/>
              <a:t>1/4/2022</a:t>
            </a:fld>
            <a:endParaRPr lang="en-US"/>
          </a:p>
        </p:txBody>
      </p:sp>
      <p:sp>
        <p:nvSpPr>
          <p:cNvPr id="5" name="Footer Placeholder 4"/>
          <p:cNvSpPr>
            <a:spLocks noGrp="1"/>
          </p:cNvSpPr>
          <p:nvPr>
            <p:ph type="ftr" sz="quarter" idx="3"/>
          </p:nvPr>
        </p:nvSpPr>
        <p:spPr>
          <a:xfrm>
            <a:off x="1318787" y="6495561"/>
            <a:ext cx="3177013" cy="365125"/>
          </a:xfrm>
          <a:prstGeom prst="rect">
            <a:avLst/>
          </a:prstGeom>
        </p:spPr>
        <p:txBody>
          <a:bodyPr vert="horz" lIns="0" tIns="0" rIns="0" bIns="0" rtlCol="0" anchor="t"/>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495561"/>
            <a:ext cx="1904949" cy="365125"/>
          </a:xfrm>
          <a:prstGeom prst="rect">
            <a:avLst/>
          </a:prstGeom>
        </p:spPr>
        <p:txBody>
          <a:bodyPr vert="horz" lIns="0" tIns="0" rIns="0" bIns="0" rtlCol="0" anchor="t"/>
          <a:lstStyle>
            <a:lvl1pPr algn="r">
              <a:defRPr sz="1200">
                <a:solidFill>
                  <a:schemeClr val="tx1">
                    <a:tint val="75000"/>
                  </a:schemeClr>
                </a:solidFill>
              </a:defRPr>
            </a:lvl1pPr>
          </a:lstStyle>
          <a:p>
            <a:fld id="{10537617-F04D-2D48-8B5D-62F0364B9B54}"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457200" rtl="0" eaLnBrk="1" latinLnBrk="0" hangingPunct="1">
        <a:lnSpc>
          <a:spcPts val="2400"/>
        </a:lnSpc>
        <a:spcBef>
          <a:spcPct val="0"/>
        </a:spcBef>
        <a:buNone/>
        <a:defRPr sz="2400" b="1" kern="1200">
          <a:solidFill>
            <a:schemeClr val="accent1"/>
          </a:solidFill>
          <a:latin typeface="+mj-lt"/>
          <a:ea typeface="+mj-ea"/>
          <a:cs typeface="+mj-cs"/>
        </a:defRPr>
      </a:lvl1pPr>
    </p:titleStyle>
    <p:body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engineering.queensu.ca/Current-Students/index.html" TargetMode="External"/><Relationship Id="rId2" Type="http://schemas.openxmlformats.org/officeDocument/2006/relationships/hyperlink" Target="https://engineering.queensu.ca/Current-Students/Registration-Guide/Academic-Advisor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queensu.ca/hreo/resourc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queensu.ca/studentwellness/forms#extenuating-circumstances" TargetMode="External"/><Relationship Id="rId3" Type="http://schemas.openxmlformats.org/officeDocument/2006/relationships/image" Target="../media/image3.png"/><Relationship Id="rId7" Type="http://schemas.openxmlformats.org/officeDocument/2006/relationships/hyperlink" Target="mailto:engineering.aac@queensu.ca" TargetMode="External"/><Relationship Id="rId2" Type="http://schemas.openxmlformats.org/officeDocument/2006/relationships/hyperlink" Target="https://engineering.queensu.ca/Current-Students/absences-accommodations/academic-consideration.html" TargetMode="External"/><Relationship Id="rId1" Type="http://schemas.openxmlformats.org/officeDocument/2006/relationships/slideLayout" Target="../slideLayouts/slideLayout2.xml"/><Relationship Id="rId6" Type="http://schemas.openxmlformats.org/officeDocument/2006/relationships/hyperlink" Target="https://qfeas.it/accom" TargetMode="External"/><Relationship Id="rId5" Type="http://schemas.openxmlformats.org/officeDocument/2006/relationships/hyperlink" Target="https://www.queensu.ca/studentwellness/sites/swswww/files/uploaded_files/EC%20Request%20for%20Academic%20Consideration%20Form%20August%202020%20-%20fillable.pdf"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mailto:gsas.intake@queensu.ca" TargetMode="External"/><Relationship Id="rId2" Type="http://schemas.openxmlformats.org/officeDocument/2006/relationships/hyperlink" Target="mailto:Engineering.aac@queensu.ca"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mailto:intake.wellness@queensu.ca"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queensu.ca/studentwellness/accessibility-services/download-loa-notify-instructors" TargetMode="External"/><Relationship Id="rId7" Type="http://schemas.openxmlformats.org/officeDocument/2006/relationships/image" Target="../media/image3.png"/><Relationship Id="rId2" Type="http://schemas.openxmlformats.org/officeDocument/2006/relationships/hyperlink" Target="https://engineering.queensu.ca/Current-Students/absences-accommodations/academic-accommodations.html" TargetMode="External"/><Relationship Id="rId1" Type="http://schemas.openxmlformats.org/officeDocument/2006/relationships/slideLayout" Target="../slideLayouts/slideLayout2.xml"/><Relationship Id="rId6" Type="http://schemas.openxmlformats.org/officeDocument/2006/relationships/hyperlink" Target="mailto:qsas.intake@queensu.ca" TargetMode="External"/><Relationship Id="rId5" Type="http://schemas.openxmlformats.org/officeDocument/2006/relationships/hyperlink" Target="https://login.queensu.ca/idp/profile/SAML2/Redirect/SSO?execution=e1s2" TargetMode="External"/><Relationship Id="rId4" Type="http://schemas.openxmlformats.org/officeDocument/2006/relationships/hyperlink" Target="https://qfeas.it/accom" TargetMode="External"/><Relationship Id="rId9" Type="http://schemas.openxmlformats.org/officeDocument/2006/relationships/hyperlink" Target="mailto:engineering.aac@queensu.c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mailto:qsas.intake@queensu.ca" TargetMode="External"/><Relationship Id="rId5" Type="http://schemas.openxmlformats.org/officeDocument/2006/relationships/hyperlink" Target="mailto:engineering.aac@queensu.ca" TargetMode="External"/><Relationship Id="rId4" Type="http://schemas.openxmlformats.org/officeDocument/2006/relationships/hyperlink" Target="https://qfeas.it/ac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gineering.queensu.ca/engwell-hub/index.html" TargetMode="External"/><Relationship Id="rId3" Type="http://schemas.openxmlformats.org/officeDocument/2006/relationships/hyperlink" Target="https://www.queensu.ca/studentwellness/empower-me" TargetMode="External"/><Relationship Id="rId7" Type="http://schemas.openxmlformats.org/officeDocument/2006/relationships/hyperlink" Target="https://engineering.queensu.ca/Current-Students/supportive-personal-counselling" TargetMode="External"/><Relationship Id="rId2" Type="http://schemas.openxmlformats.org/officeDocument/2006/relationships/hyperlink" Target="https://www.queensu.ca/studentwellnes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hyperlink" Target="https://can01.safelinks.protection.outlook.com/?url=http%3A%2F%2Fwww.good2talk.ca%2F&amp;data=04%7C01%7Cengineering.academic%40queensu.ca%7C33cf129db67d4d74115908d8c4700698%7Cd61ecb3b38b142d582c4efb2838b925c%7C1%7C0%7C637475332712970354%7CUnknown%7CTWFpbGZsb3d8eyJWIjoiMC4wLjAwMDAiLCJQIjoiV2luMzIiLCJBTiI6Ik1haWwiLCJXVCI6Mn0%3D%7C1000&amp;sdata=zJy4UaKdXj2nznrBvxijFelK7ygFKJBMQcqbswEMGD0%3D&amp;reserved=0" TargetMode="External"/><Relationship Id="rId9" Type="http://schemas.openxmlformats.org/officeDocument/2006/relationships/hyperlink" Target="https://welcome.engineering.queensu.ca/resour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F241-99B5-4861-881F-987E1B2BC3BC}"/>
              </a:ext>
            </a:extLst>
          </p:cNvPr>
          <p:cNvSpPr>
            <a:spLocks noGrp="1"/>
          </p:cNvSpPr>
          <p:nvPr>
            <p:ph type="title"/>
          </p:nvPr>
        </p:nvSpPr>
        <p:spPr>
          <a:xfrm>
            <a:off x="681038" y="51306"/>
            <a:ext cx="6122987" cy="944387"/>
          </a:xfrm>
        </p:spPr>
        <p:txBody>
          <a:bodyPr>
            <a:normAutofit/>
          </a:bodyPr>
          <a:lstStyle/>
          <a:p>
            <a:r>
              <a:rPr lang="en-CA" sz="3600" dirty="0">
                <a:latin typeface="Palatino Linotype" panose="02040502050505030304" pitchFamily="18" charset="0"/>
              </a:rPr>
              <a:t>Academic Integrity </a:t>
            </a:r>
          </a:p>
        </p:txBody>
      </p:sp>
      <p:sp>
        <p:nvSpPr>
          <p:cNvPr id="5" name="Rectangle 4">
            <a:extLst>
              <a:ext uri="{FF2B5EF4-FFF2-40B4-BE49-F238E27FC236}">
                <a16:creationId xmlns:a16="http://schemas.microsoft.com/office/drawing/2014/main" id="{E6944A87-3DF5-472D-A832-E9679DFD47C7}"/>
              </a:ext>
            </a:extLst>
          </p:cNvPr>
          <p:cNvSpPr/>
          <p:nvPr/>
        </p:nvSpPr>
        <p:spPr>
          <a:xfrm>
            <a:off x="281692" y="1896598"/>
            <a:ext cx="7968929" cy="193899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wrap="square">
            <a:spAutoFit/>
          </a:bodyPr>
          <a:lstStyle/>
          <a:p>
            <a:pPr>
              <a:spcAft>
                <a:spcPts val="1200"/>
              </a:spcAft>
            </a:pPr>
            <a:r>
              <a:rPr lang="en-CA" i="1" dirty="0">
                <a:solidFill>
                  <a:schemeClr val="tx1"/>
                </a:solidFill>
                <a:latin typeface="Palatino Linotype" panose="02040502050505030304" pitchFamily="18" charset="0"/>
              </a:rPr>
              <a:t>Engineers have a duty to:</a:t>
            </a:r>
            <a:endParaRPr lang="en-US" i="1" dirty="0">
              <a:solidFill>
                <a:schemeClr val="tx1"/>
              </a:solidFill>
              <a:latin typeface="Palatino Linotype" panose="02040502050505030304" pitchFamily="18" charset="0"/>
            </a:endParaRPr>
          </a:p>
          <a:p>
            <a:pPr marL="285750" lvl="0" indent="-285750">
              <a:spcAft>
                <a:spcPts val="1200"/>
              </a:spcAft>
              <a:buFont typeface="Arial" charset="0"/>
              <a:buChar char="•"/>
            </a:pPr>
            <a:r>
              <a:rPr lang="en-CA" i="1" dirty="0">
                <a:solidFill>
                  <a:schemeClr val="tx1"/>
                </a:solidFill>
                <a:latin typeface="Palatino Linotype" panose="02040502050505030304" pitchFamily="18" charset="0"/>
              </a:rPr>
              <a:t>Act at all times with devotion to the high ideals of personal honour and professional integrity</a:t>
            </a:r>
            <a:endParaRPr lang="en-US" i="1" dirty="0">
              <a:solidFill>
                <a:schemeClr val="tx1"/>
              </a:solidFill>
              <a:latin typeface="Palatino Linotype" panose="02040502050505030304" pitchFamily="18" charset="0"/>
            </a:endParaRPr>
          </a:p>
          <a:p>
            <a:pPr marL="285750" lvl="0" indent="-285750">
              <a:spcAft>
                <a:spcPts val="1200"/>
              </a:spcAft>
              <a:buFont typeface="Arial" charset="0"/>
              <a:buChar char="•"/>
            </a:pPr>
            <a:r>
              <a:rPr lang="en-CA" i="1" dirty="0">
                <a:solidFill>
                  <a:schemeClr val="tx1"/>
                </a:solidFill>
                <a:latin typeface="Palatino Linotype" panose="02040502050505030304" pitchFamily="18" charset="0"/>
              </a:rPr>
              <a:t>Give proper credit for engineering work</a:t>
            </a:r>
            <a:endParaRPr lang="en-US" dirty="0">
              <a:solidFill>
                <a:schemeClr val="tx1"/>
              </a:solidFill>
              <a:latin typeface="Palatino Linotype" panose="02040502050505030304" pitchFamily="18" charset="0"/>
            </a:endParaRPr>
          </a:p>
          <a:p>
            <a:pPr lvl="0">
              <a:spcAft>
                <a:spcPts val="1200"/>
              </a:spcAft>
            </a:pPr>
            <a:r>
              <a:rPr lang="en-CA" i="1" dirty="0">
                <a:solidFill>
                  <a:schemeClr val="tx1"/>
                </a:solidFill>
                <a:latin typeface="Palatino Linotype" panose="02040502050505030304" pitchFamily="18" charset="0"/>
              </a:rPr>
              <a:t>- Professional Engineers Ontario Code of Ethics, Section 77 of the O. Reg. 941</a:t>
            </a:r>
            <a:endParaRPr lang="en-US" dirty="0">
              <a:solidFill>
                <a:schemeClr val="tx1"/>
              </a:solidFill>
              <a:latin typeface="Palatino Linotype" panose="02040502050505030304" pitchFamily="18" charset="0"/>
            </a:endParaRPr>
          </a:p>
        </p:txBody>
      </p:sp>
      <p:sp>
        <p:nvSpPr>
          <p:cNvPr id="6" name="TextBox 5">
            <a:extLst>
              <a:ext uri="{FF2B5EF4-FFF2-40B4-BE49-F238E27FC236}">
                <a16:creationId xmlns:a16="http://schemas.microsoft.com/office/drawing/2014/main" id="{577E4664-25C7-482E-8130-ABC2E27D8E92}"/>
              </a:ext>
            </a:extLst>
          </p:cNvPr>
          <p:cNvSpPr txBox="1"/>
          <p:nvPr/>
        </p:nvSpPr>
        <p:spPr>
          <a:xfrm>
            <a:off x="281692" y="6349232"/>
            <a:ext cx="6936689" cy="369332"/>
          </a:xfrm>
          <a:prstGeom prst="rect">
            <a:avLst/>
          </a:prstGeom>
          <a:noFill/>
        </p:spPr>
        <p:txBody>
          <a:bodyPr wrap="square" rtlCol="0">
            <a:spAutoFit/>
          </a:bodyPr>
          <a:lstStyle/>
          <a:p>
            <a:r>
              <a:rPr lang="en-CA" b="1" u="sng" dirty="0">
                <a:solidFill>
                  <a:schemeClr val="tx2">
                    <a:lumMod val="75000"/>
                    <a:lumOff val="25000"/>
                  </a:schemeClr>
                </a:solidFill>
                <a:latin typeface="Palatino Linotype" panose="02040502050505030304" pitchFamily="18" charset="0"/>
              </a:rPr>
              <a:t>https://</a:t>
            </a:r>
            <a:r>
              <a:rPr lang="en-CA" b="1" u="sng" dirty="0" err="1">
                <a:solidFill>
                  <a:schemeClr val="tx2">
                    <a:lumMod val="75000"/>
                    <a:lumOff val="25000"/>
                  </a:schemeClr>
                </a:solidFill>
                <a:latin typeface="Palatino Linotype" panose="02040502050505030304" pitchFamily="18" charset="0"/>
              </a:rPr>
              <a:t>my.engineering.queensu.ca</a:t>
            </a:r>
            <a:r>
              <a:rPr lang="en-CA" b="1" u="sng" dirty="0">
                <a:solidFill>
                  <a:schemeClr val="tx2">
                    <a:lumMod val="75000"/>
                    <a:lumOff val="25000"/>
                  </a:schemeClr>
                </a:solidFill>
                <a:latin typeface="Palatino Linotype" panose="02040502050505030304" pitchFamily="18" charset="0"/>
              </a:rPr>
              <a:t>/policy/</a:t>
            </a:r>
            <a:r>
              <a:rPr lang="en-CA" b="1" u="sng" dirty="0" err="1">
                <a:solidFill>
                  <a:schemeClr val="tx2">
                    <a:lumMod val="75000"/>
                    <a:lumOff val="25000"/>
                  </a:schemeClr>
                </a:solidFill>
                <a:latin typeface="Palatino Linotype" panose="02040502050505030304" pitchFamily="18" charset="0"/>
              </a:rPr>
              <a:t>Honesty.html</a:t>
            </a:r>
            <a:endParaRPr lang="en-CA" b="1" dirty="0">
              <a:solidFill>
                <a:schemeClr val="tx2">
                  <a:lumMod val="75000"/>
                  <a:lumOff val="25000"/>
                </a:schemeClr>
              </a:solidFill>
              <a:latin typeface="Palatino Linotype" panose="02040502050505030304" pitchFamily="18" charset="0"/>
            </a:endParaRPr>
          </a:p>
        </p:txBody>
      </p:sp>
      <p:sp>
        <p:nvSpPr>
          <p:cNvPr id="4" name="TextBox 3"/>
          <p:cNvSpPr txBox="1"/>
          <p:nvPr/>
        </p:nvSpPr>
        <p:spPr>
          <a:xfrm>
            <a:off x="281691" y="4471994"/>
            <a:ext cx="7968929"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i="1" dirty="0">
                <a:latin typeface="Palatino Linotype" panose="02040502050505030304" pitchFamily="18" charset="0"/>
              </a:rPr>
              <a:t>The material presented in this course is the property of the instructor unless otherwise stated. Copying this material for distribution (e.g. uploading material to a commercial third-party website) can lead to a violation of Copyright law.</a:t>
            </a:r>
            <a:endParaRPr lang="en-CA" i="1" dirty="0">
              <a:latin typeface="Palatino Linotype" panose="02040502050505030304" pitchFamily="18" charset="0"/>
            </a:endParaRPr>
          </a:p>
        </p:txBody>
      </p:sp>
    </p:spTree>
    <p:extLst>
      <p:ext uri="{BB962C8B-B14F-4D97-AF65-F5344CB8AC3E}">
        <p14:creationId xmlns:p14="http://schemas.microsoft.com/office/powerpoint/2010/main" val="2807189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A70-61BD-4F23-B5C3-9DE894E698F9}"/>
              </a:ext>
            </a:extLst>
          </p:cNvPr>
          <p:cNvSpPr>
            <a:spLocks noGrp="1"/>
          </p:cNvSpPr>
          <p:nvPr>
            <p:ph type="title"/>
          </p:nvPr>
        </p:nvSpPr>
        <p:spPr>
          <a:xfrm>
            <a:off x="681038" y="12231"/>
            <a:ext cx="6122987" cy="944387"/>
          </a:xfrm>
        </p:spPr>
        <p:txBody>
          <a:bodyPr>
            <a:normAutofit/>
          </a:bodyPr>
          <a:lstStyle/>
          <a:p>
            <a:r>
              <a:rPr lang="en-CA" sz="3600" dirty="0">
                <a:latin typeface="Palatino Linotype" panose="02040502050505030304" pitchFamily="18" charset="0"/>
              </a:rPr>
              <a:t>Need support?</a:t>
            </a:r>
          </a:p>
        </p:txBody>
      </p:sp>
      <p:sp>
        <p:nvSpPr>
          <p:cNvPr id="3" name="Content Placeholder 2">
            <a:extLst>
              <a:ext uri="{FF2B5EF4-FFF2-40B4-BE49-F238E27FC236}">
                <a16:creationId xmlns:a16="http://schemas.microsoft.com/office/drawing/2014/main" id="{A495064C-3526-4101-B4BB-747E4B6F9CBF}"/>
              </a:ext>
            </a:extLst>
          </p:cNvPr>
          <p:cNvSpPr>
            <a:spLocks noGrp="1"/>
          </p:cNvSpPr>
          <p:nvPr>
            <p:ph idx="1"/>
          </p:nvPr>
        </p:nvSpPr>
        <p:spPr>
          <a:xfrm>
            <a:off x="260020" y="3784836"/>
            <a:ext cx="8671631" cy="1236304"/>
          </a:xfrm>
        </p:spPr>
        <p:txBody>
          <a:bodyPr>
            <a:normAutofit lnSpcReduction="10000"/>
          </a:bodyPr>
          <a:lstStyle/>
          <a:p>
            <a:pPr marL="0" indent="0">
              <a:lnSpc>
                <a:spcPct val="120000"/>
              </a:lnSpc>
              <a:buNone/>
            </a:pPr>
            <a:r>
              <a:rPr lang="en-CA" dirty="0">
                <a:solidFill>
                  <a:srgbClr val="002060"/>
                </a:solidFill>
              </a:rPr>
              <a:t>List of advisors:</a:t>
            </a:r>
            <a:r>
              <a:rPr lang="en-US" dirty="0"/>
              <a:t> </a:t>
            </a:r>
          </a:p>
          <a:p>
            <a:pPr marL="0" indent="0">
              <a:buNone/>
            </a:pPr>
            <a:r>
              <a:rPr lang="en-CA" dirty="0">
                <a:hlinkClick r:id="rId2"/>
              </a:rPr>
              <a:t>https://engineering.queensu.ca/Current-Students/Registration-Guide/Academic-Advisors.html</a:t>
            </a:r>
            <a:endParaRPr lang="en-CA" dirty="0"/>
          </a:p>
          <a:p>
            <a:pPr marL="0" indent="0">
              <a:buNone/>
            </a:pPr>
            <a:endParaRPr lang="en-CA" dirty="0"/>
          </a:p>
        </p:txBody>
      </p:sp>
      <p:sp>
        <p:nvSpPr>
          <p:cNvPr id="5" name="Content Placeholder 2"/>
          <p:cNvSpPr txBox="1">
            <a:spLocks/>
          </p:cNvSpPr>
          <p:nvPr/>
        </p:nvSpPr>
        <p:spPr>
          <a:xfrm>
            <a:off x="308999" y="2191605"/>
            <a:ext cx="8631974" cy="1327318"/>
          </a:xfrm>
          <a:prstGeom prst="rect">
            <a:avLst/>
          </a:prstGeom>
        </p:spPr>
        <p:txBody>
          <a:bodyPr vert="horz" lIns="0" tIns="0" rIns="0" bIns="0" rtlCol="0">
            <a:normAutofit/>
          </a:bodyPr>
          <a:lstStyle>
            <a:lvl1pPr marL="228600"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1pPr>
            <a:lvl2pPr marL="455613" indent="-227013"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2pPr>
            <a:lvl3pPr marL="684213" indent="-228600" algn="l" defTabSz="457200" rtl="0" eaLnBrk="1" latinLnBrk="0" hangingPunct="1">
              <a:spcBef>
                <a:spcPct val="20000"/>
              </a:spcBef>
              <a:buFont typeface="Arial"/>
              <a:buChar char="•"/>
              <a:defRPr sz="2400" b="0" i="0" kern="1200">
                <a:solidFill>
                  <a:schemeClr val="tx1"/>
                </a:solidFill>
                <a:latin typeface="Palatino Linotype"/>
                <a:ea typeface="+mn-ea"/>
                <a:cs typeface="Palatino Linotype"/>
              </a:defRPr>
            </a:lvl3pPr>
            <a:lvl4pPr marL="911225" indent="-227013"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4pPr>
            <a:lvl5pPr marL="1139825" indent="-228600" algn="l" defTabSz="457200" rtl="0" eaLnBrk="1" latinLnBrk="0" hangingPunct="1">
              <a:spcBef>
                <a:spcPct val="20000"/>
              </a:spcBef>
              <a:buFont typeface="Arial"/>
              <a:buChar char="»"/>
              <a:defRPr sz="2000" b="0" i="0" kern="1200">
                <a:solidFill>
                  <a:schemeClr val="tx1"/>
                </a:solidFill>
                <a:latin typeface="Palatino Linotype"/>
                <a:ea typeface="+mn-ea"/>
                <a:cs typeface="Palatino Linotyp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CA" dirty="0">
                <a:solidFill>
                  <a:srgbClr val="002060"/>
                </a:solidFill>
              </a:rPr>
              <a:t>List of resources:</a:t>
            </a:r>
          </a:p>
          <a:p>
            <a:pPr marL="0" indent="0">
              <a:buNone/>
            </a:pPr>
            <a:r>
              <a:rPr lang="en-CA" dirty="0">
                <a:solidFill>
                  <a:srgbClr val="002060"/>
                </a:solidFill>
                <a:hlinkClick r:id="rId3"/>
              </a:rPr>
              <a:t>https://engineering.queensu.ca/Current-Students/index.html</a:t>
            </a:r>
            <a:endParaRPr lang="en-CA" dirty="0">
              <a:solidFill>
                <a:srgbClr val="002060"/>
              </a:solidFill>
            </a:endParaRPr>
          </a:p>
          <a:p>
            <a:pPr marL="0" indent="0">
              <a:buNone/>
            </a:pPr>
            <a:endParaRPr lang="en-CA" dirty="0">
              <a:solidFill>
                <a:srgbClr val="002060"/>
              </a:solidFill>
            </a:endParaRPr>
          </a:p>
          <a:p>
            <a:pPr marL="0" indent="0">
              <a:buFont typeface="Arial"/>
              <a:buNone/>
            </a:pPr>
            <a:endParaRPr lang="en-CA" dirty="0"/>
          </a:p>
        </p:txBody>
      </p:sp>
    </p:spTree>
    <p:extLst>
      <p:ext uri="{BB962C8B-B14F-4D97-AF65-F5344CB8AC3E}">
        <p14:creationId xmlns:p14="http://schemas.microsoft.com/office/powerpoint/2010/main" val="2431420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F241-99B5-4861-881F-987E1B2BC3BC}"/>
              </a:ext>
            </a:extLst>
          </p:cNvPr>
          <p:cNvSpPr>
            <a:spLocks noGrp="1"/>
          </p:cNvSpPr>
          <p:nvPr>
            <p:ph type="title"/>
          </p:nvPr>
        </p:nvSpPr>
        <p:spPr>
          <a:xfrm>
            <a:off x="152399" y="51306"/>
            <a:ext cx="7577959" cy="944387"/>
          </a:xfrm>
        </p:spPr>
        <p:txBody>
          <a:bodyPr>
            <a:normAutofit/>
          </a:bodyPr>
          <a:lstStyle/>
          <a:p>
            <a:r>
              <a:rPr lang="en-CA" sz="2800" dirty="0">
                <a:latin typeface="Palatino Linotype" panose="02040502050505030304" pitchFamily="18" charset="0"/>
              </a:rPr>
              <a:t>Departures from Academic Integrity (DFAI)</a:t>
            </a:r>
          </a:p>
        </p:txBody>
      </p:sp>
      <p:sp>
        <p:nvSpPr>
          <p:cNvPr id="3" name="Content Placeholder 2">
            <a:extLst>
              <a:ext uri="{FF2B5EF4-FFF2-40B4-BE49-F238E27FC236}">
                <a16:creationId xmlns:a16="http://schemas.microsoft.com/office/drawing/2014/main" id="{4CEC118C-8C7F-4A5F-8BFB-B4F4E1E6ADFA}"/>
              </a:ext>
            </a:extLst>
          </p:cNvPr>
          <p:cNvSpPr>
            <a:spLocks noGrp="1"/>
          </p:cNvSpPr>
          <p:nvPr>
            <p:ph idx="1"/>
          </p:nvPr>
        </p:nvSpPr>
        <p:spPr>
          <a:xfrm>
            <a:off x="247017" y="1161418"/>
            <a:ext cx="8765603" cy="5187813"/>
          </a:xfrm>
        </p:spPr>
        <p:txBody>
          <a:bodyPr>
            <a:normAutofit fontScale="55000" lnSpcReduction="20000"/>
          </a:bodyPr>
          <a:lstStyle/>
          <a:p>
            <a:pPr>
              <a:lnSpc>
                <a:spcPct val="120000"/>
              </a:lnSpc>
            </a:pPr>
            <a:r>
              <a:rPr lang="en-US" sz="2900" b="1" dirty="0">
                <a:latin typeface="+mn-lt"/>
              </a:rPr>
              <a:t>DFAI includes plagiarism, use of unauthorized materials or services, facilitation, forgery, falsification, unauthorized use of intellectual property, collaboration during individual assessments, sharing material with unauthorized parties including online tutoring services </a:t>
            </a:r>
            <a:r>
              <a:rPr lang="en-US" sz="2900" b="1" dirty="0" err="1">
                <a:latin typeface="+mn-lt"/>
              </a:rPr>
              <a:t>etc</a:t>
            </a:r>
            <a:r>
              <a:rPr lang="en-US" sz="2900" b="1" dirty="0">
                <a:latin typeface="+mn-lt"/>
              </a:rPr>
              <a:t> (this is not an exhaustive list)</a:t>
            </a:r>
          </a:p>
          <a:p>
            <a:pPr>
              <a:lnSpc>
                <a:spcPct val="120000"/>
              </a:lnSpc>
              <a:buFont typeface="Wingdings" panose="05000000000000000000" pitchFamily="2" charset="2"/>
              <a:buChar char="Ø"/>
            </a:pPr>
            <a:r>
              <a:rPr lang="en-CA" sz="2600" b="1" dirty="0">
                <a:latin typeface="+mn-lt"/>
              </a:rPr>
              <a:t>We expect that submitted work bears the name of all those contributing to it, and properly cites all sources of information. Students should not allow others to copy their work. </a:t>
            </a:r>
          </a:p>
          <a:p>
            <a:pPr>
              <a:lnSpc>
                <a:spcPct val="120000"/>
              </a:lnSpc>
              <a:buFont typeface="Wingdings" panose="05000000000000000000" pitchFamily="2" charset="2"/>
              <a:buChar char="Ø"/>
            </a:pPr>
            <a:endParaRPr lang="en-CA" b="1" dirty="0">
              <a:latin typeface="+mn-lt"/>
            </a:endParaRPr>
          </a:p>
          <a:p>
            <a:pPr>
              <a:lnSpc>
                <a:spcPct val="120000"/>
              </a:lnSpc>
            </a:pPr>
            <a:r>
              <a:rPr lang="en-US" sz="2500" b="1" u="sng" dirty="0">
                <a:latin typeface="+mn-lt"/>
              </a:rPr>
              <a:t>In the case of online exams</a:t>
            </a:r>
            <a:r>
              <a:rPr lang="en-US" sz="2500" b="1" dirty="0">
                <a:latin typeface="+mn-lt"/>
              </a:rPr>
              <a:t>, impersonating another student, copying, making information available to another student about the exam questions or possible answers, communicating with another person during an exam or about an exam during the exam window, or accessing unauthorized materials, including smart devices, are all examples of actions in contravention of academic integrity (this is not an exhaustive list)</a:t>
            </a:r>
          </a:p>
          <a:p>
            <a:pPr>
              <a:lnSpc>
                <a:spcPct val="120000"/>
              </a:lnSpc>
            </a:pPr>
            <a:endParaRPr lang="en-US" dirty="0">
              <a:latin typeface="+mn-lt"/>
            </a:endParaRPr>
          </a:p>
          <a:p>
            <a:pPr>
              <a:lnSpc>
                <a:spcPct val="120000"/>
              </a:lnSpc>
            </a:pPr>
            <a:r>
              <a:rPr lang="en-US" sz="2500" i="1" dirty="0">
                <a:latin typeface="+mn-lt"/>
              </a:rPr>
              <a:t>Sanctions range from a warning or the loss of marks on an assignment, to the failure of a course, to a requirement to withdraw from the University. </a:t>
            </a:r>
          </a:p>
          <a:p>
            <a:pPr>
              <a:lnSpc>
                <a:spcPct val="120000"/>
              </a:lnSpc>
            </a:pPr>
            <a:r>
              <a:rPr lang="en-CA" sz="2500" i="1" dirty="0">
                <a:latin typeface="+mn-lt"/>
              </a:rPr>
              <a:t>Should a student’s submitted work be suspected of containing evidence of academic dishonesty, action shall be taken, as required by the Faculty of Engineering and Applied Science policy and the Queen’s Senate policies on academic integrity.</a:t>
            </a:r>
          </a:p>
          <a:p>
            <a:pPr>
              <a:lnSpc>
                <a:spcPct val="120000"/>
              </a:lnSpc>
            </a:pPr>
            <a:endParaRPr lang="en-US" dirty="0">
              <a:latin typeface="+mn-lt"/>
            </a:endParaRPr>
          </a:p>
          <a:p>
            <a:pPr lvl="0">
              <a:buFont typeface="Wingdings" panose="05000000000000000000" pitchFamily="2" charset="2"/>
              <a:buChar char="Ø"/>
            </a:pPr>
            <a:r>
              <a:rPr lang="en-US" b="1" dirty="0">
                <a:latin typeface="+mn-lt"/>
              </a:rPr>
              <a:t>Check the exam requirements regarding allowed aids very carefully.</a:t>
            </a:r>
          </a:p>
          <a:p>
            <a:pPr lvl="0">
              <a:buFont typeface="Wingdings" panose="05000000000000000000" pitchFamily="2" charset="2"/>
              <a:buChar char="Ø"/>
            </a:pPr>
            <a:endParaRPr lang="en-CA" dirty="0">
              <a:latin typeface="+mn-lt"/>
            </a:endParaRPr>
          </a:p>
          <a:p>
            <a:pPr lvl="0">
              <a:buFont typeface="Wingdings" panose="05000000000000000000" pitchFamily="2" charset="2"/>
              <a:buChar char="Ø"/>
            </a:pPr>
            <a:r>
              <a:rPr lang="en-US" b="1" dirty="0">
                <a:latin typeface="+mn-lt"/>
              </a:rPr>
              <a:t>Do not upload, download, or utilize any sort of material from any unauthorized sources, such as on-line tutoring services – </a:t>
            </a:r>
            <a:r>
              <a:rPr lang="en-US" b="1" u="sng" dirty="0">
                <a:latin typeface="+mn-lt"/>
              </a:rPr>
              <a:t>this carries a penalty of zero in the course</a:t>
            </a:r>
            <a:r>
              <a:rPr lang="en-US" b="1" dirty="0">
                <a:latin typeface="+mn-lt"/>
              </a:rPr>
              <a:t>.</a:t>
            </a:r>
            <a:endParaRPr lang="en-CA" dirty="0">
              <a:latin typeface="+mn-lt"/>
            </a:endParaRPr>
          </a:p>
        </p:txBody>
      </p:sp>
      <p:sp>
        <p:nvSpPr>
          <p:cNvPr id="6" name="TextBox 5">
            <a:extLst>
              <a:ext uri="{FF2B5EF4-FFF2-40B4-BE49-F238E27FC236}">
                <a16:creationId xmlns:a16="http://schemas.microsoft.com/office/drawing/2014/main" id="{577E4664-25C7-482E-8130-ABC2E27D8E92}"/>
              </a:ext>
            </a:extLst>
          </p:cNvPr>
          <p:cNvSpPr txBox="1"/>
          <p:nvPr/>
        </p:nvSpPr>
        <p:spPr>
          <a:xfrm>
            <a:off x="281692" y="6349232"/>
            <a:ext cx="6936689" cy="369332"/>
          </a:xfrm>
          <a:prstGeom prst="rect">
            <a:avLst/>
          </a:prstGeom>
          <a:noFill/>
        </p:spPr>
        <p:txBody>
          <a:bodyPr wrap="square" rtlCol="0">
            <a:spAutoFit/>
          </a:bodyPr>
          <a:lstStyle/>
          <a:p>
            <a:r>
              <a:rPr lang="en-CA" b="1" u="sng" dirty="0">
                <a:solidFill>
                  <a:schemeClr val="tx2">
                    <a:lumMod val="75000"/>
                    <a:lumOff val="25000"/>
                  </a:schemeClr>
                </a:solidFill>
                <a:latin typeface="Palatino Linotype" panose="02040502050505030304" pitchFamily="18" charset="0"/>
              </a:rPr>
              <a:t>https://</a:t>
            </a:r>
            <a:r>
              <a:rPr lang="en-CA" b="1" u="sng" dirty="0" err="1">
                <a:solidFill>
                  <a:schemeClr val="tx2">
                    <a:lumMod val="75000"/>
                    <a:lumOff val="25000"/>
                  </a:schemeClr>
                </a:solidFill>
                <a:latin typeface="Palatino Linotype" panose="02040502050505030304" pitchFamily="18" charset="0"/>
              </a:rPr>
              <a:t>my.engineering.queensu.ca</a:t>
            </a:r>
            <a:r>
              <a:rPr lang="en-CA" b="1" u="sng" dirty="0">
                <a:solidFill>
                  <a:schemeClr val="tx2">
                    <a:lumMod val="75000"/>
                    <a:lumOff val="25000"/>
                  </a:schemeClr>
                </a:solidFill>
                <a:latin typeface="Palatino Linotype" panose="02040502050505030304" pitchFamily="18" charset="0"/>
              </a:rPr>
              <a:t>/policy/</a:t>
            </a:r>
            <a:r>
              <a:rPr lang="en-CA" b="1" u="sng" dirty="0" err="1">
                <a:solidFill>
                  <a:schemeClr val="tx2">
                    <a:lumMod val="75000"/>
                    <a:lumOff val="25000"/>
                  </a:schemeClr>
                </a:solidFill>
                <a:latin typeface="Palatino Linotype" panose="02040502050505030304" pitchFamily="18" charset="0"/>
              </a:rPr>
              <a:t>Honesty.html</a:t>
            </a:r>
            <a:endParaRPr lang="en-CA" b="1" dirty="0">
              <a:solidFill>
                <a:schemeClr val="tx2">
                  <a:lumMod val="75000"/>
                  <a:lumOff val="25000"/>
                </a:schemeClr>
              </a:solidFill>
              <a:latin typeface="Palatino Linotype" panose="02040502050505030304" pitchFamily="18" charset="0"/>
            </a:endParaRPr>
          </a:p>
        </p:txBody>
      </p:sp>
    </p:spTree>
    <p:extLst>
      <p:ext uri="{BB962C8B-B14F-4D97-AF65-F5344CB8AC3E}">
        <p14:creationId xmlns:p14="http://schemas.microsoft.com/office/powerpoint/2010/main" val="226945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171D6-DF4C-4170-A22E-F3908AC61D45}"/>
              </a:ext>
            </a:extLst>
          </p:cNvPr>
          <p:cNvSpPr>
            <a:spLocks noGrp="1"/>
          </p:cNvSpPr>
          <p:nvPr>
            <p:ph type="title"/>
          </p:nvPr>
        </p:nvSpPr>
        <p:spPr>
          <a:xfrm>
            <a:off x="170659" y="52851"/>
            <a:ext cx="7399517" cy="1081357"/>
          </a:xfrm>
        </p:spPr>
        <p:txBody>
          <a:bodyPr>
            <a:normAutofit/>
          </a:bodyPr>
          <a:lstStyle/>
          <a:p>
            <a:r>
              <a:rPr lang="en-CA" dirty="0">
                <a:latin typeface="Palatino Linotype" panose="02040502050505030304" pitchFamily="18" charset="0"/>
              </a:rPr>
              <a:t>Prerequisite Waiver Requests</a:t>
            </a:r>
          </a:p>
        </p:txBody>
      </p:sp>
      <p:sp>
        <p:nvSpPr>
          <p:cNvPr id="4" name="Rectangle 3">
            <a:extLst>
              <a:ext uri="{FF2B5EF4-FFF2-40B4-BE49-F238E27FC236}">
                <a16:creationId xmlns:a16="http://schemas.microsoft.com/office/drawing/2014/main" id="{3E198E73-CB13-4C91-A19D-C0905AF86AE1}"/>
              </a:ext>
            </a:extLst>
          </p:cNvPr>
          <p:cNvSpPr/>
          <p:nvPr/>
        </p:nvSpPr>
        <p:spPr>
          <a:xfrm>
            <a:off x="301901" y="1702185"/>
            <a:ext cx="3230735" cy="2115260"/>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A172B7D4-E37D-4C12-93C2-C23DAD4E4F04}"/>
              </a:ext>
            </a:extLst>
          </p:cNvPr>
          <p:cNvSpPr txBox="1"/>
          <p:nvPr/>
        </p:nvSpPr>
        <p:spPr>
          <a:xfrm>
            <a:off x="360998" y="1702185"/>
            <a:ext cx="3171638" cy="1923604"/>
          </a:xfrm>
          <a:prstGeom prst="rect">
            <a:avLst/>
          </a:prstGeom>
          <a:noFill/>
        </p:spPr>
        <p:txBody>
          <a:bodyPr wrap="square" rtlCol="0">
            <a:spAutoFit/>
          </a:bodyPr>
          <a:lstStyle/>
          <a:p>
            <a:r>
              <a:rPr lang="en-CA" sz="1700" dirty="0">
                <a:latin typeface="Palatino Linotype" panose="02040502050505030304" pitchFamily="18" charset="0"/>
              </a:rPr>
              <a:t>Be aware of:</a:t>
            </a:r>
          </a:p>
          <a:p>
            <a:pPr marL="285750" indent="-285750">
              <a:buFont typeface="Arial" panose="020B0604020202020204" pitchFamily="34" charset="0"/>
              <a:buChar char="•"/>
            </a:pPr>
            <a:r>
              <a:rPr lang="en-CA" sz="1700" dirty="0">
                <a:latin typeface="Palatino Linotype" panose="02040502050505030304" pitchFamily="18" charset="0"/>
              </a:rPr>
              <a:t>Course Prerequisites</a:t>
            </a:r>
          </a:p>
          <a:p>
            <a:pPr marL="285750" indent="-285750">
              <a:buFont typeface="Arial" panose="020B0604020202020204" pitchFamily="34" charset="0"/>
              <a:buChar char="•"/>
            </a:pPr>
            <a:r>
              <a:rPr lang="en-CA" sz="1700" dirty="0">
                <a:latin typeface="Palatino Linotype" panose="02040502050505030304" pitchFamily="18" charset="0"/>
              </a:rPr>
              <a:t>CHECK YOUR DEPARTMENTAL POLICIES AND PROCEDURES FOR PREREQUISITE WAIVERS</a:t>
            </a:r>
          </a:p>
        </p:txBody>
      </p:sp>
      <p:sp>
        <p:nvSpPr>
          <p:cNvPr id="6" name="Arrow: Curved Left 5">
            <a:extLst>
              <a:ext uri="{FF2B5EF4-FFF2-40B4-BE49-F238E27FC236}">
                <a16:creationId xmlns:a16="http://schemas.microsoft.com/office/drawing/2014/main" id="{3AB92ED7-97A3-482A-944A-AA3E2920021C}"/>
              </a:ext>
            </a:extLst>
          </p:cNvPr>
          <p:cNvSpPr/>
          <p:nvPr/>
        </p:nvSpPr>
        <p:spPr>
          <a:xfrm>
            <a:off x="6555197" y="2083795"/>
            <a:ext cx="822853" cy="1361137"/>
          </a:xfrm>
          <a:prstGeom prst="curvedLef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sp>
        <p:nvSpPr>
          <p:cNvPr id="7" name="TextBox 6">
            <a:extLst>
              <a:ext uri="{FF2B5EF4-FFF2-40B4-BE49-F238E27FC236}">
                <a16:creationId xmlns:a16="http://schemas.microsoft.com/office/drawing/2014/main" id="{CA4B93E6-4497-419E-AC16-3F9E9FEADA64}"/>
              </a:ext>
            </a:extLst>
          </p:cNvPr>
          <p:cNvSpPr txBox="1"/>
          <p:nvPr/>
        </p:nvSpPr>
        <p:spPr>
          <a:xfrm>
            <a:off x="4952361" y="1739660"/>
            <a:ext cx="1548792" cy="1200329"/>
          </a:xfrm>
          <a:prstGeom prst="rect">
            <a:avLst/>
          </a:prstGeom>
          <a:noFill/>
        </p:spPr>
        <p:txBody>
          <a:bodyPr wrap="square" rtlCol="0">
            <a:spAutoFit/>
          </a:bodyPr>
          <a:lstStyle/>
          <a:p>
            <a:pPr algn="ctr"/>
            <a:r>
              <a:rPr lang="en-CA" dirty="0">
                <a:latin typeface="Palatino Linotype" panose="02040502050505030304" pitchFamily="18" charset="0"/>
              </a:rPr>
              <a:t>Student completes prerequisite waiver form</a:t>
            </a:r>
          </a:p>
        </p:txBody>
      </p:sp>
      <p:sp>
        <p:nvSpPr>
          <p:cNvPr id="8" name="TextBox 7">
            <a:extLst>
              <a:ext uri="{FF2B5EF4-FFF2-40B4-BE49-F238E27FC236}">
                <a16:creationId xmlns:a16="http://schemas.microsoft.com/office/drawing/2014/main" id="{574E3BD3-9BC7-4D00-B508-68BFB42934C0}"/>
              </a:ext>
            </a:extLst>
          </p:cNvPr>
          <p:cNvSpPr txBox="1"/>
          <p:nvPr/>
        </p:nvSpPr>
        <p:spPr>
          <a:xfrm>
            <a:off x="4669990" y="3351155"/>
            <a:ext cx="2595849" cy="1200329"/>
          </a:xfrm>
          <a:prstGeom prst="rect">
            <a:avLst/>
          </a:prstGeom>
          <a:noFill/>
        </p:spPr>
        <p:txBody>
          <a:bodyPr wrap="square" rtlCol="0">
            <a:spAutoFit/>
          </a:bodyPr>
          <a:lstStyle/>
          <a:p>
            <a:pPr algn="ctr"/>
            <a:r>
              <a:rPr lang="en-CA" dirty="0">
                <a:latin typeface="Palatino Linotype" panose="02040502050505030304" pitchFamily="18" charset="0"/>
              </a:rPr>
              <a:t>Undergraduate Assistant or Instructor (</a:t>
            </a:r>
            <a:r>
              <a:rPr lang="en-CA" u="sng" dirty="0">
                <a:latin typeface="Palatino Linotype" panose="02040502050505030304" pitchFamily="18" charset="0"/>
              </a:rPr>
              <a:t>depending upon department</a:t>
            </a:r>
            <a:r>
              <a:rPr lang="en-CA" dirty="0">
                <a:latin typeface="Palatino Linotype" panose="02040502050505030304" pitchFamily="18" charset="0"/>
              </a:rPr>
              <a:t>) </a:t>
            </a:r>
          </a:p>
        </p:txBody>
      </p:sp>
      <p:sp>
        <p:nvSpPr>
          <p:cNvPr id="9" name="Arrow: Curved Right 8">
            <a:extLst>
              <a:ext uri="{FF2B5EF4-FFF2-40B4-BE49-F238E27FC236}">
                <a16:creationId xmlns:a16="http://schemas.microsoft.com/office/drawing/2014/main" id="{5D283ABC-171C-4BDA-8F36-C9D87A244B0B}"/>
              </a:ext>
            </a:extLst>
          </p:cNvPr>
          <p:cNvSpPr/>
          <p:nvPr/>
        </p:nvSpPr>
        <p:spPr>
          <a:xfrm>
            <a:off x="3977097" y="3533670"/>
            <a:ext cx="792074" cy="1361137"/>
          </a:xfrm>
          <a:prstGeom prst="curvedRightArrow">
            <a:avLst>
              <a:gd name="adj1" fmla="val 24242"/>
              <a:gd name="adj2" fmla="val 51133"/>
              <a:gd name="adj3" fmla="val 25000"/>
            </a:avLst>
          </a:prstGeom>
          <a:solidFill>
            <a:schemeClr val="tx2">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2">
                  <a:lumMod val="75000"/>
                  <a:lumOff val="25000"/>
                </a:schemeClr>
              </a:solidFill>
            </a:endParaRPr>
          </a:p>
        </p:txBody>
      </p:sp>
      <p:sp>
        <p:nvSpPr>
          <p:cNvPr id="10" name="TextBox 9">
            <a:extLst>
              <a:ext uri="{FF2B5EF4-FFF2-40B4-BE49-F238E27FC236}">
                <a16:creationId xmlns:a16="http://schemas.microsoft.com/office/drawing/2014/main" id="{C7B7C65C-36AC-46D8-9D46-EF6CE4E6D106}"/>
              </a:ext>
            </a:extLst>
          </p:cNvPr>
          <p:cNvSpPr txBox="1"/>
          <p:nvPr/>
        </p:nvSpPr>
        <p:spPr>
          <a:xfrm>
            <a:off x="5199824" y="4595603"/>
            <a:ext cx="1766799" cy="646331"/>
          </a:xfrm>
          <a:prstGeom prst="rect">
            <a:avLst/>
          </a:prstGeom>
          <a:noFill/>
        </p:spPr>
        <p:txBody>
          <a:bodyPr wrap="square" rtlCol="0">
            <a:spAutoFit/>
          </a:bodyPr>
          <a:lstStyle/>
          <a:p>
            <a:pPr algn="ctr"/>
            <a:r>
              <a:rPr lang="en-CA" dirty="0">
                <a:latin typeface="Palatino Linotype" panose="02040502050505030304" pitchFamily="18" charset="0"/>
              </a:rPr>
              <a:t>Undergraduate Chair</a:t>
            </a:r>
          </a:p>
        </p:txBody>
      </p:sp>
      <p:sp>
        <p:nvSpPr>
          <p:cNvPr id="11" name="TextBox 10">
            <a:extLst>
              <a:ext uri="{FF2B5EF4-FFF2-40B4-BE49-F238E27FC236}">
                <a16:creationId xmlns:a16="http://schemas.microsoft.com/office/drawing/2014/main" id="{1CB8D024-EA14-4D71-89AE-181F9A1AE432}"/>
              </a:ext>
            </a:extLst>
          </p:cNvPr>
          <p:cNvSpPr txBox="1"/>
          <p:nvPr/>
        </p:nvSpPr>
        <p:spPr>
          <a:xfrm>
            <a:off x="7432095" y="2254011"/>
            <a:ext cx="1711906" cy="923330"/>
          </a:xfrm>
          <a:prstGeom prst="rect">
            <a:avLst/>
          </a:prstGeom>
          <a:noFill/>
        </p:spPr>
        <p:txBody>
          <a:bodyPr wrap="square" rtlCol="0">
            <a:spAutoFit/>
          </a:bodyPr>
          <a:lstStyle/>
          <a:p>
            <a:pPr algn="ctr"/>
            <a:r>
              <a:rPr lang="en-CA" dirty="0">
                <a:latin typeface="Palatino Linotype" panose="02040502050505030304" pitchFamily="18" charset="0"/>
              </a:rPr>
              <a:t>Submits for consideration to </a:t>
            </a:r>
          </a:p>
        </p:txBody>
      </p:sp>
    </p:spTree>
    <p:extLst>
      <p:ext uri="{BB962C8B-B14F-4D97-AF65-F5344CB8AC3E}">
        <p14:creationId xmlns:p14="http://schemas.microsoft.com/office/powerpoint/2010/main" val="413901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animBg="1"/>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EA14EA-74F9-4D67-8A94-CEB665F40AAF}"/>
              </a:ext>
            </a:extLst>
          </p:cNvPr>
          <p:cNvSpPr/>
          <p:nvPr/>
        </p:nvSpPr>
        <p:spPr>
          <a:xfrm>
            <a:off x="4725438" y="1983099"/>
            <a:ext cx="3619358" cy="2064011"/>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700" i="1" dirty="0">
              <a:solidFill>
                <a:schemeClr val="tx1"/>
              </a:solidFill>
              <a:latin typeface="Palatino Linotype" panose="02040502050505030304" pitchFamily="18" charset="0"/>
            </a:endParaRPr>
          </a:p>
        </p:txBody>
      </p:sp>
      <p:sp>
        <p:nvSpPr>
          <p:cNvPr id="2" name="Title 1">
            <a:extLst>
              <a:ext uri="{FF2B5EF4-FFF2-40B4-BE49-F238E27FC236}">
                <a16:creationId xmlns:a16="http://schemas.microsoft.com/office/drawing/2014/main" id="{35732DA3-BA55-4E74-86B8-6098D3B3F43E}"/>
              </a:ext>
            </a:extLst>
          </p:cNvPr>
          <p:cNvSpPr>
            <a:spLocks noGrp="1"/>
          </p:cNvSpPr>
          <p:nvPr>
            <p:ph type="title"/>
          </p:nvPr>
        </p:nvSpPr>
        <p:spPr>
          <a:xfrm>
            <a:off x="681038" y="88776"/>
            <a:ext cx="6122987" cy="944387"/>
          </a:xfrm>
        </p:spPr>
        <p:txBody>
          <a:bodyPr>
            <a:normAutofit/>
          </a:bodyPr>
          <a:lstStyle/>
          <a:p>
            <a:r>
              <a:rPr lang="en-CA" sz="3600" dirty="0">
                <a:latin typeface="Palatino Linotype" panose="02040502050505030304" pitchFamily="18" charset="0"/>
              </a:rPr>
              <a:t>Missed Exams/Assessments </a:t>
            </a:r>
          </a:p>
        </p:txBody>
      </p:sp>
      <p:sp>
        <p:nvSpPr>
          <p:cNvPr id="3" name="Content Placeholder 2">
            <a:extLst>
              <a:ext uri="{FF2B5EF4-FFF2-40B4-BE49-F238E27FC236}">
                <a16:creationId xmlns:a16="http://schemas.microsoft.com/office/drawing/2014/main" id="{6FA4C75D-EC98-4283-AE73-D665A21159AD}"/>
              </a:ext>
            </a:extLst>
          </p:cNvPr>
          <p:cNvSpPr>
            <a:spLocks noGrp="1"/>
          </p:cNvSpPr>
          <p:nvPr>
            <p:ph idx="1"/>
          </p:nvPr>
        </p:nvSpPr>
        <p:spPr>
          <a:xfrm>
            <a:off x="126124" y="4340773"/>
            <a:ext cx="8870731" cy="2298378"/>
          </a:xfrm>
        </p:spPr>
        <p:txBody>
          <a:bodyPr>
            <a:normAutofit fontScale="92500" lnSpcReduction="20000"/>
          </a:bodyPr>
          <a:lstStyle/>
          <a:p>
            <a:pPr marL="0" indent="0">
              <a:buNone/>
            </a:pPr>
            <a:r>
              <a:rPr lang="en-US" b="1" dirty="0">
                <a:solidFill>
                  <a:schemeClr val="accent1"/>
                </a:solidFill>
                <a:latin typeface="+mn-lt"/>
              </a:rPr>
              <a:t>IMPORTANT: </a:t>
            </a:r>
          </a:p>
          <a:p>
            <a:pPr marL="0" indent="0">
              <a:buNone/>
            </a:pPr>
            <a:r>
              <a:rPr lang="en-US" sz="1800" dirty="0">
                <a:latin typeface="+mn-lt"/>
              </a:rPr>
              <a:t>DO NOT schedule travel during midterm or final exam periods. Plan carefully for any self-isolation requirements if travelling outside these periods.</a:t>
            </a:r>
          </a:p>
          <a:p>
            <a:pPr marL="0" indent="0">
              <a:buNone/>
            </a:pPr>
            <a:r>
              <a:rPr lang="en-US" sz="1800" dirty="0">
                <a:solidFill>
                  <a:srgbClr val="FF0000"/>
                </a:solidFill>
                <a:latin typeface="+mn-lt"/>
              </a:rPr>
              <a:t>IF YOU DO NOT FEEL WELL CONTACT YOUR INSTRUCTOR AND SEEK CONSIDERATIONS RIGHT AWAY (SEE NEXT SLIDE). </a:t>
            </a:r>
            <a:r>
              <a:rPr lang="en-US" sz="1800" u="sng" dirty="0">
                <a:solidFill>
                  <a:srgbClr val="FF0000"/>
                </a:solidFill>
                <a:latin typeface="+mn-lt"/>
              </a:rPr>
              <a:t>DO NOT WRITE A FINAL EXAM</a:t>
            </a:r>
            <a:r>
              <a:rPr lang="en-US" sz="1800" dirty="0">
                <a:solidFill>
                  <a:srgbClr val="FF0000"/>
                </a:solidFill>
                <a:latin typeface="+mn-lt"/>
              </a:rPr>
              <a:t>. A FINAL EXAM THAT HAS BEEN WRITTEN CANNOT BE UNDONE.</a:t>
            </a:r>
          </a:p>
          <a:p>
            <a:pPr marL="0" indent="0">
              <a:buNone/>
            </a:pPr>
            <a:r>
              <a:rPr lang="en-US" sz="1800" dirty="0">
                <a:latin typeface="+mn-lt"/>
              </a:rPr>
              <a:t>If you need accommodation for </a:t>
            </a:r>
            <a:r>
              <a:rPr lang="en-US" sz="1800" i="1" u="sng" dirty="0">
                <a:latin typeface="+mn-lt"/>
              </a:rPr>
              <a:t>religious observances </a:t>
            </a:r>
            <a:r>
              <a:rPr lang="en-US" sz="1800" dirty="0">
                <a:latin typeface="+mn-lt"/>
              </a:rPr>
              <a:t>for any course  components please let us know as soon as possible, during the first week of the course.</a:t>
            </a:r>
          </a:p>
          <a:p>
            <a:pPr marL="0" indent="0">
              <a:buNone/>
            </a:pPr>
            <a:r>
              <a:rPr lang="en-CA" sz="1800" dirty="0">
                <a:latin typeface="+mn-lt"/>
                <a:hlinkClick r:id="rId2"/>
              </a:rPr>
              <a:t>https://queensu.ca/hreo/resources</a:t>
            </a:r>
            <a:endParaRPr lang="en-CA" sz="1800" dirty="0">
              <a:latin typeface="+mn-lt"/>
            </a:endParaRPr>
          </a:p>
          <a:p>
            <a:endParaRPr lang="en-CA" dirty="0"/>
          </a:p>
        </p:txBody>
      </p:sp>
      <p:sp>
        <p:nvSpPr>
          <p:cNvPr id="4" name="Rectangle 3">
            <a:extLst>
              <a:ext uri="{FF2B5EF4-FFF2-40B4-BE49-F238E27FC236}">
                <a16:creationId xmlns:a16="http://schemas.microsoft.com/office/drawing/2014/main" id="{21FFE957-C786-487F-B01B-9293FB703DEB}"/>
              </a:ext>
            </a:extLst>
          </p:cNvPr>
          <p:cNvSpPr/>
          <p:nvPr/>
        </p:nvSpPr>
        <p:spPr>
          <a:xfrm>
            <a:off x="542634" y="1983099"/>
            <a:ext cx="3619358" cy="2060172"/>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sz="1700" i="1" dirty="0">
              <a:solidFill>
                <a:schemeClr val="tx1"/>
              </a:solidFill>
              <a:latin typeface="Palatino Linotype" panose="02040502050505030304" pitchFamily="18" charset="0"/>
            </a:endParaRPr>
          </a:p>
        </p:txBody>
      </p:sp>
      <p:sp>
        <p:nvSpPr>
          <p:cNvPr id="7" name="TextBox 6">
            <a:extLst>
              <a:ext uri="{FF2B5EF4-FFF2-40B4-BE49-F238E27FC236}">
                <a16:creationId xmlns:a16="http://schemas.microsoft.com/office/drawing/2014/main" id="{DC48E37E-D63C-443E-84CF-CFC23BDD742E}"/>
              </a:ext>
            </a:extLst>
          </p:cNvPr>
          <p:cNvSpPr txBox="1"/>
          <p:nvPr/>
        </p:nvSpPr>
        <p:spPr>
          <a:xfrm>
            <a:off x="713921" y="1477177"/>
            <a:ext cx="2897231" cy="461665"/>
          </a:xfrm>
          <a:prstGeom prst="rect">
            <a:avLst/>
          </a:prstGeom>
          <a:noFill/>
        </p:spPr>
        <p:txBody>
          <a:bodyPr wrap="square" rtlCol="0">
            <a:spAutoFit/>
          </a:bodyPr>
          <a:lstStyle/>
          <a:p>
            <a:pPr algn="ctr"/>
            <a:r>
              <a:rPr lang="en-CA" sz="2400" i="1" dirty="0">
                <a:latin typeface="Palatino Linotype" panose="02040502050505030304" pitchFamily="18" charset="0"/>
              </a:rPr>
              <a:t>Midterms/Quizzes</a:t>
            </a:r>
            <a:r>
              <a:rPr lang="en-CA" sz="2400" dirty="0"/>
              <a:t> </a:t>
            </a:r>
          </a:p>
        </p:txBody>
      </p:sp>
      <p:sp>
        <p:nvSpPr>
          <p:cNvPr id="8" name="TextBox 7">
            <a:extLst>
              <a:ext uri="{FF2B5EF4-FFF2-40B4-BE49-F238E27FC236}">
                <a16:creationId xmlns:a16="http://schemas.microsoft.com/office/drawing/2014/main" id="{EDD34141-FDE0-4D64-9E5C-7F28AD725ADD}"/>
              </a:ext>
            </a:extLst>
          </p:cNvPr>
          <p:cNvSpPr txBox="1"/>
          <p:nvPr/>
        </p:nvSpPr>
        <p:spPr>
          <a:xfrm>
            <a:off x="5540817" y="1528880"/>
            <a:ext cx="1988598" cy="461665"/>
          </a:xfrm>
          <a:prstGeom prst="rect">
            <a:avLst/>
          </a:prstGeom>
          <a:noFill/>
        </p:spPr>
        <p:txBody>
          <a:bodyPr wrap="square" rtlCol="0">
            <a:spAutoFit/>
          </a:bodyPr>
          <a:lstStyle/>
          <a:p>
            <a:pPr algn="ctr"/>
            <a:r>
              <a:rPr lang="en-CA" sz="2400" i="1" dirty="0">
                <a:latin typeface="Palatino Linotype" panose="02040502050505030304" pitchFamily="18" charset="0"/>
              </a:rPr>
              <a:t>Finals</a:t>
            </a:r>
            <a:r>
              <a:rPr lang="en-CA" dirty="0"/>
              <a:t> </a:t>
            </a:r>
          </a:p>
        </p:txBody>
      </p:sp>
      <p:sp>
        <p:nvSpPr>
          <p:cNvPr id="9" name="TextBox 8">
            <a:extLst>
              <a:ext uri="{FF2B5EF4-FFF2-40B4-BE49-F238E27FC236}">
                <a16:creationId xmlns:a16="http://schemas.microsoft.com/office/drawing/2014/main" id="{9C68B279-C43E-479E-91F7-D0A66DB9C341}"/>
              </a:ext>
            </a:extLst>
          </p:cNvPr>
          <p:cNvSpPr txBox="1"/>
          <p:nvPr/>
        </p:nvSpPr>
        <p:spPr>
          <a:xfrm>
            <a:off x="496007" y="2104279"/>
            <a:ext cx="3508052" cy="1938992"/>
          </a:xfrm>
          <a:prstGeom prst="rect">
            <a:avLst/>
          </a:prstGeom>
          <a:noFill/>
        </p:spPr>
        <p:txBody>
          <a:bodyPr wrap="square" rtlCol="0">
            <a:spAutoFit/>
          </a:bodyPr>
          <a:lstStyle/>
          <a:p>
            <a:pPr algn="ctr"/>
            <a:r>
              <a:rPr lang="en-CA" sz="2400" b="1" dirty="0">
                <a:latin typeface="Palatino Linotype" panose="02040502050505030304" pitchFamily="18" charset="0"/>
              </a:rPr>
              <a:t>Typically marks are redistributed to the rest of the written test components – check course syllabus  </a:t>
            </a:r>
          </a:p>
        </p:txBody>
      </p:sp>
      <p:sp>
        <p:nvSpPr>
          <p:cNvPr id="10" name="TextBox 9">
            <a:extLst>
              <a:ext uri="{FF2B5EF4-FFF2-40B4-BE49-F238E27FC236}">
                <a16:creationId xmlns:a16="http://schemas.microsoft.com/office/drawing/2014/main" id="{FC4D6024-604B-4405-AE1E-BD6ECE804938}"/>
              </a:ext>
            </a:extLst>
          </p:cNvPr>
          <p:cNvSpPr txBox="1"/>
          <p:nvPr/>
        </p:nvSpPr>
        <p:spPr>
          <a:xfrm>
            <a:off x="4725439" y="2086431"/>
            <a:ext cx="3572730" cy="1938992"/>
          </a:xfrm>
          <a:prstGeom prst="rect">
            <a:avLst/>
          </a:prstGeom>
          <a:noFill/>
        </p:spPr>
        <p:txBody>
          <a:bodyPr wrap="square" rtlCol="0">
            <a:spAutoFit/>
          </a:bodyPr>
          <a:lstStyle/>
          <a:p>
            <a:pPr algn="ctr"/>
            <a:r>
              <a:rPr lang="en-CA" sz="2000" b="1" dirty="0">
                <a:latin typeface="Palatino Linotype" panose="02040502050505030304" pitchFamily="18" charset="0"/>
              </a:rPr>
              <a:t>You </a:t>
            </a:r>
            <a:r>
              <a:rPr lang="en-CA" sz="2000" b="1" u="sng" dirty="0">
                <a:latin typeface="Palatino Linotype" panose="02040502050505030304" pitchFamily="18" charset="0"/>
              </a:rPr>
              <a:t>may</a:t>
            </a:r>
            <a:r>
              <a:rPr lang="en-CA" sz="2000" b="1" dirty="0">
                <a:latin typeface="Palatino Linotype" panose="02040502050505030304" pitchFamily="18" charset="0"/>
              </a:rPr>
              <a:t> be eligible for an Incomplete (IN) mark.</a:t>
            </a:r>
          </a:p>
          <a:p>
            <a:pPr algn="ctr"/>
            <a:r>
              <a:rPr lang="en-CA" sz="2000" b="1" dirty="0">
                <a:latin typeface="Palatino Linotype" panose="02040502050505030304" pitchFamily="18" charset="0"/>
              </a:rPr>
              <a:t>Make-up exams are normally offered during the September supplemental examination period </a:t>
            </a:r>
          </a:p>
        </p:txBody>
      </p:sp>
    </p:spTree>
    <p:extLst>
      <p:ext uri="{BB962C8B-B14F-4D97-AF65-F5344CB8AC3E}">
        <p14:creationId xmlns:p14="http://schemas.microsoft.com/office/powerpoint/2010/main" val="786985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4D2-6AE6-4427-9B6B-15A52AA92D19}"/>
              </a:ext>
            </a:extLst>
          </p:cNvPr>
          <p:cNvSpPr>
            <a:spLocks noGrp="1"/>
          </p:cNvSpPr>
          <p:nvPr>
            <p:ph type="title"/>
          </p:nvPr>
        </p:nvSpPr>
        <p:spPr>
          <a:xfrm>
            <a:off x="205685" y="72146"/>
            <a:ext cx="7877907" cy="944387"/>
          </a:xfrm>
        </p:spPr>
        <p:txBody>
          <a:bodyPr>
            <a:noAutofit/>
          </a:bodyPr>
          <a:lstStyle/>
          <a:p>
            <a:pPr>
              <a:lnSpc>
                <a:spcPct val="120000"/>
              </a:lnSpc>
              <a:defRPr/>
            </a:pPr>
            <a:r>
              <a:rPr lang="en-CA" sz="1800" b="0" dirty="0">
                <a:latin typeface="Myriad Pro" charset="0"/>
                <a:ea typeface="ＭＳ Ｐゴシック" charset="0"/>
                <a:cs typeface="Myriad Pro" charset="0"/>
                <a:sym typeface="Helvetica Neue" charset="0"/>
              </a:rPr>
              <a:t>Academic Considerations for Absences/Extenuating Circumstances</a:t>
            </a:r>
            <a:br>
              <a:rPr lang="en-CA" sz="1800" b="0" dirty="0">
                <a:latin typeface="Myriad Pro" charset="0"/>
                <a:ea typeface="ＭＳ Ｐゴシック" charset="0"/>
                <a:cs typeface="Myriad Pro" charset="0"/>
                <a:sym typeface="Helvetica Neue" charset="0"/>
              </a:rPr>
            </a:br>
            <a:endParaRPr lang="en-CA" sz="1400" b="0" dirty="0">
              <a:latin typeface="Myriad Pro" charset="0"/>
              <a:ea typeface="ＭＳ Ｐゴシック" charset="0"/>
              <a:cs typeface="Myriad Pro" charset="0"/>
              <a:sym typeface="Helvetica Neue" charset="0"/>
            </a:endParaRPr>
          </a:p>
        </p:txBody>
      </p:sp>
      <p:sp>
        <p:nvSpPr>
          <p:cNvPr id="3" name="Content Placeholder 2">
            <a:extLst>
              <a:ext uri="{FF2B5EF4-FFF2-40B4-BE49-F238E27FC236}">
                <a16:creationId xmlns:a16="http://schemas.microsoft.com/office/drawing/2014/main" id="{DF9A5487-8432-4B62-A35E-F7C0CE88D08C}"/>
              </a:ext>
            </a:extLst>
          </p:cNvPr>
          <p:cNvSpPr>
            <a:spLocks noGrp="1"/>
          </p:cNvSpPr>
          <p:nvPr>
            <p:ph idx="1"/>
          </p:nvPr>
        </p:nvSpPr>
        <p:spPr>
          <a:xfrm>
            <a:off x="47723" y="3442104"/>
            <a:ext cx="4203756" cy="1832358"/>
          </a:xfrm>
        </p:spPr>
        <p:txBody>
          <a:bodyPr>
            <a:normAutofit fontScale="85000" lnSpcReduction="20000"/>
          </a:bodyPr>
          <a:lstStyle/>
          <a:p>
            <a:pPr marL="228600" lvl="1" indent="0">
              <a:buNone/>
            </a:pPr>
            <a:r>
              <a:rPr lang="en-US" b="1" dirty="0">
                <a:solidFill>
                  <a:schemeClr val="accent1"/>
                </a:solidFill>
                <a:latin typeface="+mn-lt"/>
              </a:rPr>
              <a:t>IMPORTANT </a:t>
            </a:r>
            <a:r>
              <a:rPr lang="en-US" sz="1900" dirty="0">
                <a:latin typeface="+mn-lt"/>
              </a:rPr>
              <a:t> </a:t>
            </a:r>
          </a:p>
          <a:p>
            <a:pPr lvl="1">
              <a:buFont typeface="Wingdings" panose="05000000000000000000" pitchFamily="2" charset="2"/>
              <a:buChar char="Ø"/>
            </a:pPr>
            <a:r>
              <a:rPr lang="en-US" sz="1900" u="sng" dirty="0">
                <a:solidFill>
                  <a:schemeClr val="accent1"/>
                </a:solidFill>
                <a:latin typeface="+mn-lt"/>
              </a:rPr>
              <a:t>Only one</a:t>
            </a:r>
            <a:r>
              <a:rPr lang="en-US" sz="1900" dirty="0">
                <a:solidFill>
                  <a:schemeClr val="accent1"/>
                </a:solidFill>
                <a:latin typeface="+mn-lt"/>
              </a:rPr>
              <a:t> 3-day consideration without documentation is allowed </a:t>
            </a:r>
            <a:r>
              <a:rPr lang="en-US" sz="1900" u="sng" dirty="0">
                <a:solidFill>
                  <a:schemeClr val="accent1"/>
                </a:solidFill>
                <a:latin typeface="+mn-lt"/>
              </a:rPr>
              <a:t>per term</a:t>
            </a:r>
            <a:r>
              <a:rPr lang="en-US" sz="1900" dirty="0">
                <a:solidFill>
                  <a:schemeClr val="accent1"/>
                </a:solidFill>
                <a:latin typeface="+mn-lt"/>
              </a:rPr>
              <a:t> </a:t>
            </a:r>
          </a:p>
          <a:p>
            <a:pPr lvl="1">
              <a:buFont typeface="Wingdings" panose="05000000000000000000" pitchFamily="2" charset="2"/>
              <a:buChar char="Ø"/>
            </a:pPr>
            <a:r>
              <a:rPr lang="en-US" sz="1900" dirty="0">
                <a:solidFill>
                  <a:schemeClr val="accent1"/>
                </a:solidFill>
                <a:latin typeface="+mn-lt"/>
              </a:rPr>
              <a:t>Documentation is needed for absences of any length during </a:t>
            </a:r>
            <a:r>
              <a:rPr lang="en-US" sz="1900" b="1" i="1" dirty="0">
                <a:solidFill>
                  <a:schemeClr val="accent1"/>
                </a:solidFill>
                <a:latin typeface="+mn-lt"/>
              </a:rPr>
              <a:t>final exams  </a:t>
            </a:r>
          </a:p>
          <a:p>
            <a:pPr marL="228600" lvl="1" indent="0">
              <a:buNone/>
            </a:pPr>
            <a:r>
              <a:rPr lang="en-US" sz="1200" b="1" dirty="0">
                <a:latin typeface="+mn-lt"/>
              </a:rPr>
              <a:t>*Note that absence(s) for </a:t>
            </a:r>
            <a:r>
              <a:rPr lang="en-US" sz="1200" b="1" i="1" dirty="0">
                <a:latin typeface="+mn-lt"/>
              </a:rPr>
              <a:t>bereavement does require documentation</a:t>
            </a:r>
            <a:r>
              <a:rPr lang="en-US" sz="1200" b="1" dirty="0">
                <a:latin typeface="+mn-lt"/>
              </a:rPr>
              <a:t>.</a:t>
            </a:r>
          </a:p>
          <a:p>
            <a:pPr marL="228600" lvl="1" indent="0">
              <a:buNone/>
            </a:pPr>
            <a:r>
              <a:rPr lang="en-US" sz="1200" b="1" dirty="0">
                <a:latin typeface="+mn-lt"/>
              </a:rPr>
              <a:t>**Documentation may include  verification of personal health condition, verification of confidential extenuating circumstances, self-attestation etc.</a:t>
            </a:r>
          </a:p>
          <a:p>
            <a:pPr marL="228600" lvl="1" indent="0">
              <a:buNone/>
            </a:pPr>
            <a:r>
              <a:rPr lang="en-US" sz="1200" b="1" dirty="0">
                <a:latin typeface="+mn-lt"/>
              </a:rPr>
              <a:t>For details, forms and documentation see:</a:t>
            </a:r>
            <a:endParaRPr lang="en-CA" sz="1200" b="1" dirty="0">
              <a:latin typeface="+mn-lt"/>
            </a:endParaRPr>
          </a:p>
        </p:txBody>
      </p:sp>
      <p:sp>
        <p:nvSpPr>
          <p:cNvPr id="4" name="Rectangle 3">
            <a:extLst>
              <a:ext uri="{FF2B5EF4-FFF2-40B4-BE49-F238E27FC236}">
                <a16:creationId xmlns:a16="http://schemas.microsoft.com/office/drawing/2014/main" id="{F8BE5987-77FE-4554-AB0D-557137B54D16}"/>
              </a:ext>
            </a:extLst>
          </p:cNvPr>
          <p:cNvSpPr/>
          <p:nvPr/>
        </p:nvSpPr>
        <p:spPr>
          <a:xfrm>
            <a:off x="171749" y="1508717"/>
            <a:ext cx="2026553" cy="18373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endParaRPr lang="en-CA" sz="1600" dirty="0">
              <a:solidFill>
                <a:schemeClr val="tx1"/>
              </a:solidFill>
            </a:endParaRPr>
          </a:p>
          <a:p>
            <a:endParaRPr lang="en-CA" sz="1600" dirty="0">
              <a:solidFill>
                <a:schemeClr val="tx1"/>
              </a:solidFill>
            </a:endParaRPr>
          </a:p>
          <a:p>
            <a:pPr algn="ctr"/>
            <a:r>
              <a:rPr lang="en-CA" sz="1600" dirty="0">
                <a:solidFill>
                  <a:schemeClr val="tx1"/>
                </a:solidFill>
              </a:rPr>
              <a:t>Submit documentation if you have it</a:t>
            </a:r>
          </a:p>
          <a:p>
            <a:pPr marL="285750" indent="-285750">
              <a:buFont typeface="Wingdings" panose="05000000000000000000" pitchFamily="2" charset="2"/>
              <a:buChar char="Ø"/>
            </a:pPr>
            <a:r>
              <a:rPr lang="en-CA" sz="1600" b="1" dirty="0">
                <a:solidFill>
                  <a:schemeClr val="tx1"/>
                </a:solidFill>
              </a:rPr>
              <a:t>You can submit one request per term </a:t>
            </a:r>
            <a:r>
              <a:rPr lang="en-CA" sz="1600" b="1" u="sng" dirty="0">
                <a:solidFill>
                  <a:schemeClr val="tx1"/>
                </a:solidFill>
              </a:rPr>
              <a:t>without</a:t>
            </a:r>
            <a:r>
              <a:rPr lang="en-CA" sz="1600" b="1" dirty="0">
                <a:solidFill>
                  <a:schemeClr val="tx1"/>
                </a:solidFill>
              </a:rPr>
              <a:t> documentation</a:t>
            </a:r>
            <a:r>
              <a:rPr lang="en-CA" sz="1400" dirty="0">
                <a:solidFill>
                  <a:schemeClr val="tx1"/>
                </a:solidFill>
              </a:rPr>
              <a:t>*</a:t>
            </a:r>
          </a:p>
          <a:p>
            <a:pPr algn="ctr"/>
            <a:br>
              <a:rPr lang="en-CA" sz="1400" dirty="0">
                <a:solidFill>
                  <a:schemeClr val="tx1"/>
                </a:solidFill>
              </a:rPr>
            </a:br>
            <a:endParaRPr lang="en-CA" sz="1700" dirty="0">
              <a:solidFill>
                <a:schemeClr val="tx1"/>
              </a:solidFill>
            </a:endParaRPr>
          </a:p>
        </p:txBody>
      </p:sp>
      <p:sp>
        <p:nvSpPr>
          <p:cNvPr id="5" name="Rectangle 4">
            <a:extLst>
              <a:ext uri="{FF2B5EF4-FFF2-40B4-BE49-F238E27FC236}">
                <a16:creationId xmlns:a16="http://schemas.microsoft.com/office/drawing/2014/main" id="{2FE35457-E29B-4B79-AF4C-1F8F1673EAFA}"/>
              </a:ext>
            </a:extLst>
          </p:cNvPr>
          <p:cNvSpPr/>
          <p:nvPr/>
        </p:nvSpPr>
        <p:spPr>
          <a:xfrm>
            <a:off x="2291762" y="1508718"/>
            <a:ext cx="1752659" cy="185497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700" dirty="0">
                <a:solidFill>
                  <a:schemeClr val="tx1"/>
                </a:solidFill>
              </a:rPr>
              <a:t>Documentation is required**</a:t>
            </a:r>
          </a:p>
        </p:txBody>
      </p:sp>
      <p:sp>
        <p:nvSpPr>
          <p:cNvPr id="7" name="Rectangle 6">
            <a:extLst>
              <a:ext uri="{FF2B5EF4-FFF2-40B4-BE49-F238E27FC236}">
                <a16:creationId xmlns:a16="http://schemas.microsoft.com/office/drawing/2014/main" id="{BECCB4CB-64EF-4A5D-A223-3003DC6B7C47}"/>
              </a:ext>
            </a:extLst>
          </p:cNvPr>
          <p:cNvSpPr/>
          <p:nvPr/>
        </p:nvSpPr>
        <p:spPr>
          <a:xfrm>
            <a:off x="398811" y="1139385"/>
            <a:ext cx="1370888" cy="369332"/>
          </a:xfrm>
          <a:prstGeom prst="rect">
            <a:avLst/>
          </a:prstGeom>
        </p:spPr>
        <p:txBody>
          <a:bodyPr wrap="none">
            <a:spAutoFit/>
          </a:bodyPr>
          <a:lstStyle/>
          <a:p>
            <a:pPr algn="ctr"/>
            <a:r>
              <a:rPr lang="en-CA" i="1" dirty="0">
                <a:solidFill>
                  <a:schemeClr val="tx2">
                    <a:lumMod val="90000"/>
                    <a:lumOff val="10000"/>
                  </a:schemeClr>
                </a:solidFill>
                <a:latin typeface="Palatino Linotype" panose="02040502050505030304" pitchFamily="18" charset="0"/>
              </a:rPr>
              <a:t>Up to 3 days</a:t>
            </a:r>
            <a:endParaRPr lang="en-CA" dirty="0">
              <a:solidFill>
                <a:schemeClr val="tx2">
                  <a:lumMod val="90000"/>
                  <a:lumOff val="10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EEEB823C-2166-4F65-95CA-024040307C45}"/>
              </a:ext>
            </a:extLst>
          </p:cNvPr>
          <p:cNvSpPr/>
          <p:nvPr/>
        </p:nvSpPr>
        <p:spPr>
          <a:xfrm>
            <a:off x="2136598" y="1138700"/>
            <a:ext cx="2052229" cy="369332"/>
          </a:xfrm>
          <a:prstGeom prst="rect">
            <a:avLst/>
          </a:prstGeom>
        </p:spPr>
        <p:txBody>
          <a:bodyPr wrap="square">
            <a:spAutoFit/>
          </a:bodyPr>
          <a:lstStyle/>
          <a:p>
            <a:pPr algn="ctr"/>
            <a:r>
              <a:rPr lang="en-CA" i="1" dirty="0">
                <a:solidFill>
                  <a:schemeClr val="tx2">
                    <a:lumMod val="90000"/>
                    <a:lumOff val="10000"/>
                  </a:schemeClr>
                </a:solidFill>
                <a:latin typeface="Palatino Linotype" panose="02040502050505030304" pitchFamily="18" charset="0"/>
              </a:rPr>
              <a:t>More than 3 days</a:t>
            </a:r>
            <a:endParaRPr lang="en-CA" dirty="0">
              <a:solidFill>
                <a:schemeClr val="tx2">
                  <a:lumMod val="90000"/>
                  <a:lumOff val="10000"/>
                </a:schemeClr>
              </a:solidFill>
              <a:latin typeface="Palatino Linotype" panose="02040502050505030304" pitchFamily="18" charset="0"/>
            </a:endParaRPr>
          </a:p>
        </p:txBody>
      </p:sp>
      <p:sp>
        <p:nvSpPr>
          <p:cNvPr id="19" name="Rectangle 18">
            <a:extLst>
              <a:ext uri="{FF2B5EF4-FFF2-40B4-BE49-F238E27FC236}">
                <a16:creationId xmlns:a16="http://schemas.microsoft.com/office/drawing/2014/main" id="{7D364888-EB2A-419B-A2A2-5BF97153F2EC}"/>
              </a:ext>
            </a:extLst>
          </p:cNvPr>
          <p:cNvSpPr/>
          <p:nvPr/>
        </p:nvSpPr>
        <p:spPr>
          <a:xfrm>
            <a:off x="-193857" y="5145722"/>
            <a:ext cx="4775619" cy="1877437"/>
          </a:xfrm>
          <a:prstGeom prst="rect">
            <a:avLst/>
          </a:prstGeom>
        </p:spPr>
        <p:txBody>
          <a:bodyPr wrap="square">
            <a:spAutoFit/>
          </a:bodyPr>
          <a:lstStyle/>
          <a:p>
            <a:pPr lvl="1"/>
            <a:endParaRPr lang="en-US" sz="1400" dirty="0">
              <a:cs typeface="Palatino Linotype"/>
            </a:endParaRPr>
          </a:p>
          <a:p>
            <a:pPr lvl="1"/>
            <a:r>
              <a:rPr lang="en-US" sz="1400" dirty="0">
                <a:cs typeface="Palatino Linotype"/>
              </a:rPr>
              <a:t>For detailed information please check:</a:t>
            </a:r>
          </a:p>
          <a:p>
            <a:pPr lvl="1"/>
            <a:endParaRPr lang="en-US" sz="1400" b="1" u="sng" dirty="0">
              <a:solidFill>
                <a:schemeClr val="accent1"/>
              </a:solidFill>
              <a:latin typeface="Palatino Linotype" panose="02040502050505030304" pitchFamily="18" charset="0"/>
              <a:cs typeface="Arial" panose="020B0604020202020204" pitchFamily="34" charset="0"/>
            </a:endParaRPr>
          </a:p>
          <a:p>
            <a:pPr lvl="1"/>
            <a:r>
              <a:rPr lang="en-US" sz="1400" dirty="0">
                <a:cs typeface="Palatino Linotype"/>
                <a:hlinkClick r:id="rId2"/>
              </a:rPr>
              <a:t>https://engineering.queensu.ca/Current-Students/absences-accommodations/academic-consideration.html</a:t>
            </a:r>
            <a:r>
              <a:rPr lang="en-US" sz="1400" dirty="0">
                <a:cs typeface="Palatino Linotype"/>
              </a:rPr>
              <a:t> </a:t>
            </a:r>
          </a:p>
          <a:p>
            <a:pPr lvl="1"/>
            <a:endParaRPr lang="en-US" b="1" u="sng" dirty="0">
              <a:solidFill>
                <a:schemeClr val="accent1"/>
              </a:solidFill>
              <a:latin typeface="Palatino Linotype" panose="02040502050505030304" pitchFamily="18" charset="0"/>
              <a:cs typeface="Arial" panose="020B0604020202020204" pitchFamily="34" charset="0"/>
            </a:endParaRPr>
          </a:p>
          <a:p>
            <a:pPr lvl="1"/>
            <a:endParaRPr lang="en-US" sz="1400" b="1" dirty="0">
              <a:solidFill>
                <a:schemeClr val="accent1"/>
              </a:solidFill>
              <a:latin typeface="Palatino Linotype" panose="02040502050505030304" pitchFamily="18" charset="0"/>
              <a:cs typeface="Arial" panose="020B0604020202020204" pitchFamily="34" charset="0"/>
            </a:endParaRPr>
          </a:p>
        </p:txBody>
      </p:sp>
      <p:pic>
        <p:nvPicPr>
          <p:cNvPr id="20" name="Picture 19" descr="pasted-image.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906903"/>
            <a:ext cx="3595687" cy="76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1" name="Picture 20" descr="Queens_FEAS_CC_Signatur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3721" y="41155"/>
            <a:ext cx="2019742" cy="1009872"/>
          </a:xfrm>
          <a:prstGeom prst="rect">
            <a:avLst/>
          </a:prstGeom>
        </p:spPr>
      </p:pic>
      <p:sp>
        <p:nvSpPr>
          <p:cNvPr id="17" name="TextBox 16">
            <a:extLst>
              <a:ext uri="{FF2B5EF4-FFF2-40B4-BE49-F238E27FC236}">
                <a16:creationId xmlns:a16="http://schemas.microsoft.com/office/drawing/2014/main" id="{599538CB-6089-4CE5-9AE6-180D3EABA71D}"/>
              </a:ext>
            </a:extLst>
          </p:cNvPr>
          <p:cNvSpPr txBox="1"/>
          <p:nvPr/>
        </p:nvSpPr>
        <p:spPr>
          <a:xfrm>
            <a:off x="4517373" y="906903"/>
            <a:ext cx="4356283" cy="3185487"/>
          </a:xfrm>
          <a:prstGeom prst="rect">
            <a:avLst/>
          </a:prstGeom>
          <a:noFill/>
        </p:spPr>
        <p:txBody>
          <a:bodyPr wrap="square" rtlCol="0">
            <a:spAutoFit/>
          </a:bodyPr>
          <a:lstStyle/>
          <a:p>
            <a:pPr marL="0" lvl="1"/>
            <a:endParaRPr lang="en-CA" sz="1000" dirty="0"/>
          </a:p>
          <a:p>
            <a:pPr marL="0" lvl="1"/>
            <a:r>
              <a:rPr lang="en-US" sz="1700" b="1" dirty="0">
                <a:solidFill>
                  <a:schemeClr val="accent1"/>
                </a:solidFill>
                <a:cs typeface="Palatino Linotype"/>
              </a:rPr>
              <a:t>STEPS</a:t>
            </a:r>
          </a:p>
          <a:p>
            <a:pPr marL="342900" indent="-342900">
              <a:buFont typeface="+mj-lt"/>
              <a:buAutoNum type="arabicPeriod"/>
            </a:pPr>
            <a:r>
              <a:rPr lang="en-CA" sz="1200" dirty="0"/>
              <a:t>Complete the “Request for Academic Consideration for Extenuating Circumstances“ form found here</a:t>
            </a:r>
          </a:p>
          <a:p>
            <a:r>
              <a:rPr lang="en-CA" sz="1200" dirty="0">
                <a:hlinkClick r:id="rId5"/>
              </a:rPr>
              <a:t>https://www.queensu.ca/studentwellness/sites/swswww/files/uploaded_files/EC%20Request%20for%20Academic%20Consideration%20Form%20August%202020%20-%20fillable.pdf</a:t>
            </a:r>
            <a:r>
              <a:rPr lang="en-CA" sz="1200" dirty="0"/>
              <a:t> </a:t>
            </a:r>
          </a:p>
          <a:p>
            <a:pPr marL="228600" indent="-228600">
              <a:buAutoNum type="arabicPeriod" startAt="2"/>
            </a:pPr>
            <a:r>
              <a:rPr lang="en-CA" sz="1200" dirty="0"/>
              <a:t>Find your course information (SOLUS download, </a:t>
            </a:r>
            <a:r>
              <a:rPr lang="en-CA" sz="1200" dirty="0" err="1"/>
              <a:t>listview</a:t>
            </a:r>
            <a:r>
              <a:rPr lang="en-CA" sz="1200" dirty="0"/>
              <a:t>)</a:t>
            </a:r>
          </a:p>
          <a:p>
            <a:pPr marL="228600" indent="-228600">
              <a:buAutoNum type="arabicPeriod" startAt="2"/>
            </a:pPr>
            <a:r>
              <a:rPr lang="en-CA" sz="1200" dirty="0"/>
              <a:t>If applicable, collect supporting documentation.</a:t>
            </a:r>
          </a:p>
          <a:p>
            <a:r>
              <a:rPr lang="en-CA" sz="1200" dirty="0"/>
              <a:t>4.</a:t>
            </a:r>
            <a:r>
              <a:rPr lang="en-CA" sz="1200" dirty="0">
                <a:solidFill>
                  <a:srgbClr val="C00000"/>
                </a:solidFill>
              </a:rPr>
              <a:t>    </a:t>
            </a:r>
            <a:r>
              <a:rPr lang="en-CA" sz="1200" dirty="0">
                <a:solidFill>
                  <a:schemeClr val="accent1"/>
                </a:solidFill>
              </a:rPr>
              <a:t>Submit documents </a:t>
            </a:r>
            <a:r>
              <a:rPr lang="en-CA" sz="1200" dirty="0"/>
              <a:t>(1,2 &amp; 3 above) to FEAS Cognito form portal:</a:t>
            </a:r>
            <a:r>
              <a:rPr lang="en-CA" sz="1200" dirty="0">
                <a:solidFill>
                  <a:srgbClr val="C00000"/>
                </a:solidFill>
              </a:rPr>
              <a:t> </a:t>
            </a:r>
            <a:r>
              <a:rPr lang="en-CA" sz="1200" u="sng" dirty="0">
                <a:hlinkClick r:id="rId6"/>
              </a:rPr>
              <a:t>https://qfeas.it/accom</a:t>
            </a:r>
            <a:endParaRPr lang="en-CA" sz="1200" dirty="0"/>
          </a:p>
          <a:p>
            <a:endParaRPr lang="en-CA" sz="1400" i="1" dirty="0"/>
          </a:p>
          <a:p>
            <a:pPr marL="171450" indent="-171450">
              <a:buFont typeface="Wingdings" panose="05000000000000000000" pitchFamily="2" charset="2"/>
              <a:buChar char="Ø"/>
            </a:pPr>
            <a:r>
              <a:rPr lang="en-CA" sz="1200" i="1" dirty="0"/>
              <a:t>Students are required to submit requests within 1 week of their absence. Otherwise, email </a:t>
            </a:r>
            <a:r>
              <a:rPr lang="en-CA" sz="1200" i="1" dirty="0">
                <a:hlinkClick r:id="rId7"/>
              </a:rPr>
              <a:t>engineering.aac@queensu.ca</a:t>
            </a:r>
            <a:r>
              <a:rPr lang="en-CA" sz="1200" i="1" dirty="0"/>
              <a:t> to ask for an extension</a:t>
            </a:r>
            <a:r>
              <a:rPr lang="en-CA" sz="1400" dirty="0"/>
              <a:t>. </a:t>
            </a:r>
            <a:endParaRPr lang="en-CA" sz="1600" i="1" dirty="0"/>
          </a:p>
          <a:p>
            <a:endParaRPr lang="en-US" sz="1400" dirty="0">
              <a:cs typeface="Arial" panose="020B0604020202020204" pitchFamily="34" charset="0"/>
            </a:endParaRPr>
          </a:p>
        </p:txBody>
      </p:sp>
      <p:sp>
        <p:nvSpPr>
          <p:cNvPr id="22" name="TextBox 21">
            <a:extLst>
              <a:ext uri="{FF2B5EF4-FFF2-40B4-BE49-F238E27FC236}">
                <a16:creationId xmlns:a16="http://schemas.microsoft.com/office/drawing/2014/main" id="{8A723184-F0A7-4375-953B-CF88CBA52BE0}"/>
              </a:ext>
            </a:extLst>
          </p:cNvPr>
          <p:cNvSpPr txBox="1"/>
          <p:nvPr/>
        </p:nvSpPr>
        <p:spPr>
          <a:xfrm>
            <a:off x="4517373" y="4447888"/>
            <a:ext cx="4324478" cy="646331"/>
          </a:xfrm>
          <a:prstGeom prst="rect">
            <a:avLst/>
          </a:prstGeom>
          <a:noFill/>
        </p:spPr>
        <p:txBody>
          <a:bodyPr wrap="square" rtlCol="0">
            <a:spAutoFit/>
          </a:bodyPr>
          <a:lstStyle/>
          <a:p>
            <a:pPr marL="171450" indent="-171450">
              <a:buFont typeface="Wingdings" panose="05000000000000000000" pitchFamily="2" charset="2"/>
              <a:buChar char="Ø"/>
            </a:pPr>
            <a:r>
              <a:rPr lang="en-CA" sz="1200" i="1" dirty="0"/>
              <a:t>It is the </a:t>
            </a:r>
            <a:r>
              <a:rPr lang="en-CA" sz="1200" b="1" i="1" dirty="0">
                <a:highlight>
                  <a:srgbClr val="FFFF00"/>
                </a:highlight>
              </a:rPr>
              <a:t>students’ responsibility </a:t>
            </a:r>
            <a:r>
              <a:rPr lang="en-CA" sz="1200" i="1" dirty="0"/>
              <a:t>to contact their instructor(s) to make arrangements on missed coursework. Please consult your course syllabus for more information.</a:t>
            </a:r>
          </a:p>
        </p:txBody>
      </p:sp>
      <p:sp>
        <p:nvSpPr>
          <p:cNvPr id="23" name="TextBox 22">
            <a:extLst>
              <a:ext uri="{FF2B5EF4-FFF2-40B4-BE49-F238E27FC236}">
                <a16:creationId xmlns:a16="http://schemas.microsoft.com/office/drawing/2014/main" id="{A69FCB3C-A158-4B2F-AC3A-7BEE08B79135}"/>
              </a:ext>
            </a:extLst>
          </p:cNvPr>
          <p:cNvSpPr txBox="1"/>
          <p:nvPr/>
        </p:nvSpPr>
        <p:spPr>
          <a:xfrm>
            <a:off x="4517373" y="3898884"/>
            <a:ext cx="4207627" cy="461665"/>
          </a:xfrm>
          <a:prstGeom prst="rect">
            <a:avLst/>
          </a:prstGeom>
          <a:noFill/>
        </p:spPr>
        <p:txBody>
          <a:bodyPr wrap="square" rtlCol="0">
            <a:spAutoFit/>
          </a:bodyPr>
          <a:lstStyle/>
          <a:p>
            <a:pPr marL="171450" indent="-171450">
              <a:buFont typeface="Wingdings" panose="05000000000000000000" pitchFamily="2" charset="2"/>
              <a:buChar char="Ø"/>
            </a:pPr>
            <a:r>
              <a:rPr lang="en-CA" sz="1200" i="1" dirty="0"/>
              <a:t>The faculty office will notify instructors and the student will be copied</a:t>
            </a:r>
          </a:p>
        </p:txBody>
      </p:sp>
      <p:sp>
        <p:nvSpPr>
          <p:cNvPr id="24" name="Rectangle 23"/>
          <p:cNvSpPr/>
          <p:nvPr/>
        </p:nvSpPr>
        <p:spPr>
          <a:xfrm>
            <a:off x="4144638" y="5091768"/>
            <a:ext cx="4572000" cy="830997"/>
          </a:xfrm>
          <a:prstGeom prst="rect">
            <a:avLst/>
          </a:prstGeom>
        </p:spPr>
        <p:txBody>
          <a:bodyPr>
            <a:spAutoFit/>
          </a:bodyPr>
          <a:lstStyle/>
          <a:p>
            <a:pPr lvl="1"/>
            <a:r>
              <a:rPr lang="en-US" sz="1200" dirty="0">
                <a:cs typeface="Palatino Linotype"/>
              </a:rPr>
              <a:t>For detailed information about student wellness policies please check: </a:t>
            </a:r>
            <a:r>
              <a:rPr lang="en-US" sz="1200" dirty="0">
                <a:cs typeface="Palatino Linotype"/>
                <a:hlinkClick r:id="rId8"/>
              </a:rPr>
              <a:t>https://www.queensu.ca/studentwellness/forms#extenuating-circumstances</a:t>
            </a:r>
            <a:r>
              <a:rPr lang="en-US" sz="1200" dirty="0">
                <a:cs typeface="Palatino Linotype"/>
              </a:rPr>
              <a:t> </a:t>
            </a:r>
          </a:p>
        </p:txBody>
      </p:sp>
      <p:sp>
        <p:nvSpPr>
          <p:cNvPr id="25" name="TextBox 24"/>
          <p:cNvSpPr txBox="1"/>
          <p:nvPr/>
        </p:nvSpPr>
        <p:spPr>
          <a:xfrm>
            <a:off x="4647538" y="5928402"/>
            <a:ext cx="4194313" cy="646331"/>
          </a:xfrm>
          <a:prstGeom prst="rect">
            <a:avLst/>
          </a:prstGeom>
          <a:solidFill>
            <a:schemeClr val="accent2">
              <a:lumMod val="40000"/>
              <a:lumOff val="60000"/>
            </a:schemeClr>
          </a:solidFill>
        </p:spPr>
        <p:txBody>
          <a:bodyPr wrap="square" rtlCol="0">
            <a:spAutoFit/>
          </a:bodyPr>
          <a:lstStyle/>
          <a:p>
            <a:r>
              <a:rPr lang="en-US" dirty="0"/>
              <a:t>For all questions and assistance contact </a:t>
            </a:r>
            <a:r>
              <a:rPr lang="en-CA" i="1" dirty="0">
                <a:hlinkClick r:id="rId7"/>
              </a:rPr>
              <a:t>engineering.aac@queensu.ca</a:t>
            </a:r>
            <a:endParaRPr lang="en-CA" dirty="0"/>
          </a:p>
        </p:txBody>
      </p:sp>
    </p:spTree>
    <p:extLst>
      <p:ext uri="{BB962C8B-B14F-4D97-AF65-F5344CB8AC3E}">
        <p14:creationId xmlns:p14="http://schemas.microsoft.com/office/powerpoint/2010/main" val="79713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p:bldP spid="17"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6255" y="148961"/>
            <a:ext cx="6455257" cy="708290"/>
          </a:xfrm>
        </p:spPr>
        <p:txBody>
          <a:bodyPr>
            <a:normAutofit/>
          </a:bodyPr>
          <a:lstStyle/>
          <a:p>
            <a:r>
              <a:rPr lang="en-CA" sz="2800" dirty="0">
                <a:latin typeface="Myriad Pro" charset="0"/>
                <a:ea typeface="ＭＳ Ｐゴシック" charset="0"/>
                <a:cs typeface="Myriad Pro" charset="0"/>
              </a:rPr>
              <a:t>Academic Considerations for Extenuating Circumstances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9663110"/>
              </p:ext>
            </p:extLst>
          </p:nvPr>
        </p:nvGraphicFramePr>
        <p:xfrm>
          <a:off x="215757" y="1332381"/>
          <a:ext cx="8585343" cy="5516003"/>
        </p:xfrm>
        <a:graphic>
          <a:graphicData uri="http://schemas.openxmlformats.org/drawingml/2006/table">
            <a:tbl>
              <a:tblPr firstRow="1" bandRow="1">
                <a:tableStyleId>{69CF1AB2-1976-4502-BF36-3FF5EA218861}</a:tableStyleId>
              </a:tblPr>
              <a:tblGrid>
                <a:gridCol w="3907835">
                  <a:extLst>
                    <a:ext uri="{9D8B030D-6E8A-4147-A177-3AD203B41FA5}">
                      <a16:colId xmlns:a16="http://schemas.microsoft.com/office/drawing/2014/main" val="4161060754"/>
                    </a:ext>
                  </a:extLst>
                </a:gridCol>
                <a:gridCol w="4677508">
                  <a:extLst>
                    <a:ext uri="{9D8B030D-6E8A-4147-A177-3AD203B41FA5}">
                      <a16:colId xmlns:a16="http://schemas.microsoft.com/office/drawing/2014/main" val="1816131036"/>
                    </a:ext>
                  </a:extLst>
                </a:gridCol>
              </a:tblGrid>
              <a:tr h="364883">
                <a:tc>
                  <a:txBody>
                    <a:bodyPr/>
                    <a:lstStyle/>
                    <a:p>
                      <a:r>
                        <a:rPr lang="en-CA" sz="1400" dirty="0"/>
                        <a:t>Examples of reasons for Academic Considerations</a:t>
                      </a:r>
                    </a:p>
                  </a:txBody>
                  <a:tcPr/>
                </a:tc>
                <a:tc>
                  <a:txBody>
                    <a:bodyPr/>
                    <a:lstStyle/>
                    <a:p>
                      <a:r>
                        <a:rPr lang="en-CA" sz="1400" dirty="0"/>
                        <a:t>Extenuating circumstances do</a:t>
                      </a:r>
                      <a:r>
                        <a:rPr lang="en-CA" sz="1400" baseline="0" dirty="0"/>
                        <a:t> not include*</a:t>
                      </a:r>
                      <a:endParaRPr lang="en-CA" sz="1400" dirty="0"/>
                    </a:p>
                  </a:txBody>
                  <a:tcPr/>
                </a:tc>
                <a:extLst>
                  <a:ext uri="{0D108BD9-81ED-4DB2-BD59-A6C34878D82A}">
                    <a16:rowId xmlns:a16="http://schemas.microsoft.com/office/drawing/2014/main" val="2982953298"/>
                  </a:ext>
                </a:extLst>
              </a:tr>
              <a:tr h="569817">
                <a:tc>
                  <a:txBody>
                    <a:bodyPr/>
                    <a:lstStyle/>
                    <a:p>
                      <a:pPr marL="285750" indent="-285750">
                        <a:buFont typeface="Arial" panose="020B0604020202020204" pitchFamily="34" charset="0"/>
                        <a:buChar char="•"/>
                      </a:pPr>
                      <a:r>
                        <a:rPr lang="en-CA" sz="1400" b="0" i="0" dirty="0">
                          <a:solidFill>
                            <a:schemeClr val="accent1"/>
                          </a:solidFill>
                        </a:rPr>
                        <a:t>Accident</a:t>
                      </a:r>
                    </a:p>
                    <a:p>
                      <a:pPr marL="285750" indent="-285750">
                        <a:buFont typeface="Arial" panose="020B0604020202020204" pitchFamily="34" charset="0"/>
                        <a:buChar char="•"/>
                      </a:pPr>
                      <a:r>
                        <a:rPr lang="en-US" sz="1400" b="0" i="0" dirty="0">
                          <a:solidFill>
                            <a:schemeClr val="accent1"/>
                          </a:solidFill>
                        </a:rPr>
                        <a:t>Illness</a:t>
                      </a:r>
                      <a:r>
                        <a:rPr lang="en-US" sz="1400" b="0" i="0" baseline="0" dirty="0">
                          <a:solidFill>
                            <a:schemeClr val="accent1"/>
                          </a:solidFill>
                        </a:rPr>
                        <a:t> (physical or mental)</a:t>
                      </a:r>
                    </a:p>
                    <a:p>
                      <a:pPr marL="285750" indent="-285750">
                        <a:buFont typeface="Arial" panose="020B0604020202020204" pitchFamily="34" charset="0"/>
                        <a:buChar char="•"/>
                      </a:pPr>
                      <a:r>
                        <a:rPr lang="en-US" sz="1400" b="0" i="0" baseline="0" dirty="0">
                          <a:solidFill>
                            <a:schemeClr val="accent1"/>
                          </a:solidFill>
                        </a:rPr>
                        <a:t>Traumatic event</a:t>
                      </a:r>
                    </a:p>
                    <a:p>
                      <a:pPr marL="285750" indent="-285750">
                        <a:buFont typeface="Arial" panose="020B0604020202020204" pitchFamily="34" charset="0"/>
                        <a:buChar char="•"/>
                      </a:pPr>
                      <a:r>
                        <a:rPr lang="en-US" sz="1400" b="0" i="0" baseline="0" dirty="0">
                          <a:solidFill>
                            <a:schemeClr val="accent1"/>
                          </a:solidFill>
                        </a:rPr>
                        <a:t>Bereavement</a:t>
                      </a:r>
                    </a:p>
                    <a:p>
                      <a:pPr marL="285750" indent="-285750">
                        <a:buFont typeface="Arial" panose="020B0604020202020204" pitchFamily="34" charset="0"/>
                        <a:buChar char="•"/>
                      </a:pPr>
                      <a:r>
                        <a:rPr lang="en-US" sz="1400" b="0" i="0" baseline="0" dirty="0">
                          <a:solidFill>
                            <a:schemeClr val="accent1"/>
                          </a:solidFill>
                        </a:rPr>
                        <a:t>Emergency Procedure</a:t>
                      </a:r>
                    </a:p>
                    <a:p>
                      <a:pPr marL="285750" indent="-285750">
                        <a:buFont typeface="Arial" panose="020B0604020202020204" pitchFamily="34" charset="0"/>
                        <a:buChar char="•"/>
                      </a:pPr>
                      <a:r>
                        <a:rPr lang="en-US" sz="1400" b="0" i="0" baseline="0" dirty="0">
                          <a:solidFill>
                            <a:schemeClr val="accent1"/>
                          </a:solidFill>
                        </a:rPr>
                        <a:t>University-sponsored athletic competitions or significant events</a:t>
                      </a:r>
                    </a:p>
                    <a:p>
                      <a:pPr marL="285750" indent="-285750">
                        <a:buFont typeface="Arial" panose="020B0604020202020204" pitchFamily="34" charset="0"/>
                        <a:buChar char="•"/>
                      </a:pPr>
                      <a:r>
                        <a:rPr lang="en-US" sz="1400" b="0" i="0" baseline="0" dirty="0">
                          <a:solidFill>
                            <a:schemeClr val="accent1"/>
                          </a:solidFill>
                        </a:rPr>
                        <a:t>Compulsory legal duties, e.g. jury duty</a:t>
                      </a:r>
                    </a:p>
                    <a:p>
                      <a:pPr marL="285750" indent="-285750">
                        <a:buFont typeface="Arial" panose="020B0604020202020204" pitchFamily="34" charset="0"/>
                        <a:buChar char="•"/>
                      </a:pPr>
                      <a:r>
                        <a:rPr lang="en-US" sz="1400" b="0" i="0" baseline="0" dirty="0">
                          <a:solidFill>
                            <a:schemeClr val="accent1"/>
                          </a:solidFill>
                        </a:rPr>
                        <a:t>A religious observance</a:t>
                      </a:r>
                    </a:p>
                    <a:p>
                      <a:pPr marL="285750" indent="-285750">
                        <a:buFont typeface="Arial" panose="020B0604020202020204" pitchFamily="34" charset="0"/>
                        <a:buChar char="•"/>
                      </a:pPr>
                      <a:r>
                        <a:rPr lang="en-US" sz="1400" b="1" i="0" baseline="0" dirty="0">
                          <a:solidFill>
                            <a:schemeClr val="accent1"/>
                          </a:solidFill>
                        </a:rPr>
                        <a:t>For remote delivery only: </a:t>
                      </a:r>
                      <a:r>
                        <a:rPr lang="en-US" sz="1400" b="0" i="0" baseline="0" dirty="0">
                          <a:solidFill>
                            <a:schemeClr val="accent1"/>
                          </a:solidFill>
                        </a:rPr>
                        <a:t>Unforeseen technological or workspace disruptions beyond student’s control, computer malfunction, power outage affecting access </a:t>
                      </a:r>
                      <a:r>
                        <a:rPr lang="en-US" sz="1000" b="0" i="0" baseline="0" dirty="0">
                          <a:solidFill>
                            <a:schemeClr val="accent1"/>
                          </a:solidFill>
                        </a:rPr>
                        <a:t>documentation is required**</a:t>
                      </a:r>
                      <a:endParaRPr lang="en-CA" sz="1000" b="0" i="0" dirty="0">
                        <a:solidFill>
                          <a:schemeClr val="accent1"/>
                        </a:solidFill>
                      </a:endParaRPr>
                    </a:p>
                  </a:txBody>
                  <a:tcPr/>
                </a:tc>
                <a:tc>
                  <a:txBody>
                    <a:bodyPr/>
                    <a:lstStyle/>
                    <a:p>
                      <a:pPr marL="285750" indent="-285750">
                        <a:buFont typeface="Arial" panose="020B0604020202020204" pitchFamily="34" charset="0"/>
                        <a:buChar char="•"/>
                      </a:pPr>
                      <a:r>
                        <a:rPr lang="en-US" sz="1400" dirty="0"/>
                        <a:t>Work,</a:t>
                      </a:r>
                      <a:r>
                        <a:rPr lang="en-US" sz="1400" baseline="0" dirty="0"/>
                        <a:t> volunteering, extra curricular activities</a:t>
                      </a:r>
                      <a:endParaRPr lang="en-CA" sz="1400" baseline="0" dirty="0"/>
                    </a:p>
                    <a:p>
                      <a:pPr marL="285750" indent="-285750">
                        <a:buFont typeface="Arial" panose="020B0604020202020204" pitchFamily="34" charset="0"/>
                        <a:buChar char="•"/>
                      </a:pPr>
                      <a:r>
                        <a:rPr lang="en-US" sz="1400" baseline="0" dirty="0"/>
                        <a:t>Vacations, social commitments, family events</a:t>
                      </a:r>
                    </a:p>
                    <a:p>
                      <a:pPr marL="285750" indent="-285750">
                        <a:buFont typeface="Arial" panose="020B0604020202020204" pitchFamily="34" charset="0"/>
                        <a:buChar char="•"/>
                      </a:pPr>
                      <a:r>
                        <a:rPr lang="en-US" sz="1400" baseline="0" dirty="0"/>
                        <a:t>Transportation delays</a:t>
                      </a:r>
                    </a:p>
                    <a:p>
                      <a:pPr marL="285750" indent="-285750">
                        <a:buFont typeface="Arial" panose="020B0604020202020204" pitchFamily="34" charset="0"/>
                        <a:buChar char="•"/>
                      </a:pPr>
                      <a:r>
                        <a:rPr lang="en-US" sz="1400" baseline="0" dirty="0"/>
                        <a:t>Technology malfunctions (</a:t>
                      </a:r>
                      <a:r>
                        <a:rPr lang="en-CA" sz="1000" kern="1200" dirty="0">
                          <a:solidFill>
                            <a:schemeClr val="dk1"/>
                          </a:solidFill>
                          <a:effectLst/>
                          <a:latin typeface="+mn-lt"/>
                          <a:ea typeface="+mn-ea"/>
                          <a:cs typeface="+mn-cs"/>
                        </a:rPr>
                        <a:t>chronic technological difficulties or workspace disruptions, such as long-term hardware/software failure, prolonged poor internet coverage, lack of planning or knowledge of program software/</a:t>
                      </a:r>
                      <a:r>
                        <a:rPr lang="en-CA" sz="1000" kern="1200" dirty="0" err="1">
                          <a:solidFill>
                            <a:schemeClr val="dk1"/>
                          </a:solidFill>
                          <a:effectLst/>
                          <a:latin typeface="+mn-lt"/>
                          <a:ea typeface="+mn-ea"/>
                          <a:cs typeface="+mn-cs"/>
                        </a:rPr>
                        <a:t>OnQ</a:t>
                      </a:r>
                      <a:r>
                        <a:rPr lang="en-CA" sz="1000" kern="1200" dirty="0">
                          <a:solidFill>
                            <a:schemeClr val="dk1"/>
                          </a:solidFill>
                          <a:effectLst/>
                          <a:latin typeface="+mn-lt"/>
                          <a:ea typeface="+mn-ea"/>
                          <a:cs typeface="+mn-cs"/>
                        </a:rPr>
                        <a:t>, missing notifications/reminders, use of unsupported/out-of-date software, or other persistent technological challenges.)  </a:t>
                      </a:r>
                      <a:r>
                        <a:rPr lang="en-US" sz="1000" baseline="0" dirty="0"/>
                        <a:t> </a:t>
                      </a:r>
                    </a:p>
                    <a:p>
                      <a:pPr marL="285750" indent="-285750">
                        <a:buFont typeface="Arial" panose="020B0604020202020204" pitchFamily="34" charset="0"/>
                        <a:buChar char="•"/>
                      </a:pPr>
                      <a:r>
                        <a:rPr lang="en-US" sz="1400" baseline="0" dirty="0"/>
                        <a:t>Course conflicts, team work conflicts</a:t>
                      </a:r>
                    </a:p>
                    <a:p>
                      <a:pPr marL="285750" indent="-285750">
                        <a:buFont typeface="Arial" panose="020B0604020202020204" pitchFamily="34" charset="0"/>
                        <a:buChar char="•"/>
                      </a:pPr>
                      <a:r>
                        <a:rPr lang="en-US" sz="1400" baseline="0" dirty="0"/>
                        <a:t>Misreading a deadline/timetable, sleeping in</a:t>
                      </a:r>
                    </a:p>
                    <a:p>
                      <a:pPr marL="285750" indent="-285750">
                        <a:buFont typeface="Arial" panose="020B0604020202020204" pitchFamily="34" charset="0"/>
                        <a:buChar char="•"/>
                      </a:pPr>
                      <a:r>
                        <a:rPr lang="en-US" sz="1400" baseline="0" dirty="0"/>
                        <a:t>Scheduled elective medical appointments</a:t>
                      </a:r>
                      <a:br>
                        <a:rPr lang="en-US" sz="1400" baseline="0" dirty="0"/>
                      </a:br>
                      <a:endParaRPr lang="en-US" sz="1400" baseline="0" dirty="0"/>
                    </a:p>
                    <a:p>
                      <a:pPr marL="0" indent="0">
                        <a:buFont typeface="Arial" panose="020B0604020202020204" pitchFamily="34" charset="0"/>
                        <a:buNone/>
                      </a:pPr>
                      <a:r>
                        <a:rPr lang="en-US" sz="1400" baseline="0" dirty="0"/>
                        <a:t>* </a:t>
                      </a:r>
                      <a:r>
                        <a:rPr lang="en-US" sz="1200" i="1" baseline="0" dirty="0"/>
                        <a:t>In cases such as the ones listed above, refer to your course syllabus and contact your instructor(s); please note that they have the discretion to approve or deny your request</a:t>
                      </a:r>
                      <a:endParaRPr lang="en-US" sz="1400" i="1" baseline="0" dirty="0"/>
                    </a:p>
                  </a:txBody>
                  <a:tcPr/>
                </a:tc>
                <a:extLst>
                  <a:ext uri="{0D108BD9-81ED-4DB2-BD59-A6C34878D82A}">
                    <a16:rowId xmlns:a16="http://schemas.microsoft.com/office/drawing/2014/main" val="1647169034"/>
                  </a:ext>
                </a:extLst>
              </a:tr>
              <a:tr h="364883">
                <a:tc rowSpan="2">
                  <a:txBody>
                    <a:bodyPr/>
                    <a:lstStyle/>
                    <a:p>
                      <a:r>
                        <a:rPr lang="en-CA" sz="1400" b="1" dirty="0"/>
                        <a:t>Examples of academic consideration may include:</a:t>
                      </a:r>
                    </a:p>
                    <a:p>
                      <a:r>
                        <a:rPr lang="en-US" sz="1400" dirty="0"/>
                        <a:t>An excused absence, a deferral, an extension, a modified schedule, re-distribution</a:t>
                      </a:r>
                      <a:r>
                        <a:rPr lang="en-US" sz="1400" baseline="0" dirty="0"/>
                        <a:t> of grades to the rest of the written components, an incomplete grade, late course drop</a:t>
                      </a:r>
                    </a:p>
                    <a:p>
                      <a:r>
                        <a:rPr lang="en-US" sz="1000" baseline="0" dirty="0"/>
                        <a:t>**dated receipt of repair (e.g.to demonstrate hardware/software repair), dated news articles, weather reports or screenshots from utility provider demonstrate internet access by power outage.</a:t>
                      </a:r>
                      <a:endParaRPr lang="en-CA" sz="1000" dirty="0"/>
                    </a:p>
                    <a:p>
                      <a:r>
                        <a:rPr lang="en-CA" sz="1600" b="1" dirty="0"/>
                        <a:t>For further assistance/clarification email</a:t>
                      </a:r>
                    </a:p>
                    <a:p>
                      <a:pPr algn="ctr"/>
                      <a:r>
                        <a:rPr lang="en-CA" sz="1600" dirty="0">
                          <a:hlinkClick r:id="rId2"/>
                        </a:rPr>
                        <a:t>Engineering.aac@queensu.ca</a:t>
                      </a:r>
                      <a:r>
                        <a:rPr lang="en-CA" sz="1600" dirty="0"/>
                        <a:t> </a:t>
                      </a:r>
                    </a:p>
                  </a:txBody>
                  <a:tcPr/>
                </a:tc>
                <a:tc>
                  <a:txBody>
                    <a:bodyPr/>
                    <a:lstStyle/>
                    <a:p>
                      <a:pPr marL="285750" indent="-285750">
                        <a:buFont typeface="Arial" panose="020B0604020202020204" pitchFamily="34" charset="0"/>
                        <a:buChar char="•"/>
                      </a:pPr>
                      <a:r>
                        <a:rPr lang="en-US" sz="1400" baseline="0" dirty="0"/>
                        <a:t>Ongoing academic accommodations for a chronic or ongoing health/mental condition, learning or other disability. </a:t>
                      </a:r>
                      <a:r>
                        <a:rPr lang="en-US" sz="1200" i="1" baseline="0" dirty="0"/>
                        <a:t>Students should contact Queen’s Student Accessibility Services (QSAS), </a:t>
                      </a:r>
                      <a:r>
                        <a:rPr lang="en-US" sz="1200" i="1" baseline="0" dirty="0">
                          <a:hlinkClick r:id="rId3"/>
                        </a:rPr>
                        <a:t>gsas.intake@queensu.ca</a:t>
                      </a:r>
                      <a:r>
                        <a:rPr lang="en-US" sz="1200" i="1" baseline="0" dirty="0"/>
                        <a:t> or phone 613-533-6000, x77628</a:t>
                      </a:r>
                      <a:endParaRPr lang="en-CA" sz="1200" i="1" dirty="0"/>
                    </a:p>
                  </a:txBody>
                  <a:tcPr/>
                </a:tc>
                <a:extLst>
                  <a:ext uri="{0D108BD9-81ED-4DB2-BD59-A6C34878D82A}">
                    <a16:rowId xmlns:a16="http://schemas.microsoft.com/office/drawing/2014/main" val="1598725896"/>
                  </a:ext>
                </a:extLst>
              </a:tr>
              <a:tr h="908190">
                <a:tc vMerge="1">
                  <a:txBody>
                    <a:bodyPr/>
                    <a:lstStyle/>
                    <a:p>
                      <a:endParaRPr lang="en-CA" sz="1600" dirty="0"/>
                    </a:p>
                  </a:txBody>
                  <a:tcPr/>
                </a:tc>
                <a:tc>
                  <a:txBody>
                    <a:bodyPr/>
                    <a:lstStyle/>
                    <a:p>
                      <a:pPr marL="285750" indent="-285750">
                        <a:buFont typeface="Arial" panose="020B0604020202020204" pitchFamily="34" charset="0"/>
                        <a:buChar char="•"/>
                      </a:pPr>
                      <a:r>
                        <a:rPr lang="en-US" sz="1400" kern="1200" baseline="0" dirty="0">
                          <a:solidFill>
                            <a:schemeClr val="dk1"/>
                          </a:solidFill>
                          <a:latin typeface="+mn-lt"/>
                          <a:ea typeface="+mn-ea"/>
                          <a:cs typeface="+mn-cs"/>
                        </a:rPr>
                        <a:t>High levels of academic or exam-related stress. </a:t>
                      </a:r>
                      <a:r>
                        <a:rPr lang="en-US" sz="1200" i="1" dirty="0"/>
                        <a:t>Students who do not feel they can meet academic</a:t>
                      </a:r>
                      <a:r>
                        <a:rPr lang="en-US" sz="1200" i="1" baseline="0" dirty="0"/>
                        <a:t> requirements should contact an academic advisor in their faculty/program or Student Wellness Services at </a:t>
                      </a:r>
                      <a:r>
                        <a:rPr lang="en-US" sz="1200" i="1" baseline="0" dirty="0">
                          <a:hlinkClick r:id="rId4"/>
                        </a:rPr>
                        <a:t>intake.wellness@queensu.ca</a:t>
                      </a:r>
                      <a:r>
                        <a:rPr lang="en-US" sz="1200" i="1" baseline="0" dirty="0"/>
                        <a:t> or phone 613-533-6000 x74842</a:t>
                      </a:r>
                      <a:endParaRPr lang="en-CA" sz="1200" i="1" dirty="0"/>
                    </a:p>
                  </a:txBody>
                  <a:tcPr/>
                </a:tc>
                <a:extLst>
                  <a:ext uri="{0D108BD9-81ED-4DB2-BD59-A6C34878D82A}">
                    <a16:rowId xmlns:a16="http://schemas.microsoft.com/office/drawing/2014/main" val="854535134"/>
                  </a:ext>
                </a:extLst>
              </a:tr>
            </a:tbl>
          </a:graphicData>
        </a:graphic>
      </p:graphicFrame>
      <p:pic>
        <p:nvPicPr>
          <p:cNvPr id="7" name="Picture 6" descr="Queens_FEAS_CC_Signatur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92211" y="41155"/>
            <a:ext cx="2019742" cy="1009872"/>
          </a:xfrm>
          <a:prstGeom prst="rect">
            <a:avLst/>
          </a:prstGeom>
        </p:spPr>
      </p:pic>
      <p:pic>
        <p:nvPicPr>
          <p:cNvPr id="8" name="Picture 7" descr="pasted-image.pd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906903"/>
            <a:ext cx="3595687" cy="76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120681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4D2-6AE6-4427-9B6B-15A52AA92D19}"/>
              </a:ext>
            </a:extLst>
          </p:cNvPr>
          <p:cNvSpPr>
            <a:spLocks noGrp="1"/>
          </p:cNvSpPr>
          <p:nvPr>
            <p:ph type="title"/>
          </p:nvPr>
        </p:nvSpPr>
        <p:spPr>
          <a:xfrm>
            <a:off x="235041" y="12794"/>
            <a:ext cx="6122987" cy="852463"/>
          </a:xfrm>
        </p:spPr>
        <p:txBody>
          <a:bodyPr>
            <a:normAutofit/>
          </a:bodyPr>
          <a:lstStyle/>
          <a:p>
            <a:pPr>
              <a:lnSpc>
                <a:spcPct val="120000"/>
              </a:lnSpc>
              <a:defRPr/>
            </a:pPr>
            <a:r>
              <a:rPr lang="en-CA" sz="2800" dirty="0">
                <a:latin typeface="Myriad Pro" charset="0"/>
                <a:ea typeface="ＭＳ Ｐゴシック" charset="0"/>
                <a:cs typeface="Myriad Pro" charset="0"/>
              </a:rPr>
              <a:t>Academic Accommodations </a:t>
            </a:r>
            <a:r>
              <a:rPr lang="en-CA" dirty="0">
                <a:latin typeface="Palatino Linotype" panose="02040502050505030304" pitchFamily="18" charset="0"/>
              </a:rPr>
              <a:t> </a:t>
            </a:r>
            <a:br>
              <a:rPr lang="en-CA" dirty="0">
                <a:latin typeface="Palatino Linotype" panose="02040502050505030304" pitchFamily="18" charset="0"/>
              </a:rPr>
            </a:br>
            <a:endParaRPr lang="en-CA" sz="1600" dirty="0">
              <a:latin typeface="Myriad Pro" charset="0"/>
              <a:ea typeface="ＭＳ Ｐゴシック" charset="0"/>
              <a:cs typeface="Myriad Pro" charset="0"/>
            </a:endParaRPr>
          </a:p>
        </p:txBody>
      </p:sp>
      <p:sp>
        <p:nvSpPr>
          <p:cNvPr id="3" name="Content Placeholder 2">
            <a:extLst>
              <a:ext uri="{FF2B5EF4-FFF2-40B4-BE49-F238E27FC236}">
                <a16:creationId xmlns:a16="http://schemas.microsoft.com/office/drawing/2014/main" id="{DF9A5487-8432-4B62-A35E-F7C0CE88D08C}"/>
              </a:ext>
            </a:extLst>
          </p:cNvPr>
          <p:cNvSpPr>
            <a:spLocks noGrp="1"/>
          </p:cNvSpPr>
          <p:nvPr>
            <p:ph idx="1"/>
          </p:nvPr>
        </p:nvSpPr>
        <p:spPr>
          <a:xfrm>
            <a:off x="161880" y="6030220"/>
            <a:ext cx="4563588" cy="783008"/>
          </a:xfrm>
        </p:spPr>
        <p:txBody>
          <a:bodyPr>
            <a:normAutofit fontScale="92500" lnSpcReduction="10000"/>
          </a:bodyPr>
          <a:lstStyle/>
          <a:p>
            <a:pPr marL="228600" lvl="1" indent="0">
              <a:buNone/>
            </a:pPr>
            <a:r>
              <a:rPr lang="en-US" sz="2100" b="1" dirty="0">
                <a:solidFill>
                  <a:schemeClr val="accent1"/>
                </a:solidFill>
                <a:latin typeface="+mn-lt"/>
              </a:rPr>
              <a:t>IMPORTANT: </a:t>
            </a:r>
            <a:r>
              <a:rPr lang="en-US" sz="1400" b="1" dirty="0">
                <a:latin typeface="+mn-lt"/>
                <a:cs typeface="Arial" panose="020B0604020202020204" pitchFamily="34" charset="0"/>
              </a:rPr>
              <a:t>Engineering Students </a:t>
            </a:r>
            <a:r>
              <a:rPr lang="en-US" sz="1400" b="1" u="sng" dirty="0">
                <a:latin typeface="+mn-lt"/>
                <a:cs typeface="Arial" panose="020B0604020202020204" pitchFamily="34" charset="0"/>
              </a:rPr>
              <a:t>do not </a:t>
            </a:r>
            <a:r>
              <a:rPr lang="en-US" sz="1400" b="1" dirty="0">
                <a:latin typeface="+mn-lt"/>
                <a:cs typeface="Arial" panose="020B0604020202020204" pitchFamily="34" charset="0"/>
              </a:rPr>
              <a:t>distribute LOAs to their instructors </a:t>
            </a:r>
            <a:r>
              <a:rPr lang="en-US" sz="1400" b="1" u="sng" dirty="0">
                <a:latin typeface="+mn-lt"/>
                <a:cs typeface="Arial" panose="020B0604020202020204" pitchFamily="34" charset="0"/>
              </a:rPr>
              <a:t>unless </a:t>
            </a:r>
            <a:r>
              <a:rPr lang="en-US" sz="1400" b="1" dirty="0">
                <a:latin typeface="+mn-lt"/>
                <a:cs typeface="Arial" panose="020B0604020202020204" pitchFamily="34" charset="0"/>
              </a:rPr>
              <a:t>the course syllabus indicates otherwise. </a:t>
            </a:r>
            <a:br>
              <a:rPr lang="en-US" sz="1400" b="1" dirty="0">
                <a:latin typeface="+mn-lt"/>
                <a:cs typeface="Arial" panose="020B0604020202020204" pitchFamily="34" charset="0"/>
              </a:rPr>
            </a:br>
            <a:r>
              <a:rPr lang="en-US" sz="1200" b="1" dirty="0">
                <a:solidFill>
                  <a:srgbClr val="FF0000"/>
                </a:solidFill>
                <a:latin typeface="+mn-lt"/>
                <a:cs typeface="Arial" panose="020B0604020202020204" pitchFamily="34" charset="0"/>
              </a:rPr>
              <a:t>PLEASE CHECK YOUR COURSE SYLLABUS FOR EACH COURSE</a:t>
            </a:r>
          </a:p>
          <a:p>
            <a:pPr marL="228600" lvl="1" indent="0">
              <a:buNone/>
            </a:pPr>
            <a:endParaRPr lang="en-US" sz="1200" b="1" dirty="0">
              <a:solidFill>
                <a:schemeClr val="accent1"/>
              </a:solidFill>
              <a:latin typeface="+mn-lt"/>
            </a:endParaRPr>
          </a:p>
          <a:p>
            <a:pPr marL="228600" lvl="1" indent="0">
              <a:buNone/>
            </a:pPr>
            <a:endParaRPr lang="en-CA" sz="2300" dirty="0"/>
          </a:p>
        </p:txBody>
      </p:sp>
      <p:sp>
        <p:nvSpPr>
          <p:cNvPr id="10" name="Arrow: Curved Left 9">
            <a:extLst>
              <a:ext uri="{FF2B5EF4-FFF2-40B4-BE49-F238E27FC236}">
                <a16:creationId xmlns:a16="http://schemas.microsoft.com/office/drawing/2014/main" id="{2B8AAF6D-0827-411A-A687-88AAFBA89384}"/>
              </a:ext>
            </a:extLst>
          </p:cNvPr>
          <p:cNvSpPr/>
          <p:nvPr/>
        </p:nvSpPr>
        <p:spPr>
          <a:xfrm>
            <a:off x="8485888" y="2601471"/>
            <a:ext cx="593164" cy="1946761"/>
          </a:xfrm>
          <a:prstGeom prst="curvedLef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sp>
        <p:nvSpPr>
          <p:cNvPr id="15" name="Arrow: Curved Right 14">
            <a:extLst>
              <a:ext uri="{FF2B5EF4-FFF2-40B4-BE49-F238E27FC236}">
                <a16:creationId xmlns:a16="http://schemas.microsoft.com/office/drawing/2014/main" id="{81F989B3-3CD6-4728-94FE-2647373FF8E9}"/>
              </a:ext>
            </a:extLst>
          </p:cNvPr>
          <p:cNvSpPr/>
          <p:nvPr/>
        </p:nvSpPr>
        <p:spPr>
          <a:xfrm>
            <a:off x="4794351" y="4164813"/>
            <a:ext cx="776467" cy="1865407"/>
          </a:xfrm>
          <a:prstGeom prst="curvedRightArrow">
            <a:avLst>
              <a:gd name="adj1" fmla="val 24242"/>
              <a:gd name="adj2" fmla="val 51133"/>
              <a:gd name="adj3" fmla="val 25000"/>
            </a:avLst>
          </a:prstGeom>
          <a:solidFill>
            <a:schemeClr val="accent3">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sp>
        <p:nvSpPr>
          <p:cNvPr id="16" name="TextBox 15">
            <a:extLst>
              <a:ext uri="{FF2B5EF4-FFF2-40B4-BE49-F238E27FC236}">
                <a16:creationId xmlns:a16="http://schemas.microsoft.com/office/drawing/2014/main" id="{8A723184-F0A7-4375-953B-CF88CBA52BE0}"/>
              </a:ext>
            </a:extLst>
          </p:cNvPr>
          <p:cNvSpPr txBox="1"/>
          <p:nvPr/>
        </p:nvSpPr>
        <p:spPr>
          <a:xfrm>
            <a:off x="5471153" y="5566918"/>
            <a:ext cx="3540800" cy="338554"/>
          </a:xfrm>
          <a:prstGeom prst="rect">
            <a:avLst/>
          </a:prstGeom>
          <a:noFill/>
        </p:spPr>
        <p:txBody>
          <a:bodyPr wrap="square" rtlCol="0">
            <a:spAutoFit/>
          </a:bodyPr>
          <a:lstStyle/>
          <a:p>
            <a:endParaRPr lang="en-CA" sz="1600" i="1" dirty="0"/>
          </a:p>
        </p:txBody>
      </p:sp>
      <p:sp>
        <p:nvSpPr>
          <p:cNvPr id="20" name="Rectangle 19">
            <a:extLst>
              <a:ext uri="{FF2B5EF4-FFF2-40B4-BE49-F238E27FC236}">
                <a16:creationId xmlns:a16="http://schemas.microsoft.com/office/drawing/2014/main" id="{51BBC986-2834-41B3-9C67-4601C93EC848}"/>
              </a:ext>
            </a:extLst>
          </p:cNvPr>
          <p:cNvSpPr/>
          <p:nvPr/>
        </p:nvSpPr>
        <p:spPr>
          <a:xfrm>
            <a:off x="290303" y="1956816"/>
            <a:ext cx="4162825" cy="39319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b="1" dirty="0">
                <a:solidFill>
                  <a:schemeClr val="tx1"/>
                </a:solidFill>
              </a:rPr>
              <a:t>3 Steps (watch also a helpful video): </a:t>
            </a:r>
            <a:r>
              <a:rPr lang="en-CA" sz="1200" b="1" dirty="0">
                <a:solidFill>
                  <a:schemeClr val="tx1"/>
                </a:solidFill>
                <a:hlinkClick r:id="rId2"/>
              </a:rPr>
              <a:t>https://engineering.queensu.ca/Current-Students/absences-accommodations/academic-accommodations.html</a:t>
            </a:r>
            <a:endParaRPr lang="en-CA" sz="1200" b="1" dirty="0">
              <a:solidFill>
                <a:schemeClr val="tx1"/>
              </a:solidFill>
            </a:endParaRPr>
          </a:p>
          <a:p>
            <a:pPr algn="ctr"/>
            <a:endParaRPr lang="en-CA" sz="1700" b="1" dirty="0">
              <a:solidFill>
                <a:schemeClr val="tx1"/>
              </a:solidFill>
            </a:endParaRPr>
          </a:p>
          <a:p>
            <a:pPr marL="342900" indent="-342900">
              <a:buFont typeface="+mj-lt"/>
              <a:buAutoNum type="arabicPeriod"/>
            </a:pPr>
            <a:r>
              <a:rPr lang="en-CA" sz="1200" dirty="0">
                <a:solidFill>
                  <a:schemeClr val="tx1"/>
                </a:solidFill>
              </a:rPr>
              <a:t>Receive your official letter from the </a:t>
            </a:r>
            <a:r>
              <a:rPr lang="en-CA" sz="1200" dirty="0">
                <a:solidFill>
                  <a:srgbClr val="FF0000"/>
                </a:solidFill>
              </a:rPr>
              <a:t>QSAS portal </a:t>
            </a:r>
            <a:r>
              <a:rPr lang="en-CA" sz="1200" dirty="0">
                <a:solidFill>
                  <a:schemeClr val="tx1"/>
                </a:solidFill>
              </a:rPr>
              <a:t>and download and save 1 copy of LOA as a pdf </a:t>
            </a:r>
            <a:r>
              <a:rPr lang="en-CA" sz="1200" dirty="0">
                <a:solidFill>
                  <a:schemeClr val="tx1"/>
                </a:solidFill>
                <a:hlinkClick r:id="rId3"/>
              </a:rPr>
              <a:t>https://www.queensu.ca/studentwellness/accessibility-services/download-loa-notify-instructors</a:t>
            </a:r>
            <a:br>
              <a:rPr lang="en-CA" sz="1200" dirty="0">
                <a:solidFill>
                  <a:schemeClr val="tx1"/>
                </a:solidFill>
              </a:rPr>
            </a:br>
            <a:endParaRPr lang="en-CA" sz="1200" dirty="0">
              <a:solidFill>
                <a:schemeClr val="tx1"/>
              </a:solidFill>
            </a:endParaRPr>
          </a:p>
          <a:p>
            <a:pPr marL="342900" indent="-342900">
              <a:buFont typeface="+mj-lt"/>
              <a:buAutoNum type="arabicPeriod"/>
            </a:pPr>
            <a:r>
              <a:rPr lang="en-CA" sz="1200" dirty="0">
                <a:solidFill>
                  <a:schemeClr val="tx1"/>
                </a:solidFill>
              </a:rPr>
              <a:t>Submit 1 pdf copy of your LOA and courses listing pdf to the </a:t>
            </a:r>
            <a:r>
              <a:rPr lang="en-CA" sz="1200" dirty="0">
                <a:solidFill>
                  <a:srgbClr val="FF0000"/>
                </a:solidFill>
              </a:rPr>
              <a:t>FEAS Cognito forms portal</a:t>
            </a:r>
            <a:r>
              <a:rPr lang="en-CA" sz="1200" dirty="0">
                <a:solidFill>
                  <a:schemeClr val="tx1"/>
                </a:solidFill>
              </a:rPr>
              <a:t>,</a:t>
            </a:r>
            <a:r>
              <a:rPr lang="en-US" sz="1200" dirty="0">
                <a:cs typeface="Arial" panose="020B0604020202020204" pitchFamily="34" charset="0"/>
                <a:hlinkClick r:id="rId4"/>
              </a:rPr>
              <a:t> https://qfeas.it/accom</a:t>
            </a:r>
            <a:r>
              <a:rPr lang="en-US" sz="1200" dirty="0">
                <a:cs typeface="Arial" panose="020B0604020202020204" pitchFamily="34" charset="0"/>
              </a:rPr>
              <a:t> </a:t>
            </a:r>
            <a:r>
              <a:rPr lang="en-CA" sz="1200" dirty="0">
                <a:solidFill>
                  <a:schemeClr val="tx1"/>
                </a:solidFill>
              </a:rPr>
              <a:t>within first 2 weeks of </a:t>
            </a:r>
            <a:r>
              <a:rPr lang="en-CA" sz="1200" b="1" dirty="0">
                <a:solidFill>
                  <a:schemeClr val="tx1"/>
                </a:solidFill>
              </a:rPr>
              <a:t>each term</a:t>
            </a:r>
            <a:r>
              <a:rPr lang="en-CA" sz="1200" dirty="0">
                <a:solidFill>
                  <a:schemeClr val="tx1"/>
                </a:solidFill>
              </a:rPr>
              <a:t>, or as soon as you have been issued your LOA during the term.</a:t>
            </a:r>
            <a:r>
              <a:rPr lang="en-US" sz="1200" dirty="0">
                <a:cs typeface="Arial" panose="020B0604020202020204" pitchFamily="34" charset="0"/>
              </a:rPr>
              <a:t> </a:t>
            </a:r>
            <a:br>
              <a:rPr lang="en-US" sz="1200" dirty="0">
                <a:cs typeface="Arial" panose="020B0604020202020204" pitchFamily="34" charset="0"/>
              </a:rPr>
            </a:br>
            <a:endParaRPr lang="en-US" sz="1200" dirty="0">
              <a:cs typeface="Arial" panose="020B0604020202020204" pitchFamily="34" charset="0"/>
            </a:endParaRPr>
          </a:p>
          <a:p>
            <a:pPr marL="342900" indent="-342900">
              <a:buFont typeface="+mj-lt"/>
              <a:buAutoNum type="arabicPeriod"/>
            </a:pPr>
            <a:r>
              <a:rPr lang="en-US" sz="1200" dirty="0">
                <a:solidFill>
                  <a:schemeClr val="tx1"/>
                </a:solidFill>
                <a:cs typeface="Arial" panose="020B0604020202020204" pitchFamily="34" charset="0"/>
              </a:rPr>
              <a:t>Submit your courses and all deliverables for each course to the </a:t>
            </a:r>
            <a:r>
              <a:rPr lang="en-US" sz="1200" dirty="0">
                <a:solidFill>
                  <a:srgbClr val="FF0000"/>
                </a:solidFill>
                <a:cs typeface="Arial" panose="020B0604020202020204" pitchFamily="34" charset="0"/>
              </a:rPr>
              <a:t>Queen’s Exam’s Office  EAS system</a:t>
            </a:r>
            <a:r>
              <a:rPr lang="en-US" sz="1200" dirty="0">
                <a:solidFill>
                  <a:schemeClr val="tx1"/>
                </a:solidFill>
                <a:cs typeface="Arial" panose="020B0604020202020204" pitchFamily="34" charset="0"/>
              </a:rPr>
              <a:t>, </a:t>
            </a:r>
            <a:r>
              <a:rPr lang="en-US" sz="1200" dirty="0">
                <a:solidFill>
                  <a:schemeClr val="tx1"/>
                </a:solidFill>
                <a:cs typeface="Arial" panose="020B0604020202020204" pitchFamily="34" charset="0"/>
                <a:hlinkClick r:id="rId5"/>
              </a:rPr>
              <a:t>https://login.queensu.ca/idp/profile/SAML2/Redirect/SSO?execution=e1s2</a:t>
            </a:r>
            <a:r>
              <a:rPr lang="en-US" sz="1200" dirty="0">
                <a:solidFill>
                  <a:schemeClr val="tx1"/>
                </a:solidFill>
                <a:cs typeface="Arial" panose="020B0604020202020204" pitchFamily="34" charset="0"/>
              </a:rPr>
              <a:t>  Failure to do this step could result in you not being included  on  the instructors class lists for accommodated students</a:t>
            </a:r>
            <a:endParaRPr lang="en-CA" sz="1200" dirty="0">
              <a:solidFill>
                <a:schemeClr val="tx1"/>
              </a:solidFill>
            </a:endParaRPr>
          </a:p>
        </p:txBody>
      </p:sp>
      <p:sp>
        <p:nvSpPr>
          <p:cNvPr id="9" name="TextBox 8">
            <a:extLst>
              <a:ext uri="{FF2B5EF4-FFF2-40B4-BE49-F238E27FC236}">
                <a16:creationId xmlns:a16="http://schemas.microsoft.com/office/drawing/2014/main" id="{3DDD3E8C-7640-4667-9385-E051AED7701D}"/>
              </a:ext>
            </a:extLst>
          </p:cNvPr>
          <p:cNvSpPr txBox="1"/>
          <p:nvPr/>
        </p:nvSpPr>
        <p:spPr>
          <a:xfrm>
            <a:off x="-298145" y="995410"/>
            <a:ext cx="5195304" cy="1046440"/>
          </a:xfrm>
          <a:prstGeom prst="rect">
            <a:avLst/>
          </a:prstGeom>
          <a:noFill/>
        </p:spPr>
        <p:txBody>
          <a:bodyPr wrap="square" rtlCol="0">
            <a:spAutoFit/>
          </a:bodyPr>
          <a:lstStyle/>
          <a:p>
            <a:pPr algn="ctr"/>
            <a:r>
              <a:rPr lang="en-CA" sz="1600" b="1" dirty="0">
                <a:solidFill>
                  <a:schemeClr val="tx2">
                    <a:lumMod val="90000"/>
                    <a:lumOff val="10000"/>
                  </a:schemeClr>
                </a:solidFill>
                <a:latin typeface="Palatino Linotype" panose="02040502050505030304" pitchFamily="18" charset="0"/>
              </a:rPr>
              <a:t>To receive your Letter of </a:t>
            </a:r>
            <a:r>
              <a:rPr lang="en-CA" sz="1600" b="1" dirty="0" err="1">
                <a:solidFill>
                  <a:schemeClr val="tx2">
                    <a:lumMod val="90000"/>
                    <a:lumOff val="10000"/>
                  </a:schemeClr>
                </a:solidFill>
                <a:latin typeface="Palatino Linotype" panose="02040502050505030304" pitchFamily="18" charset="0"/>
              </a:rPr>
              <a:t>Accomodation</a:t>
            </a:r>
            <a:r>
              <a:rPr lang="en-CA" sz="1600" b="1" dirty="0">
                <a:solidFill>
                  <a:schemeClr val="tx2">
                    <a:lumMod val="90000"/>
                    <a:lumOff val="10000"/>
                  </a:schemeClr>
                </a:solidFill>
                <a:latin typeface="Palatino Linotype" panose="02040502050505030304" pitchFamily="18" charset="0"/>
              </a:rPr>
              <a:t> (LOA)</a:t>
            </a:r>
          </a:p>
          <a:p>
            <a:pPr algn="ctr"/>
            <a:r>
              <a:rPr lang="en-CA" sz="1600" b="1" dirty="0">
                <a:solidFill>
                  <a:schemeClr val="tx2">
                    <a:lumMod val="90000"/>
                    <a:lumOff val="10000"/>
                  </a:schemeClr>
                </a:solidFill>
                <a:latin typeface="Palatino Linotype" panose="02040502050505030304" pitchFamily="18" charset="0"/>
              </a:rPr>
              <a:t> </a:t>
            </a:r>
            <a:r>
              <a:rPr lang="en-CA" sz="1200" dirty="0">
                <a:solidFill>
                  <a:schemeClr val="tx2">
                    <a:lumMod val="90000"/>
                    <a:lumOff val="10000"/>
                  </a:schemeClr>
                </a:solidFill>
                <a:latin typeface="Palatino Linotype" panose="02040502050505030304" pitchFamily="18" charset="0"/>
              </a:rPr>
              <a:t>register </a:t>
            </a:r>
            <a:r>
              <a:rPr lang="en-CA" sz="1200" i="1" dirty="0">
                <a:solidFill>
                  <a:schemeClr val="tx2">
                    <a:lumMod val="90000"/>
                    <a:lumOff val="10000"/>
                  </a:schemeClr>
                </a:solidFill>
                <a:latin typeface="Palatino Linotype" panose="02040502050505030304" pitchFamily="18" charset="0"/>
              </a:rPr>
              <a:t>with </a:t>
            </a:r>
            <a:br>
              <a:rPr lang="en-CA" sz="1200" i="1" dirty="0">
                <a:solidFill>
                  <a:schemeClr val="tx2">
                    <a:lumMod val="90000"/>
                    <a:lumOff val="10000"/>
                  </a:schemeClr>
                </a:solidFill>
                <a:latin typeface="Palatino Linotype" panose="02040502050505030304" pitchFamily="18" charset="0"/>
              </a:rPr>
            </a:br>
            <a:r>
              <a:rPr lang="en-CA" sz="1600" b="1" i="1" dirty="0">
                <a:solidFill>
                  <a:schemeClr val="tx2">
                    <a:lumMod val="90000"/>
                    <a:lumOff val="10000"/>
                  </a:schemeClr>
                </a:solidFill>
                <a:latin typeface="Palatino Linotype" panose="02040502050505030304" pitchFamily="18" charset="0"/>
              </a:rPr>
              <a:t>Queen’s Student Accessibility Services</a:t>
            </a:r>
            <a:r>
              <a:rPr lang="en-CA" sz="1600" i="1" dirty="0">
                <a:solidFill>
                  <a:schemeClr val="tx2">
                    <a:lumMod val="90000"/>
                    <a:lumOff val="10000"/>
                  </a:schemeClr>
                </a:solidFill>
                <a:latin typeface="Palatino Linotype" panose="02040502050505030304" pitchFamily="18" charset="0"/>
              </a:rPr>
              <a:t>(QSAS</a:t>
            </a:r>
            <a:r>
              <a:rPr lang="en-CA" sz="1600" dirty="0">
                <a:solidFill>
                  <a:schemeClr val="tx2">
                    <a:lumMod val="90000"/>
                    <a:lumOff val="10000"/>
                  </a:schemeClr>
                </a:solidFill>
                <a:latin typeface="Palatino Linotype" panose="02040502050505030304" pitchFamily="18" charset="0"/>
              </a:rPr>
              <a:t>), </a:t>
            </a:r>
            <a:r>
              <a:rPr lang="en-CA" sz="1400" dirty="0">
                <a:solidFill>
                  <a:schemeClr val="tx2">
                    <a:lumMod val="90000"/>
                    <a:lumOff val="10000"/>
                  </a:schemeClr>
                </a:solidFill>
                <a:latin typeface="Palatino Linotype" panose="02040502050505030304" pitchFamily="18" charset="0"/>
                <a:hlinkClick r:id="rId6"/>
              </a:rPr>
              <a:t>qsas.intake@queensu.ca</a:t>
            </a:r>
            <a:endParaRPr lang="en-CA" sz="1600" i="1" dirty="0">
              <a:solidFill>
                <a:schemeClr val="tx2">
                  <a:lumMod val="90000"/>
                  <a:lumOff val="10000"/>
                </a:schemeClr>
              </a:solidFill>
              <a:latin typeface="Palatino Linotype" panose="02040502050505030304" pitchFamily="18" charset="0"/>
            </a:endParaRPr>
          </a:p>
        </p:txBody>
      </p:sp>
      <p:pic>
        <p:nvPicPr>
          <p:cNvPr id="22" name="Picture 21" descr="pasted-image.pd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0" y="906903"/>
            <a:ext cx="3595687" cy="76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3" name="Picture 22" descr="Queens_FEAS_CC_Signatur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92211" y="41155"/>
            <a:ext cx="2019742" cy="1009872"/>
          </a:xfrm>
          <a:prstGeom prst="rect">
            <a:avLst/>
          </a:prstGeom>
        </p:spPr>
      </p:pic>
      <p:sp>
        <p:nvSpPr>
          <p:cNvPr id="4" name="Rectangle 3"/>
          <p:cNvSpPr/>
          <p:nvPr/>
        </p:nvSpPr>
        <p:spPr>
          <a:xfrm>
            <a:off x="5175808" y="1050264"/>
            <a:ext cx="3477567" cy="2462213"/>
          </a:xfrm>
          <a:prstGeom prst="rect">
            <a:avLst/>
          </a:prstGeom>
        </p:spPr>
        <p:txBody>
          <a:bodyPr wrap="square">
            <a:spAutoFit/>
          </a:bodyPr>
          <a:lstStyle/>
          <a:p>
            <a:pPr marL="0" lvl="1"/>
            <a:r>
              <a:rPr lang="en-US" sz="1400" b="1" u="sng" dirty="0">
                <a:cs typeface="Arial" panose="020B0604020202020204" pitchFamily="34" charset="0"/>
              </a:rPr>
              <a:t>STEP 2: How do I submit my documents to FEAS?</a:t>
            </a:r>
          </a:p>
          <a:p>
            <a:pPr marL="228600" lvl="1" indent="-228600">
              <a:buFont typeface="+mj-lt"/>
              <a:buAutoNum type="arabicPeriod"/>
            </a:pPr>
            <a:r>
              <a:rPr lang="en-US" sz="1400" dirty="0">
                <a:cs typeface="Arial" panose="020B0604020202020204" pitchFamily="34" charset="0"/>
              </a:rPr>
              <a:t>Go to: </a:t>
            </a:r>
            <a:r>
              <a:rPr lang="en-US" sz="1400" dirty="0">
                <a:cs typeface="Arial" panose="020B0604020202020204" pitchFamily="34" charset="0"/>
                <a:hlinkClick r:id="rId4"/>
              </a:rPr>
              <a:t>https://qfeas.it/accom</a:t>
            </a:r>
            <a:r>
              <a:rPr lang="en-US" sz="1400" dirty="0">
                <a:cs typeface="Arial" panose="020B0604020202020204" pitchFamily="34" charset="0"/>
              </a:rPr>
              <a:t> </a:t>
            </a:r>
            <a:br>
              <a:rPr lang="en-US" sz="1400" dirty="0">
                <a:cs typeface="Arial" panose="020B0604020202020204" pitchFamily="34" charset="0"/>
              </a:rPr>
            </a:br>
            <a:endParaRPr lang="en-US" sz="1400" dirty="0">
              <a:cs typeface="Arial" panose="020B0604020202020204" pitchFamily="34" charset="0"/>
            </a:endParaRPr>
          </a:p>
          <a:p>
            <a:pPr marL="228600" lvl="1" indent="-228600">
              <a:buFont typeface="+mj-lt"/>
              <a:buAutoNum type="arabicPeriod"/>
            </a:pPr>
            <a:r>
              <a:rPr lang="en-US" sz="1400" dirty="0">
                <a:cs typeface="Arial" panose="020B0604020202020204" pitchFamily="34" charset="0"/>
              </a:rPr>
              <a:t>Once you have submitted your LOA to the </a:t>
            </a:r>
            <a:r>
              <a:rPr lang="en-US" sz="1400" dirty="0">
                <a:solidFill>
                  <a:srgbClr val="FF0000"/>
                </a:solidFill>
                <a:cs typeface="Arial" panose="020B0604020202020204" pitchFamily="34" charset="0"/>
              </a:rPr>
              <a:t>FEAS Cognito forms portal </a:t>
            </a:r>
            <a:r>
              <a:rPr lang="en-US" sz="1400" dirty="0">
                <a:cs typeface="Arial" panose="020B0604020202020204" pitchFamily="34" charset="0"/>
              </a:rPr>
              <a:t>you should receive an automatic reply indicating you have submitted these properly. Students </a:t>
            </a:r>
            <a:r>
              <a:rPr lang="en-US" sz="1400" b="1" i="1" dirty="0">
                <a:cs typeface="Arial" panose="020B0604020202020204" pitchFamily="34" charset="0"/>
              </a:rPr>
              <a:t>will only be contacted </a:t>
            </a:r>
            <a:r>
              <a:rPr lang="en-US" sz="1400" dirty="0">
                <a:cs typeface="Arial" panose="020B0604020202020204" pitchFamily="34" charset="0"/>
              </a:rPr>
              <a:t>if there are any issues with the information they have submitted. </a:t>
            </a:r>
            <a:endParaRPr lang="en-US" sz="1100" dirty="0">
              <a:solidFill>
                <a:schemeClr val="accent1"/>
              </a:solidFill>
              <a:latin typeface="Palatino Linotype" panose="02040502050505030304" pitchFamily="18" charset="0"/>
              <a:cs typeface="Arial" panose="020B0604020202020204" pitchFamily="34" charset="0"/>
            </a:endParaRPr>
          </a:p>
        </p:txBody>
      </p:sp>
      <p:sp>
        <p:nvSpPr>
          <p:cNvPr id="25" name="TextBox 24">
            <a:extLst>
              <a:ext uri="{FF2B5EF4-FFF2-40B4-BE49-F238E27FC236}">
                <a16:creationId xmlns:a16="http://schemas.microsoft.com/office/drawing/2014/main" id="{A69FCB3C-A158-4B2F-AC3A-7BEE08B79135}"/>
              </a:ext>
            </a:extLst>
          </p:cNvPr>
          <p:cNvSpPr txBox="1"/>
          <p:nvPr/>
        </p:nvSpPr>
        <p:spPr>
          <a:xfrm>
            <a:off x="5570818" y="3947043"/>
            <a:ext cx="3341467" cy="2462213"/>
          </a:xfrm>
          <a:prstGeom prst="rect">
            <a:avLst/>
          </a:prstGeom>
          <a:noFill/>
        </p:spPr>
        <p:txBody>
          <a:bodyPr wrap="square" rtlCol="0">
            <a:spAutoFit/>
          </a:bodyPr>
          <a:lstStyle/>
          <a:p>
            <a:r>
              <a:rPr lang="en-CA" sz="1400" dirty="0"/>
              <a:t>Instructors will make accommodation arrangements –</a:t>
            </a:r>
            <a:r>
              <a:rPr lang="en-CA" sz="1400" dirty="0">
                <a:solidFill>
                  <a:srgbClr val="FF0000"/>
                </a:solidFill>
              </a:rPr>
              <a:t>please review your arrangements prior to your deliverable</a:t>
            </a:r>
            <a:br>
              <a:rPr lang="en-CA" sz="1400" dirty="0"/>
            </a:br>
            <a:endParaRPr lang="en-CA" sz="1400" dirty="0"/>
          </a:p>
          <a:p>
            <a:pPr marL="285750" indent="-285750">
              <a:buFont typeface="Wingdings" panose="05000000000000000000" pitchFamily="2" charset="2"/>
              <a:buChar char="Ø"/>
            </a:pPr>
            <a:r>
              <a:rPr lang="en-CA" sz="1400" i="1" dirty="0"/>
              <a:t>Make sure to notify your instructor if there are discrepancies</a:t>
            </a:r>
            <a:br>
              <a:rPr lang="en-CA" sz="1400" i="1" dirty="0"/>
            </a:br>
            <a:endParaRPr lang="en-CA" sz="1400" i="1" dirty="0"/>
          </a:p>
          <a:p>
            <a:r>
              <a:rPr lang="en-CA" sz="1400" dirty="0"/>
              <a:t>Engineering students requiring assistance please email </a:t>
            </a:r>
            <a:r>
              <a:rPr lang="en-CA" sz="1400" dirty="0">
                <a:hlinkClick r:id="rId9"/>
              </a:rPr>
              <a:t>engineering.aac@queensu.ca</a:t>
            </a:r>
            <a:r>
              <a:rPr lang="en-CA" sz="1400" dirty="0"/>
              <a:t> Catherine Gurnsey, FEAS Program Advisor (Accommodations &amp; Considerations</a:t>
            </a:r>
          </a:p>
        </p:txBody>
      </p:sp>
      <p:cxnSp>
        <p:nvCxnSpPr>
          <p:cNvPr id="6" name="Elbow Connector 5"/>
          <p:cNvCxnSpPr/>
          <p:nvPr/>
        </p:nvCxnSpPr>
        <p:spPr>
          <a:xfrm flipV="1">
            <a:off x="1906392" y="1585810"/>
            <a:ext cx="3130091" cy="3040512"/>
          </a:xfrm>
          <a:prstGeom prst="bentConnector3">
            <a:avLst>
              <a:gd name="adj1" fmla="val 94029"/>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093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5" grpId="0" animBg="1"/>
      <p:bldP spid="16" grpId="0"/>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4D2-6AE6-4427-9B6B-15A52AA92D19}"/>
              </a:ext>
            </a:extLst>
          </p:cNvPr>
          <p:cNvSpPr>
            <a:spLocks noGrp="1"/>
          </p:cNvSpPr>
          <p:nvPr>
            <p:ph type="title"/>
          </p:nvPr>
        </p:nvSpPr>
        <p:spPr>
          <a:xfrm>
            <a:off x="235041" y="12794"/>
            <a:ext cx="6122987" cy="852463"/>
          </a:xfrm>
        </p:spPr>
        <p:txBody>
          <a:bodyPr>
            <a:normAutofit/>
          </a:bodyPr>
          <a:lstStyle/>
          <a:p>
            <a:pPr>
              <a:lnSpc>
                <a:spcPct val="120000"/>
              </a:lnSpc>
              <a:defRPr/>
            </a:pPr>
            <a:r>
              <a:rPr lang="en-CA" sz="2800" dirty="0">
                <a:latin typeface="Myriad Pro" charset="0"/>
                <a:ea typeface="ＭＳ Ｐゴシック" charset="0"/>
                <a:cs typeface="Myriad Pro" charset="0"/>
              </a:rPr>
              <a:t>Academic Accommodations </a:t>
            </a:r>
            <a:r>
              <a:rPr lang="en-CA" dirty="0">
                <a:latin typeface="Palatino Linotype" panose="02040502050505030304" pitchFamily="18" charset="0"/>
              </a:rPr>
              <a:t> </a:t>
            </a:r>
            <a:endParaRPr lang="en-CA" sz="1600" dirty="0">
              <a:latin typeface="Myriad Pro" charset="0"/>
              <a:ea typeface="ＭＳ Ｐゴシック" charset="0"/>
              <a:cs typeface="Myriad Pro" charset="0"/>
            </a:endParaRPr>
          </a:p>
        </p:txBody>
      </p:sp>
      <p:sp>
        <p:nvSpPr>
          <p:cNvPr id="3" name="Content Placeholder 2">
            <a:extLst>
              <a:ext uri="{FF2B5EF4-FFF2-40B4-BE49-F238E27FC236}">
                <a16:creationId xmlns:a16="http://schemas.microsoft.com/office/drawing/2014/main" id="{DF9A5487-8432-4B62-A35E-F7C0CE88D08C}"/>
              </a:ext>
            </a:extLst>
          </p:cNvPr>
          <p:cNvSpPr>
            <a:spLocks noGrp="1"/>
          </p:cNvSpPr>
          <p:nvPr>
            <p:ph idx="1"/>
          </p:nvPr>
        </p:nvSpPr>
        <p:spPr>
          <a:xfrm>
            <a:off x="106623" y="5348280"/>
            <a:ext cx="4441165" cy="606886"/>
          </a:xfrm>
        </p:spPr>
        <p:txBody>
          <a:bodyPr>
            <a:normAutofit fontScale="92500" lnSpcReduction="20000"/>
          </a:bodyPr>
          <a:lstStyle/>
          <a:p>
            <a:pPr marL="228600" lvl="1" indent="0">
              <a:buNone/>
            </a:pPr>
            <a:r>
              <a:rPr lang="en-US" sz="2100" b="1" dirty="0">
                <a:solidFill>
                  <a:schemeClr val="accent1"/>
                </a:solidFill>
                <a:latin typeface="+mn-lt"/>
              </a:rPr>
              <a:t>IMPORTANT: </a:t>
            </a:r>
            <a:r>
              <a:rPr lang="en-US" sz="1400" b="1" dirty="0">
                <a:latin typeface="+mn-lt"/>
                <a:cs typeface="Arial" panose="020B0604020202020204" pitchFamily="34" charset="0"/>
              </a:rPr>
              <a:t>Engineering Students </a:t>
            </a:r>
            <a:r>
              <a:rPr lang="en-US" sz="1400" b="1" u="sng" dirty="0">
                <a:latin typeface="+mn-lt"/>
                <a:cs typeface="Arial" panose="020B0604020202020204" pitchFamily="34" charset="0"/>
              </a:rPr>
              <a:t>do not </a:t>
            </a:r>
            <a:r>
              <a:rPr lang="en-US" sz="1400" b="1" dirty="0">
                <a:latin typeface="+mn-lt"/>
                <a:cs typeface="Arial" panose="020B0604020202020204" pitchFamily="34" charset="0"/>
              </a:rPr>
              <a:t>distribute LOA to their instructors unless the syllabus indicates otherwise</a:t>
            </a:r>
          </a:p>
          <a:p>
            <a:pPr marL="228600" lvl="1" indent="0">
              <a:buNone/>
            </a:pPr>
            <a:endParaRPr lang="en-US" sz="2100" b="1" dirty="0">
              <a:solidFill>
                <a:schemeClr val="accent1"/>
              </a:solidFill>
              <a:latin typeface="+mn-lt"/>
            </a:endParaRPr>
          </a:p>
          <a:p>
            <a:pPr marL="228600" lvl="1" indent="0">
              <a:buNone/>
            </a:pPr>
            <a:endParaRPr lang="en-CA" sz="2300" dirty="0"/>
          </a:p>
        </p:txBody>
      </p:sp>
      <p:sp>
        <p:nvSpPr>
          <p:cNvPr id="10" name="Arrow: Curved Left 9">
            <a:extLst>
              <a:ext uri="{FF2B5EF4-FFF2-40B4-BE49-F238E27FC236}">
                <a16:creationId xmlns:a16="http://schemas.microsoft.com/office/drawing/2014/main" id="{2B8AAF6D-0827-411A-A687-88AAFBA89384}"/>
              </a:ext>
            </a:extLst>
          </p:cNvPr>
          <p:cNvSpPr/>
          <p:nvPr/>
        </p:nvSpPr>
        <p:spPr>
          <a:xfrm>
            <a:off x="8098086" y="2428983"/>
            <a:ext cx="902358" cy="2087632"/>
          </a:xfrm>
          <a:prstGeom prst="curvedLeftArrow">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sp>
        <p:nvSpPr>
          <p:cNvPr id="15" name="Arrow: Curved Right 14">
            <a:extLst>
              <a:ext uri="{FF2B5EF4-FFF2-40B4-BE49-F238E27FC236}">
                <a16:creationId xmlns:a16="http://schemas.microsoft.com/office/drawing/2014/main" id="{81F989B3-3CD6-4728-94FE-2647373FF8E9}"/>
              </a:ext>
            </a:extLst>
          </p:cNvPr>
          <p:cNvSpPr/>
          <p:nvPr/>
        </p:nvSpPr>
        <p:spPr>
          <a:xfrm>
            <a:off x="4794351" y="4164813"/>
            <a:ext cx="776467" cy="1865407"/>
          </a:xfrm>
          <a:prstGeom prst="curvedRightArrow">
            <a:avLst>
              <a:gd name="adj1" fmla="val 24242"/>
              <a:gd name="adj2" fmla="val 51133"/>
              <a:gd name="adj3" fmla="val 25000"/>
            </a:avLst>
          </a:prstGeom>
          <a:solidFill>
            <a:schemeClr val="accent3">
              <a:lumMod val="90000"/>
              <a:lumOff val="1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CA">
              <a:solidFill>
                <a:schemeClr val="tx1"/>
              </a:solidFill>
            </a:endParaRPr>
          </a:p>
        </p:txBody>
      </p:sp>
      <p:sp>
        <p:nvSpPr>
          <p:cNvPr id="16" name="TextBox 15">
            <a:extLst>
              <a:ext uri="{FF2B5EF4-FFF2-40B4-BE49-F238E27FC236}">
                <a16:creationId xmlns:a16="http://schemas.microsoft.com/office/drawing/2014/main" id="{8A723184-F0A7-4375-953B-CF88CBA52BE0}"/>
              </a:ext>
            </a:extLst>
          </p:cNvPr>
          <p:cNvSpPr txBox="1"/>
          <p:nvPr/>
        </p:nvSpPr>
        <p:spPr>
          <a:xfrm>
            <a:off x="5471153" y="5566918"/>
            <a:ext cx="3540800" cy="338554"/>
          </a:xfrm>
          <a:prstGeom prst="rect">
            <a:avLst/>
          </a:prstGeom>
          <a:noFill/>
        </p:spPr>
        <p:txBody>
          <a:bodyPr wrap="square" rtlCol="0">
            <a:spAutoFit/>
          </a:bodyPr>
          <a:lstStyle/>
          <a:p>
            <a:endParaRPr lang="en-CA" sz="1600" i="1" dirty="0"/>
          </a:p>
        </p:txBody>
      </p:sp>
      <p:sp>
        <p:nvSpPr>
          <p:cNvPr id="20" name="Rectangle 19">
            <a:extLst>
              <a:ext uri="{FF2B5EF4-FFF2-40B4-BE49-F238E27FC236}">
                <a16:creationId xmlns:a16="http://schemas.microsoft.com/office/drawing/2014/main" id="{51BBC986-2834-41B3-9C67-4601C93EC848}"/>
              </a:ext>
            </a:extLst>
          </p:cNvPr>
          <p:cNvSpPr/>
          <p:nvPr/>
        </p:nvSpPr>
        <p:spPr>
          <a:xfrm>
            <a:off x="1044496" y="2321768"/>
            <a:ext cx="2385449" cy="244453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sz="1700" b="1" dirty="0">
                <a:solidFill>
                  <a:schemeClr val="tx1"/>
                </a:solidFill>
              </a:rPr>
              <a:t>Letter of Accommodation (LOA)</a:t>
            </a:r>
          </a:p>
          <a:p>
            <a:pPr marL="285750" indent="-285750">
              <a:buFont typeface="Wingdings" panose="05000000000000000000" pitchFamily="2" charset="2"/>
              <a:buChar char="Ø"/>
            </a:pPr>
            <a:r>
              <a:rPr lang="en-CA" sz="1400" dirty="0">
                <a:solidFill>
                  <a:schemeClr val="tx1"/>
                </a:solidFill>
              </a:rPr>
              <a:t>Receive your official letter from QSAS portal and download a copy. Submit your letter through FEAS Cognito forms portal, to the Faculty Office, within first 2 weeks of the Fall term, or as soon as you have it</a:t>
            </a:r>
          </a:p>
        </p:txBody>
      </p:sp>
      <p:pic>
        <p:nvPicPr>
          <p:cNvPr id="22" name="Picture 21" descr="pasted-image.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06903"/>
            <a:ext cx="3595687" cy="762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pic>
        <p:nvPicPr>
          <p:cNvPr id="23" name="Picture 22" descr="Queens_FEAS_CC_Signatur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211" y="41155"/>
            <a:ext cx="2019742" cy="1009872"/>
          </a:xfrm>
          <a:prstGeom prst="rect">
            <a:avLst/>
          </a:prstGeom>
        </p:spPr>
      </p:pic>
      <p:sp>
        <p:nvSpPr>
          <p:cNvPr id="4" name="Rectangle 3"/>
          <p:cNvSpPr/>
          <p:nvPr/>
        </p:nvSpPr>
        <p:spPr>
          <a:xfrm>
            <a:off x="5175809" y="1050264"/>
            <a:ext cx="3211370" cy="2077492"/>
          </a:xfrm>
          <a:prstGeom prst="rect">
            <a:avLst/>
          </a:prstGeom>
        </p:spPr>
        <p:txBody>
          <a:bodyPr wrap="square">
            <a:spAutoFit/>
          </a:bodyPr>
          <a:lstStyle/>
          <a:p>
            <a:pPr marL="0" lvl="1"/>
            <a:r>
              <a:rPr lang="en-US" sz="1400" b="1" u="sng" dirty="0">
                <a:cs typeface="Arial" panose="020B0604020202020204" pitchFamily="34" charset="0"/>
              </a:rPr>
              <a:t>How do I submit my documents to FEAS?</a:t>
            </a:r>
          </a:p>
          <a:p>
            <a:endParaRPr lang="en-US" sz="1400" dirty="0">
              <a:cs typeface="Arial" panose="020B0604020202020204" pitchFamily="34" charset="0"/>
            </a:endParaRPr>
          </a:p>
          <a:p>
            <a:r>
              <a:rPr lang="en-US" sz="1400" dirty="0">
                <a:cs typeface="Arial" panose="020B0604020202020204" pitchFamily="34" charset="0"/>
              </a:rPr>
              <a:t>Go to:</a:t>
            </a:r>
            <a:r>
              <a:rPr lang="en-CA" u="sng" dirty="0">
                <a:hlinkClick r:id="rId4"/>
              </a:rPr>
              <a:t>https://qfeas.it/accom</a:t>
            </a:r>
            <a:endParaRPr lang="en-CA" u="sng" dirty="0"/>
          </a:p>
          <a:p>
            <a:endParaRPr lang="en-CA" sz="1600" dirty="0"/>
          </a:p>
          <a:p>
            <a:pPr marL="228600" lvl="1" indent="-228600">
              <a:buFont typeface="+mj-lt"/>
              <a:buAutoNum type="arabicPeriod"/>
            </a:pPr>
            <a:r>
              <a:rPr lang="en-US" sz="1400" dirty="0">
                <a:cs typeface="Arial" panose="020B0604020202020204" pitchFamily="34" charset="0"/>
              </a:rPr>
              <a:t>Attach LOA and course(s) information (include electives), you will receive an automatic reply indicating you have submitted these properly</a:t>
            </a:r>
          </a:p>
          <a:p>
            <a:pPr marL="228600" lvl="1" indent="-228600">
              <a:buFont typeface="+mj-lt"/>
              <a:buAutoNum type="arabicPeriod"/>
            </a:pPr>
            <a:endParaRPr lang="en-US" sz="1100" dirty="0">
              <a:solidFill>
                <a:schemeClr val="accent1"/>
              </a:solidFill>
              <a:latin typeface="Palatino Linotype" panose="02040502050505030304" pitchFamily="18" charset="0"/>
              <a:cs typeface="Arial" panose="020B0604020202020204" pitchFamily="34" charset="0"/>
            </a:endParaRPr>
          </a:p>
        </p:txBody>
      </p:sp>
      <p:sp>
        <p:nvSpPr>
          <p:cNvPr id="24" name="TextBox 23">
            <a:extLst>
              <a:ext uri="{FF2B5EF4-FFF2-40B4-BE49-F238E27FC236}">
                <a16:creationId xmlns:a16="http://schemas.microsoft.com/office/drawing/2014/main" id="{11C0DDEA-1E0E-4DBF-A920-143EB8C0447B}"/>
              </a:ext>
            </a:extLst>
          </p:cNvPr>
          <p:cNvSpPr txBox="1"/>
          <p:nvPr/>
        </p:nvSpPr>
        <p:spPr>
          <a:xfrm>
            <a:off x="5256852" y="3649341"/>
            <a:ext cx="3211370" cy="738664"/>
          </a:xfrm>
          <a:prstGeom prst="rect">
            <a:avLst/>
          </a:prstGeom>
          <a:noFill/>
        </p:spPr>
        <p:txBody>
          <a:bodyPr wrap="square" rtlCol="0">
            <a:spAutoFit/>
          </a:bodyPr>
          <a:lstStyle/>
          <a:p>
            <a:pPr algn="ctr"/>
            <a:r>
              <a:rPr lang="en-US" sz="1400" dirty="0"/>
              <a:t>Lists</a:t>
            </a:r>
            <a:r>
              <a:rPr lang="en-US" sz="1400" b="1" dirty="0">
                <a:solidFill>
                  <a:srgbClr val="FF0000"/>
                </a:solidFill>
              </a:rPr>
              <a:t> </a:t>
            </a:r>
            <a:r>
              <a:rPr lang="en-US" sz="1400" dirty="0"/>
              <a:t>of students with accommodations, will be distributed by the Exam’s office to instructors</a:t>
            </a:r>
            <a:endParaRPr lang="en-CA" sz="1400" dirty="0"/>
          </a:p>
        </p:txBody>
      </p:sp>
      <p:sp>
        <p:nvSpPr>
          <p:cNvPr id="25" name="TextBox 24">
            <a:extLst>
              <a:ext uri="{FF2B5EF4-FFF2-40B4-BE49-F238E27FC236}">
                <a16:creationId xmlns:a16="http://schemas.microsoft.com/office/drawing/2014/main" id="{A69FCB3C-A158-4B2F-AC3A-7BEE08B79135}"/>
              </a:ext>
            </a:extLst>
          </p:cNvPr>
          <p:cNvSpPr txBox="1"/>
          <p:nvPr/>
        </p:nvSpPr>
        <p:spPr>
          <a:xfrm>
            <a:off x="5471153" y="4409927"/>
            <a:ext cx="3341467" cy="2031325"/>
          </a:xfrm>
          <a:prstGeom prst="rect">
            <a:avLst/>
          </a:prstGeom>
          <a:noFill/>
        </p:spPr>
        <p:txBody>
          <a:bodyPr wrap="square" rtlCol="0">
            <a:spAutoFit/>
          </a:bodyPr>
          <a:lstStyle/>
          <a:p>
            <a:r>
              <a:rPr lang="en-CA" sz="1400" dirty="0"/>
              <a:t>Instructors will make accommodation arrangements – but please review your arrangements prior to your deliverable</a:t>
            </a:r>
            <a:br>
              <a:rPr lang="en-CA" sz="1400" dirty="0"/>
            </a:br>
            <a:endParaRPr lang="en-CA" sz="1400" dirty="0"/>
          </a:p>
          <a:p>
            <a:pPr marL="285750" indent="-285750">
              <a:buFont typeface="Wingdings" panose="05000000000000000000" pitchFamily="2" charset="2"/>
              <a:buChar char="Ø"/>
            </a:pPr>
            <a:r>
              <a:rPr lang="en-CA" sz="1400" i="1" dirty="0"/>
              <a:t>Make sure to notify your instructor if there are discrepancies</a:t>
            </a:r>
          </a:p>
          <a:p>
            <a:pPr marL="285750" indent="-285750">
              <a:buFont typeface="Wingdings" panose="05000000000000000000" pitchFamily="2" charset="2"/>
              <a:buChar char="Ø"/>
            </a:pPr>
            <a:endParaRPr lang="en-CA" sz="1400" i="1" dirty="0"/>
          </a:p>
          <a:p>
            <a:r>
              <a:rPr lang="en-CA" sz="1400" dirty="0"/>
              <a:t>Students requiring assistance please email </a:t>
            </a:r>
            <a:r>
              <a:rPr lang="en-CA" sz="1400" dirty="0">
                <a:hlinkClick r:id="rId5"/>
              </a:rPr>
              <a:t>engineering.aac@queensu.ca</a:t>
            </a:r>
            <a:endParaRPr lang="en-CA" sz="1400" dirty="0"/>
          </a:p>
        </p:txBody>
      </p:sp>
      <p:sp>
        <p:nvSpPr>
          <p:cNvPr id="17" name="TextBox 16">
            <a:extLst>
              <a:ext uri="{FF2B5EF4-FFF2-40B4-BE49-F238E27FC236}">
                <a16:creationId xmlns:a16="http://schemas.microsoft.com/office/drawing/2014/main" id="{3DDD3E8C-7640-4667-9385-E051AED7701D}"/>
              </a:ext>
            </a:extLst>
          </p:cNvPr>
          <p:cNvSpPr txBox="1"/>
          <p:nvPr/>
        </p:nvSpPr>
        <p:spPr>
          <a:xfrm>
            <a:off x="-168135" y="1101233"/>
            <a:ext cx="5195304" cy="1046440"/>
          </a:xfrm>
          <a:prstGeom prst="rect">
            <a:avLst/>
          </a:prstGeom>
          <a:noFill/>
        </p:spPr>
        <p:txBody>
          <a:bodyPr wrap="square" rtlCol="0">
            <a:spAutoFit/>
          </a:bodyPr>
          <a:lstStyle/>
          <a:p>
            <a:pPr algn="ctr"/>
            <a:r>
              <a:rPr lang="en-CA" sz="1600" b="1" dirty="0">
                <a:solidFill>
                  <a:schemeClr val="tx2">
                    <a:lumMod val="90000"/>
                    <a:lumOff val="10000"/>
                  </a:schemeClr>
                </a:solidFill>
                <a:latin typeface="Palatino Linotype" panose="02040502050505030304" pitchFamily="18" charset="0"/>
              </a:rPr>
              <a:t>To receive your LOA </a:t>
            </a:r>
            <a:r>
              <a:rPr lang="en-CA" sz="1200" dirty="0">
                <a:solidFill>
                  <a:schemeClr val="tx2">
                    <a:lumMod val="90000"/>
                    <a:lumOff val="10000"/>
                  </a:schemeClr>
                </a:solidFill>
                <a:latin typeface="Palatino Linotype" panose="02040502050505030304" pitchFamily="18" charset="0"/>
              </a:rPr>
              <a:t>register </a:t>
            </a:r>
            <a:r>
              <a:rPr lang="en-CA" sz="1200" i="1" dirty="0">
                <a:solidFill>
                  <a:schemeClr val="tx2">
                    <a:lumMod val="90000"/>
                    <a:lumOff val="10000"/>
                  </a:schemeClr>
                </a:solidFill>
                <a:latin typeface="Palatino Linotype" panose="02040502050505030304" pitchFamily="18" charset="0"/>
              </a:rPr>
              <a:t>with </a:t>
            </a:r>
            <a:br>
              <a:rPr lang="en-CA" sz="1200" i="1" dirty="0">
                <a:solidFill>
                  <a:schemeClr val="tx2">
                    <a:lumMod val="90000"/>
                    <a:lumOff val="10000"/>
                  </a:schemeClr>
                </a:solidFill>
                <a:latin typeface="Palatino Linotype" panose="02040502050505030304" pitchFamily="18" charset="0"/>
              </a:rPr>
            </a:br>
            <a:r>
              <a:rPr lang="en-CA" sz="1600" b="1" i="1" dirty="0">
                <a:solidFill>
                  <a:schemeClr val="tx2">
                    <a:lumMod val="90000"/>
                    <a:lumOff val="10000"/>
                  </a:schemeClr>
                </a:solidFill>
                <a:latin typeface="Palatino Linotype" panose="02040502050505030304" pitchFamily="18" charset="0"/>
              </a:rPr>
              <a:t>Queen’s Student Accessibility Services</a:t>
            </a:r>
            <a:r>
              <a:rPr lang="en-CA" sz="1600" i="1" dirty="0">
                <a:solidFill>
                  <a:schemeClr val="tx2">
                    <a:lumMod val="90000"/>
                    <a:lumOff val="10000"/>
                  </a:schemeClr>
                </a:solidFill>
                <a:latin typeface="Palatino Linotype" panose="02040502050505030304" pitchFamily="18" charset="0"/>
              </a:rPr>
              <a:t>(QSAS</a:t>
            </a:r>
            <a:r>
              <a:rPr lang="en-CA" sz="1600" dirty="0">
                <a:solidFill>
                  <a:schemeClr val="tx2">
                    <a:lumMod val="90000"/>
                    <a:lumOff val="10000"/>
                  </a:schemeClr>
                </a:solidFill>
                <a:latin typeface="Palatino Linotype" panose="02040502050505030304" pitchFamily="18" charset="0"/>
              </a:rPr>
              <a:t>) </a:t>
            </a:r>
            <a:r>
              <a:rPr lang="en-CA" sz="1400" dirty="0">
                <a:solidFill>
                  <a:schemeClr val="tx2">
                    <a:lumMod val="90000"/>
                    <a:lumOff val="10000"/>
                  </a:schemeClr>
                </a:solidFill>
                <a:latin typeface="Palatino Linotype" panose="02040502050505030304" pitchFamily="18" charset="0"/>
                <a:hlinkClick r:id="rId6"/>
              </a:rPr>
              <a:t>qsas.intake@queensu.ca</a:t>
            </a:r>
            <a:br>
              <a:rPr lang="en-CA" sz="1600" i="1" dirty="0">
                <a:solidFill>
                  <a:schemeClr val="tx2">
                    <a:lumMod val="90000"/>
                    <a:lumOff val="10000"/>
                  </a:schemeClr>
                </a:solidFill>
                <a:latin typeface="Palatino Linotype" panose="02040502050505030304" pitchFamily="18" charset="0"/>
              </a:rPr>
            </a:br>
            <a:endParaRPr lang="en-CA" sz="1600" i="1" dirty="0">
              <a:solidFill>
                <a:schemeClr val="tx2">
                  <a:lumMod val="90000"/>
                  <a:lumOff val="10000"/>
                </a:schemeClr>
              </a:solidFill>
              <a:latin typeface="Palatino Linotype" panose="02040502050505030304" pitchFamily="18" charset="0"/>
            </a:endParaRPr>
          </a:p>
        </p:txBody>
      </p:sp>
    </p:spTree>
    <p:extLst>
      <p:ext uri="{BB962C8B-B14F-4D97-AF65-F5344CB8AC3E}">
        <p14:creationId xmlns:p14="http://schemas.microsoft.com/office/powerpoint/2010/main" val="6112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500"/>
                                        <p:tgtEl>
                                          <p:spTgt spid="3">
                                            <p:txEl>
                                              <p:pRg st="0" end="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animBg="1"/>
      <p:bldP spid="15" grpId="0" animBg="1"/>
      <p:bldP spid="16"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2B4D2-6AE6-4427-9B6B-15A52AA92D19}"/>
              </a:ext>
            </a:extLst>
          </p:cNvPr>
          <p:cNvSpPr>
            <a:spLocks noGrp="1"/>
          </p:cNvSpPr>
          <p:nvPr>
            <p:ph type="title"/>
          </p:nvPr>
        </p:nvSpPr>
        <p:spPr>
          <a:xfrm>
            <a:off x="133165" y="174638"/>
            <a:ext cx="7759084" cy="784291"/>
          </a:xfrm>
        </p:spPr>
        <p:txBody>
          <a:bodyPr>
            <a:noAutofit/>
          </a:bodyPr>
          <a:lstStyle/>
          <a:p>
            <a:pPr>
              <a:lnSpc>
                <a:spcPct val="120000"/>
              </a:lnSpc>
              <a:defRPr/>
            </a:pPr>
            <a:r>
              <a:rPr lang="en-CA" b="0" dirty="0">
                <a:latin typeface="Myriad Pro" charset="0"/>
                <a:ea typeface="ＭＳ Ｐゴシック" charset="0"/>
                <a:cs typeface="Myriad Pro" charset="0"/>
                <a:sym typeface="Helvetica Neue" charset="0"/>
              </a:rPr>
              <a:t>Resources for students in distress</a:t>
            </a:r>
            <a:endParaRPr lang="en-CA" sz="1800" b="0" dirty="0">
              <a:latin typeface="Myriad Pro" charset="0"/>
              <a:ea typeface="ＭＳ Ｐゴシック" charset="0"/>
              <a:cs typeface="Myriad Pro" charset="0"/>
              <a:sym typeface="Helvetica Neue" charset="0"/>
            </a:endParaRPr>
          </a:p>
        </p:txBody>
      </p:sp>
      <p:sp>
        <p:nvSpPr>
          <p:cNvPr id="4" name="Rectangle 3">
            <a:extLst>
              <a:ext uri="{FF2B5EF4-FFF2-40B4-BE49-F238E27FC236}">
                <a16:creationId xmlns:a16="http://schemas.microsoft.com/office/drawing/2014/main" id="{F8BE5987-77FE-4554-AB0D-557137B54D16}"/>
              </a:ext>
            </a:extLst>
          </p:cNvPr>
          <p:cNvSpPr/>
          <p:nvPr/>
        </p:nvSpPr>
        <p:spPr>
          <a:xfrm>
            <a:off x="49180" y="1184510"/>
            <a:ext cx="8839241" cy="33793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lvl="0"/>
            <a:endParaRPr lang="en-CA" b="1" i="1" dirty="0"/>
          </a:p>
          <a:p>
            <a:pPr lvl="0"/>
            <a:r>
              <a:rPr lang="en-CA" b="1" i="1" dirty="0">
                <a:solidFill>
                  <a:schemeClr val="accent1"/>
                </a:solidFill>
              </a:rPr>
              <a:t>Queen’s Student Wellness Services</a:t>
            </a:r>
            <a:r>
              <a:rPr lang="en-CA" i="1" dirty="0"/>
              <a:t>: Medical, mental health, accessibility and health lifestyle appointments remotely Monday to Friday, 9:00 am to 4:00 pm </a:t>
            </a:r>
            <a:r>
              <a:rPr lang="en-CA" dirty="0">
                <a:hlinkClick r:id="rId2"/>
              </a:rPr>
              <a:t>https://www.queensu.ca/studentwellness/</a:t>
            </a:r>
            <a:endParaRPr lang="en-CA" dirty="0"/>
          </a:p>
          <a:p>
            <a:pPr lvl="0"/>
            <a:r>
              <a:rPr lang="en-CA" b="1" i="1" dirty="0">
                <a:solidFill>
                  <a:schemeClr val="accent1"/>
                </a:solidFill>
              </a:rPr>
              <a:t>Empower Me</a:t>
            </a:r>
            <a:r>
              <a:rPr lang="en-CA" i="1" dirty="0">
                <a:solidFill>
                  <a:schemeClr val="accent1"/>
                </a:solidFill>
              </a:rPr>
              <a:t> </a:t>
            </a:r>
            <a:r>
              <a:rPr lang="en-CA" b="1" i="1" dirty="0"/>
              <a:t>is available 24/7, 365 days per year and is confidential, multilingual, culturally sensitive, gender inclusive, and faith inclusive.  Call the 24/7 helpline at </a:t>
            </a:r>
            <a:r>
              <a:rPr lang="en-CA" b="1" dirty="0"/>
              <a:t>1-833-628-5589</a:t>
            </a:r>
            <a:r>
              <a:rPr lang="en-CA" b="1" i="1" dirty="0"/>
              <a:t> from anywhere in North America.  For more info visit: </a:t>
            </a:r>
            <a:r>
              <a:rPr lang="en-CA" i="1" dirty="0">
                <a:hlinkClick r:id="rId3"/>
              </a:rPr>
              <a:t>https://www.queensu.ca/studentwellness/empower-me</a:t>
            </a:r>
            <a:endParaRPr lang="en-CA" dirty="0"/>
          </a:p>
          <a:p>
            <a:pPr lvl="0"/>
            <a:r>
              <a:rPr lang="en-CA" b="1" i="1" dirty="0">
                <a:solidFill>
                  <a:schemeClr val="accent1"/>
                </a:solidFill>
              </a:rPr>
              <a:t>GOOD2TALK</a:t>
            </a:r>
            <a:r>
              <a:rPr lang="en-CA" i="1" dirty="0">
                <a:solidFill>
                  <a:schemeClr val="accent1"/>
                </a:solidFill>
              </a:rPr>
              <a:t>:</a:t>
            </a:r>
            <a:r>
              <a:rPr lang="en-CA" i="1" dirty="0"/>
              <a:t> students can text GOOD2TALKON to 686868 to chat with a trained volunteer Crisis Responder.  The service is free, confidential and available 24/7. For more info visit:</a:t>
            </a:r>
            <a:r>
              <a:rPr lang="en-CA" sz="1400" dirty="0"/>
              <a:t> </a:t>
            </a:r>
            <a:r>
              <a:rPr lang="en-CA" u="sng" dirty="0">
                <a:hlinkClick r:id="rId4"/>
              </a:rPr>
              <a:t>www.good2talk.ca</a:t>
            </a:r>
            <a:r>
              <a:rPr lang="en-CA" dirty="0"/>
              <a:t> </a:t>
            </a:r>
            <a:r>
              <a:rPr lang="en-CA" i="1" dirty="0"/>
              <a:t>or in Ontario call 1-866-925-5454</a:t>
            </a:r>
            <a:endParaRPr lang="en-CA" dirty="0"/>
          </a:p>
          <a:p>
            <a:pPr lvl="0"/>
            <a:r>
              <a:rPr lang="en-CA" b="1" i="1" dirty="0">
                <a:solidFill>
                  <a:schemeClr val="accent1"/>
                </a:solidFill>
              </a:rPr>
              <a:t>Kingston &amp; Frontenac Mental Health crisis line</a:t>
            </a:r>
            <a:r>
              <a:rPr lang="en-CA" b="1" i="1" dirty="0"/>
              <a:t>: </a:t>
            </a:r>
            <a:r>
              <a:rPr lang="en-CA" i="1" dirty="0"/>
              <a:t>available 24 hours, call 613-544-4229 or toll free 1-866-616-6005</a:t>
            </a:r>
          </a:p>
          <a:p>
            <a:pPr lvl="0"/>
            <a:endParaRPr lang="en-CA" dirty="0"/>
          </a:p>
        </p:txBody>
      </p:sp>
      <p:sp>
        <p:nvSpPr>
          <p:cNvPr id="19" name="Rectangle 18">
            <a:extLst>
              <a:ext uri="{FF2B5EF4-FFF2-40B4-BE49-F238E27FC236}">
                <a16:creationId xmlns:a16="http://schemas.microsoft.com/office/drawing/2014/main" id="{7D364888-EB2A-419B-A2A2-5BF97153F2EC}"/>
              </a:ext>
            </a:extLst>
          </p:cNvPr>
          <p:cNvSpPr/>
          <p:nvPr/>
        </p:nvSpPr>
        <p:spPr>
          <a:xfrm>
            <a:off x="4784297" y="5401392"/>
            <a:ext cx="4162853" cy="954107"/>
          </a:xfrm>
          <a:prstGeom prst="rect">
            <a:avLst/>
          </a:prstGeom>
        </p:spPr>
        <p:txBody>
          <a:bodyPr wrap="square">
            <a:spAutoFit/>
          </a:bodyPr>
          <a:lstStyle/>
          <a:p>
            <a:endParaRPr lang="en-US" sz="1400" dirty="0">
              <a:solidFill>
                <a:schemeClr val="bg2"/>
              </a:solidFill>
              <a:cs typeface="Palatino Linotype"/>
            </a:endParaRPr>
          </a:p>
          <a:p>
            <a:r>
              <a:rPr lang="en-US" sz="1400" dirty="0">
                <a:solidFill>
                  <a:schemeClr val="bg2"/>
                </a:solidFill>
                <a:cs typeface="Palatino Linotype"/>
              </a:rPr>
              <a:t>For more extensive information please check:</a:t>
            </a:r>
          </a:p>
          <a:p>
            <a:r>
              <a:rPr lang="en-US" sz="1400" b="1" dirty="0">
                <a:solidFill>
                  <a:schemeClr val="bg1"/>
                </a:solidFill>
                <a:cs typeface="Arial" panose="020B0604020202020204" pitchFamily="34" charset="0"/>
              </a:rPr>
              <a:t>https://engineering.queensu.ca/policy/academic-integrity </a:t>
            </a:r>
          </a:p>
        </p:txBody>
      </p:sp>
      <p:pic>
        <p:nvPicPr>
          <p:cNvPr id="20" name="Picture 19" descr="pasted-image.pd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906903"/>
            <a:ext cx="5412509" cy="1147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pic>
        <p:nvPicPr>
          <p:cNvPr id="21" name="Picture 20" descr="Queens_FEAS_CC_Signatur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3721" y="41155"/>
            <a:ext cx="2019742" cy="1009872"/>
          </a:xfrm>
          <a:prstGeom prst="rect">
            <a:avLst/>
          </a:prstGeom>
        </p:spPr>
      </p:pic>
      <p:sp>
        <p:nvSpPr>
          <p:cNvPr id="6" name="Rectangle 5"/>
          <p:cNvSpPr/>
          <p:nvPr/>
        </p:nvSpPr>
        <p:spPr>
          <a:xfrm>
            <a:off x="4784298" y="4946138"/>
            <a:ext cx="4366315" cy="646331"/>
          </a:xfrm>
          <a:prstGeom prst="rect">
            <a:avLst/>
          </a:prstGeom>
        </p:spPr>
        <p:txBody>
          <a:bodyPr wrap="square">
            <a:spAutoFit/>
          </a:bodyPr>
          <a:lstStyle/>
          <a:p>
            <a:r>
              <a:rPr lang="en-CA" sz="2000" b="1" dirty="0">
                <a:solidFill>
                  <a:schemeClr val="bg2"/>
                </a:solidFill>
              </a:rPr>
              <a:t>Questions or complex/multiple cases? </a:t>
            </a:r>
          </a:p>
          <a:p>
            <a:r>
              <a:rPr lang="en-CA" sz="1600" b="1" dirty="0">
                <a:solidFill>
                  <a:schemeClr val="bg1"/>
                </a:solidFill>
              </a:rPr>
              <a:t>Please email </a:t>
            </a:r>
            <a:r>
              <a:rPr lang="en-CA" sz="1600" b="1" u="sng" dirty="0">
                <a:solidFill>
                  <a:schemeClr val="bg1"/>
                </a:solidFill>
              </a:rPr>
              <a:t>engineering.dfai@queensu.ca </a:t>
            </a:r>
            <a:endParaRPr lang="en-CA" sz="1600" dirty="0">
              <a:solidFill>
                <a:schemeClr val="bg1"/>
              </a:solidFill>
            </a:endParaRPr>
          </a:p>
        </p:txBody>
      </p:sp>
      <p:sp>
        <p:nvSpPr>
          <p:cNvPr id="14" name="Rectangle 13">
            <a:extLst>
              <a:ext uri="{FF2B5EF4-FFF2-40B4-BE49-F238E27FC236}">
                <a16:creationId xmlns:a16="http://schemas.microsoft.com/office/drawing/2014/main" id="{F8BE5987-77FE-4554-AB0D-557137B54D16}"/>
              </a:ext>
            </a:extLst>
          </p:cNvPr>
          <p:cNvSpPr/>
          <p:nvPr/>
        </p:nvSpPr>
        <p:spPr>
          <a:xfrm>
            <a:off x="49180" y="4640086"/>
            <a:ext cx="8839241" cy="221791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CA" b="1" dirty="0">
                <a:solidFill>
                  <a:schemeClr val="accent1"/>
                </a:solidFill>
              </a:rPr>
              <a:t>FEAS Resources:</a:t>
            </a:r>
          </a:p>
          <a:p>
            <a:r>
              <a:rPr lang="en-CA" dirty="0"/>
              <a:t> Embedded counsellors link for online booking: </a:t>
            </a:r>
            <a:r>
              <a:rPr lang="en-CA" u="sng" dirty="0">
                <a:hlinkClick r:id="rId7"/>
              </a:rPr>
              <a:t>https://engineering.queensu.ca/Current-Students/supportive-personal-counselling</a:t>
            </a:r>
            <a:r>
              <a:rPr lang="en-CA" dirty="0"/>
              <a:t> </a:t>
            </a:r>
          </a:p>
          <a:p>
            <a:r>
              <a:rPr lang="en-CA" dirty="0" err="1"/>
              <a:t>EngWell</a:t>
            </a:r>
            <a:r>
              <a:rPr lang="en-CA" dirty="0"/>
              <a:t> Hub</a:t>
            </a:r>
          </a:p>
          <a:p>
            <a:r>
              <a:rPr lang="en-CA" dirty="0">
                <a:hlinkClick r:id="rId8"/>
              </a:rPr>
              <a:t>https://engineering.queensu.ca/engwell-hub/index.html</a:t>
            </a:r>
            <a:endParaRPr lang="en-CA" dirty="0"/>
          </a:p>
          <a:p>
            <a:r>
              <a:rPr lang="en-CA" dirty="0"/>
              <a:t>All FEAS resources: </a:t>
            </a:r>
          </a:p>
          <a:p>
            <a:r>
              <a:rPr lang="en-CA" dirty="0">
                <a:hlinkClick r:id="rId9"/>
              </a:rPr>
              <a:t>https://welcome.engineering.queensu.ca/resources/</a:t>
            </a:r>
            <a:r>
              <a:rPr lang="en-CA" dirty="0"/>
              <a:t> </a:t>
            </a:r>
          </a:p>
          <a:p>
            <a:r>
              <a:rPr lang="en-CA" dirty="0">
                <a:solidFill>
                  <a:schemeClr val="accent1"/>
                </a:solidFill>
              </a:rPr>
              <a:t>Program Advisor Accommodations/Considerations: </a:t>
            </a:r>
            <a:r>
              <a:rPr lang="en-CA" dirty="0"/>
              <a:t> engineering.aac@queensu.ca</a:t>
            </a:r>
          </a:p>
        </p:txBody>
      </p:sp>
    </p:spTree>
    <p:extLst>
      <p:ext uri="{BB962C8B-B14F-4D97-AF65-F5344CB8AC3E}">
        <p14:creationId xmlns:p14="http://schemas.microsoft.com/office/powerpoint/2010/main" val="328492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theme1.xml><?xml version="1.0" encoding="utf-8"?>
<a:theme xmlns:a="http://schemas.openxmlformats.org/drawingml/2006/main" name="Queen's PPT template 2011">
  <a:themeElements>
    <a:clrScheme name="Queen's triclour">
      <a:dk1>
        <a:sysClr val="windowText" lastClr="000000"/>
      </a:dk1>
      <a:lt1>
        <a:sysClr val="window" lastClr="FFFFFF"/>
      </a:lt1>
      <a:dk2>
        <a:srgbClr val="061D38"/>
      </a:dk2>
      <a:lt2>
        <a:srgbClr val="FFFFFF"/>
      </a:lt2>
      <a:accent1>
        <a:srgbClr val="910A29"/>
      </a:accent1>
      <a:accent2>
        <a:srgbClr val="F1AB1F"/>
      </a:accent2>
      <a:accent3>
        <a:srgbClr val="061D38"/>
      </a:accent3>
      <a:accent4>
        <a:srgbClr val="CDCDCD"/>
      </a:accent4>
      <a:accent5>
        <a:srgbClr val="7E7E7E"/>
      </a:accent5>
      <a:accent6>
        <a:srgbClr val="00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Queen's PPT template 2011.thmx</Template>
  <TotalTime>766</TotalTime>
  <Words>2077</Words>
  <Application>Microsoft Office PowerPoint</Application>
  <PresentationFormat>On-screen Show (4:3)</PresentationFormat>
  <Paragraphs>153</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Myriad Pro</vt:lpstr>
      <vt:lpstr>Palatino Linotype</vt:lpstr>
      <vt:lpstr>Wingdings</vt:lpstr>
      <vt:lpstr>Queen's PPT template 2011</vt:lpstr>
      <vt:lpstr>Academic Integrity </vt:lpstr>
      <vt:lpstr>Departures from Academic Integrity (DFAI)</vt:lpstr>
      <vt:lpstr>Prerequisite Waiver Requests</vt:lpstr>
      <vt:lpstr>Missed Exams/Assessments </vt:lpstr>
      <vt:lpstr>Academic Considerations for Absences/Extenuating Circumstances </vt:lpstr>
      <vt:lpstr>Academic Considerations for Extenuating Circumstances</vt:lpstr>
      <vt:lpstr>Academic Accommodations   </vt:lpstr>
      <vt:lpstr>Academic Accommodations  </vt:lpstr>
      <vt:lpstr>Resources for students in distress</vt:lpstr>
      <vt:lpstr>Need support?</vt:lpstr>
    </vt:vector>
  </TitlesOfParts>
  <Company>Queen's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Larry Harris</dc:creator>
  <cp:lastModifiedBy>Jan Sneep</cp:lastModifiedBy>
  <cp:revision>117</cp:revision>
  <dcterms:created xsi:type="dcterms:W3CDTF">2011-07-05T18:52:53Z</dcterms:created>
  <dcterms:modified xsi:type="dcterms:W3CDTF">2022-01-04T12:23:30Z</dcterms:modified>
</cp:coreProperties>
</file>