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25" r:id="rId5"/>
    <p:sldId id="341" r:id="rId6"/>
    <p:sldId id="342" r:id="rId7"/>
    <p:sldId id="339" r:id="rId8"/>
    <p:sldId id="344" r:id="rId9"/>
    <p:sldId id="343" r:id="rId10"/>
    <p:sldId id="323" r:id="rId11"/>
    <p:sldId id="316" r:id="rId12"/>
    <p:sldId id="345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40" r:id="rId23"/>
    <p:sldId id="35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9AC"/>
    <a:srgbClr val="EBEBEC"/>
    <a:srgbClr val="FABD0F"/>
    <a:srgbClr val="B4C0CC"/>
    <a:srgbClr val="788CA3"/>
    <a:srgbClr val="3C5979"/>
    <a:srgbClr val="212121"/>
    <a:srgbClr val="002451"/>
    <a:srgbClr val="B90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89FE02-BC00-8945-A8BB-56B9E4FC0F68}" v="6" dt="2022-03-22T03:36:03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2"/>
    <p:restoredTop sz="95734"/>
  </p:normalViewPr>
  <p:slideViewPr>
    <p:cSldViewPr snapToGrid="0" snapToObjects="1">
      <p:cViewPr varScale="1">
        <p:scale>
          <a:sx n="79" d="100"/>
          <a:sy n="79" d="100"/>
        </p:scale>
        <p:origin x="1094" y="77"/>
      </p:cViewPr>
      <p:guideLst/>
    </p:cSldViewPr>
  </p:slideViewPr>
  <p:outlineViewPr>
    <p:cViewPr>
      <p:scale>
        <a:sx n="33" d="100"/>
        <a:sy n="33" d="100"/>
      </p:scale>
      <p:origin x="0" y="-13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ley Weir" userId="81f69123-56ed-4a7a-aef7-429e2ee3f189" providerId="ADAL" clId="{A589FE02-BC00-8945-A8BB-56B9E4FC0F68}"/>
    <pc:docChg chg="modSld">
      <pc:chgData name="Shelley Weir" userId="81f69123-56ed-4a7a-aef7-429e2ee3f189" providerId="ADAL" clId="{A589FE02-BC00-8945-A8BB-56B9E4FC0F68}" dt="2022-03-22T03:36:04.693" v="11" actId="20577"/>
      <pc:docMkLst>
        <pc:docMk/>
      </pc:docMkLst>
      <pc:sldChg chg="modSp mod">
        <pc:chgData name="Shelley Weir" userId="81f69123-56ed-4a7a-aef7-429e2ee3f189" providerId="ADAL" clId="{A589FE02-BC00-8945-A8BB-56B9E4FC0F68}" dt="2022-03-22T03:35:48.769" v="3" actId="20577"/>
        <pc:sldMkLst>
          <pc:docMk/>
          <pc:sldMk cId="3857328446" sldId="316"/>
        </pc:sldMkLst>
        <pc:spChg chg="mod">
          <ac:chgData name="Shelley Weir" userId="81f69123-56ed-4a7a-aef7-429e2ee3f189" providerId="ADAL" clId="{A589FE02-BC00-8945-A8BB-56B9E4FC0F68}" dt="2022-03-22T03:35:48.769" v="3" actId="20577"/>
          <ac:spMkLst>
            <pc:docMk/>
            <pc:sldMk cId="3857328446" sldId="316"/>
            <ac:spMk id="3" creationId="{772E0828-AA4B-F64E-83B8-736C51941466}"/>
          </ac:spMkLst>
        </pc:spChg>
      </pc:sldChg>
      <pc:sldChg chg="modSp">
        <pc:chgData name="Shelley Weir" userId="81f69123-56ed-4a7a-aef7-429e2ee3f189" providerId="ADAL" clId="{A589FE02-BC00-8945-A8BB-56B9E4FC0F68}" dt="2022-03-22T03:30:13.710" v="1"/>
        <pc:sldMkLst>
          <pc:docMk/>
          <pc:sldMk cId="2557967965" sldId="323"/>
        </pc:sldMkLst>
        <pc:spChg chg="mod">
          <ac:chgData name="Shelley Weir" userId="81f69123-56ed-4a7a-aef7-429e2ee3f189" providerId="ADAL" clId="{A589FE02-BC00-8945-A8BB-56B9E4FC0F68}" dt="2022-03-22T03:30:10.660" v="0"/>
          <ac:spMkLst>
            <pc:docMk/>
            <pc:sldMk cId="2557967965" sldId="323"/>
            <ac:spMk id="3" creationId="{EAC86388-A53C-9D49-9351-0A918DCDC1B7}"/>
          </ac:spMkLst>
        </pc:spChg>
        <pc:spChg chg="mod">
          <ac:chgData name="Shelley Weir" userId="81f69123-56ed-4a7a-aef7-429e2ee3f189" providerId="ADAL" clId="{A589FE02-BC00-8945-A8BB-56B9E4FC0F68}" dt="2022-03-22T03:30:13.710" v="1"/>
          <ac:spMkLst>
            <pc:docMk/>
            <pc:sldMk cId="2557967965" sldId="323"/>
            <ac:spMk id="4" creationId="{E4E7747D-C406-BE43-8B64-A7183A9CBE92}"/>
          </ac:spMkLst>
        </pc:spChg>
      </pc:sldChg>
      <pc:sldChg chg="modSp mod">
        <pc:chgData name="Shelley Weir" userId="81f69123-56ed-4a7a-aef7-429e2ee3f189" providerId="ADAL" clId="{A589FE02-BC00-8945-A8BB-56B9E4FC0F68}" dt="2022-03-22T03:36:00.165" v="9" actId="20577"/>
        <pc:sldMkLst>
          <pc:docMk/>
          <pc:sldMk cId="422194399" sldId="326"/>
        </pc:sldMkLst>
        <pc:spChg chg="mod">
          <ac:chgData name="Shelley Weir" userId="81f69123-56ed-4a7a-aef7-429e2ee3f189" providerId="ADAL" clId="{A589FE02-BC00-8945-A8BB-56B9E4FC0F68}" dt="2022-03-22T03:36:00.165" v="9" actId="20577"/>
          <ac:spMkLst>
            <pc:docMk/>
            <pc:sldMk cId="422194399" sldId="326"/>
            <ac:spMk id="3" creationId="{8EF86291-65EC-A044-B1DD-09014EEEB67A}"/>
          </ac:spMkLst>
        </pc:spChg>
      </pc:sldChg>
      <pc:sldChg chg="modSp mod">
        <pc:chgData name="Shelley Weir" userId="81f69123-56ed-4a7a-aef7-429e2ee3f189" providerId="ADAL" clId="{A589FE02-BC00-8945-A8BB-56B9E4FC0F68}" dt="2022-03-22T03:36:04.693" v="11" actId="20577"/>
        <pc:sldMkLst>
          <pc:docMk/>
          <pc:sldMk cId="4122908231" sldId="327"/>
        </pc:sldMkLst>
        <pc:spChg chg="mod">
          <ac:chgData name="Shelley Weir" userId="81f69123-56ed-4a7a-aef7-429e2ee3f189" providerId="ADAL" clId="{A589FE02-BC00-8945-A8BB-56B9E4FC0F68}" dt="2022-03-22T03:36:04.693" v="11" actId="20577"/>
          <ac:spMkLst>
            <pc:docMk/>
            <pc:sldMk cId="4122908231" sldId="327"/>
            <ac:spMk id="3" creationId="{8EF86291-65EC-A044-B1DD-09014EEEB67A}"/>
          </ac:spMkLst>
        </pc:spChg>
      </pc:sldChg>
      <pc:sldChg chg="modSp mod">
        <pc:chgData name="Shelley Weir" userId="81f69123-56ed-4a7a-aef7-429e2ee3f189" providerId="ADAL" clId="{A589FE02-BC00-8945-A8BB-56B9E4FC0F68}" dt="2022-03-22T03:35:54.906" v="7" actId="20577"/>
        <pc:sldMkLst>
          <pc:docMk/>
          <pc:sldMk cId="705071987" sldId="340"/>
        </pc:sldMkLst>
        <pc:spChg chg="mod">
          <ac:chgData name="Shelley Weir" userId="81f69123-56ed-4a7a-aef7-429e2ee3f189" providerId="ADAL" clId="{A589FE02-BC00-8945-A8BB-56B9E4FC0F68}" dt="2022-03-22T03:35:54.906" v="7" actId="20577"/>
          <ac:spMkLst>
            <pc:docMk/>
            <pc:sldMk cId="705071987" sldId="340"/>
            <ac:spMk id="3" creationId="{C315FA84-B4D6-EE41-A26D-80148D2A174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59-D545-AAD9-B47ADC4F73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59-D545-AAD9-B47ADC4F73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59-D545-AAD9-B47ADC4F73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F59-D545-AAD9-B47ADC4F736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59-D545-AAD9-B47ADC4F73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058634352219098E-2"/>
          <c:y val="3.8938053097345132E-2"/>
          <c:w val="0.94788273129556178"/>
          <c:h val="0.778888718556198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6-5843-ACB9-1A24B77F9C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96-5843-ACB9-1A24B77F9C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96-5843-ACB9-1A24B77F9CB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3.2</c:v>
                </c:pt>
                <c:pt idx="1">
                  <c:v>3</c:v>
                </c:pt>
                <c:pt idx="2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96-5843-ACB9-1A24B77F9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3782015"/>
        <c:axId val="1113821359"/>
      </c:barChart>
      <c:catAx>
        <c:axId val="1113782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3821359"/>
        <c:crosses val="autoZero"/>
        <c:auto val="1"/>
        <c:lblAlgn val="ctr"/>
        <c:lblOffset val="100"/>
        <c:noMultiLvlLbl val="0"/>
      </c:catAx>
      <c:valAx>
        <c:axId val="11138213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accent4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1378201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9.8525448358090323E-2"/>
          <c:y val="0.8532249124709701"/>
          <c:w val="0.80590523156888072"/>
          <c:h val="9.47807280386685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54CC67-1E9B-4C4E-B5D1-7D7729F5F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E74E3-15AF-CB4E-A155-EB0F5B59E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28A25-1BAA-A74E-AC84-5453BCE91025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8721A-5977-B143-8AB1-2715B1144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52D89-0639-B248-B2AE-D88CCFDEC9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F83FD-F661-8C46-B7DE-28696DF1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6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A1A44-ACB7-774B-9A64-64B42C3402D6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4D6FF-E85B-FF4F-B2E6-59386CDF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Use the interest table factors up to 4 decimal places.  Keep 4 decimal places in all mid-calculations, and only round to cents or dollars at the final answer.</a:t>
            </a:r>
          </a:p>
          <a:p>
            <a:r>
              <a:rPr lang="en-CA" dirty="0"/>
              <a:t>Never use more decimal places.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6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22C951-416A-1442-8F3A-220C4BD0C557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908B9-9AF8-094E-B6F0-BA0132A3F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924" y="838200"/>
            <a:ext cx="10891875" cy="228456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 b="1" i="0" spc="10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9C2B5-FD32-5E49-900B-B13AFC4BA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24" y="3238578"/>
            <a:ext cx="10891875" cy="5387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b="1" i="0" spc="5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94D79B-4955-544D-9341-1E1E443C43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800" y="4728727"/>
            <a:ext cx="10891875" cy="389812"/>
          </a:xfrm>
        </p:spPr>
        <p:txBody>
          <a:bodyPr anchor="b" anchorCtr="0"/>
          <a:lstStyle>
            <a:lvl1pPr marL="0" indent="0">
              <a:buNone/>
              <a:defRPr sz="1400" b="1" i="0" spc="20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MONTH XX,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E08A7-EA70-124E-8872-8417C96B1F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48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ADEF27F-CC03-834D-A185-0B73C517815E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894836529"/>
              </p:ext>
            </p:extLst>
          </p:nvPr>
        </p:nvGraphicFramePr>
        <p:xfrm>
          <a:off x="685800" y="1444486"/>
          <a:ext cx="10810875" cy="471830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714391">
                  <a:extLst>
                    <a:ext uri="{9D8B030D-6E8A-4147-A177-3AD203B41FA5}">
                      <a16:colId xmlns:a16="http://schemas.microsoft.com/office/drawing/2014/main" val="941155809"/>
                    </a:ext>
                  </a:extLst>
                </a:gridCol>
                <a:gridCol w="1837992">
                  <a:extLst>
                    <a:ext uri="{9D8B030D-6E8A-4147-A177-3AD203B41FA5}">
                      <a16:colId xmlns:a16="http://schemas.microsoft.com/office/drawing/2014/main" val="3853484078"/>
                    </a:ext>
                  </a:extLst>
                </a:gridCol>
                <a:gridCol w="5258492">
                  <a:extLst>
                    <a:ext uri="{9D8B030D-6E8A-4147-A177-3AD203B41FA5}">
                      <a16:colId xmlns:a16="http://schemas.microsoft.com/office/drawing/2014/main" val="3777659007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Category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Cost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Notes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858711"/>
                  </a:ext>
                </a:extLst>
              </a:tr>
              <a:tr h="347472">
                <a:tc gridSpan="3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Sub-category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7350412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6197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consectetur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adipiscing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elit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sed do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eiusmod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tempor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incididunt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labore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et dolore magna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aliqua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2741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4466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97999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9655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12513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72193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2184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67249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0345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776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578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2375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B55DD1-AEE8-0B4A-8BF7-3E7E9CFB1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65528" y="1676113"/>
            <a:ext cx="4460944" cy="33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96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8" userDrawn="1">
          <p15:clr>
            <a:srgbClr val="FBAE40"/>
          </p15:clr>
        </p15:guide>
        <p15:guide id="2" orient="horz" pos="280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paragraph / quot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B1D494-1163-FD4D-87D9-F88FDD14180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515533" y="838200"/>
            <a:ext cx="9160934" cy="419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22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39231-8104-2C4D-B887-C76C49B4B755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E5017-6E1C-5D4E-A493-781F6C08DC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37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– on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241A-FE81-E045-A53F-CCB1ECE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5" y="557498"/>
            <a:ext cx="10897200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B1D494-1163-FD4D-87D9-F88FDD141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10897090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114510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– two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92A029-F549-3740-BF04-29AC6D61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710339-FCEB-864A-BE99-139C449C3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90E677D-56A4-5F4D-AB35-5014A471F12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28860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774644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92A029-F549-3740-BF04-29AC6D61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DB2C69-F649-2E41-A435-292B23F4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502890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all-out box –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6CA14FC-D5E3-E847-A5CB-16350B11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88CE5-A779-0641-85F6-BEC2C1831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5711D0-D8F4-4A49-9587-EDE19A5ED6DB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C48E1BB-06F0-0B44-BA97-6B860B59B8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1447800"/>
            <a:ext cx="5170199" cy="2560124"/>
          </a:xfrm>
          <a:prstGeom prst="roundRect">
            <a:avLst>
              <a:gd name="adj" fmla="val 193"/>
            </a:avLst>
          </a:prstGeom>
          <a:solidFill>
            <a:schemeClr val="bg1"/>
          </a:solidFill>
          <a:ln w="12700">
            <a:noFill/>
          </a:ln>
        </p:spPr>
        <p:txBody>
          <a:bodyPr wrap="square" lIns="457200" tIns="457200" rIns="457200" bIns="457200" anchor="t" anchorCtr="0">
            <a:spAutoFit/>
          </a:bodyPr>
          <a:lstStyle>
            <a:lvl1pPr marL="0" indent="0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None/>
              <a:defRPr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magna at </a:t>
            </a:r>
            <a:r>
              <a:rPr lang="en-US" dirty="0" err="1"/>
              <a:t>neque</a:t>
            </a:r>
            <a:r>
              <a:rPr lang="en-US" dirty="0"/>
              <a:t> convallis, id vestibulum nisi </a:t>
            </a:r>
            <a:r>
              <a:rPr lang="en-US" dirty="0" err="1"/>
              <a:t>vulputate</a:t>
            </a:r>
            <a:r>
              <a:rPr lang="en-US" dirty="0"/>
              <a:t>. Sed fermentum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0063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58BCE2-55D5-C94F-999B-0811A86B3A9E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E927F1-A53E-1649-9F0B-A5C21ED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A36056-8BCF-FE40-937E-16F129FFB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71225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pie char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CE927F1-A53E-1649-9F0B-A5C21ED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A36056-8BCF-FE40-937E-16F129FFB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0C1D0-ECAF-7945-8694-02BB6AA575E9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6">
            <a:extLst>
              <a:ext uri="{FF2B5EF4-FFF2-40B4-BE49-F238E27FC236}">
                <a16:creationId xmlns:a16="http://schemas.microsoft.com/office/drawing/2014/main" id="{E7BCD9BC-2BB9-FA4C-BC63-5596B430E149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294380861"/>
              </p:ext>
            </p:extLst>
          </p:nvPr>
        </p:nvGraphicFramePr>
        <p:xfrm>
          <a:off x="6818370" y="1560556"/>
          <a:ext cx="4184534" cy="3062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E732A7-6ACC-C04B-80D5-267CD7E3BD0D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24600" y="4630183"/>
            <a:ext cx="5172075" cy="5845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6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rgbClr val="21212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rgbClr val="21212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rgbClr val="21212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rgbClr val="21212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/>
            </a:lvl6pPr>
            <a:lvl7pPr marL="1828800" indent="-228600">
              <a:defRPr/>
            </a:lvl7pPr>
            <a:lvl8pPr marL="2057400" indent="-228600">
              <a:defRPr/>
            </a:lvl8pPr>
          </a:lstStyle>
          <a:p>
            <a:pPr lvl="0"/>
            <a:r>
              <a:rPr lang="en-US" dirty="0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1928950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bar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6E3C6B-6AB0-AB44-A85B-B71A1009024C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C25F553-0922-294E-BC11-D3EF8C608DF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24600" y="4630183"/>
            <a:ext cx="5172075" cy="5845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6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rgbClr val="21212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rgbClr val="21212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rgbClr val="21212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rgbClr val="21212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/>
            </a:lvl6pPr>
            <a:lvl7pPr marL="1828800" indent="-228600">
              <a:defRPr/>
            </a:lvl7pPr>
            <a:lvl8pPr marL="2057400" indent="-228600">
              <a:defRPr/>
            </a:lvl8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85DD65-9689-3241-AEB0-955F1D770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CAECDAE9-41E9-7C4F-BFA4-669B142A29B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817266442"/>
              </p:ext>
            </p:extLst>
          </p:nvPr>
        </p:nvGraphicFramePr>
        <p:xfrm>
          <a:off x="6884988" y="1605608"/>
          <a:ext cx="4051299" cy="3110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3064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4B3BC-6B9E-CB4D-9108-631CA69A8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43" y="1289137"/>
            <a:ext cx="10897832" cy="4735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A628D-071D-1D45-B08E-140D1CE6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43" y="611925"/>
            <a:ext cx="10897832" cy="643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147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3" r:id="rId2"/>
    <p:sldLayoutId id="2147483706" r:id="rId3"/>
    <p:sldLayoutId id="2147483688" r:id="rId4"/>
    <p:sldLayoutId id="2147483695" r:id="rId5"/>
    <p:sldLayoutId id="2147483689" r:id="rId6"/>
    <p:sldLayoutId id="2147483696" r:id="rId7"/>
    <p:sldLayoutId id="2147483693" r:id="rId8"/>
    <p:sldLayoutId id="2147483694" r:id="rId9"/>
    <p:sldLayoutId id="2147483704" r:id="rId10"/>
    <p:sldLayoutId id="2147483705" r:id="rId11"/>
    <p:sldLayoutId id="2147483655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i="0" kern="1200">
          <a:solidFill>
            <a:schemeClr val="tx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6858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System Font Regular"/>
        <a:buChar char="⁃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9144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143000" marR="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3716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1600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7pPr>
      <a:lvl8pPr marL="18288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8pPr>
      <a:lvl9pPr marL="20574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32" userDrawn="1">
          <p15:clr>
            <a:srgbClr val="F26B43"/>
          </p15:clr>
        </p15:guide>
        <p15:guide id="5" orient="horz" pos="3600" userDrawn="1">
          <p15:clr>
            <a:srgbClr val="F26B43"/>
          </p15:clr>
        </p15:guide>
        <p15:guide id="6" orient="horz" pos="4104" userDrawn="1">
          <p15:clr>
            <a:srgbClr val="F26B43"/>
          </p15:clr>
        </p15:guide>
        <p15:guide id="7" orient="horz" pos="3816" userDrawn="1">
          <p15:clr>
            <a:srgbClr val="F26B43"/>
          </p15:clr>
        </p15:guide>
        <p15:guide id="8" pos="3696" userDrawn="1">
          <p15:clr>
            <a:srgbClr val="F26B43"/>
          </p15:clr>
        </p15:guide>
        <p15:guide id="9" pos="3984" userDrawn="1">
          <p15:clr>
            <a:srgbClr val="F26B43"/>
          </p15:clr>
        </p15:guide>
        <p15:guide id="10" pos="7242" userDrawn="1">
          <p15:clr>
            <a:srgbClr val="F26B43"/>
          </p15:clr>
        </p15:guide>
        <p15:guide id="11" orient="horz" pos="3384" userDrawn="1">
          <p15:clr>
            <a:srgbClr val="F26B43"/>
          </p15:clr>
        </p15:guide>
        <p15:guide id="12" orient="horz" pos="3888" userDrawn="1">
          <p15:clr>
            <a:srgbClr val="F26B43"/>
          </p15:clr>
        </p15:guide>
        <p15:guide id="13" orient="horz" pos="321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912" userDrawn="1">
          <p15:clr>
            <a:srgbClr val="F26B43"/>
          </p15:clr>
        </p15:guide>
        <p15:guide id="16" orient="horz" pos="1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FD92-B381-0343-90F5-7E7C24033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Cash Flow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FAF5F-8D52-274A-8B4D-B90D0C892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APSC 221 – Week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8920F-5895-4747-8AE1-389F822AC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3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278233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Factor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While the interest factor formula for the Present Worth Factor is quite simplistic, others are not so simple and can be very tedious.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Values of all compound interest factors have been calculated and presented in table format.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30358E-2E42-ED6E-BA1E-2600B29EB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42" y="3315024"/>
            <a:ext cx="84867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2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F876A-DBFE-934C-977B-F83CA22EF4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u="sng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NEVER</a:t>
            </a:r>
            <a:r>
              <a:rPr lang="en-CA" dirty="0"/>
              <a:t> USE INTEREST FACTOR FORMULAS!!</a:t>
            </a:r>
          </a:p>
          <a:p>
            <a:endParaRPr lang="en-CA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CA" dirty="0"/>
              <a:t>INTEREST TABLES WERE CREATED FOR THE PURPOSE OF TIME EFFICIENCY AND SIMPLICITY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5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265E-D128-464D-9252-98D59279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Interest Factor – Annuity Cash Flow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E0828-AA4B-F64E-83B8-736C5194146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An </a:t>
                </a:r>
                <a:r>
                  <a:rPr lang="en-CA" u="sng" dirty="0"/>
                  <a:t>annuity</a:t>
                </a:r>
                <a:r>
                  <a:rPr lang="en-CA" dirty="0"/>
                  <a:t> is a uniform cash flow series from the end of Period 1 over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periods, with the value of individual annuities,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:r>
                  <a:rPr lang="en-CA" dirty="0" err="1"/>
                  <a:t>ie</a:t>
                </a:r>
                <a:r>
                  <a:rPr lang="en-CA" dirty="0"/>
                  <a:t>, mortgage/rent, pension payments</a:t>
                </a:r>
              </a:p>
              <a:p>
                <a:pPr marL="0" indent="0">
                  <a:buNone/>
                </a:pPr>
                <a:r>
                  <a:rPr lang="en-CA" b="1" u="sng" dirty="0"/>
                  <a:t>Objective</a:t>
                </a:r>
              </a:p>
              <a:p>
                <a:pPr marL="0" indent="0">
                  <a:buNone/>
                </a:pPr>
                <a:r>
                  <a:rPr lang="en-CA" dirty="0"/>
                  <a:t>Compute the mathematical equivalence between a present or future value with an annuity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periods with an interest rate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b="1" u="sng" dirty="0">
                    <a:solidFill>
                      <a:srgbClr val="FF0000"/>
                    </a:solidFill>
                  </a:rPr>
                  <a:t>Note the timing of </a:t>
                </a:r>
                <a14:m>
                  <m:oMath xmlns:m="http://schemas.openxmlformats.org/officeDocument/2006/math">
                    <m:r>
                      <a:rPr lang="en-CA" b="1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CA" b="1" u="sng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CA" b="1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CA" b="1" u="sng" dirty="0">
                    <a:solidFill>
                      <a:srgbClr val="FF0000"/>
                    </a:solidFill>
                  </a:rPr>
                  <a:t> relative to the </a:t>
                </a:r>
                <a14:m>
                  <m:oMath xmlns:m="http://schemas.openxmlformats.org/officeDocument/2006/math">
                    <m:r>
                      <a:rPr lang="en-CA" b="1" i="1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CA" b="1" u="sng" dirty="0">
                    <a:solidFill>
                      <a:srgbClr val="FF0000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E0828-AA4B-F64E-83B8-736C51941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78" r="-5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3FB752C-5BA9-1452-87D8-7B41C6E93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037" y="1404937"/>
            <a:ext cx="28860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89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BBEB-09A9-0248-A2F8-76EBECF3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Interest Factor – Annuity Cash Flow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86388-A53C-9D49-9351-0A918DCDC1B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b="1" dirty="0"/>
                  <a:t>Sinking Fund Factor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CA" dirty="0"/>
                  <a:t>Converts a future amount into an annuity</a:t>
                </a:r>
              </a:p>
              <a:p>
                <a:pPr marL="0" indent="0">
                  <a:buNone/>
                </a:pPr>
                <a:r>
                  <a:rPr lang="en-CA" dirty="0"/>
                  <a:t>Factor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b="1" dirty="0"/>
                  <a:t>Uniform Series Factor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CA" dirty="0"/>
                  <a:t>Converts an annuity into a future amount</a:t>
                </a:r>
              </a:p>
              <a:p>
                <a:pPr marL="0" indent="0">
                  <a:buNone/>
                </a:pPr>
                <a:r>
                  <a:rPr lang="en-CA" dirty="0"/>
                  <a:t>Factor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86388-A53C-9D49-9351-0A918DCDC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E7747D-C406-BE43-8B64-A7183A9CBE92}"/>
                  </a:ext>
                </a:extLst>
              </p:cNvPr>
              <p:cNvSpPr>
                <a:spLocks noGrp="1"/>
              </p:cNvSpPr>
              <p:nvPr>
                <p:ph sz="half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b="1" dirty="0"/>
                  <a:t>Capital Recovery Factor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CA" dirty="0"/>
                  <a:t>Converts a present amount into an annuity</a:t>
                </a:r>
              </a:p>
              <a:p>
                <a:pPr marL="0" indent="0">
                  <a:buNone/>
                </a:pPr>
                <a:r>
                  <a:rPr lang="en-CA" dirty="0"/>
                  <a:t>Factor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b="1" dirty="0"/>
                  <a:t>Series Present Worth Factor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CA" dirty="0"/>
                  <a:t>Converts an annuity into a present amount</a:t>
                </a:r>
              </a:p>
              <a:p>
                <a:pPr marL="0" indent="0">
                  <a:buNone/>
                </a:pPr>
                <a:r>
                  <a:rPr lang="en-CA" dirty="0"/>
                  <a:t>Factor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E7747D-C406-BE43-8B64-A7183A9CB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blipFill>
                <a:blip r:embed="rId3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69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F6E40E-6272-2644-A5C1-EB187359F4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Series Present Worth as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C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F6E40E-6272-2644-A5C1-EB187359F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007" t="-145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Aft>
                    <a:spcPts val="0"/>
                  </a:spcAft>
                  <a:buFontTx/>
                  <a:buChar char="-"/>
                </a:pPr>
                <a:endParaRPr lang="en-CA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CA" b="1" dirty="0"/>
                  <a:t>Annuity factors assume that they end at a given point, but what happens if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CA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CA" b="1" dirty="0"/>
                  <a:t>?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endParaRPr lang="en-CA" b="1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CA" dirty="0"/>
                  <a:t>This only applies to the present value of an annuity.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endParaRPr lang="en-CA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endParaRPr lang="en-CA" sz="2000" dirty="0"/>
              </a:p>
              <a:p>
                <a:pPr marL="0" indent="0">
                  <a:buNone/>
                </a:pPr>
                <a:r>
                  <a:rPr lang="en-CA" b="1" dirty="0"/>
                  <a:t>Capitalized Value</a:t>
                </a:r>
              </a:p>
              <a:p>
                <a:pPr marL="0" indent="0">
                  <a:buNone/>
                </a:pPr>
                <a:r>
                  <a:rPr lang="en-CA" dirty="0"/>
                  <a:t>Present value equivalent to an infinitely long uniform series of cash flows</a:t>
                </a:r>
              </a:p>
              <a:p>
                <a:pPr marL="0" indent="0">
                  <a:buNone/>
                </a:pPr>
                <a:r>
                  <a:rPr lang="en-CA" dirty="0"/>
                  <a:t>Factor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𝐴</m:t>
                      </m:r>
                      <m:limLow>
                        <m:limLow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594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265E-D128-464D-9252-98D59279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Interest Factor – Arithmetic Gradient Cash Flow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E0828-AA4B-F64E-83B8-736C5194146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An </a:t>
                </a:r>
                <a:r>
                  <a:rPr lang="en-CA" u="sng" dirty="0"/>
                  <a:t>arithmetic gradient</a:t>
                </a:r>
                <a:r>
                  <a:rPr lang="en-CA" dirty="0"/>
                  <a:t> is a cash flow series that </a:t>
                </a:r>
                <a:r>
                  <a:rPr lang="en-CA" b="1" u="sng" dirty="0">
                    <a:solidFill>
                      <a:srgbClr val="FF0000"/>
                    </a:solidFill>
                  </a:rPr>
                  <a:t>starts at zero at the end of Period 1</a:t>
                </a:r>
                <a:r>
                  <a:rPr lang="en-CA" dirty="0">
                    <a:solidFill>
                      <a:srgbClr val="FF0000"/>
                    </a:solidFill>
                  </a:rPr>
                  <a:t> </a:t>
                </a:r>
                <a:r>
                  <a:rPr lang="en-CA" dirty="0"/>
                  <a:t>and then increases by a constant amount,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CA" dirty="0"/>
                  <a:t>, from period to period.</a:t>
                </a:r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:r>
                  <a:rPr lang="en-CA" dirty="0" err="1"/>
                  <a:t>ie</a:t>
                </a:r>
                <a:r>
                  <a:rPr lang="en-CA" dirty="0"/>
                  <a:t>, increasing operating costs with age</a:t>
                </a:r>
              </a:p>
              <a:p>
                <a:pPr marL="0" indent="0">
                  <a:buNone/>
                </a:pPr>
                <a:r>
                  <a:rPr lang="en-CA" b="1" u="sng" dirty="0"/>
                  <a:t>Objective</a:t>
                </a:r>
              </a:p>
              <a:p>
                <a:pPr marL="0" indent="0">
                  <a:buNone/>
                </a:pPr>
                <a:r>
                  <a:rPr lang="en-CA" dirty="0"/>
                  <a:t>Compute the mathematical equivalence between:</a:t>
                </a:r>
              </a:p>
              <a:p>
                <a:r>
                  <a:rPr lang="en-CA" dirty="0"/>
                  <a:t>present value with an arithmetic gradient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periods with an interest rate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; or</a:t>
                </a:r>
              </a:p>
              <a:p>
                <a:r>
                  <a:rPr lang="en-CA" dirty="0"/>
                  <a:t>annuity of the same number of periods,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, with the same interest rate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E0828-AA4B-F64E-83B8-736C51941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78" r="-1272" b="-7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BDA0FA0-84E7-9CFD-93AB-E5451DF6A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937" y="1400175"/>
            <a:ext cx="28098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36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BBEB-09A9-0248-A2F8-76EBECF3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Interest Factor – Arithmetic Gradient Cash Flow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86388-A53C-9D49-9351-0A918DCDC1B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b="1" dirty="0"/>
                  <a:t>Arithmetic Gradient to Annuity Factor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CA" dirty="0"/>
                  <a:t>Converts an arithmetic gradient into an annuity</a:t>
                </a:r>
              </a:p>
              <a:p>
                <a:pPr marL="0" indent="0">
                  <a:buNone/>
                </a:pPr>
                <a:r>
                  <a:rPr lang="en-CA" dirty="0"/>
                  <a:t>Factor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86388-A53C-9D49-9351-0A918DCDC1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E7747D-C406-BE43-8B64-A7183A9CBE92}"/>
                  </a:ext>
                </a:extLst>
              </p:cNvPr>
              <p:cNvSpPr>
                <a:spLocks noGrp="1"/>
              </p:cNvSpPr>
              <p:nvPr>
                <p:ph sz="half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b="1" dirty="0"/>
                  <a:t>Arithmetic Gradient to Present Value Factor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A" u="sng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CA" dirty="0"/>
                  <a:t>Converts an arithmetic gradient into a present value</a:t>
                </a:r>
              </a:p>
              <a:p>
                <a:pPr marL="0" indent="0">
                  <a:buNone/>
                </a:pPr>
                <a:r>
                  <a:rPr lang="en-CA" dirty="0"/>
                  <a:t>Factor 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𝑖𝑁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E7747D-C406-BE43-8B64-A7183A9CB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blipFill>
                <a:blip r:embed="rId3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7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265E-D128-464D-9252-98D59279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Interest Factor – Geometric Gradient Cash Flow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E0828-AA4B-F64E-83B8-736C5194146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A </a:t>
                </a:r>
                <a:r>
                  <a:rPr lang="en-CA" u="sng" dirty="0"/>
                  <a:t>geometric gradient</a:t>
                </a:r>
                <a:r>
                  <a:rPr lang="en-CA" dirty="0"/>
                  <a:t> is a cash flow series that starts with a base annuity which then increases by a constant percentage,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CA" dirty="0"/>
                  <a:t>, from period to period.</a:t>
                </a:r>
              </a:p>
              <a:p>
                <a:pPr marL="0" indent="0">
                  <a:buNone/>
                </a:pPr>
                <a:r>
                  <a:rPr lang="en-CA" dirty="0"/>
                  <a:t>	</a:t>
                </a:r>
                <a:r>
                  <a:rPr lang="en-CA" dirty="0" err="1"/>
                  <a:t>ie</a:t>
                </a:r>
                <a:r>
                  <a:rPr lang="en-CA" dirty="0"/>
                  <a:t>, inflation assumption</a:t>
                </a:r>
              </a:p>
              <a:p>
                <a:pPr marL="0" indent="0">
                  <a:buNone/>
                </a:pPr>
                <a:r>
                  <a:rPr lang="en-CA" b="1" u="sng" dirty="0"/>
                  <a:t>Objective</a:t>
                </a:r>
              </a:p>
              <a:p>
                <a:pPr marL="0" indent="0">
                  <a:buNone/>
                </a:pPr>
                <a:r>
                  <a:rPr lang="en-CA" dirty="0"/>
                  <a:t>Compute the mathematical equivalence using a spreadsheet.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E0828-AA4B-F64E-83B8-736C51941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0BE2760-5956-B52E-3820-9D94E80D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54" y="1344291"/>
            <a:ext cx="3861522" cy="4169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A586C0-F580-1DAE-2D07-2147F100D2C9}"/>
              </a:ext>
            </a:extLst>
          </p:cNvPr>
          <p:cNvSpPr txBox="1"/>
          <p:nvPr/>
        </p:nvSpPr>
        <p:spPr>
          <a:xfrm>
            <a:off x="1208061" y="5190542"/>
            <a:ext cx="4050861" cy="64633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will not need to calculate these in an exam for this course.</a:t>
            </a:r>
          </a:p>
        </p:txBody>
      </p:sp>
    </p:spTree>
    <p:extLst>
      <p:ext uri="{BB962C8B-B14F-4D97-AF65-F5344CB8AC3E}">
        <p14:creationId xmlns:p14="http://schemas.microsoft.com/office/powerpoint/2010/main" val="2783696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Non-Standard Cash Flows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FontTx/>
              <a:buChar char="-"/>
            </a:pPr>
            <a:endParaRPr lang="en-CA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CA" b="1" dirty="0"/>
              <a:t>When dealing with annuities and gradients, we assume that the compounding period is the same as the payment period.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CA" b="1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CA" dirty="0"/>
              <a:t>If this is not true, take the extra steps to convert the sub-periods into an equivalent cash flow at the compounding period.  (Or use a spreadsheet, in practice)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CA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CA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CA" b="1" dirty="0"/>
              <a:t>Our compound interest factors apply only in the specific structure that they are computed for.  How do we deal with a cash flow diagram that may look like this:</a:t>
            </a:r>
          </a:p>
          <a:p>
            <a:pPr marL="0" indent="0">
              <a:lnSpc>
                <a:spcPct val="100000"/>
              </a:lnSpc>
              <a:buNone/>
            </a:pPr>
            <a:endParaRPr lang="en-CA" dirty="0"/>
          </a:p>
        </p:txBody>
      </p:sp>
      <p:pic>
        <p:nvPicPr>
          <p:cNvPr id="1026" name="Picture 2" descr="3.4 Equations of Economic Equivalence – Engineering Economics">
            <a:extLst>
              <a:ext uri="{FF2B5EF4-FFF2-40B4-BE49-F238E27FC236}">
                <a16:creationId xmlns:a16="http://schemas.microsoft.com/office/drawing/2014/main" id="{F4B237BF-FC5D-28E6-B5F2-F95D99E925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08"/>
          <a:stretch/>
        </p:blipFill>
        <p:spPr bwMode="auto">
          <a:xfrm>
            <a:off x="2775625" y="4396902"/>
            <a:ext cx="6640749" cy="177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3.4 Equations of Economic Equivalence – Engineering Economics">
            <a:extLst>
              <a:ext uri="{FF2B5EF4-FFF2-40B4-BE49-F238E27FC236}">
                <a16:creationId xmlns:a16="http://schemas.microsoft.com/office/drawing/2014/main" id="{E9E091D1-8CD6-2BAF-F09B-65B97CE4C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492" y="3945326"/>
            <a:ext cx="4131013" cy="222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11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6C3C-5C1E-E44E-A6B2-1E17C24B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Rules to Follow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15FA84-B4D6-EE41-A26D-80148D2A17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Rules to Follow:</a:t>
                </a:r>
              </a:p>
              <a:p>
                <a:pPr marL="342900" indent="-342900">
                  <a:buAutoNum type="arabicPeriod"/>
                </a:pPr>
                <a:r>
                  <a:rPr lang="en-CA" dirty="0"/>
                  <a:t>The present amount,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A" dirty="0"/>
                  <a:t>, of a future amount,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dirty="0"/>
                  <a:t>, occurs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periods earlier than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CA" dirty="0"/>
                  <a:t>The future amount,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dirty="0"/>
                  <a:t>, of an annuity or gradient occurs at the last cash flow of the annuity or gradient.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15FA84-B4D6-EE41-A26D-80148D2A1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D5D9D3B-66B2-604E-8E30-DF29391CE29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324600" y="1447800"/>
                <a:ext cx="5170199" cy="322697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A" dirty="0"/>
                  <a:t> denotes the present amount at the beginning of Period 1 (</a:t>
                </a:r>
                <a:r>
                  <a:rPr lang="en-CA" dirty="0" err="1"/>
                  <a:t>ie</a:t>
                </a:r>
                <a:r>
                  <a:rPr lang="en-CA" dirty="0"/>
                  <a:t>, Time Zero)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Annuities have their first non-zero cash flow at the end of Period 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Arithmetic gradients have their first non-zero cash flow at the end of Period 2.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D5D9D3B-66B2-604E-8E30-DF29391CE2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324600" y="1447800"/>
                <a:ext cx="5170199" cy="322697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07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265E-D128-464D-9252-98D59279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Drawing a Cash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0828-AA4B-F64E-83B8-736C519414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Draw a cash flow diagram based on these personal expenses:</a:t>
            </a:r>
          </a:p>
          <a:p>
            <a:r>
              <a:rPr lang="en-CA" dirty="0"/>
              <a:t>Monthly income, received at the end of the month ($2200)</a:t>
            </a:r>
          </a:p>
          <a:p>
            <a:r>
              <a:rPr lang="en-CA" dirty="0"/>
              <a:t>Rent, paid at the end of the month ($1200)</a:t>
            </a:r>
          </a:p>
          <a:p>
            <a:r>
              <a:rPr lang="en-CA" dirty="0"/>
              <a:t>Weekly food and entertainment ($150)</a:t>
            </a:r>
          </a:p>
          <a:p>
            <a:r>
              <a:rPr lang="en-CA" dirty="0"/>
              <a:t>Cell phone bill, due at the end of the 1</a:t>
            </a:r>
            <a:r>
              <a:rPr lang="en-CA" baseline="30000" dirty="0"/>
              <a:t>st</a:t>
            </a:r>
            <a:r>
              <a:rPr lang="en-CA" dirty="0"/>
              <a:t>  week of each month ($50)</a:t>
            </a:r>
          </a:p>
          <a:p>
            <a:r>
              <a:rPr lang="en-CA" dirty="0"/>
              <a:t>Credit card payment, due at the end of the 2</a:t>
            </a:r>
            <a:r>
              <a:rPr lang="en-CA" baseline="30000" dirty="0"/>
              <a:t>nd</a:t>
            </a:r>
            <a:r>
              <a:rPr lang="en-CA" dirty="0"/>
              <a:t> week of each month ($300)</a:t>
            </a:r>
          </a:p>
        </p:txBody>
      </p:sp>
    </p:spTree>
    <p:extLst>
      <p:ext uri="{BB962C8B-B14F-4D97-AF65-F5344CB8AC3E}">
        <p14:creationId xmlns:p14="http://schemas.microsoft.com/office/powerpoint/2010/main" val="3377647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F876A-DBFE-934C-977B-F83CA22EF4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sz="3000" u="sng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AGAIN!!</a:t>
            </a:r>
          </a:p>
          <a:p>
            <a:r>
              <a:rPr lang="en-CA" u="sng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NEVER</a:t>
            </a:r>
            <a:r>
              <a:rPr lang="en-CA" dirty="0"/>
              <a:t> USE INTEREST FACTOR FORMULAS!!</a:t>
            </a:r>
          </a:p>
        </p:txBody>
      </p:sp>
    </p:spTree>
    <p:extLst>
      <p:ext uri="{BB962C8B-B14F-4D97-AF65-F5344CB8AC3E}">
        <p14:creationId xmlns:p14="http://schemas.microsoft.com/office/powerpoint/2010/main" val="408258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F876A-DBFE-934C-977B-F83CA22EF4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your credit card and phone company offered to move your payment date, how would you determine if it is beneficial to do so?</a:t>
            </a:r>
          </a:p>
        </p:txBody>
      </p:sp>
    </p:spTree>
    <p:extLst>
      <p:ext uri="{BB962C8B-B14F-4D97-AF65-F5344CB8AC3E}">
        <p14:creationId xmlns:p14="http://schemas.microsoft.com/office/powerpoint/2010/main" val="8242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Equivalence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b="1" dirty="0">
                <a:highlight>
                  <a:srgbClr val="FFFF00"/>
                </a:highlight>
              </a:rPr>
              <a:t>Mathematical Equivalency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>
                <a:highlight>
                  <a:srgbClr val="FFFF00"/>
                </a:highlight>
              </a:rPr>
              <a:t>The calculations we are conducting in this course to equate present and future values.</a:t>
            </a:r>
          </a:p>
          <a:p>
            <a:pPr marL="0" indent="0">
              <a:lnSpc>
                <a:spcPct val="100000"/>
              </a:lnSpc>
              <a:buNone/>
            </a:pPr>
            <a:endParaRPr lang="en-CA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b="1" dirty="0"/>
              <a:t>Decisional Equivalency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/>
              <a:t>- A decision maker is indifferent between money now or in the future.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b="1" dirty="0"/>
              <a:t>Market Equivalency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dirty="0"/>
              <a:t>A decision maker can exchange cash flows at zero cost (</a:t>
            </a:r>
            <a:r>
              <a:rPr lang="en-CA" dirty="0" err="1"/>
              <a:t>ie</a:t>
            </a:r>
            <a:r>
              <a:rPr lang="en-CA" dirty="0"/>
              <a:t>, ignore administrative costs)</a:t>
            </a:r>
          </a:p>
        </p:txBody>
      </p:sp>
    </p:spTree>
    <p:extLst>
      <p:ext uri="{BB962C8B-B14F-4D97-AF65-F5344CB8AC3E}">
        <p14:creationId xmlns:p14="http://schemas.microsoft.com/office/powerpoint/2010/main" val="248133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Mathematical Equivalency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CA" b="1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CA" b="1" dirty="0"/>
              <a:t>Use this procedure to compare different cash flow scenarios: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CA" b="1" dirty="0"/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CA" dirty="0"/>
              <a:t>Draw a cash flow diagram for each option.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AutoNum type="arabicPeriod"/>
            </a:pPr>
            <a:endParaRPr lang="en-CA" dirty="0"/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CA" dirty="0"/>
              <a:t>Use mathematical equivalence to transfer all cash flows to a common point in time.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AutoNum type="arabicPeriod"/>
            </a:pPr>
            <a:endParaRPr lang="en-CA" dirty="0"/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AutoNum type="arabicPeriod"/>
            </a:pPr>
            <a:r>
              <a:rPr lang="en-CA" dirty="0"/>
              <a:t>Compare the options based on their equivalent values at the common point in time.</a:t>
            </a:r>
          </a:p>
          <a:p>
            <a:pPr marL="342900" indent="-342900">
              <a:lnSpc>
                <a:spcPct val="100000"/>
              </a:lnSpc>
              <a:spcAft>
                <a:spcPts val="0"/>
              </a:spcAft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864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Cash Flows in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CA" b="1" dirty="0">
                    <a:highlight>
                      <a:srgbClr val="FFFF00"/>
                    </a:highlight>
                  </a:rPr>
                  <a:t>Comparing monetary amounts have no relevance unless the amounts are expressed at the same common point in time.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endParaRPr lang="en-CA" b="1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  <a:buFontTx/>
                  <a:buChar char="-"/>
                </a:pPr>
                <a:r>
                  <a:rPr lang="en-CA" dirty="0"/>
                  <a:t>Shift cash flows in time by applying the appropriate interest rate.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  <a:buFontTx/>
                  <a:buChar char="-"/>
                </a:pPr>
                <a:endParaRPr lang="en-CA" dirty="0"/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  <a:buFontTx/>
                  <a:buChar char="-"/>
                </a:pPr>
                <a:r>
                  <a:rPr lang="en-CA" dirty="0"/>
                  <a:t>For a single cash flow, recall the equation used to determine the future worth of a present cash value:</a:t>
                </a: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  <a:buFontTx/>
                  <a:buChar char="-"/>
                </a:pPr>
                <a:endParaRPr lang="en-CA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5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CA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5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CA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CA" sz="25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CA" sz="2500" dirty="0"/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  <a:buFontTx/>
                  <a:buChar char="-"/>
                </a:pPr>
                <a:endParaRPr lang="en-CA" dirty="0"/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  <a:buFontTx/>
                  <a:buChar char="-"/>
                </a:pPr>
                <a:r>
                  <a:rPr lang="en-CA" dirty="0"/>
                  <a:t>Doing this for complex cash flows, one at a time, is tedious!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47" t="-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6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BBEB-09A9-0248-A2F8-76EBECF3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Interest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6388-A53C-9D49-9351-0A918DCDC1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To reduce the tediousness of transferring each individual cash flow to the common point in time, use </a:t>
            </a:r>
            <a:r>
              <a:rPr lang="en-CA" u="sng" dirty="0"/>
              <a:t>compound interest factors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Compound interest factors are formulae defining the mathematical equivalence between common cash flow patterns.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b="1" u="sng" dirty="0">
                <a:solidFill>
                  <a:srgbClr val="FF0000"/>
                </a:solidFill>
              </a:rPr>
              <a:t>Strong understanding of these factors is critical for the remainder of this course!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7747D-C406-BE43-8B64-A7183A9CBE9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Common cash flow patterns:</a:t>
            </a:r>
          </a:p>
          <a:p>
            <a:pPr marL="342900" indent="-342900">
              <a:buAutoNum type="arabicPeriod"/>
            </a:pPr>
            <a:r>
              <a:rPr lang="en-CA" dirty="0"/>
              <a:t>Single Cash Flows</a:t>
            </a:r>
          </a:p>
          <a:p>
            <a:pPr marL="342900" indent="-342900">
              <a:buAutoNum type="arabicPeriod"/>
            </a:pPr>
            <a:r>
              <a:rPr lang="en-CA" dirty="0"/>
              <a:t>Annuity Cash Flow Series</a:t>
            </a:r>
          </a:p>
          <a:p>
            <a:pPr marL="342900" indent="-342900">
              <a:buAutoNum type="arabicPeriod"/>
            </a:pPr>
            <a:r>
              <a:rPr lang="en-CA" dirty="0"/>
              <a:t>Gradient Cash Flow Series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796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265E-D128-464D-9252-98D59279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Interest Factor - Single Cash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E0828-AA4B-F64E-83B8-736C5194146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b="1" u="sng" dirty="0"/>
                  <a:t>Objective</a:t>
                </a:r>
              </a:p>
              <a:p>
                <a:pPr marL="0" indent="0">
                  <a:buNone/>
                </a:pPr>
                <a:r>
                  <a:rPr lang="en-CA" dirty="0"/>
                  <a:t>Compute the mathematical equivalence between single cash flows,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dirty="0"/>
                  <a:t>, separated by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 interest periods with an interest rate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pPr marL="0" indent="0" algn="ctr">
                  <a:buNone/>
                </a:pPr>
                <a:r>
                  <a:rPr lang="en-CA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E0828-AA4B-F64E-83B8-736C51941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87C2804-40AA-C50E-67EB-6AC1D6255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919" y="1762977"/>
            <a:ext cx="3614839" cy="333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2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Factor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Aft>
                    <a:spcPts val="0"/>
                  </a:spcAft>
                  <a:buFontTx/>
                  <a:buChar char="-"/>
                </a:pPr>
                <a:endParaRPr lang="en-CA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CA" b="1" dirty="0"/>
                  <a:t>Writing out the formula for the cash flow interest factors is equally tedious!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endParaRPr lang="en-CA" b="1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CA" dirty="0"/>
                  <a:t>Interest factor notation developed to denote a “known” value multiplied by the compound interest factor, in this case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A" dirty="0"/>
                  <a:t> is the known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 dirty="0"/>
                  <a:t> is the unknown.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endParaRPr lang="en-CA" sz="2000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000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endParaRPr lang="en-CA" sz="2000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CA" dirty="0"/>
                  <a:t>Notice: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endParaRPr lang="en-CA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r>
                  <a:rPr lang="en-CA" dirty="0"/>
                  <a:t>So, the interest factors have variables of the interest rate,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CA" dirty="0"/>
                  <a:t>, and the number of compound periods,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A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830654"/>
      </p:ext>
    </p:extLst>
  </p:cSld>
  <p:clrMapOvr>
    <a:masterClrMapping/>
  </p:clrMapOvr>
</p:sld>
</file>

<file path=ppt/theme/theme1.xml><?xml version="1.0" encoding="utf-8"?>
<a:theme xmlns:a="http://schemas.openxmlformats.org/drawingml/2006/main" name="Queen's University Presentation">
  <a:themeElements>
    <a:clrScheme name="Custom 16">
      <a:dk1>
        <a:srgbClr val="000000"/>
      </a:dk1>
      <a:lt1>
        <a:srgbClr val="EBEBEC"/>
      </a:lt1>
      <a:dk2>
        <a:srgbClr val="B90D30"/>
      </a:dk2>
      <a:lt2>
        <a:srgbClr val="FFFFFF"/>
      </a:lt2>
      <a:accent1>
        <a:srgbClr val="002452"/>
      </a:accent1>
      <a:accent2>
        <a:srgbClr val="1A4771"/>
      </a:accent2>
      <a:accent3>
        <a:srgbClr val="4D7091"/>
      </a:accent3>
      <a:accent4>
        <a:srgbClr val="8099B1"/>
      </a:accent4>
      <a:accent5>
        <a:srgbClr val="B3C2D0"/>
      </a:accent5>
      <a:accent6>
        <a:srgbClr val="CCD6E0"/>
      </a:accent6>
      <a:hlink>
        <a:srgbClr val="335B81"/>
      </a:hlink>
      <a:folHlink>
        <a:srgbClr val="00245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5da622-d03b-44d5-8258-2a090d027dba">
      <Terms xmlns="http://schemas.microsoft.com/office/infopath/2007/PartnerControls"/>
    </lcf76f155ced4ddcb4097134ff3c332f>
    <TaxCatchAll xmlns="2a008c20-89da-4e85-ad7f-29602c14038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F7E0128C3A5429EC19392EC944ECD" ma:contentTypeVersion="15" ma:contentTypeDescription="Create a new document." ma:contentTypeScope="" ma:versionID="c1eb7f3b6a3df3325774a3b5f3f5bcf7">
  <xsd:schema xmlns:xsd="http://www.w3.org/2001/XMLSchema" xmlns:xs="http://www.w3.org/2001/XMLSchema" xmlns:p="http://schemas.microsoft.com/office/2006/metadata/properties" xmlns:ns2="5e5da622-d03b-44d5-8258-2a090d027dba" xmlns:ns3="2a008c20-89da-4e85-ad7f-29602c14038c" targetNamespace="http://schemas.microsoft.com/office/2006/metadata/properties" ma:root="true" ma:fieldsID="7fdfd7d81a93958ed545f3a3682cc911" ns2:_="" ns3:_="">
    <xsd:import namespace="5e5da622-d03b-44d5-8258-2a090d027dba"/>
    <xsd:import namespace="2a008c20-89da-4e85-ad7f-29602c1403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5da622-d03b-44d5-8258-2a090d027d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d2e69d-a885-47d9-a849-8bc90acf94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008c20-89da-4e85-ad7f-29602c14038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0486d584-1209-4e23-b6db-207f344022dc}" ma:internalName="TaxCatchAll" ma:showField="CatchAllData" ma:web="2a008c20-89da-4e85-ad7f-29602c140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E81BC4-925A-4B49-A6EF-ADFCA9D540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F2E5A3-F13C-4E95-B68F-B21C9B2B9569}">
  <ds:schemaRefs>
    <ds:schemaRef ds:uri="1e59d818-3dda-4b8d-a058-ca1daae95e60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9bb0f450-2dcc-4079-a193-20cc67dc94b2"/>
    <ds:schemaRef ds:uri="http://schemas.microsoft.com/office/2006/metadata/properties"/>
    <ds:schemaRef ds:uri="http://purl.org/dc/terms/"/>
    <ds:schemaRef ds:uri="5e5da622-d03b-44d5-8258-2a090d027dba"/>
    <ds:schemaRef ds:uri="2a008c20-89da-4e85-ad7f-29602c14038c"/>
  </ds:schemaRefs>
</ds:datastoreItem>
</file>

<file path=customXml/itemProps3.xml><?xml version="1.0" encoding="utf-8"?>
<ds:datastoreItem xmlns:ds="http://schemas.openxmlformats.org/officeDocument/2006/customXml" ds:itemID="{29F80712-1778-4D6B-BE4E-57CE4A7F5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5da622-d03b-44d5-8258-2a090d027dba"/>
    <ds:schemaRef ds:uri="2a008c20-89da-4e85-ad7f-29602c1403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8451</TotalTime>
  <Words>1274</Words>
  <Application>Microsoft Office PowerPoint</Application>
  <PresentationFormat>Widescreen</PresentationFormat>
  <Paragraphs>153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Open Sans</vt:lpstr>
      <vt:lpstr>Open Sans BOLD</vt:lpstr>
      <vt:lpstr>Open Sans Semibold</vt:lpstr>
      <vt:lpstr>System Font Regular</vt:lpstr>
      <vt:lpstr>Queen's University Presentation</vt:lpstr>
      <vt:lpstr>Cash Flow Analysis</vt:lpstr>
      <vt:lpstr>Example – Drawing a Cash Flow Diagram</vt:lpstr>
      <vt:lpstr>PowerPoint Presentation</vt:lpstr>
      <vt:lpstr>Review – Equivalence Definitions</vt:lpstr>
      <vt:lpstr>Process for Mathematical Equivalency</vt:lpstr>
      <vt:lpstr>Comparing Cash Flows in Time</vt:lpstr>
      <vt:lpstr>Compound Interest Factors</vt:lpstr>
      <vt:lpstr>Compound Interest Factor - Single Cash Flow</vt:lpstr>
      <vt:lpstr>Interest Factor Notation</vt:lpstr>
      <vt:lpstr>Interest Factor Tables</vt:lpstr>
      <vt:lpstr>PowerPoint Presentation</vt:lpstr>
      <vt:lpstr>Compound Interest Factor – Annuity Cash Flow Series</vt:lpstr>
      <vt:lpstr>Compound Interest Factor – Annuity Cash Flow Series</vt:lpstr>
      <vt:lpstr>Series Present Worth as N→∞</vt:lpstr>
      <vt:lpstr>Compound Interest Factor – Arithmetic Gradient Cash Flow Series</vt:lpstr>
      <vt:lpstr>Compound Interest Factor – Arithmetic Gradient Cash Flow Series</vt:lpstr>
      <vt:lpstr>Compound Interest Factor – Geometric Gradient Cash Flow Series</vt:lpstr>
      <vt:lpstr>Non-Standard Cash Flows</vt:lpstr>
      <vt:lpstr>Summary and Rules to Follow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Kanisha Szekely</dc:creator>
  <cp:lastModifiedBy>Matthew J Lee</cp:lastModifiedBy>
  <cp:revision>156</cp:revision>
  <dcterms:created xsi:type="dcterms:W3CDTF">2021-07-23T16:36:50Z</dcterms:created>
  <dcterms:modified xsi:type="dcterms:W3CDTF">2024-05-05T21:26:06Z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0x010100D15F7E0128C3A5429EC19392EC944ECD</vt:lpwstr>
  </property>
</Properties>
</file>