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333" r:id="rId6"/>
    <p:sldId id="339" r:id="rId7"/>
    <p:sldId id="341" r:id="rId8"/>
    <p:sldId id="316" r:id="rId9"/>
    <p:sldId id="342" r:id="rId10"/>
    <p:sldId id="344" r:id="rId11"/>
    <p:sldId id="346" r:id="rId12"/>
    <p:sldId id="347" r:id="rId13"/>
    <p:sldId id="349" r:id="rId14"/>
    <p:sldId id="348" r:id="rId15"/>
    <p:sldId id="350" r:id="rId16"/>
    <p:sldId id="351" r:id="rId17"/>
    <p:sldId id="352" r:id="rId18"/>
    <p:sldId id="323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85290" autoAdjust="0"/>
  </p:normalViewPr>
  <p:slideViewPr>
    <p:cSldViewPr snapToGrid="0" snapToObjects="1">
      <p:cViewPr varScale="1">
        <p:scale>
          <a:sx n="71" d="100"/>
          <a:sy n="71" d="100"/>
        </p:scale>
        <p:origin x="1382" y="58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High risk activities (30+%) – New ventures, new products</a:t>
            </a:r>
          </a:p>
          <a:p>
            <a:r>
              <a:rPr lang="en-CA" dirty="0"/>
              <a:t>Moderate risk (15-25%) – Increasing capacity to meet forecasted demand</a:t>
            </a:r>
          </a:p>
          <a:p>
            <a:r>
              <a:rPr lang="en-CA" dirty="0"/>
              <a:t>Low risk (10-15%) – improvements to meet current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PW = -100k + 53.1k (P/A,10%,5) – 30k (P/A,10%,5) + 10k (P/F,10%,5) = $-14.52</a:t>
            </a:r>
          </a:p>
          <a:p>
            <a:endParaRPr lang="en-CA" dirty="0"/>
          </a:p>
          <a:p>
            <a:r>
              <a:rPr lang="en-CA" dirty="0"/>
              <a:t>Essentially breakeven, so minimally viable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PW = -UC + AS (P/A,10%,5)</a:t>
            </a:r>
          </a:p>
          <a:p>
            <a:endParaRPr lang="en-CA" dirty="0"/>
          </a:p>
          <a:p>
            <a:r>
              <a:rPr lang="en-CA" dirty="0"/>
              <a:t>B737 = $0.979M</a:t>
            </a:r>
          </a:p>
          <a:p>
            <a:r>
              <a:rPr lang="en-CA" dirty="0"/>
              <a:t>A320 = $0.038M</a:t>
            </a:r>
          </a:p>
          <a:p>
            <a:r>
              <a:rPr lang="en-CA" dirty="0"/>
              <a:t>CS300 = $0.188M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&gt;$2M means multiple projects required, at least 2, some 3 projects (AB, AD, BD combinations)</a:t>
            </a:r>
          </a:p>
          <a:p>
            <a:r>
              <a:rPr lang="en-CA" dirty="0"/>
              <a:t>&lt;$3M means combination of: 1) A, B, D; 2) A, C; or 3) B, C, D</a:t>
            </a:r>
          </a:p>
          <a:p>
            <a:r>
              <a:rPr lang="en-CA" dirty="0"/>
              <a:t>Below 100% capacity: 1) not possible; 2) yes start A and C in separate years; 3) not possible</a:t>
            </a:r>
          </a:p>
          <a:p>
            <a:endParaRPr lang="en-CA" dirty="0"/>
          </a:p>
          <a:p>
            <a:r>
              <a:rPr lang="en-CA" dirty="0"/>
              <a:t>Pick A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LCD = 12 -&gt; brass 4 cycles, steel 3 cycles</a:t>
            </a:r>
          </a:p>
          <a:p>
            <a:endParaRPr lang="en-CA" dirty="0"/>
          </a:p>
          <a:p>
            <a:r>
              <a:rPr lang="en-CA" dirty="0"/>
              <a:t>Brass PW = -$1200 (1+(P/F,8%,3)+(P/F,8%,6)+(P/F,8%,9)) = -$3.5k</a:t>
            </a:r>
          </a:p>
          <a:p>
            <a:r>
              <a:rPr lang="en-CA" dirty="0"/>
              <a:t>Steel PW = -$1500 (1+(P/F,8%,4)+(P/F,8%,8)) = -$3.4k</a:t>
            </a:r>
          </a:p>
          <a:p>
            <a:endParaRPr lang="en-CA" dirty="0"/>
          </a:p>
          <a:p>
            <a:r>
              <a:rPr lang="en-CA" dirty="0"/>
              <a:t>Steel has lower present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= 15k/(9k-6k) = 5 years</a:t>
            </a:r>
          </a:p>
          <a:p>
            <a:r>
              <a:rPr lang="en-CA" dirty="0"/>
              <a:t>B = 20k/(11k-8k) = 6.67 years</a:t>
            </a:r>
          </a:p>
          <a:p>
            <a:endParaRPr lang="en-CA" dirty="0"/>
          </a:p>
          <a:p>
            <a:r>
              <a:rPr lang="en-CA" dirty="0"/>
              <a:t>Neither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Methods 1</a:t>
            </a:r>
            <a:br>
              <a:rPr lang="en-US" dirty="0"/>
            </a:br>
            <a:r>
              <a:rPr lang="en-US" sz="2500" dirty="0"/>
              <a:t>Present Worth, Future Worth, Annual Worth &amp; Payback Period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Mutually Exclusive PW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11470" indent="0" algn="l">
              <a:buNone/>
            </a:pPr>
            <a:r>
              <a:rPr lang="en-CA" b="0" i="0" u="none" strike="noStrike" baseline="0" dirty="0"/>
              <a:t>Aurora Air wants to replace its fleet of aircraft at </a:t>
            </a:r>
            <a:r>
              <a:rPr lang="en-CA" dirty="0"/>
              <a:t>the temporary base.  The following 3 options were provided to them:</a:t>
            </a:r>
          </a:p>
          <a:p>
            <a:pPr marL="0" marR="11470" indent="0" algn="l">
              <a:buNone/>
            </a:pPr>
            <a:endParaRPr lang="en-CA" dirty="0"/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Assuming the same required return and time period as the temporary base, which aircraft should they choose?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B6813-44E3-8725-56FC-E640570C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2" y="1877905"/>
            <a:ext cx="5763536" cy="11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Related, but not M.E.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11470" indent="0" algn="l">
              <a:buNone/>
            </a:pPr>
            <a:r>
              <a:rPr lang="en-CA" b="0" i="0" u="none" strike="noStrike" baseline="0" dirty="0"/>
              <a:t>Herring Electronics wants to introduce new products to the market within 2 years.  They have an R&amp;D budget of $3M, but also a directive to spend at least $2M.  The company has limited labour resources, so their projects cannot exceed their capacity.</a:t>
            </a:r>
            <a:endParaRPr lang="en-CA" dirty="0"/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Which products should they develop?</a:t>
            </a: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5644-0BA9-A825-79D9-205B8CE2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88" y="2149611"/>
            <a:ext cx="6346023" cy="12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Lifespan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If the service lives of projects are not the same, transform them into equal lives:</a:t>
            </a:r>
          </a:p>
          <a:p>
            <a:pPr marL="342900" indent="-342900">
              <a:buAutoNum type="arabicPeriod"/>
            </a:pPr>
            <a:r>
              <a:rPr lang="en-CA" dirty="0"/>
              <a:t>Repeated Lives Approach</a:t>
            </a:r>
          </a:p>
          <a:p>
            <a:pPr lvl="1"/>
            <a:r>
              <a:rPr lang="en-CA" dirty="0"/>
              <a:t>In this method, repeat the project lives to the lowest common denominator (within reason)</a:t>
            </a:r>
          </a:p>
          <a:p>
            <a:pPr marL="342900" indent="-342900">
              <a:buAutoNum type="arabicPeriod"/>
            </a:pPr>
            <a:r>
              <a:rPr lang="en-CA" dirty="0"/>
              <a:t>Study Period Approach</a:t>
            </a:r>
          </a:p>
          <a:p>
            <a:pPr lvl="1"/>
            <a:r>
              <a:rPr lang="en-CA" dirty="0"/>
              <a:t>Determine a specified study period and realize a salvage value at the end of the study.</a:t>
            </a:r>
          </a:p>
          <a:p>
            <a:pPr lvl="2"/>
            <a:r>
              <a:rPr lang="en-CA" dirty="0"/>
              <a:t>Requires that the costs/benefits are reasonably well distributed.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83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Uneven Lifespan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11470" indent="0" algn="l">
              <a:buNone/>
            </a:pPr>
            <a:r>
              <a:rPr lang="en-CA" b="0" i="0" u="none" strike="noStrike" baseline="0" dirty="0"/>
              <a:t>A plant has brass fittings which last 3 years and cost $1200 and stainless-steel fittings which last 4 years and cost $1500.  Neither has a salvage value, and the required interest rate is 8%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Which is the more cost-effective fitting?</a:t>
            </a: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87F75-0F4A-50AE-EBD3-D27B7044A3AC}"/>
              </a:ext>
            </a:extLst>
          </p:cNvPr>
          <p:cNvSpPr txBox="1">
            <a:spLocks/>
          </p:cNvSpPr>
          <p:nvPr/>
        </p:nvSpPr>
        <p:spPr>
          <a:xfrm>
            <a:off x="3510900" y="5828340"/>
            <a:ext cx="5170199" cy="472162"/>
          </a:xfrm>
          <a:prstGeom prst="roundRect">
            <a:avLst>
              <a:gd name="adj" fmla="val 193"/>
            </a:avLst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9144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3716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1828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 marL="0" indent="0" algn="ctr">
              <a:buNone/>
            </a:pPr>
            <a:r>
              <a:rPr lang="en-CA" b="1" u="sng" dirty="0"/>
              <a:t>IS THERE A SMARTER WAY THAN THIS?</a:t>
            </a:r>
          </a:p>
        </p:txBody>
      </p:sp>
    </p:spTree>
    <p:extLst>
      <p:ext uri="{BB962C8B-B14F-4D97-AF65-F5344CB8AC3E}">
        <p14:creationId xmlns:p14="http://schemas.microsoft.com/office/powerpoint/2010/main" val="251974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Worth/Annual Cost for Uneven Lifespan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Rather than defining specific time horizons to make a comparison, we can implicitly use AW/AC method:</a:t>
            </a:r>
          </a:p>
          <a:p>
            <a:pPr lvl="1"/>
            <a:r>
              <a:rPr lang="en-CA" dirty="0"/>
              <a:t>Relying on the assumption of mathematical equivalency</a:t>
            </a:r>
          </a:p>
          <a:p>
            <a:pPr lvl="1"/>
            <a:r>
              <a:rPr lang="en-CA" dirty="0"/>
              <a:t>If there are identical repetitions, the AC is the same for any integer of multiples of its life</a:t>
            </a:r>
          </a:p>
          <a:p>
            <a:pPr lvl="1"/>
            <a:r>
              <a:rPr lang="en-CA" dirty="0"/>
              <a:t>This method is much easier to compare annuities than present worth</a:t>
            </a:r>
          </a:p>
          <a:p>
            <a:pPr lvl="1"/>
            <a:r>
              <a:rPr lang="en-CA" dirty="0"/>
              <a:t>Remember, “annual worth” can also be applied to periods different than a year (</a:t>
            </a:r>
            <a:r>
              <a:rPr lang="en-CA" dirty="0" err="1"/>
              <a:t>ie</a:t>
            </a:r>
            <a:r>
              <a:rPr lang="en-CA" dirty="0"/>
              <a:t>, month), when necessary</a:t>
            </a: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Robustness of the AW/AC method</a:t>
            </a:r>
          </a:p>
          <a:p>
            <a:pPr lvl="1"/>
            <a:r>
              <a:rPr lang="en-CA" dirty="0"/>
              <a:t>Although cash flows may change over time (inflation), these changes are heavily discounted due to the time value of money, so the AW/AC method can provide a good estimate for evaluations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75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Period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Simplest method in judging a project’s viability</a:t>
                </a:r>
              </a:p>
              <a:p>
                <a:pPr marL="0" indent="0">
                  <a:buNone/>
                </a:pPr>
                <a:r>
                  <a:rPr lang="en-CA" u="sng" dirty="0"/>
                  <a:t>Definition</a:t>
                </a:r>
                <a:r>
                  <a:rPr lang="en-CA" dirty="0"/>
                  <a:t> – the number of years for the first cost (initial investment) to be recovered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If the annual benefits/cash inflows are constant: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𝑃𝑎𝑦𝑏𝑎𝑐𝑘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𝑃𝑒𝑟𝑖𝑜𝑑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𝐴𝑛𝑛𝑢𝑎𝑙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𝐵𝑒𝑛𝑒𝑓𝑖𝑡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If the annual benefits are non-constant, it is simply the period needed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𝐴𝑛𝑛𝑎𝑢𝑙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𝐵𝑒𝑛𝑒𝑓𝑖𝑡𝑠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General Evaluation Criterion</a:t>
            </a:r>
          </a:p>
          <a:p>
            <a:pPr>
              <a:buFontTx/>
              <a:buChar char="-"/>
            </a:pPr>
            <a:r>
              <a:rPr lang="en-CA" dirty="0"/>
              <a:t>Independent Projects</a:t>
            </a:r>
          </a:p>
          <a:p>
            <a:pPr lvl="1">
              <a:buFontTx/>
              <a:buChar char="-"/>
            </a:pPr>
            <a:r>
              <a:rPr lang="en-CA" dirty="0"/>
              <a:t>“hurdle” period of 2 – 4 years</a:t>
            </a:r>
          </a:p>
          <a:p>
            <a:pPr>
              <a:buFontTx/>
              <a:buChar char="-"/>
            </a:pPr>
            <a:r>
              <a:rPr lang="en-CA" dirty="0"/>
              <a:t>Mutually Exclusive Projects</a:t>
            </a:r>
          </a:p>
          <a:p>
            <a:pPr lvl="1">
              <a:buFontTx/>
              <a:buChar char="-"/>
            </a:pPr>
            <a:r>
              <a:rPr lang="en-CA" dirty="0"/>
              <a:t>Minimize the payback period</a:t>
            </a:r>
          </a:p>
        </p:txBody>
      </p:sp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Payback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Of the 2 opportunities below, what is the payback period for each and what would be the recommendation?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800"/>
            <a:ext cx="5170199" cy="3226974"/>
          </a:xfrm>
        </p:spPr>
        <p:txBody>
          <a:bodyPr/>
          <a:lstStyle/>
          <a:p>
            <a:r>
              <a:rPr lang="en-US" dirty="0"/>
              <a:t>This is a very crude method.  It is easy to understand but ignores the fundamentals of interest and time value of money.</a:t>
            </a:r>
          </a:p>
          <a:p>
            <a:endParaRPr lang="en-US" dirty="0"/>
          </a:p>
          <a:p>
            <a:pPr algn="ctr"/>
            <a:r>
              <a:rPr lang="en-US" b="0" u="sng" dirty="0"/>
              <a:t>YOU SHOULD NEVER USE PAYBACK PERIOD AS THE SOLE DETERMINATOR FOR A PROJECT’S VIABILITY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8A91-941C-9A3B-729E-D5AC24DA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02" y="2947481"/>
            <a:ext cx="5442164" cy="20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193A-1896-5557-17E7-77D4A125EC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53485-EAD4-CB5F-A55D-A37A49EE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31324"/>
            <a:ext cx="11296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Engineers need to be able to determine the feasibility of a project based on the costs and benefits:</a:t>
            </a:r>
          </a:p>
          <a:p>
            <a:pPr>
              <a:buFontTx/>
              <a:buChar char="-"/>
            </a:pPr>
            <a:r>
              <a:rPr lang="en-CA" dirty="0"/>
              <a:t>Projects are investments, an exchange of resources now for an expected benefit in the future</a:t>
            </a:r>
          </a:p>
          <a:p>
            <a:pPr>
              <a:buFontTx/>
              <a:buChar char="-"/>
            </a:pPr>
            <a:r>
              <a:rPr lang="en-CA" dirty="0"/>
              <a:t>Not all investments </a:t>
            </a:r>
            <a:r>
              <a:rPr lang="en-CA" u="sng" dirty="0"/>
              <a:t>should</a:t>
            </a:r>
            <a:r>
              <a:rPr lang="en-CA" dirty="0"/>
              <a:t> be taken.</a:t>
            </a:r>
          </a:p>
          <a:p>
            <a:pPr lvl="1">
              <a:buFontTx/>
              <a:buChar char="-"/>
            </a:pPr>
            <a:r>
              <a:rPr lang="en-CA" dirty="0"/>
              <a:t>Poor value proposition (costs exceed benefits)</a:t>
            </a:r>
          </a:p>
          <a:p>
            <a:pPr>
              <a:buFontTx/>
              <a:buChar char="-"/>
            </a:pPr>
            <a:r>
              <a:rPr lang="en-CA" dirty="0"/>
              <a:t>Not all investments </a:t>
            </a:r>
            <a:r>
              <a:rPr lang="en-CA" u="sng" dirty="0"/>
              <a:t>can</a:t>
            </a:r>
            <a:r>
              <a:rPr lang="en-CA" dirty="0"/>
              <a:t> be taken.</a:t>
            </a:r>
          </a:p>
          <a:p>
            <a:pPr lvl="1">
              <a:buFontTx/>
              <a:buChar char="-"/>
            </a:pPr>
            <a:r>
              <a:rPr lang="en-CA" dirty="0"/>
              <a:t>Resource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 in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CA" sz="2000" dirty="0"/>
              <a:t>Costs &amp; benefits are measurable in terms of monetary value</a:t>
            </a:r>
          </a:p>
          <a:p>
            <a:pPr marL="342900" indent="-342900">
              <a:buAutoNum type="arabicPeriod"/>
            </a:pPr>
            <a:r>
              <a:rPr lang="en-CA" sz="2000" dirty="0"/>
              <a:t>Future cash flows are known with certainty</a:t>
            </a:r>
          </a:p>
          <a:p>
            <a:pPr marL="342900" indent="-342900">
              <a:buAutoNum type="arabicPeriod"/>
            </a:pPr>
            <a:r>
              <a:rPr lang="en-CA" sz="2000" dirty="0"/>
              <a:t>Cash flows are not affected by inflation (for now)</a:t>
            </a:r>
          </a:p>
          <a:p>
            <a:pPr marL="342900" indent="-342900">
              <a:buAutoNum type="arabicPeriod"/>
            </a:pPr>
            <a:r>
              <a:rPr lang="en-CA" sz="2000" dirty="0"/>
              <a:t>Taxes are not applicable (for now)</a:t>
            </a:r>
          </a:p>
          <a:p>
            <a:pPr marL="342900" indent="-342900">
              <a:buAutoNum type="arabicPeriod"/>
            </a:pPr>
            <a:r>
              <a:rPr lang="en-CA" sz="2000" dirty="0"/>
              <a:t>There are sufficient funds available (unless otherwise specified); and</a:t>
            </a:r>
          </a:p>
          <a:p>
            <a:pPr marL="342900" indent="-342900">
              <a:buAutoNum type="arabicPeriod"/>
            </a:pPr>
            <a:r>
              <a:rPr lang="en-CA" sz="2000" dirty="0"/>
              <a:t>All investments have a first cost / cash outflow to start.</a:t>
            </a:r>
          </a:p>
        </p:txBody>
      </p:sp>
    </p:spTree>
    <p:extLst>
      <p:ext uri="{BB962C8B-B14F-4D97-AF65-F5344CB8AC3E}">
        <p14:creationId xmlns:p14="http://schemas.microsoft.com/office/powerpoint/2010/main" val="4575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Independent</a:t>
            </a:r>
          </a:p>
          <a:p>
            <a:pPr marL="0" indent="0">
              <a:buNone/>
            </a:pPr>
            <a:r>
              <a:rPr lang="en-CA" dirty="0"/>
              <a:t>- Expected cost/benefit of each project does not depend on whether another is chosen</a:t>
            </a:r>
          </a:p>
          <a:p>
            <a:pPr marL="0" indent="0">
              <a:buNone/>
            </a:pPr>
            <a:r>
              <a:rPr lang="en-CA" b="1" dirty="0"/>
              <a:t>Mutually Exclusive</a:t>
            </a:r>
          </a:p>
          <a:p>
            <a:pPr marL="0" indent="0">
              <a:buNone/>
            </a:pPr>
            <a:r>
              <a:rPr lang="en-CA" dirty="0"/>
              <a:t>- If one project is chosen, all others are excluded</a:t>
            </a:r>
          </a:p>
          <a:p>
            <a:pPr marL="0" indent="0">
              <a:buNone/>
            </a:pPr>
            <a:r>
              <a:rPr lang="en-CA" b="1" dirty="0"/>
              <a:t>Related, but not Mutually Exclusive</a:t>
            </a:r>
          </a:p>
          <a:p>
            <a:pPr marL="0" indent="0">
              <a:buNone/>
            </a:pPr>
            <a:r>
              <a:rPr lang="en-CA" dirty="0"/>
              <a:t>- Expected cost/benefit depend on whether another project is chosen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1B971-79CE-A207-28E5-71489883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65" y="1982821"/>
            <a:ext cx="4687910" cy="28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Acceptable Rate of Return (MARR)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MARR is known as the “hurdle rate” -&gt; the </a:t>
            </a:r>
            <a:r>
              <a:rPr lang="en-CA" sz="2000" u="sng" dirty="0"/>
              <a:t>minimum</a:t>
            </a:r>
            <a:r>
              <a:rPr lang="en-CA" sz="2000" dirty="0"/>
              <a:t> required rate of return</a:t>
            </a:r>
          </a:p>
          <a:p>
            <a:pPr>
              <a:buFontTx/>
              <a:buChar char="-"/>
            </a:pPr>
            <a:r>
              <a:rPr lang="en-CA" sz="2000" dirty="0"/>
              <a:t>Assume that money can be invested elsewhere and can achieve the MARR (“Do nothing option”).</a:t>
            </a:r>
          </a:p>
          <a:p>
            <a:pPr>
              <a:buFontTx/>
              <a:buChar char="-"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How do you determine this rate?</a:t>
            </a:r>
          </a:p>
          <a:p>
            <a:pPr>
              <a:buFontTx/>
              <a:buChar char="-"/>
            </a:pPr>
            <a:r>
              <a:rPr lang="en-CA" sz="2000" dirty="0"/>
              <a:t>Weighted Average Cost of Capital (debt and equity)</a:t>
            </a:r>
          </a:p>
          <a:p>
            <a:pPr>
              <a:buFontTx/>
              <a:buChar char="-"/>
            </a:pPr>
            <a:r>
              <a:rPr lang="en-CA" sz="2000" dirty="0"/>
              <a:t>Internal and External Rate of Return</a:t>
            </a:r>
          </a:p>
          <a:p>
            <a:pPr>
              <a:buFontTx/>
              <a:buChar char="-"/>
            </a:pPr>
            <a:r>
              <a:rPr lang="en-CA" sz="2000" dirty="0"/>
              <a:t>Risk Free Rates</a:t>
            </a:r>
          </a:p>
        </p:txBody>
      </p:sp>
      <p:pic>
        <p:nvPicPr>
          <p:cNvPr id="1026" name="Picture 2" descr="Percentage Sign 3D, Incl. percent &amp; sign - Envato Elements">
            <a:extLst>
              <a:ext uri="{FF2B5EF4-FFF2-40B4-BE49-F238E27FC236}">
                <a16:creationId xmlns:a16="http://schemas.microsoft.com/office/drawing/2014/main" id="{D85D4FA7-8AEF-7997-FA6C-DB57CDCE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64" y="2551079"/>
            <a:ext cx="3621121" cy="362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22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CA" sz="3500" dirty="0"/>
              <a:t>Present Worth Method (PW)</a:t>
            </a:r>
          </a:p>
          <a:p>
            <a:pPr marL="342900" indent="-342900">
              <a:buAutoNum type="arabicPeriod"/>
            </a:pPr>
            <a:r>
              <a:rPr lang="en-CA" sz="3500" dirty="0"/>
              <a:t>Future Worth Method (FW)</a:t>
            </a:r>
          </a:p>
          <a:p>
            <a:pPr marL="342900" indent="-342900">
              <a:buAutoNum type="arabicPeriod"/>
            </a:pPr>
            <a:r>
              <a:rPr lang="en-CA" sz="3500" dirty="0"/>
              <a:t>Annual Worth/Annual Cost Method (AW/AC)</a:t>
            </a:r>
          </a:p>
        </p:txBody>
      </p:sp>
    </p:spTree>
    <p:extLst>
      <p:ext uri="{BB962C8B-B14F-4D97-AF65-F5344CB8AC3E}">
        <p14:creationId xmlns:p14="http://schemas.microsoft.com/office/powerpoint/2010/main" val="21121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sz="2000" b="1" dirty="0"/>
              <a:t>PW/FW Methods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sz="2000" dirty="0"/>
              <a:t>Independent Projects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CA" sz="2000" dirty="0"/>
              <a:t>PW &lt; 0, PW = 0, PW &gt; 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sz="2000" dirty="0"/>
              <a:t>Mutually Exclusive Projects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CA" sz="2000" dirty="0"/>
              <a:t>Maximize PW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000" b="1" dirty="0"/>
              <a:t>AW/AC Method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sz="2000" dirty="0"/>
              <a:t>For profits, maximize AW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sz="2000" dirty="0"/>
              <a:t>For costs, minimize AC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2815787"/>
            <a:ext cx="5170199" cy="1226426"/>
          </a:xfrm>
        </p:spPr>
        <p:txBody>
          <a:bodyPr/>
          <a:lstStyle/>
          <a:p>
            <a:pPr algn="ctr"/>
            <a:r>
              <a:rPr lang="en-CA" sz="1600" b="1" u="sng" dirty="0"/>
              <a:t>MUST HAVE SAME LIFESPAN</a:t>
            </a:r>
          </a:p>
        </p:txBody>
      </p:sp>
    </p:spTree>
    <p:extLst>
      <p:ext uri="{BB962C8B-B14F-4D97-AF65-F5344CB8AC3E}">
        <p14:creationId xmlns:p14="http://schemas.microsoft.com/office/powerpoint/2010/main" val="150408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Independent PW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11470" indent="0" algn="l">
              <a:buNone/>
            </a:pPr>
            <a:r>
              <a:rPr lang="en-CA" b="0" i="0" u="none" strike="noStrike" baseline="0" dirty="0"/>
              <a:t>Aurora Air wants to open a temporary base in Sweden. The initial startup costs are expected to be $100,000 and will yield $53,100 annual revenues for 5 years. Maintaining the base will cost $30,000 per year and they expect to recover $20,000 when they close the base. 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If Aurora Air requires a 10% per year return, is this a desirable project?</a:t>
            </a:r>
          </a:p>
        </p:txBody>
      </p:sp>
    </p:spTree>
    <p:extLst>
      <p:ext uri="{BB962C8B-B14F-4D97-AF65-F5344CB8AC3E}">
        <p14:creationId xmlns:p14="http://schemas.microsoft.com/office/powerpoint/2010/main" val="2601390430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2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1210</Words>
  <Application>Microsoft Office PowerPoint</Application>
  <PresentationFormat>Widescreen</PresentationFormat>
  <Paragraphs>129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Open Sans</vt:lpstr>
      <vt:lpstr>Open Sans Semibold</vt:lpstr>
      <vt:lpstr>System Font Regular</vt:lpstr>
      <vt:lpstr>Queen's University Presentation</vt:lpstr>
      <vt:lpstr>Comparison Methods 1 Present Worth, Future Worth, Annual Worth &amp; Payback Period</vt:lpstr>
      <vt:lpstr>PowerPoint Presentation</vt:lpstr>
      <vt:lpstr>Introduction</vt:lpstr>
      <vt:lpstr>Key Assumptions in Comparison Methods</vt:lpstr>
      <vt:lpstr>Project Relationships</vt:lpstr>
      <vt:lpstr>Minimum Acceptable Rate of Return (MARR)</vt:lpstr>
      <vt:lpstr>Comparison Methods</vt:lpstr>
      <vt:lpstr>Evaluation Criteria</vt:lpstr>
      <vt:lpstr>Example – Independent PW</vt:lpstr>
      <vt:lpstr>Example – Mutually Exclusive PW</vt:lpstr>
      <vt:lpstr>Example – Related, but not M.E.</vt:lpstr>
      <vt:lpstr>Uneven Lifespan</vt:lpstr>
      <vt:lpstr>Example – Uneven Lifespan</vt:lpstr>
      <vt:lpstr>Annual Worth/Annual Cost for Uneven Lifespan</vt:lpstr>
      <vt:lpstr>Payback Period</vt:lpstr>
      <vt:lpstr>Example – Payback Period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156</cp:revision>
  <dcterms:created xsi:type="dcterms:W3CDTF">2021-07-23T16:36:50Z</dcterms:created>
  <dcterms:modified xsi:type="dcterms:W3CDTF">2024-05-04T20:06:22Z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