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325" r:id="rId5"/>
    <p:sldId id="333" r:id="rId6"/>
    <p:sldId id="339" r:id="rId7"/>
    <p:sldId id="341" r:id="rId8"/>
    <p:sldId id="346" r:id="rId9"/>
    <p:sldId id="342" r:id="rId10"/>
    <p:sldId id="343" r:id="rId11"/>
    <p:sldId id="344" r:id="rId12"/>
    <p:sldId id="316" r:id="rId13"/>
    <p:sldId id="347" r:id="rId14"/>
    <p:sldId id="348" r:id="rId15"/>
    <p:sldId id="349" r:id="rId16"/>
    <p:sldId id="350" r:id="rId17"/>
    <p:sldId id="351" r:id="rId18"/>
    <p:sldId id="35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A9AC"/>
    <a:srgbClr val="EBEBEC"/>
    <a:srgbClr val="FABD0F"/>
    <a:srgbClr val="B4C0CC"/>
    <a:srgbClr val="788CA3"/>
    <a:srgbClr val="3C5979"/>
    <a:srgbClr val="212121"/>
    <a:srgbClr val="002451"/>
    <a:srgbClr val="B90E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89FE02-BC00-8945-A8BB-56B9E4FC0F68}" v="6" dt="2022-03-22T03:36:03.1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52"/>
    <p:restoredTop sz="86839" autoAdjust="0"/>
  </p:normalViewPr>
  <p:slideViewPr>
    <p:cSldViewPr snapToGrid="0" snapToObjects="1">
      <p:cViewPr varScale="1">
        <p:scale>
          <a:sx n="72" d="100"/>
          <a:sy n="72" d="100"/>
        </p:scale>
        <p:origin x="1349" y="67"/>
      </p:cViewPr>
      <p:guideLst/>
    </p:cSldViewPr>
  </p:slideViewPr>
  <p:outlineViewPr>
    <p:cViewPr>
      <p:scale>
        <a:sx n="33" d="100"/>
        <a:sy n="33" d="100"/>
      </p:scale>
      <p:origin x="0" y="-1340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88" d="100"/>
          <a:sy n="88" d="100"/>
        </p:scale>
        <p:origin x="2664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elley Weir" userId="81f69123-56ed-4a7a-aef7-429e2ee3f189" providerId="ADAL" clId="{A589FE02-BC00-8945-A8BB-56B9E4FC0F68}"/>
    <pc:docChg chg="modSld">
      <pc:chgData name="Shelley Weir" userId="81f69123-56ed-4a7a-aef7-429e2ee3f189" providerId="ADAL" clId="{A589FE02-BC00-8945-A8BB-56B9E4FC0F68}" dt="2022-03-22T03:36:04.693" v="11" actId="20577"/>
      <pc:docMkLst>
        <pc:docMk/>
      </pc:docMkLst>
      <pc:sldChg chg="modSp mod">
        <pc:chgData name="Shelley Weir" userId="81f69123-56ed-4a7a-aef7-429e2ee3f189" providerId="ADAL" clId="{A589FE02-BC00-8945-A8BB-56B9E4FC0F68}" dt="2022-03-22T03:35:48.769" v="3" actId="20577"/>
        <pc:sldMkLst>
          <pc:docMk/>
          <pc:sldMk cId="3857328446" sldId="316"/>
        </pc:sldMkLst>
        <pc:spChg chg="mod">
          <ac:chgData name="Shelley Weir" userId="81f69123-56ed-4a7a-aef7-429e2ee3f189" providerId="ADAL" clId="{A589FE02-BC00-8945-A8BB-56B9E4FC0F68}" dt="2022-03-22T03:35:48.769" v="3" actId="20577"/>
          <ac:spMkLst>
            <pc:docMk/>
            <pc:sldMk cId="3857328446" sldId="316"/>
            <ac:spMk id="3" creationId="{772E0828-AA4B-F64E-83B8-736C51941466}"/>
          </ac:spMkLst>
        </pc:spChg>
      </pc:sldChg>
      <pc:sldChg chg="modSp">
        <pc:chgData name="Shelley Weir" userId="81f69123-56ed-4a7a-aef7-429e2ee3f189" providerId="ADAL" clId="{A589FE02-BC00-8945-A8BB-56B9E4FC0F68}" dt="2022-03-22T03:30:13.710" v="1"/>
        <pc:sldMkLst>
          <pc:docMk/>
          <pc:sldMk cId="2557967965" sldId="323"/>
        </pc:sldMkLst>
        <pc:spChg chg="mod">
          <ac:chgData name="Shelley Weir" userId="81f69123-56ed-4a7a-aef7-429e2ee3f189" providerId="ADAL" clId="{A589FE02-BC00-8945-A8BB-56B9E4FC0F68}" dt="2022-03-22T03:30:10.660" v="0"/>
          <ac:spMkLst>
            <pc:docMk/>
            <pc:sldMk cId="2557967965" sldId="323"/>
            <ac:spMk id="3" creationId="{EAC86388-A53C-9D49-9351-0A918DCDC1B7}"/>
          </ac:spMkLst>
        </pc:spChg>
        <pc:spChg chg="mod">
          <ac:chgData name="Shelley Weir" userId="81f69123-56ed-4a7a-aef7-429e2ee3f189" providerId="ADAL" clId="{A589FE02-BC00-8945-A8BB-56B9E4FC0F68}" dt="2022-03-22T03:30:13.710" v="1"/>
          <ac:spMkLst>
            <pc:docMk/>
            <pc:sldMk cId="2557967965" sldId="323"/>
            <ac:spMk id="4" creationId="{E4E7747D-C406-BE43-8B64-A7183A9CBE92}"/>
          </ac:spMkLst>
        </pc:spChg>
      </pc:sldChg>
      <pc:sldChg chg="modSp mod">
        <pc:chgData name="Shelley Weir" userId="81f69123-56ed-4a7a-aef7-429e2ee3f189" providerId="ADAL" clId="{A589FE02-BC00-8945-A8BB-56B9E4FC0F68}" dt="2022-03-22T03:36:00.165" v="9" actId="20577"/>
        <pc:sldMkLst>
          <pc:docMk/>
          <pc:sldMk cId="422194399" sldId="326"/>
        </pc:sldMkLst>
        <pc:spChg chg="mod">
          <ac:chgData name="Shelley Weir" userId="81f69123-56ed-4a7a-aef7-429e2ee3f189" providerId="ADAL" clId="{A589FE02-BC00-8945-A8BB-56B9E4FC0F68}" dt="2022-03-22T03:36:00.165" v="9" actId="20577"/>
          <ac:spMkLst>
            <pc:docMk/>
            <pc:sldMk cId="422194399" sldId="326"/>
            <ac:spMk id="3" creationId="{8EF86291-65EC-A044-B1DD-09014EEEB67A}"/>
          </ac:spMkLst>
        </pc:spChg>
      </pc:sldChg>
      <pc:sldChg chg="modSp mod">
        <pc:chgData name="Shelley Weir" userId="81f69123-56ed-4a7a-aef7-429e2ee3f189" providerId="ADAL" clId="{A589FE02-BC00-8945-A8BB-56B9E4FC0F68}" dt="2022-03-22T03:36:04.693" v="11" actId="20577"/>
        <pc:sldMkLst>
          <pc:docMk/>
          <pc:sldMk cId="4122908231" sldId="327"/>
        </pc:sldMkLst>
        <pc:spChg chg="mod">
          <ac:chgData name="Shelley Weir" userId="81f69123-56ed-4a7a-aef7-429e2ee3f189" providerId="ADAL" clId="{A589FE02-BC00-8945-A8BB-56B9E4FC0F68}" dt="2022-03-22T03:36:04.693" v="11" actId="20577"/>
          <ac:spMkLst>
            <pc:docMk/>
            <pc:sldMk cId="4122908231" sldId="327"/>
            <ac:spMk id="3" creationId="{8EF86291-65EC-A044-B1DD-09014EEEB67A}"/>
          </ac:spMkLst>
        </pc:spChg>
      </pc:sldChg>
      <pc:sldChg chg="modSp mod">
        <pc:chgData name="Shelley Weir" userId="81f69123-56ed-4a7a-aef7-429e2ee3f189" providerId="ADAL" clId="{A589FE02-BC00-8945-A8BB-56B9E4FC0F68}" dt="2022-03-22T03:35:54.906" v="7" actId="20577"/>
        <pc:sldMkLst>
          <pc:docMk/>
          <pc:sldMk cId="705071987" sldId="340"/>
        </pc:sldMkLst>
        <pc:spChg chg="mod">
          <ac:chgData name="Shelley Weir" userId="81f69123-56ed-4a7a-aef7-429e2ee3f189" providerId="ADAL" clId="{A589FE02-BC00-8945-A8BB-56B9E4FC0F68}" dt="2022-03-22T03:35:54.906" v="7" actId="20577"/>
          <ac:spMkLst>
            <pc:docMk/>
            <pc:sldMk cId="705071987" sldId="340"/>
            <ac:spMk id="3" creationId="{C315FA84-B4D6-EE41-A26D-80148D2A1748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F59-D545-AAD9-B47ADC4F736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F59-D545-AAD9-B47ADC4F736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F59-D545-AAD9-B47ADC4F736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F59-D545-AAD9-B47ADC4F736A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F59-D545-AAD9-B47ADC4F73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6058634352219098E-2"/>
          <c:y val="3.8938053097345132E-2"/>
          <c:w val="0.94788273129556178"/>
          <c:h val="0.7788887185561981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496-5843-ACB9-1A24B77F9CB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496-5843-ACB9-1A24B77F9CB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2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496-5843-ACB9-1A24B77F9CB3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3.2</c:v>
                </c:pt>
                <c:pt idx="1">
                  <c:v>3</c:v>
                </c:pt>
                <c:pt idx="2">
                  <c:v>3.8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496-5843-ACB9-1A24B77F9C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13782015"/>
        <c:axId val="1113821359"/>
      </c:barChart>
      <c:catAx>
        <c:axId val="1113782015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113821359"/>
        <c:crosses val="autoZero"/>
        <c:auto val="1"/>
        <c:lblAlgn val="ctr"/>
        <c:lblOffset val="100"/>
        <c:noMultiLvlLbl val="0"/>
      </c:catAx>
      <c:valAx>
        <c:axId val="1113821359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accent4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113782015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layout>
        <c:manualLayout>
          <c:xMode val="edge"/>
          <c:yMode val="edge"/>
          <c:x val="9.8525448358090323E-2"/>
          <c:y val="0.8532249124709701"/>
          <c:w val="0.80590523156888072"/>
          <c:h val="9.478072803866852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bg1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854CC67-1E9B-4C4E-B5D1-7D7729F5F80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E74E3-15AF-CB4E-A155-EB0F5B59EF9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728A25-1BAA-A74E-AC84-5453BCE91025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B8721A-5977-B143-8AB1-2715B114406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C52D89-0639-B248-B2AE-D88CCFDEC90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8F83FD-F661-8C46-B7DE-28696DF12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1860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4A1A44-ACB7-774B-9A64-64B42C3402D6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64D6FF-E85B-FF4F-B2E6-59386CDF9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118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Ultimately, the present worth is absolute, while an IRR is relative.</a:t>
            </a:r>
          </a:p>
          <a:p>
            <a:endParaRPr lang="en-CA" dirty="0"/>
          </a:p>
          <a:p>
            <a:r>
              <a:rPr lang="en-CA" dirty="0"/>
              <a:t>Investments are taken with the underlying expectation of a return in the form of future earnings.  This is the MARR.  Look at the relative return as the MARR would be the “do nothing” option.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64D6FF-E85B-FF4F-B2E6-59386CDF92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4888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64D6FF-E85B-FF4F-B2E6-59386CDF929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4975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In other words, the present worth of inflows equals the present worth of outflows.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IRR is usually positive.  Negative IRR means that the project is losing money.  Determine this by trial-and-error or through built-in functions.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64D6FF-E85B-FF4F-B2E6-59386CDF929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011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Requires only 1 sign change in the cash flows to get 1 solution.  Multiple cash flow vector changes lead to no solution or multiple solutions.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64D6FF-E85B-FF4F-B2E6-59386CDF929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4493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64D6FF-E85B-FF4F-B2E6-59386CDF929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6993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64D6FF-E85B-FF4F-B2E6-59386CDF929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8970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Project 1 -&gt; PW = 0 = -1 + 2 (P/F, </a:t>
            </a:r>
            <a:r>
              <a:rPr lang="en-CA" dirty="0" err="1"/>
              <a:t>i</a:t>
            </a:r>
            <a:r>
              <a:rPr lang="en-CA" dirty="0"/>
              <a:t>, 1) -&gt; </a:t>
            </a:r>
            <a:r>
              <a:rPr lang="en-CA" dirty="0" err="1"/>
              <a:t>i</a:t>
            </a:r>
            <a:r>
              <a:rPr lang="en-CA" dirty="0"/>
              <a:t>=100%</a:t>
            </a:r>
          </a:p>
          <a:p>
            <a:r>
              <a:rPr lang="en-CA" dirty="0"/>
              <a:t>Project 2 -&gt; PW = 0 = -1000 + 1900(P/F, </a:t>
            </a:r>
            <a:r>
              <a:rPr lang="en-CA" dirty="0" err="1"/>
              <a:t>i</a:t>
            </a:r>
            <a:r>
              <a:rPr lang="en-CA" dirty="0"/>
              <a:t>, 1) -&gt; </a:t>
            </a:r>
            <a:r>
              <a:rPr lang="en-CA" dirty="0" err="1"/>
              <a:t>i</a:t>
            </a:r>
            <a:r>
              <a:rPr lang="en-CA" dirty="0"/>
              <a:t>=90%</a:t>
            </a:r>
          </a:p>
          <a:p>
            <a:endParaRPr lang="en-CA" dirty="0"/>
          </a:p>
          <a:p>
            <a:r>
              <a:rPr lang="en-CA" dirty="0"/>
              <a:t>Incremental investment -&gt; PW = 0 = -(1000-1) + (1900-2)(P/F, </a:t>
            </a:r>
            <a:r>
              <a:rPr lang="en-CA" dirty="0" err="1"/>
              <a:t>i</a:t>
            </a:r>
            <a:r>
              <a:rPr lang="en-CA" dirty="0"/>
              <a:t>, 1) -&gt; </a:t>
            </a:r>
            <a:r>
              <a:rPr lang="en-CA" dirty="0" err="1"/>
              <a:t>i</a:t>
            </a:r>
            <a:r>
              <a:rPr lang="en-CA" dirty="0"/>
              <a:t>=89.9%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64D6FF-E85B-FF4F-B2E6-59386CDF929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8483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64D6FF-E85B-FF4F-B2E6-59386CDF929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9701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64D6FF-E85B-FF4F-B2E6-59386CDF929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8731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64D6FF-E85B-FF4F-B2E6-59386CDF929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401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22C951-416A-1442-8F3A-220C4BD0C557}"/>
              </a:ext>
            </a:extLst>
          </p:cNvPr>
          <p:cNvSpPr/>
          <p:nvPr userDrawn="1"/>
        </p:nvSpPr>
        <p:spPr>
          <a:xfrm>
            <a:off x="0" y="5715000"/>
            <a:ext cx="12192000" cy="1143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E908B9-9AF8-094E-B6F0-BA0132A3F2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0924" y="838200"/>
            <a:ext cx="10891875" cy="2284568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4400" b="1" i="0" spc="100" baseline="0">
                <a:solidFill>
                  <a:schemeClr val="bg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59C2B5-FD32-5E49-900B-B13AFC4BAF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0924" y="3238578"/>
            <a:ext cx="10891875" cy="53873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2000" b="1" i="0" spc="50" baseline="0">
                <a:solidFill>
                  <a:schemeClr val="bg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794D79B-4955-544D-9341-1E1E443C43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4800" y="4728727"/>
            <a:ext cx="10891875" cy="389812"/>
          </a:xfrm>
        </p:spPr>
        <p:txBody>
          <a:bodyPr anchor="b" anchorCtr="0"/>
          <a:lstStyle>
            <a:lvl1pPr marL="0" indent="0">
              <a:buNone/>
              <a:defRPr sz="1400" b="1" i="0" spc="200" baseline="0">
                <a:solidFill>
                  <a:schemeClr val="bg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pPr lvl="0"/>
            <a:r>
              <a:rPr lang="en-US" dirty="0"/>
              <a:t>MONTH XX, YEAR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9E08A7-EA70-124E-8872-8417C96B1FE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53575" y="6057900"/>
            <a:ext cx="19431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4485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pag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C090CA8-4E6C-A247-8781-98EB368F5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584" y="558188"/>
            <a:ext cx="10897091" cy="627189"/>
          </a:xfrm>
          <a:prstGeom prst="rect">
            <a:avLst/>
          </a:prstGeom>
        </p:spPr>
        <p:txBody>
          <a:bodyPr anchor="t"/>
          <a:lstStyle>
            <a:lvl1pPr>
              <a:defRPr sz="2600" b="1" i="0" spc="50" baseline="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aphicFrame>
        <p:nvGraphicFramePr>
          <p:cNvPr id="6" name="Content Placeholder 6">
            <a:extLst>
              <a:ext uri="{FF2B5EF4-FFF2-40B4-BE49-F238E27FC236}">
                <a16:creationId xmlns:a16="http://schemas.microsoft.com/office/drawing/2014/main" id="{DADEF27F-CC03-834D-A185-0B73C517815E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1894836529"/>
              </p:ext>
            </p:extLst>
          </p:nvPr>
        </p:nvGraphicFramePr>
        <p:xfrm>
          <a:off x="685800" y="1444486"/>
          <a:ext cx="10810875" cy="4718304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3714391">
                  <a:extLst>
                    <a:ext uri="{9D8B030D-6E8A-4147-A177-3AD203B41FA5}">
                      <a16:colId xmlns:a16="http://schemas.microsoft.com/office/drawing/2014/main" val="941155809"/>
                    </a:ext>
                  </a:extLst>
                </a:gridCol>
                <a:gridCol w="1837992">
                  <a:extLst>
                    <a:ext uri="{9D8B030D-6E8A-4147-A177-3AD203B41FA5}">
                      <a16:colId xmlns:a16="http://schemas.microsoft.com/office/drawing/2014/main" val="3853484078"/>
                    </a:ext>
                  </a:extLst>
                </a:gridCol>
                <a:gridCol w="5258492">
                  <a:extLst>
                    <a:ext uri="{9D8B030D-6E8A-4147-A177-3AD203B41FA5}">
                      <a16:colId xmlns:a16="http://schemas.microsoft.com/office/drawing/2014/main" val="3777659007"/>
                    </a:ext>
                  </a:extLst>
                </a:gridCol>
              </a:tblGrid>
              <a:tr h="347472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Category</a:t>
                      </a:r>
                      <a:endParaRPr lang="en-CA" sz="12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800"/>
                        </a:lnSpc>
                      </a:pP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Cost</a:t>
                      </a:r>
                      <a:endParaRPr lang="en-CA" sz="12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Notes</a:t>
                      </a:r>
                      <a:endParaRPr lang="en-CA" sz="12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0858711"/>
                  </a:ext>
                </a:extLst>
              </a:tr>
              <a:tr h="347472">
                <a:tc gridSpan="3"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Sub-category</a:t>
                      </a:r>
                      <a:endParaRPr lang="en-CA" sz="12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973504128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 b="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Lorem ipsum dolor sit</a:t>
                      </a:r>
                      <a:endParaRPr lang="en-CA" sz="1200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800"/>
                        </a:lnSpc>
                      </a:pPr>
                      <a:r>
                        <a:rPr lang="en-US" sz="12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$1,000.00</a:t>
                      </a:r>
                      <a:endParaRPr lang="en-CA" sz="1200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Lorem ipsum dolor sit </a:t>
                      </a:r>
                      <a:r>
                        <a:rPr lang="en-US" sz="1200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amet</a:t>
                      </a: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.</a:t>
                      </a:r>
                      <a:endParaRPr lang="en-CA" sz="1200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2661979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 b="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Lorem ipsum dolor sit</a:t>
                      </a:r>
                      <a:endParaRPr lang="en-CA" sz="1200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800"/>
                        </a:lnSpc>
                      </a:pP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$1,000.00</a:t>
                      </a:r>
                      <a:endParaRPr lang="en-CA" sz="1200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Lorem ipsum dolor sit </a:t>
                      </a:r>
                      <a:r>
                        <a:rPr lang="en-US" sz="1200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amet</a:t>
                      </a: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, </a:t>
                      </a:r>
                      <a:r>
                        <a:rPr lang="en-US" sz="1200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consectetur</a:t>
                      </a: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adipiscing</a:t>
                      </a: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elit</a:t>
                      </a: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, sed do </a:t>
                      </a:r>
                      <a:r>
                        <a:rPr lang="en-US" sz="1200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eiusmod</a:t>
                      </a: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tempor</a:t>
                      </a: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incididunt</a:t>
                      </a: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ut</a:t>
                      </a: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labore</a:t>
                      </a: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et dolore magna </a:t>
                      </a:r>
                      <a:r>
                        <a:rPr lang="en-US" sz="1200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aliqua</a:t>
                      </a: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.</a:t>
                      </a:r>
                      <a:endParaRPr lang="en-CA" sz="12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8827410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 b="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Lorem ipsum dolor sit</a:t>
                      </a:r>
                      <a:endParaRPr lang="en-CA" sz="1200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800"/>
                        </a:lnSpc>
                      </a:pPr>
                      <a:r>
                        <a:rPr lang="en-US" sz="12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$1,000.00</a:t>
                      </a:r>
                      <a:endParaRPr lang="en-CA" sz="1200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Lorem ipsum dolor sit </a:t>
                      </a:r>
                      <a:r>
                        <a:rPr lang="en-US" sz="1200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amet</a:t>
                      </a: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.</a:t>
                      </a:r>
                      <a:endParaRPr lang="en-CA" sz="1200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0644667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 b="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Lorem ipsum dolor sit</a:t>
                      </a:r>
                      <a:endParaRPr lang="en-CA" sz="1200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800"/>
                        </a:lnSpc>
                      </a:pPr>
                      <a:r>
                        <a:rPr lang="en-US" sz="12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$1,000.00</a:t>
                      </a:r>
                      <a:endParaRPr lang="en-CA" sz="1200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Lorem ipsum dolor sit </a:t>
                      </a:r>
                      <a:r>
                        <a:rPr lang="en-US" sz="1200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amet</a:t>
                      </a: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.</a:t>
                      </a:r>
                      <a:endParaRPr lang="en-CA" sz="1200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9979991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 b="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Lorem ipsum dolor sit</a:t>
                      </a:r>
                      <a:endParaRPr lang="en-CA" sz="1200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800"/>
                        </a:lnSpc>
                      </a:pPr>
                      <a:r>
                        <a:rPr lang="en-US" sz="12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$1,000.00</a:t>
                      </a:r>
                      <a:endParaRPr lang="en-CA" sz="1200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Lorem ipsum dolor sit </a:t>
                      </a:r>
                      <a:r>
                        <a:rPr lang="en-US" sz="1200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amet</a:t>
                      </a: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.</a:t>
                      </a:r>
                      <a:endParaRPr lang="en-CA" sz="1200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3896557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 b="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Lorem ipsum dolor sit</a:t>
                      </a:r>
                      <a:endParaRPr lang="en-CA" sz="1200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800"/>
                        </a:lnSpc>
                      </a:pPr>
                      <a:r>
                        <a:rPr lang="en-US" sz="12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$1,000.00</a:t>
                      </a:r>
                      <a:endParaRPr lang="en-CA" sz="1200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Lorem ipsum dolor sit </a:t>
                      </a:r>
                      <a:r>
                        <a:rPr lang="en-US" sz="1200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amet</a:t>
                      </a: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.</a:t>
                      </a:r>
                      <a:endParaRPr lang="en-CA" sz="1200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7125131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 b="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Lorem ipsum dolor sit</a:t>
                      </a:r>
                      <a:endParaRPr lang="en-CA" sz="1200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800"/>
                        </a:lnSpc>
                      </a:pPr>
                      <a:r>
                        <a:rPr lang="en-US" sz="12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$1,000.00</a:t>
                      </a:r>
                      <a:endParaRPr lang="en-CA" sz="1200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Lorem ipsum dolor sit </a:t>
                      </a:r>
                      <a:r>
                        <a:rPr lang="en-US" sz="1200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amet</a:t>
                      </a: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.</a:t>
                      </a:r>
                      <a:endParaRPr lang="en-CA" sz="1200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5721934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 b="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Lorem ipsum dolor sit</a:t>
                      </a:r>
                      <a:endParaRPr lang="en-CA" sz="1200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800"/>
                        </a:lnSpc>
                      </a:pPr>
                      <a:r>
                        <a:rPr lang="en-US" sz="12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$1,000.00</a:t>
                      </a:r>
                      <a:endParaRPr lang="en-CA" sz="1200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Lorem ipsum dolor sit </a:t>
                      </a:r>
                      <a:r>
                        <a:rPr lang="en-US" sz="1200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amet</a:t>
                      </a: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.</a:t>
                      </a:r>
                      <a:endParaRPr lang="en-CA" sz="1200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5221844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 b="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Lorem ipsum dolor sit</a:t>
                      </a:r>
                      <a:endParaRPr lang="en-CA" sz="1200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800"/>
                        </a:lnSpc>
                      </a:pPr>
                      <a:r>
                        <a:rPr lang="en-US" sz="12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$1,000.00</a:t>
                      </a:r>
                      <a:endParaRPr lang="en-CA" sz="1200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Lorem ipsum dolor sit </a:t>
                      </a:r>
                      <a:r>
                        <a:rPr lang="en-US" sz="1200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amet</a:t>
                      </a: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.</a:t>
                      </a:r>
                      <a:endParaRPr lang="en-CA" sz="1200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6667249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 b="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Lorem ipsum dolor sit</a:t>
                      </a:r>
                      <a:endParaRPr lang="en-CA" sz="1200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800"/>
                        </a:lnSpc>
                      </a:pPr>
                      <a:r>
                        <a:rPr lang="en-US" sz="12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$1,000.00</a:t>
                      </a:r>
                      <a:endParaRPr lang="en-CA" sz="1200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Lorem ipsum dolor sit </a:t>
                      </a:r>
                      <a:r>
                        <a:rPr lang="en-US" sz="1200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amet</a:t>
                      </a: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.</a:t>
                      </a:r>
                      <a:endParaRPr lang="en-CA" sz="1200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4903452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 b="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Lorem ipsum dolor sit</a:t>
                      </a:r>
                      <a:endParaRPr lang="en-CA" sz="1200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800"/>
                        </a:lnSpc>
                      </a:pPr>
                      <a:r>
                        <a:rPr lang="en-US" sz="12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$1,000.00</a:t>
                      </a:r>
                      <a:endParaRPr lang="en-CA" sz="1200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Lorem ipsum dolor sit </a:t>
                      </a:r>
                      <a:r>
                        <a:rPr lang="en-US" sz="1200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amet</a:t>
                      </a: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.</a:t>
                      </a:r>
                      <a:endParaRPr lang="en-CA" sz="1200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87762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45787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pag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C090CA8-4E6C-A247-8781-98EB368F5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584" y="558188"/>
            <a:ext cx="10897091" cy="627189"/>
          </a:xfrm>
          <a:prstGeom prst="rect">
            <a:avLst/>
          </a:prstGeom>
        </p:spPr>
        <p:txBody>
          <a:bodyPr anchor="t"/>
          <a:lstStyle>
            <a:lvl1pPr>
              <a:defRPr sz="2600" b="1" i="0" spc="50" baseline="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623753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2B55DD1-AEE8-0B4A-8BF7-3E7E9CFB17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3865528" y="1676113"/>
            <a:ext cx="4460944" cy="3320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0966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368" userDrawn="1">
          <p15:clr>
            <a:srgbClr val="FBAE40"/>
          </p15:clr>
        </p15:guide>
        <p15:guide id="2" orient="horz" pos="2808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paragraph / quote p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4B1D494-1163-FD4D-87D9-F88FDD14180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515533" y="838200"/>
            <a:ext cx="9160934" cy="4191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tabLst/>
              <a:defRPr sz="2200" b="1" i="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600">
                <a:solidFill>
                  <a:schemeClr val="tx1"/>
                </a:solidFill>
              </a:defRPr>
            </a:lvl2pPr>
            <a:lvl3pPr marL="6858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System Font Regular"/>
              <a:buChar char="⁃"/>
              <a:tabLst/>
              <a:defRPr sz="1600">
                <a:solidFill>
                  <a:schemeClr val="tx1"/>
                </a:solidFill>
              </a:defRPr>
            </a:lvl3pPr>
            <a:lvl4pPr marL="9144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4pPr>
            <a:lvl5pPr marL="1143000" marR="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>
                <a:tab pos="1370013" algn="l"/>
              </a:tabLst>
              <a:defRPr sz="1300">
                <a:solidFill>
                  <a:schemeClr val="tx1"/>
                </a:solidFill>
              </a:defRPr>
            </a:lvl5pPr>
            <a:lvl6pPr marL="1371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6pPr>
            <a:lvl7pPr marL="1828800" indent="-228600">
              <a:defRPr>
                <a:solidFill>
                  <a:schemeClr val="tx1"/>
                </a:solidFill>
              </a:defRPr>
            </a:lvl7pPr>
            <a:lvl8pPr marL="2057400" indent="-228600">
              <a:defRPr>
                <a:solidFill>
                  <a:schemeClr val="tx1"/>
                </a:solidFill>
              </a:defRPr>
            </a:lvl8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D39231-8104-2C4D-B887-C76C49B4B755}"/>
              </a:ext>
            </a:extLst>
          </p:cNvPr>
          <p:cNvSpPr/>
          <p:nvPr userDrawn="1"/>
        </p:nvSpPr>
        <p:spPr>
          <a:xfrm>
            <a:off x="0" y="5715000"/>
            <a:ext cx="12192000" cy="1143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0E5017-6E1C-5D4E-A493-781F6C08DC9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53575" y="6057900"/>
            <a:ext cx="19431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1377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page – one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5241A-FE81-E045-A53F-CCB1ECEF6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585" y="557498"/>
            <a:ext cx="10897200" cy="627189"/>
          </a:xfrm>
          <a:prstGeom prst="rect">
            <a:avLst/>
          </a:prstGeom>
        </p:spPr>
        <p:txBody>
          <a:bodyPr anchor="t"/>
          <a:lstStyle>
            <a:lvl1pPr>
              <a:defRPr sz="2600" b="1" i="0" spc="50" baseline="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4B1D494-1163-FD4D-87D9-F88FDD1418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9585" y="1295076"/>
            <a:ext cx="10897090" cy="487712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600">
                <a:solidFill>
                  <a:schemeClr val="tx1"/>
                </a:solidFill>
              </a:defRPr>
            </a:lvl1pPr>
            <a:lvl2pPr marL="4572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600">
                <a:solidFill>
                  <a:schemeClr val="tx1"/>
                </a:solidFill>
              </a:defRPr>
            </a:lvl2pPr>
            <a:lvl3pPr marL="6858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System Font Regular"/>
              <a:buChar char="⁃"/>
              <a:tabLst/>
              <a:defRPr sz="1600">
                <a:solidFill>
                  <a:schemeClr val="tx1"/>
                </a:solidFill>
              </a:defRPr>
            </a:lvl3pPr>
            <a:lvl4pPr marL="9144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4pPr>
            <a:lvl5pPr marL="1143000" marR="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>
                <a:tab pos="1370013" algn="l"/>
              </a:tabLst>
              <a:defRPr sz="1300">
                <a:solidFill>
                  <a:schemeClr val="tx1"/>
                </a:solidFill>
              </a:defRPr>
            </a:lvl5pPr>
            <a:lvl6pPr marL="1371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6pPr>
            <a:lvl7pPr marL="1828800" indent="-228600">
              <a:defRPr>
                <a:solidFill>
                  <a:schemeClr val="tx1"/>
                </a:solidFill>
              </a:defRPr>
            </a:lvl7pPr>
            <a:lvl8pPr marL="2057400" indent="-228600">
              <a:defRPr>
                <a:solidFill>
                  <a:schemeClr val="tx1"/>
                </a:solidFill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marL="1371600" marR="0" lvl="5" indent="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Seventh level</a:t>
            </a:r>
          </a:p>
        </p:txBody>
      </p:sp>
    </p:spTree>
    <p:extLst>
      <p:ext uri="{BB962C8B-B14F-4D97-AF65-F5344CB8AC3E}">
        <p14:creationId xmlns:p14="http://schemas.microsoft.com/office/powerpoint/2010/main" val="31145103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page – two column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292A029-F549-3740-BF04-29AC6D613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584" y="558188"/>
            <a:ext cx="10897091" cy="627189"/>
          </a:xfrm>
          <a:prstGeom prst="rect">
            <a:avLst/>
          </a:prstGeom>
        </p:spPr>
        <p:txBody>
          <a:bodyPr anchor="t"/>
          <a:lstStyle>
            <a:lvl1pPr>
              <a:defRPr sz="2600" b="1" i="0" spc="50" baseline="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4710339-FCEB-864A-BE99-139C449C30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9585" y="1295076"/>
            <a:ext cx="5267815" cy="487712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600">
                <a:solidFill>
                  <a:schemeClr val="tx1"/>
                </a:solidFill>
              </a:defRPr>
            </a:lvl1pPr>
            <a:lvl2pPr marL="4572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600">
                <a:solidFill>
                  <a:schemeClr val="tx1"/>
                </a:solidFill>
              </a:defRPr>
            </a:lvl2pPr>
            <a:lvl3pPr marL="6858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System Font Regular"/>
              <a:buChar char="⁃"/>
              <a:tabLst/>
              <a:defRPr sz="1600">
                <a:solidFill>
                  <a:schemeClr val="tx1"/>
                </a:solidFill>
              </a:defRPr>
            </a:lvl3pPr>
            <a:lvl4pPr marL="9144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4pPr>
            <a:lvl5pPr marL="1143000" marR="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>
                <a:tab pos="1370013" algn="l"/>
              </a:tabLst>
              <a:defRPr sz="1300">
                <a:solidFill>
                  <a:schemeClr val="tx1"/>
                </a:solidFill>
              </a:defRPr>
            </a:lvl5pPr>
            <a:lvl6pPr marL="1371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6pPr>
            <a:lvl7pPr marL="1828800" indent="-228600">
              <a:defRPr>
                <a:solidFill>
                  <a:schemeClr val="tx1"/>
                </a:solidFill>
              </a:defRPr>
            </a:lvl7pPr>
            <a:lvl8pPr marL="2057400" indent="-228600">
              <a:defRPr>
                <a:solidFill>
                  <a:schemeClr val="tx1"/>
                </a:solidFill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marL="1371600" marR="0" lvl="5" indent="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Seventh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90E677D-56A4-5F4D-AB35-5014A471F121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228860" y="1295076"/>
            <a:ext cx="5267815" cy="487712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600">
                <a:solidFill>
                  <a:schemeClr val="tx1"/>
                </a:solidFill>
              </a:defRPr>
            </a:lvl1pPr>
            <a:lvl2pPr marL="4572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600">
                <a:solidFill>
                  <a:schemeClr val="tx1"/>
                </a:solidFill>
              </a:defRPr>
            </a:lvl2pPr>
            <a:lvl3pPr marL="6858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System Font Regular"/>
              <a:buChar char="⁃"/>
              <a:tabLst/>
              <a:defRPr sz="1600">
                <a:solidFill>
                  <a:schemeClr val="tx1"/>
                </a:solidFill>
              </a:defRPr>
            </a:lvl3pPr>
            <a:lvl4pPr marL="9144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4pPr>
            <a:lvl5pPr marL="1143000" marR="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>
                <a:tab pos="1370013" algn="l"/>
              </a:tabLst>
              <a:defRPr sz="1300">
                <a:solidFill>
                  <a:schemeClr val="tx1"/>
                </a:solidFill>
              </a:defRPr>
            </a:lvl5pPr>
            <a:lvl6pPr marL="1371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6pPr>
            <a:lvl7pPr marL="1828800" indent="-228600">
              <a:defRPr>
                <a:solidFill>
                  <a:schemeClr val="tx1"/>
                </a:solidFill>
              </a:defRPr>
            </a:lvl7pPr>
            <a:lvl8pPr marL="2057400" indent="-228600">
              <a:defRPr>
                <a:solidFill>
                  <a:schemeClr val="tx1"/>
                </a:solidFill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marL="1371600" marR="0" lvl="5" indent="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Seventh level</a:t>
            </a:r>
          </a:p>
        </p:txBody>
      </p:sp>
    </p:spTree>
    <p:extLst>
      <p:ext uri="{BB962C8B-B14F-4D97-AF65-F5344CB8AC3E}">
        <p14:creationId xmlns:p14="http://schemas.microsoft.com/office/powerpoint/2010/main" val="17746440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page with phot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292A029-F549-3740-BF04-29AC6D613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584" y="558188"/>
            <a:ext cx="10897091" cy="627189"/>
          </a:xfrm>
          <a:prstGeom prst="rect">
            <a:avLst/>
          </a:prstGeom>
        </p:spPr>
        <p:txBody>
          <a:bodyPr anchor="t"/>
          <a:lstStyle>
            <a:lvl1pPr>
              <a:defRPr sz="2600" b="1" i="0" spc="50" baseline="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1DB2C69-F649-2E41-A435-292B23F4B6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9585" y="1295076"/>
            <a:ext cx="5267815" cy="487712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600">
                <a:solidFill>
                  <a:schemeClr val="tx1"/>
                </a:solidFill>
              </a:defRPr>
            </a:lvl1pPr>
            <a:lvl2pPr marL="4572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600">
                <a:solidFill>
                  <a:schemeClr val="tx1"/>
                </a:solidFill>
              </a:defRPr>
            </a:lvl2pPr>
            <a:lvl3pPr marL="6858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System Font Regular"/>
              <a:buChar char="⁃"/>
              <a:tabLst/>
              <a:defRPr sz="1600">
                <a:solidFill>
                  <a:schemeClr val="tx1"/>
                </a:solidFill>
              </a:defRPr>
            </a:lvl3pPr>
            <a:lvl4pPr marL="9144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4pPr>
            <a:lvl5pPr marL="1143000" marR="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>
                <a:tab pos="1370013" algn="l"/>
              </a:tabLst>
              <a:defRPr sz="1300">
                <a:solidFill>
                  <a:schemeClr val="tx1"/>
                </a:solidFill>
              </a:defRPr>
            </a:lvl5pPr>
            <a:lvl6pPr marL="1371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6pPr>
            <a:lvl7pPr marL="1828800" indent="-228600">
              <a:defRPr>
                <a:solidFill>
                  <a:schemeClr val="tx1"/>
                </a:solidFill>
              </a:defRPr>
            </a:lvl7pPr>
            <a:lvl8pPr marL="2057400" indent="-228600">
              <a:defRPr>
                <a:solidFill>
                  <a:schemeClr val="tx1"/>
                </a:solidFill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marL="1371600" marR="0" lvl="5" indent="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Seventh level</a:t>
            </a:r>
          </a:p>
        </p:txBody>
      </p:sp>
    </p:spTree>
    <p:extLst>
      <p:ext uri="{BB962C8B-B14F-4D97-AF65-F5344CB8AC3E}">
        <p14:creationId xmlns:p14="http://schemas.microsoft.com/office/powerpoint/2010/main" val="15028900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page with call-out box – gre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B6CA14FC-D5E3-E847-A5CB-16350B11C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584" y="558188"/>
            <a:ext cx="10897091" cy="627189"/>
          </a:xfrm>
          <a:prstGeom prst="rect">
            <a:avLst/>
          </a:prstGeom>
        </p:spPr>
        <p:txBody>
          <a:bodyPr anchor="t"/>
          <a:lstStyle>
            <a:lvl1pPr>
              <a:defRPr sz="2600" b="1" i="0" spc="50" baseline="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CA88CE5-A779-0641-85F6-BEC2C1831B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9585" y="1295076"/>
            <a:ext cx="5267815" cy="487712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600">
                <a:solidFill>
                  <a:schemeClr val="tx1"/>
                </a:solidFill>
              </a:defRPr>
            </a:lvl1pPr>
            <a:lvl2pPr marL="4572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600">
                <a:solidFill>
                  <a:schemeClr val="tx1"/>
                </a:solidFill>
              </a:defRPr>
            </a:lvl2pPr>
            <a:lvl3pPr marL="6858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System Font Regular"/>
              <a:buChar char="⁃"/>
              <a:tabLst/>
              <a:defRPr sz="1600">
                <a:solidFill>
                  <a:schemeClr val="tx1"/>
                </a:solidFill>
              </a:defRPr>
            </a:lvl3pPr>
            <a:lvl4pPr marL="9144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4pPr>
            <a:lvl5pPr marL="1143000" marR="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>
                <a:tab pos="1370013" algn="l"/>
              </a:tabLst>
              <a:defRPr sz="1300">
                <a:solidFill>
                  <a:schemeClr val="tx1"/>
                </a:solidFill>
              </a:defRPr>
            </a:lvl5pPr>
            <a:lvl6pPr marL="1371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6pPr>
            <a:lvl7pPr marL="1828800" indent="-228600">
              <a:defRPr>
                <a:solidFill>
                  <a:schemeClr val="tx1"/>
                </a:solidFill>
              </a:defRPr>
            </a:lvl7pPr>
            <a:lvl8pPr marL="2057400" indent="-228600">
              <a:defRPr>
                <a:solidFill>
                  <a:schemeClr val="tx1"/>
                </a:solidFill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marL="1371600" marR="0" lvl="5" indent="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Seventh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5711D0-D8F4-4A49-9587-EDE19A5ED6DB}"/>
              </a:ext>
            </a:extLst>
          </p:cNvPr>
          <p:cNvSpPr/>
          <p:nvPr userDrawn="1"/>
        </p:nvSpPr>
        <p:spPr>
          <a:xfrm>
            <a:off x="0" y="5715000"/>
            <a:ext cx="12192000" cy="1143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7C48E1BB-06F0-0B44-BA97-6B860B59B8C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1447800"/>
            <a:ext cx="5170199" cy="2560124"/>
          </a:xfrm>
          <a:prstGeom prst="roundRect">
            <a:avLst>
              <a:gd name="adj" fmla="val 193"/>
            </a:avLst>
          </a:prstGeom>
          <a:solidFill>
            <a:schemeClr val="bg1"/>
          </a:solidFill>
          <a:ln w="12700">
            <a:noFill/>
          </a:ln>
        </p:spPr>
        <p:txBody>
          <a:bodyPr wrap="square" lIns="457200" tIns="457200" rIns="457200" bIns="457200" anchor="t" anchorCtr="0">
            <a:spAutoFit/>
          </a:bodyPr>
          <a:lstStyle>
            <a:lvl1pPr marL="0" indent="0">
              <a:lnSpc>
                <a:spcPts val="2560"/>
              </a:lnSpc>
              <a:spcBef>
                <a:spcPts val="0"/>
              </a:spcBef>
              <a:spcAft>
                <a:spcPts val="0"/>
              </a:spcAft>
              <a:buNone/>
              <a:defRPr b="1" i="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. </a:t>
            </a:r>
            <a:r>
              <a:rPr lang="en-US" dirty="0" err="1"/>
              <a:t>Vivamus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magna at </a:t>
            </a:r>
            <a:r>
              <a:rPr lang="en-US" dirty="0" err="1"/>
              <a:t>neque</a:t>
            </a:r>
            <a:r>
              <a:rPr lang="en-US" dirty="0"/>
              <a:t> convallis, id vestibulum nisi </a:t>
            </a:r>
            <a:r>
              <a:rPr lang="en-US" dirty="0" err="1"/>
              <a:t>vulputate</a:t>
            </a:r>
            <a:r>
              <a:rPr lang="en-US" dirty="0"/>
              <a:t>. Sed fermentum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900632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page with chart – 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658BCE2-55D5-C94F-999B-0811A86B3A9E}"/>
              </a:ext>
            </a:extLst>
          </p:cNvPr>
          <p:cNvSpPr/>
          <p:nvPr userDrawn="1"/>
        </p:nvSpPr>
        <p:spPr>
          <a:xfrm>
            <a:off x="6324600" y="1447801"/>
            <a:ext cx="5172075" cy="39242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CE927F1-A53E-1649-9F0B-A5C21EDB2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584" y="558188"/>
            <a:ext cx="10897091" cy="627189"/>
          </a:xfrm>
          <a:prstGeom prst="rect">
            <a:avLst/>
          </a:prstGeom>
        </p:spPr>
        <p:txBody>
          <a:bodyPr anchor="t"/>
          <a:lstStyle>
            <a:lvl1pPr>
              <a:defRPr sz="2600" b="1" i="0" spc="50" baseline="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6A36056-8BCF-FE40-937E-16F129FFBE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9585" y="1295076"/>
            <a:ext cx="5267815" cy="487712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600">
                <a:solidFill>
                  <a:schemeClr val="tx1"/>
                </a:solidFill>
              </a:defRPr>
            </a:lvl1pPr>
            <a:lvl2pPr marL="4572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600">
                <a:solidFill>
                  <a:schemeClr val="tx1"/>
                </a:solidFill>
              </a:defRPr>
            </a:lvl2pPr>
            <a:lvl3pPr marL="6858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System Font Regular"/>
              <a:buChar char="⁃"/>
              <a:tabLst/>
              <a:defRPr sz="1600">
                <a:solidFill>
                  <a:schemeClr val="tx1"/>
                </a:solidFill>
              </a:defRPr>
            </a:lvl3pPr>
            <a:lvl4pPr marL="9144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4pPr>
            <a:lvl5pPr marL="1143000" marR="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>
                <a:tab pos="1370013" algn="l"/>
              </a:tabLst>
              <a:defRPr sz="1300">
                <a:solidFill>
                  <a:schemeClr val="tx1"/>
                </a:solidFill>
              </a:defRPr>
            </a:lvl5pPr>
            <a:lvl6pPr marL="1371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6pPr>
            <a:lvl7pPr marL="1828800" indent="-228600">
              <a:defRPr>
                <a:solidFill>
                  <a:schemeClr val="tx1"/>
                </a:solidFill>
              </a:defRPr>
            </a:lvl7pPr>
            <a:lvl8pPr marL="2057400" indent="-228600">
              <a:defRPr>
                <a:solidFill>
                  <a:schemeClr val="tx1"/>
                </a:solidFill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marL="1371600" marR="0" lvl="5" indent="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Seventh level</a:t>
            </a:r>
          </a:p>
        </p:txBody>
      </p:sp>
    </p:spTree>
    <p:extLst>
      <p:ext uri="{BB962C8B-B14F-4D97-AF65-F5344CB8AC3E}">
        <p14:creationId xmlns:p14="http://schemas.microsoft.com/office/powerpoint/2010/main" val="3712256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page with chart – pie char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CE927F1-A53E-1649-9F0B-A5C21EDB2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584" y="558188"/>
            <a:ext cx="10897091" cy="627189"/>
          </a:xfrm>
          <a:prstGeom prst="rect">
            <a:avLst/>
          </a:prstGeom>
        </p:spPr>
        <p:txBody>
          <a:bodyPr anchor="t"/>
          <a:lstStyle>
            <a:lvl1pPr>
              <a:defRPr sz="2600" b="1" i="0" spc="50" baseline="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6A36056-8BCF-FE40-937E-16F129FFBE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9585" y="1295076"/>
            <a:ext cx="5267815" cy="487712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600">
                <a:solidFill>
                  <a:schemeClr val="tx1"/>
                </a:solidFill>
              </a:defRPr>
            </a:lvl1pPr>
            <a:lvl2pPr marL="4572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600">
                <a:solidFill>
                  <a:schemeClr val="tx1"/>
                </a:solidFill>
              </a:defRPr>
            </a:lvl2pPr>
            <a:lvl3pPr marL="6858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System Font Regular"/>
              <a:buChar char="⁃"/>
              <a:tabLst/>
              <a:defRPr sz="1600">
                <a:solidFill>
                  <a:schemeClr val="tx1"/>
                </a:solidFill>
              </a:defRPr>
            </a:lvl3pPr>
            <a:lvl4pPr marL="9144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4pPr>
            <a:lvl5pPr marL="1143000" marR="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>
                <a:tab pos="1370013" algn="l"/>
              </a:tabLst>
              <a:defRPr sz="1300">
                <a:solidFill>
                  <a:schemeClr val="tx1"/>
                </a:solidFill>
              </a:defRPr>
            </a:lvl5pPr>
            <a:lvl6pPr marL="1371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6pPr>
            <a:lvl7pPr marL="1828800" indent="-228600">
              <a:defRPr>
                <a:solidFill>
                  <a:schemeClr val="tx1"/>
                </a:solidFill>
              </a:defRPr>
            </a:lvl7pPr>
            <a:lvl8pPr marL="2057400" indent="-228600">
              <a:defRPr>
                <a:solidFill>
                  <a:schemeClr val="tx1"/>
                </a:solidFill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marL="1371600" marR="0" lvl="5" indent="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Seventh level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140C1D0-ECAF-7945-8694-02BB6AA575E9}"/>
              </a:ext>
            </a:extLst>
          </p:cNvPr>
          <p:cNvSpPr/>
          <p:nvPr userDrawn="1"/>
        </p:nvSpPr>
        <p:spPr>
          <a:xfrm>
            <a:off x="6324600" y="1447801"/>
            <a:ext cx="5172075" cy="39242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Content Placeholder 6">
            <a:extLst>
              <a:ext uri="{FF2B5EF4-FFF2-40B4-BE49-F238E27FC236}">
                <a16:creationId xmlns:a16="http://schemas.microsoft.com/office/drawing/2014/main" id="{E7BCD9BC-2BB9-FA4C-BC63-5596B430E149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2294380861"/>
              </p:ext>
            </p:extLst>
          </p:nvPr>
        </p:nvGraphicFramePr>
        <p:xfrm>
          <a:off x="6818370" y="1560556"/>
          <a:ext cx="4184534" cy="30622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5E732A7-6ACC-C04B-80D5-267CD7E3BD0D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6324600" y="4630183"/>
            <a:ext cx="5172075" cy="584562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sz="1600" b="1" i="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600">
                <a:solidFill>
                  <a:srgbClr val="212121"/>
                </a:solidFill>
              </a:defRPr>
            </a:lvl2pPr>
            <a:lvl3pPr marL="6858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System Font Regular"/>
              <a:buChar char="⁃"/>
              <a:tabLst/>
              <a:defRPr sz="1600">
                <a:solidFill>
                  <a:srgbClr val="212121"/>
                </a:solidFill>
              </a:defRPr>
            </a:lvl3pPr>
            <a:lvl4pPr marL="9144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400">
                <a:solidFill>
                  <a:srgbClr val="212121"/>
                </a:solidFill>
              </a:defRPr>
            </a:lvl4pPr>
            <a:lvl5pPr marL="1143000" marR="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>
                <a:tab pos="1370013" algn="l"/>
              </a:tabLst>
              <a:defRPr sz="1300">
                <a:solidFill>
                  <a:srgbClr val="212121"/>
                </a:solidFill>
              </a:defRPr>
            </a:lvl5pPr>
            <a:lvl6pPr marL="1371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/>
            </a:lvl6pPr>
            <a:lvl7pPr marL="1828800" indent="-228600">
              <a:defRPr/>
            </a:lvl7pPr>
            <a:lvl8pPr marL="2057400" indent="-228600">
              <a:defRPr/>
            </a:lvl8pPr>
          </a:lstStyle>
          <a:p>
            <a:pPr lvl="0"/>
            <a:r>
              <a:rPr lang="en-US" dirty="0"/>
              <a:t>Chart Title</a:t>
            </a:r>
          </a:p>
        </p:txBody>
      </p:sp>
    </p:spTree>
    <p:extLst>
      <p:ext uri="{BB962C8B-B14F-4D97-AF65-F5344CB8AC3E}">
        <p14:creationId xmlns:p14="http://schemas.microsoft.com/office/powerpoint/2010/main" val="19289503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page with chart – bar graph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B6E3C6B-6AB0-AB44-A85B-B71A1009024C}"/>
              </a:ext>
            </a:extLst>
          </p:cNvPr>
          <p:cNvSpPr/>
          <p:nvPr userDrawn="1"/>
        </p:nvSpPr>
        <p:spPr>
          <a:xfrm>
            <a:off x="6324600" y="1447801"/>
            <a:ext cx="5172075" cy="39242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FC25F553-0922-294E-BC11-D3EF8C608DF4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6324600" y="4630183"/>
            <a:ext cx="5172075" cy="584562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sz="1600" b="1" i="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600">
                <a:solidFill>
                  <a:srgbClr val="212121"/>
                </a:solidFill>
              </a:defRPr>
            </a:lvl2pPr>
            <a:lvl3pPr marL="6858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System Font Regular"/>
              <a:buChar char="⁃"/>
              <a:tabLst/>
              <a:defRPr sz="1600">
                <a:solidFill>
                  <a:srgbClr val="212121"/>
                </a:solidFill>
              </a:defRPr>
            </a:lvl3pPr>
            <a:lvl4pPr marL="9144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400">
                <a:solidFill>
                  <a:srgbClr val="212121"/>
                </a:solidFill>
              </a:defRPr>
            </a:lvl4pPr>
            <a:lvl5pPr marL="1143000" marR="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>
                <a:tab pos="1370013" algn="l"/>
              </a:tabLst>
              <a:defRPr sz="1300">
                <a:solidFill>
                  <a:srgbClr val="212121"/>
                </a:solidFill>
              </a:defRPr>
            </a:lvl5pPr>
            <a:lvl6pPr marL="1371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/>
            </a:lvl6pPr>
            <a:lvl7pPr marL="1828800" indent="-228600">
              <a:defRPr/>
            </a:lvl7pPr>
            <a:lvl8pPr marL="2057400" indent="-228600">
              <a:defRPr/>
            </a:lvl8pPr>
          </a:lstStyle>
          <a:p>
            <a:pPr lvl="0"/>
            <a:r>
              <a:rPr lang="en-US" dirty="0"/>
              <a:t>Chart Title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C090CA8-4E6C-A247-8781-98EB368F5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584" y="558188"/>
            <a:ext cx="10897091" cy="627189"/>
          </a:xfrm>
          <a:prstGeom prst="rect">
            <a:avLst/>
          </a:prstGeom>
        </p:spPr>
        <p:txBody>
          <a:bodyPr anchor="t"/>
          <a:lstStyle>
            <a:lvl1pPr>
              <a:defRPr sz="2600" b="1" i="0" spc="50" baseline="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C85DD65-9689-3241-AEB0-955F1D7709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9585" y="1295076"/>
            <a:ext cx="5267815" cy="487712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600">
                <a:solidFill>
                  <a:schemeClr val="tx1"/>
                </a:solidFill>
              </a:defRPr>
            </a:lvl1pPr>
            <a:lvl2pPr marL="4572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600">
                <a:solidFill>
                  <a:schemeClr val="tx1"/>
                </a:solidFill>
              </a:defRPr>
            </a:lvl2pPr>
            <a:lvl3pPr marL="6858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System Font Regular"/>
              <a:buChar char="⁃"/>
              <a:tabLst/>
              <a:defRPr sz="1600">
                <a:solidFill>
                  <a:schemeClr val="tx1"/>
                </a:solidFill>
              </a:defRPr>
            </a:lvl3pPr>
            <a:lvl4pPr marL="9144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4pPr>
            <a:lvl5pPr marL="1143000" marR="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>
                <a:tab pos="1370013" algn="l"/>
              </a:tabLst>
              <a:defRPr sz="1300">
                <a:solidFill>
                  <a:schemeClr val="tx1"/>
                </a:solidFill>
              </a:defRPr>
            </a:lvl5pPr>
            <a:lvl6pPr marL="1371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6pPr>
            <a:lvl7pPr marL="1828800" indent="-228600">
              <a:defRPr>
                <a:solidFill>
                  <a:schemeClr val="tx1"/>
                </a:solidFill>
              </a:defRPr>
            </a:lvl7pPr>
            <a:lvl8pPr marL="2057400" indent="-228600">
              <a:defRPr>
                <a:solidFill>
                  <a:schemeClr val="tx1"/>
                </a:solidFill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marL="1371600" marR="0" lvl="5" indent="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Seventh level</a:t>
            </a:r>
          </a:p>
        </p:txBody>
      </p:sp>
      <p:graphicFrame>
        <p:nvGraphicFramePr>
          <p:cNvPr id="16" name="Content Placeholder 5">
            <a:extLst>
              <a:ext uri="{FF2B5EF4-FFF2-40B4-BE49-F238E27FC236}">
                <a16:creationId xmlns:a16="http://schemas.microsoft.com/office/drawing/2014/main" id="{CAECDAE9-41E9-7C4F-BFA4-669B142A29B7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3817266442"/>
              </p:ext>
            </p:extLst>
          </p:nvPr>
        </p:nvGraphicFramePr>
        <p:xfrm>
          <a:off x="6884988" y="1605608"/>
          <a:ext cx="4051299" cy="3110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330640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04B3BC-6B9E-CB4D-9108-631CA69A8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8843" y="1289137"/>
            <a:ext cx="10897832" cy="47352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8A628D-071D-1D45-B08E-140D1CE66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843" y="611925"/>
            <a:ext cx="10897832" cy="6431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21470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03" r:id="rId2"/>
    <p:sldLayoutId id="2147483706" r:id="rId3"/>
    <p:sldLayoutId id="2147483688" r:id="rId4"/>
    <p:sldLayoutId id="2147483695" r:id="rId5"/>
    <p:sldLayoutId id="2147483689" r:id="rId6"/>
    <p:sldLayoutId id="2147483696" r:id="rId7"/>
    <p:sldLayoutId id="2147483693" r:id="rId8"/>
    <p:sldLayoutId id="2147483694" r:id="rId9"/>
    <p:sldLayoutId id="2147483704" r:id="rId10"/>
    <p:sldLayoutId id="2147483705" r:id="rId11"/>
    <p:sldLayoutId id="2147483655" r:id="rId12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b="1" i="0" kern="1200">
          <a:solidFill>
            <a:schemeClr val="tx1"/>
          </a:solidFill>
          <a:latin typeface="Open Sans Semibold" panose="020B0606030504020204" pitchFamily="34" charset="0"/>
          <a:ea typeface="Open Sans Semibold" panose="020B0606030504020204" pitchFamily="34" charset="0"/>
          <a:cs typeface="Open Sans Semibold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457200" indent="-228600" algn="l" defTabSz="914400" rtl="0" eaLnBrk="1" latinLnBrk="0" hangingPunct="1">
        <a:lnSpc>
          <a:spcPct val="15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685800" indent="-225425" algn="l" defTabSz="914400" rtl="0" eaLnBrk="1" latinLnBrk="0" hangingPunct="1">
        <a:lnSpc>
          <a:spcPct val="150000"/>
        </a:lnSpc>
        <a:spcBef>
          <a:spcPts val="0"/>
        </a:spcBef>
        <a:spcAft>
          <a:spcPts val="1200"/>
        </a:spcAft>
        <a:buFont typeface="System Font Regular"/>
        <a:buChar char="⁃"/>
        <a:tabLst/>
        <a:defRPr sz="1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914400" indent="-225425" algn="l" defTabSz="914400" rtl="0" eaLnBrk="1" latinLnBrk="0" hangingPunct="1">
        <a:lnSpc>
          <a:spcPct val="15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tabLst/>
        <a:defRPr sz="1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143000" marR="0" indent="-228600" algn="l" defTabSz="914400" rtl="0" eaLnBrk="1" fontAlgn="auto" latinLnBrk="0" hangingPunct="1">
        <a:lnSpc>
          <a:spcPct val="150000"/>
        </a:lnSpc>
        <a:spcBef>
          <a:spcPts val="0"/>
        </a:spcBef>
        <a:spcAft>
          <a:spcPts val="1200"/>
        </a:spcAft>
        <a:buClrTx/>
        <a:buSzTx/>
        <a:buFont typeface="Arial" panose="020B0604020202020204" pitchFamily="34" charset="0"/>
        <a:buChar char="•"/>
        <a:tabLst/>
        <a:defRPr sz="13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1371600" indent="-225425" algn="l" defTabSz="914400" rtl="0" eaLnBrk="1" latinLnBrk="0" hangingPunct="1">
        <a:lnSpc>
          <a:spcPct val="15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tabLst/>
        <a:defRPr sz="13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6pPr>
      <a:lvl7pPr marL="1600200" indent="-228600" algn="l" defTabSz="914400" rtl="0" eaLnBrk="1" latinLnBrk="0" hangingPunct="1">
        <a:lnSpc>
          <a:spcPct val="15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7pPr>
      <a:lvl8pPr marL="1828800" indent="-228600" algn="l" defTabSz="914400" rtl="0" eaLnBrk="1" latinLnBrk="0" hangingPunct="1">
        <a:lnSpc>
          <a:spcPct val="15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8pPr>
      <a:lvl9pPr marL="2057400" indent="-228600" algn="l" defTabSz="914400" rtl="0" eaLnBrk="1" latinLnBrk="0" hangingPunct="1">
        <a:lnSpc>
          <a:spcPct val="15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432" userDrawn="1">
          <p15:clr>
            <a:srgbClr val="F26B43"/>
          </p15:clr>
        </p15:guide>
        <p15:guide id="5" orient="horz" pos="3600" userDrawn="1">
          <p15:clr>
            <a:srgbClr val="F26B43"/>
          </p15:clr>
        </p15:guide>
        <p15:guide id="6" orient="horz" pos="4104" userDrawn="1">
          <p15:clr>
            <a:srgbClr val="F26B43"/>
          </p15:clr>
        </p15:guide>
        <p15:guide id="7" orient="horz" pos="3816" userDrawn="1">
          <p15:clr>
            <a:srgbClr val="F26B43"/>
          </p15:clr>
        </p15:guide>
        <p15:guide id="8" pos="3696" userDrawn="1">
          <p15:clr>
            <a:srgbClr val="F26B43"/>
          </p15:clr>
        </p15:guide>
        <p15:guide id="9" pos="3984" userDrawn="1">
          <p15:clr>
            <a:srgbClr val="F26B43"/>
          </p15:clr>
        </p15:guide>
        <p15:guide id="10" pos="7242" userDrawn="1">
          <p15:clr>
            <a:srgbClr val="F26B43"/>
          </p15:clr>
        </p15:guide>
        <p15:guide id="11" orient="horz" pos="3384" userDrawn="1">
          <p15:clr>
            <a:srgbClr val="F26B43"/>
          </p15:clr>
        </p15:guide>
        <p15:guide id="12" orient="horz" pos="3888" userDrawn="1">
          <p15:clr>
            <a:srgbClr val="F26B43"/>
          </p15:clr>
        </p15:guide>
        <p15:guide id="13" orient="horz" pos="3216" userDrawn="1">
          <p15:clr>
            <a:srgbClr val="F26B43"/>
          </p15:clr>
        </p15:guide>
        <p15:guide id="14" orient="horz" pos="432" userDrawn="1">
          <p15:clr>
            <a:srgbClr val="F26B43"/>
          </p15:clr>
        </p15:guide>
        <p15:guide id="15" orient="horz" pos="912" userDrawn="1">
          <p15:clr>
            <a:srgbClr val="F26B43"/>
          </p15:clr>
        </p15:guide>
        <p15:guide id="16" orient="horz" pos="10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4FD92-B381-0343-90F5-7E7C24033B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Comparison Methods 2</a:t>
            </a:r>
            <a:br>
              <a:rPr lang="en-US" dirty="0"/>
            </a:br>
            <a:r>
              <a:rPr lang="en-US" sz="2500" dirty="0"/>
              <a:t>Internal and External Rates of Return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4FAF5F-8D52-274A-8B4D-B90D0C8923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APSC 221 – Week 3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68920F-5895-4747-8AE1-389F822AC1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300" b="1" dirty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Summer 2024</a:t>
            </a:r>
          </a:p>
        </p:txBody>
      </p:sp>
    </p:spTree>
    <p:extLst>
      <p:ext uri="{BB962C8B-B14F-4D97-AF65-F5344CB8AC3E}">
        <p14:creationId xmlns:p14="http://schemas.microsoft.com/office/powerpoint/2010/main" val="2782339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7265E-D128-464D-9252-98D592797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Mutually Exclusive IRR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E0828-AA4B-F64E-83B8-736C5194146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Which option would you choose?</a:t>
            </a:r>
          </a:p>
          <a:p>
            <a:pPr marL="0" indent="0">
              <a:buNone/>
            </a:pPr>
            <a:r>
              <a:rPr lang="en-CA" dirty="0"/>
              <a:t>Assuming a MARR of 70%, you could:</a:t>
            </a:r>
          </a:p>
          <a:p>
            <a:pPr marL="342900" indent="-342900">
              <a:buAutoNum type="arabicParenR"/>
            </a:pPr>
            <a:r>
              <a:rPr lang="en-CA" dirty="0"/>
              <a:t>Invest $1 today, and receive $2 in a year; or</a:t>
            </a:r>
          </a:p>
          <a:p>
            <a:pPr marL="342900" indent="-342900">
              <a:buAutoNum type="arabicParenR"/>
            </a:pPr>
            <a:r>
              <a:rPr lang="en-CA" dirty="0"/>
              <a:t>Invest $1000 today, and receive $1900 in a year.</a:t>
            </a:r>
          </a:p>
        </p:txBody>
      </p:sp>
    </p:spTree>
    <p:extLst>
      <p:ext uri="{BB962C8B-B14F-4D97-AF65-F5344CB8AC3E}">
        <p14:creationId xmlns:p14="http://schemas.microsoft.com/office/powerpoint/2010/main" val="2823263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3BF876A-DBFE-934C-977B-F83CA22EF4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5533" y="838200"/>
            <a:ext cx="9160934" cy="724786"/>
          </a:xfrm>
        </p:spPr>
        <p:txBody>
          <a:bodyPr/>
          <a:lstStyle/>
          <a:p>
            <a:r>
              <a:rPr lang="en-CA" dirty="0"/>
              <a:t>Returning to this problem: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34EB42-0348-458A-2707-1010BF933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346" y="1562986"/>
            <a:ext cx="4753308" cy="3360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435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6E40E-6272-2644-A5C1-EB187359F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Rate of Return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CAC25-E047-B449-831F-6F62B80E52B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When we have multiple IRR, we use an </a:t>
            </a:r>
            <a:r>
              <a:rPr lang="en-CA" u="sng" dirty="0"/>
              <a:t>external rate of return</a:t>
            </a:r>
            <a:r>
              <a:rPr lang="en-CA" dirty="0"/>
              <a:t>.</a:t>
            </a:r>
          </a:p>
          <a:p>
            <a:pPr marL="0" indent="0">
              <a:buNone/>
            </a:pPr>
            <a:endParaRPr lang="en-CA" b="1" dirty="0">
              <a:latin typeface="Open Sans Semibold" panose="020B0606030504020204" pitchFamily="34" charset="0"/>
              <a:ea typeface="Open Sans Semibold" panose="020B0606030504020204" pitchFamily="34" charset="0"/>
              <a:cs typeface="Open Sans Semibold" panose="020B0606030504020204" pitchFamily="34" charset="0"/>
            </a:endParaRPr>
          </a:p>
          <a:p>
            <a:pPr marL="0" indent="0">
              <a:buNone/>
            </a:pPr>
            <a:r>
              <a:rPr lang="en-CA" b="1" dirty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We combine internal and external investments to determine to viability of a complex project.  We convert a non-standard cash flow into a standard cash flow by assuming that we can invest cash at the MARR rather than invest it in the project (“do nothing” option).</a:t>
            </a:r>
          </a:p>
          <a:p>
            <a:pPr marL="0" indent="0">
              <a:buNone/>
            </a:pPr>
            <a:endParaRPr lang="en-CA" u="sng" dirty="0"/>
          </a:p>
          <a:p>
            <a:pPr marL="0" indent="0">
              <a:buNone/>
            </a:pPr>
            <a:r>
              <a:rPr lang="en-CA" u="sng" dirty="0"/>
              <a:t>Approaches</a:t>
            </a:r>
          </a:p>
          <a:p>
            <a:pPr marL="342900" indent="-342900">
              <a:buAutoNum type="arabicPeriod"/>
            </a:pPr>
            <a:r>
              <a:rPr lang="en-CA" dirty="0"/>
              <a:t>Precise ERR (need a rate of return)</a:t>
            </a:r>
          </a:p>
          <a:p>
            <a:pPr marL="342900" indent="-342900">
              <a:buAutoNum type="arabicPeriod"/>
            </a:pPr>
            <a:r>
              <a:rPr lang="en-CA" dirty="0"/>
              <a:t>Approximate ERR (just need a decision)</a:t>
            </a:r>
          </a:p>
          <a:p>
            <a:pPr marL="342900" indent="-342900">
              <a:buAutoNum type="arabicPeriod"/>
            </a:pPr>
            <a:endParaRPr lang="en-CA" dirty="0"/>
          </a:p>
          <a:p>
            <a:pPr marL="342900" indent="-342900">
              <a:buAutoNum type="arabicPeriod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461476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6E40E-6272-2644-A5C1-EB187359F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Precise ERR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CAC25-E047-B449-831F-6F62B80E52B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Convert a non-standard cash flow into a standard cash flow and then conduct the IRR calculation</a:t>
            </a:r>
          </a:p>
          <a:p>
            <a:pPr marL="342900" indent="-342900">
              <a:buAutoNum type="arabicPeriod"/>
            </a:pPr>
            <a:endParaRPr lang="en-CA" dirty="0"/>
          </a:p>
          <a:p>
            <a:pPr marL="342900" indent="-342900">
              <a:buAutoNum type="arabicPeriod"/>
            </a:pP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E3E610-0A96-0A75-9B1A-F0C7607B2F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3387" y="2114550"/>
            <a:ext cx="3705225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40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6E40E-6272-2644-A5C1-EB187359F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Approximate ERR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8CAC25-E047-B449-831F-6F62B80E52BF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CA" b="1" dirty="0">
                    <a:latin typeface="Open Sans Semibold" panose="020B0606030504020204" pitchFamily="34" charset="0"/>
                    <a:ea typeface="Open Sans Semibold" panose="020B0606030504020204" pitchFamily="34" charset="0"/>
                    <a:cs typeface="Open Sans Semibold" panose="020B0606030504020204" pitchFamily="34" charset="0"/>
                  </a:rPr>
                  <a:t>Determine an ERR by conducting a </a:t>
                </a:r>
                <a14:m>
                  <m:oMath xmlns:m="http://schemas.openxmlformats.org/officeDocument/2006/math">
                    <m:r>
                      <a:rPr lang="en-CA" b="1" i="1" smtClean="0">
                        <a:latin typeface="Cambria Math" panose="02040503050406030204" pitchFamily="18" charset="0"/>
                        <a:ea typeface="Open Sans Semibold" panose="020B0606030504020204" pitchFamily="34" charset="0"/>
                        <a:cs typeface="Open Sans Semibold" panose="020B0606030504020204" pitchFamily="34" charset="0"/>
                      </a:rPr>
                      <m:t>𝑭𝑾</m:t>
                    </m:r>
                    <m:r>
                      <a:rPr lang="en-CA" b="1" i="1" smtClean="0">
                        <a:latin typeface="Cambria Math" panose="02040503050406030204" pitchFamily="18" charset="0"/>
                        <a:ea typeface="Open Sans Semibold" panose="020B0606030504020204" pitchFamily="34" charset="0"/>
                        <a:cs typeface="Open Sans Semibold" panose="020B0606030504020204" pitchFamily="34" charset="0"/>
                      </a:rPr>
                      <m:t>=</m:t>
                    </m:r>
                    <m:r>
                      <a:rPr lang="en-CA" b="1" i="1" smtClean="0">
                        <a:latin typeface="Cambria Math" panose="02040503050406030204" pitchFamily="18" charset="0"/>
                        <a:ea typeface="Open Sans Semibold" panose="020B0606030504020204" pitchFamily="34" charset="0"/>
                        <a:cs typeface="Open Sans Semibold" panose="020B0606030504020204" pitchFamily="34" charset="0"/>
                      </a:rPr>
                      <m:t>𝟎</m:t>
                    </m:r>
                  </m:oMath>
                </a14:m>
                <a:r>
                  <a:rPr lang="en-CA" b="1" dirty="0">
                    <a:latin typeface="Open Sans Semibold" panose="020B0606030504020204" pitchFamily="34" charset="0"/>
                    <a:ea typeface="Open Sans Semibold" panose="020B0606030504020204" pitchFamily="34" charset="0"/>
                    <a:cs typeface="Open Sans Semibold" panose="020B0606030504020204" pitchFamily="34" charset="0"/>
                  </a:rPr>
                  <a:t> analysis, with cash inflows being discounted at the MARR and cash outflows being discounted at the </a:t>
                </a:r>
                <a14:m>
                  <m:oMath xmlns:m="http://schemas.openxmlformats.org/officeDocument/2006/math">
                    <m:r>
                      <a:rPr lang="en-CA" b="1" i="1" smtClean="0">
                        <a:latin typeface="Cambria Math" panose="02040503050406030204" pitchFamily="18" charset="0"/>
                        <a:ea typeface="Open Sans Semibold" panose="020B0606030504020204" pitchFamily="34" charset="0"/>
                        <a:cs typeface="Open Sans Semibold" panose="020B0606030504020204" pitchFamily="34" charset="0"/>
                      </a:rPr>
                      <m:t>𝑬𝑹</m:t>
                    </m:r>
                    <m:sSub>
                      <m:sSubPr>
                        <m:ctrlPr>
                          <a:rPr lang="en-CA" b="1" i="1" smtClean="0">
                            <a:latin typeface="Cambria Math" panose="02040503050406030204" pitchFamily="18" charset="0"/>
                            <a:ea typeface="Open Sans Semibold" panose="020B0606030504020204" pitchFamily="34" charset="0"/>
                            <a:cs typeface="Open Sans Semibold" panose="020B0606030504020204" pitchFamily="34" charset="0"/>
                          </a:rPr>
                        </m:ctrlPr>
                      </m:sSubPr>
                      <m:e>
                        <m:r>
                          <a:rPr lang="en-CA" b="1" i="1" smtClean="0">
                            <a:latin typeface="Cambria Math" panose="02040503050406030204" pitchFamily="18" charset="0"/>
                            <a:ea typeface="Open Sans Semibold" panose="020B0606030504020204" pitchFamily="34" charset="0"/>
                            <a:cs typeface="Open Sans Semibold" panose="020B0606030504020204" pitchFamily="34" charset="0"/>
                          </a:rPr>
                          <m:t>𝑹</m:t>
                        </m:r>
                      </m:e>
                      <m:sub>
                        <m:r>
                          <a:rPr lang="en-CA" b="1" i="1" smtClean="0">
                            <a:latin typeface="Cambria Math" panose="02040503050406030204" pitchFamily="18" charset="0"/>
                            <a:ea typeface="Open Sans Semibold" panose="020B0606030504020204" pitchFamily="34" charset="0"/>
                            <a:cs typeface="Open Sans Semibold" panose="020B0606030504020204" pitchFamily="34" charset="0"/>
                          </a:rPr>
                          <m:t>𝒂𝒑𝒑𝒓𝒐𝒙</m:t>
                        </m:r>
                      </m:sub>
                    </m:sSub>
                  </m:oMath>
                </a14:m>
                <a:endParaRPr lang="en-CA" b="1" dirty="0">
                  <a:latin typeface="Open Sans Semibold" panose="020B0606030504020204" pitchFamily="34" charset="0"/>
                  <a:ea typeface="Open Sans Semibold" panose="020B0606030504020204" pitchFamily="34" charset="0"/>
                  <a:cs typeface="Open Sans Semibold" panose="020B0606030504020204" pitchFamily="34" charset="0"/>
                </a:endParaRPr>
              </a:p>
              <a:p>
                <a:pPr marL="342900" indent="-342900">
                  <a:buAutoNum type="arabicPeriod"/>
                </a:pPr>
                <a:endParaRPr lang="en-CA" dirty="0"/>
              </a:p>
              <a:p>
                <a:pPr marL="342900" indent="-342900">
                  <a:buAutoNum type="arabicPeriod"/>
                </a:pPr>
                <a:endParaRPr lang="en-CA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8CAC25-E047-B449-831F-6F62B80E52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280" r="-50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CA9FDFF1-3CE4-98D0-2E87-2657306FBE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0347" y="2522787"/>
            <a:ext cx="5111306" cy="304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254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6E40E-6272-2644-A5C1-EB187359F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and Disadvantages of Comparison Methods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687D48-F13A-00F8-3C47-36BD41F8E45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643187" y="1709737"/>
            <a:ext cx="6810375" cy="4048125"/>
          </a:xfrm>
        </p:spPr>
      </p:pic>
    </p:spTree>
    <p:extLst>
      <p:ext uri="{BB962C8B-B14F-4D97-AF65-F5344CB8AC3E}">
        <p14:creationId xmlns:p14="http://schemas.microsoft.com/office/powerpoint/2010/main" val="4128641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3BF876A-DBFE-934C-977B-F83CA22EF4A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/>
              <a:t>Which of these sounds more impressive/relatable:</a:t>
            </a:r>
          </a:p>
          <a:p>
            <a:pPr marL="457200" indent="-457200">
              <a:buAutoNum type="arabicParenR"/>
            </a:pPr>
            <a:r>
              <a:rPr lang="en-CA" dirty="0"/>
              <a:t>This investment has a present value $10; or</a:t>
            </a:r>
          </a:p>
          <a:p>
            <a:pPr marL="457200" indent="-457200">
              <a:buAutoNum type="arabicParenR"/>
            </a:pPr>
            <a:r>
              <a:rPr lang="en-CA" dirty="0"/>
              <a:t>This investment has a return of 50%?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264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6E40E-6272-2644-A5C1-EB187359F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Rate of Return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CAC25-E047-B449-831F-6F62B80E52B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Underlying this question is: What is the required profit?</a:t>
            </a:r>
          </a:p>
          <a:p>
            <a:pPr marL="0" indent="0">
              <a:buNone/>
            </a:pPr>
            <a:endParaRPr lang="en-CA" b="1" dirty="0">
              <a:latin typeface="Open Sans Semibold" panose="020B0606030504020204" pitchFamily="34" charset="0"/>
              <a:ea typeface="Open Sans Semibold" panose="020B0606030504020204" pitchFamily="34" charset="0"/>
              <a:cs typeface="Open Sans Semibold" panose="020B0606030504020204" pitchFamily="34" charset="0"/>
            </a:endParaRPr>
          </a:p>
          <a:p>
            <a:pPr marL="0" indent="0">
              <a:buNone/>
            </a:pPr>
            <a:r>
              <a:rPr lang="en-CA" b="1" dirty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The (relative) return of an investment in a project is known as the </a:t>
            </a:r>
            <a:r>
              <a:rPr lang="en-CA" b="1" u="sng" dirty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internal rate of return</a:t>
            </a:r>
            <a:r>
              <a:rPr lang="en-CA" b="1" dirty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.  </a:t>
            </a:r>
          </a:p>
          <a:p>
            <a:pPr marL="0" indent="0">
              <a:buNone/>
            </a:pPr>
            <a:endParaRPr lang="en-CA" u="sng" dirty="0"/>
          </a:p>
          <a:p>
            <a:pPr marL="0" indent="0">
              <a:buNone/>
            </a:pPr>
            <a:r>
              <a:rPr lang="en-CA" u="sng" dirty="0"/>
              <a:t>Definition</a:t>
            </a:r>
          </a:p>
          <a:p>
            <a:pPr marL="0" indent="0">
              <a:buNone/>
            </a:pPr>
            <a:r>
              <a:rPr lang="en-CA" dirty="0"/>
              <a:t>The IRR is the interest rate that makes both the PW and AW equal zero.</a:t>
            </a:r>
          </a:p>
          <a:p>
            <a:pPr marL="342900" indent="-342900">
              <a:buAutoNum type="arabicPeriod"/>
            </a:pPr>
            <a:r>
              <a:rPr lang="en-CA" dirty="0"/>
              <a:t>The IRR is based only on the project’s cash flow; not other things.</a:t>
            </a:r>
          </a:p>
          <a:p>
            <a:pPr marL="342900" indent="-342900">
              <a:buAutoNum type="arabicPeriod"/>
            </a:pPr>
            <a:r>
              <a:rPr lang="en-CA" dirty="0"/>
              <a:t>For the IRR to exist, both the benefits and costs must be defined.</a:t>
            </a:r>
          </a:p>
          <a:p>
            <a:pPr marL="342900" indent="-342900">
              <a:buAutoNum type="arabicPeriod"/>
            </a:pPr>
            <a:endParaRPr lang="en-CA" dirty="0"/>
          </a:p>
          <a:p>
            <a:pPr marL="342900" indent="-342900">
              <a:buAutoNum type="arabicPeriod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81339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6E40E-6272-2644-A5C1-EB187359F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Internal Rate of Return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8CAC25-E047-B449-831F-6F62B80E52BF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CA" b="1" dirty="0">
                  <a:latin typeface="Open Sans Semibold" panose="020B0606030504020204" pitchFamily="34" charset="0"/>
                  <a:ea typeface="Open Sans Semibold" panose="020B0606030504020204" pitchFamily="34" charset="0"/>
                  <a:cs typeface="Open Sans Semibold" panose="020B0606030504020204" pitchFamily="34" charset="0"/>
                </a:endParaRPr>
              </a:p>
              <a:p>
                <a:pPr marL="0" indent="0">
                  <a:buNone/>
                </a:pPr>
                <a:r>
                  <a:rPr lang="en-CA" b="1" dirty="0">
                    <a:latin typeface="Open Sans Semibold" panose="020B0606030504020204" pitchFamily="34" charset="0"/>
                    <a:ea typeface="Open Sans Semibold" panose="020B0606030504020204" pitchFamily="34" charset="0"/>
                    <a:cs typeface="Open Sans Semibold" panose="020B0606030504020204" pitchFamily="34" charset="0"/>
                  </a:rPr>
                  <a:t>Determine the interest rate,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b="1" i="1" smtClean="0">
                            <a:latin typeface="Cambria Math" panose="02040503050406030204" pitchFamily="18" charset="0"/>
                            <a:ea typeface="Open Sans Semibold" panose="020B0606030504020204" pitchFamily="34" charset="0"/>
                            <a:cs typeface="Open Sans Semibold" panose="020B0606030504020204" pitchFamily="34" charset="0"/>
                          </a:rPr>
                        </m:ctrlPr>
                      </m:sSupPr>
                      <m:e>
                        <m:r>
                          <a:rPr lang="en-CA" b="1" i="1" smtClean="0">
                            <a:latin typeface="Cambria Math" panose="02040503050406030204" pitchFamily="18" charset="0"/>
                            <a:ea typeface="Open Sans Semibold" panose="020B0606030504020204" pitchFamily="34" charset="0"/>
                            <a:cs typeface="Open Sans Semibold" panose="020B0606030504020204" pitchFamily="34" charset="0"/>
                          </a:rPr>
                          <m:t>𝒊</m:t>
                        </m:r>
                      </m:e>
                      <m:sup>
                        <m:r>
                          <a:rPr lang="en-CA" b="1" i="1" smtClean="0">
                            <a:latin typeface="Cambria Math" panose="02040503050406030204" pitchFamily="18" charset="0"/>
                            <a:ea typeface="Open Sans Semibold" panose="020B0606030504020204" pitchFamily="34" charset="0"/>
                            <a:cs typeface="Open Sans Semibold" panose="020B0606030504020204" pitchFamily="34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CA" b="1" dirty="0">
                    <a:latin typeface="Open Sans Semibold" panose="020B0606030504020204" pitchFamily="34" charset="0"/>
                    <a:ea typeface="Open Sans Semibold" panose="020B0606030504020204" pitchFamily="34" charset="0"/>
                    <a:cs typeface="Open Sans Semibold" panose="020B0606030504020204" pitchFamily="34" charset="0"/>
                  </a:rPr>
                  <a:t>, such that the PW of the cash flows is zero.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𝑃𝑊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=0=</m:t>
                      </m:r>
                      <m:nary>
                        <m:naryPr>
                          <m:chr m:val="∑"/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f>
                            <m:f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sSup>
                                        <m:sSupPr>
                                          <m:ctrlPr>
                                            <a:rPr lang="en-CA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CA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  <m:sup>
                                          <m:r>
                                            <a:rPr lang="en-CA" b="0" i="1" smtClean="0"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en-CA" dirty="0"/>
              </a:p>
              <a:p>
                <a:pPr marL="342900" indent="-342900">
                  <a:buAutoNum type="arabicPeriod"/>
                </a:pPr>
                <a:endParaRPr lang="en-CA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8CAC25-E047-B449-831F-6F62B80E52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28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577F4D61-764A-BED4-4724-0E33E96D73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7713" y="3733638"/>
            <a:ext cx="5016574" cy="2678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545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7265E-D128-464D-9252-98D592797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- IRR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E0828-AA4B-F64E-83B8-736C519414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28860" y="1422688"/>
            <a:ext cx="5267815" cy="4877124"/>
          </a:xfrm>
        </p:spPr>
        <p:txBody>
          <a:bodyPr/>
          <a:lstStyle/>
          <a:p>
            <a:pPr marL="0" indent="0">
              <a:buNone/>
            </a:pP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042799-EFD5-805B-D198-D41024D19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86" y="1422688"/>
            <a:ext cx="5969666" cy="3345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924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6E40E-6272-2644-A5C1-EB187359F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Internal Rate of Return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8CAC25-E047-B449-831F-6F62B80E52BF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CA" b="1" dirty="0">
                    <a:latin typeface="Open Sans Semibold" panose="020B0606030504020204" pitchFamily="34" charset="0"/>
                    <a:ea typeface="Open Sans Semibold" panose="020B0606030504020204" pitchFamily="34" charset="0"/>
                    <a:cs typeface="Open Sans Semibold" panose="020B0606030504020204" pitchFamily="34" charset="0"/>
                  </a:rPr>
                  <a:t>Can you see an issue with getting a solution for this equation?</a:t>
                </a:r>
                <a:endParaRPr lang="en-CA" b="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𝑃𝑊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=0=</m:t>
                      </m:r>
                      <m:nary>
                        <m:naryPr>
                          <m:chr m:val="∑"/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f>
                            <m:f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sSup>
                                        <m:sSupPr>
                                          <m:ctrlPr>
                                            <a:rPr lang="en-CA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CA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  <m:sup>
                                          <m:r>
                                            <a:rPr lang="en-CA" b="0" i="1" smtClean="0"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en-CA" dirty="0"/>
              </a:p>
              <a:p>
                <a:pPr marL="342900" indent="-342900">
                  <a:buAutoNum type="arabicPeriod"/>
                </a:pPr>
                <a:endParaRPr lang="en-CA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8CAC25-E047-B449-831F-6F62B80E52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28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9D2F788C-AE63-D4B8-FC0A-E858FBEA1B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9346" y="2811339"/>
            <a:ext cx="4753308" cy="3360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443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6E40E-6272-2644-A5C1-EB187359F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Required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CAC25-E047-B449-831F-6F62B80E52B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To determine an IRR, the following assumptions are required for the method:</a:t>
            </a:r>
            <a:endParaRPr lang="en-CA" u="sng" dirty="0"/>
          </a:p>
          <a:p>
            <a:pPr marL="342900" indent="-342900">
              <a:buAutoNum type="arabicPeriod"/>
            </a:pPr>
            <a:r>
              <a:rPr lang="en-CA" dirty="0"/>
              <a:t>Cash flows are known with certainty.</a:t>
            </a:r>
          </a:p>
          <a:p>
            <a:pPr marL="342900" indent="-342900">
              <a:buAutoNum type="arabicPeriod"/>
            </a:pPr>
            <a:r>
              <a:rPr lang="en-CA" dirty="0"/>
              <a:t>Cash flows occur at the end of each period of 1 through N.</a:t>
            </a:r>
          </a:p>
          <a:p>
            <a:pPr marL="342900" indent="-342900">
              <a:buAutoNum type="arabicPeriod"/>
            </a:pPr>
            <a:r>
              <a:rPr lang="en-CA" dirty="0"/>
              <a:t>Both positive and negative cash flows must be present in the analysis; and</a:t>
            </a:r>
          </a:p>
          <a:p>
            <a:pPr marL="342900" indent="-342900">
              <a:buAutoNum type="arabicPeriod"/>
            </a:pPr>
            <a:r>
              <a:rPr lang="en-CA" dirty="0"/>
              <a:t>The sequence of cash flows can have only 1 sign change between positive and negative cash flows.</a:t>
            </a:r>
          </a:p>
          <a:p>
            <a:pPr marL="342900" indent="-342900">
              <a:buAutoNum type="arabicPeriod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73924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6E40E-6272-2644-A5C1-EB187359F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CAC25-E047-B449-831F-6F62B80E52B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CA" sz="2000" b="1" dirty="0"/>
              <a:t>Independent Projects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n-CA" sz="2000" dirty="0"/>
              <a:t>Select any project where the IRR &gt; MARR</a:t>
            </a:r>
          </a:p>
          <a:p>
            <a:pPr marL="0" indent="0">
              <a:lnSpc>
                <a:spcPct val="100000"/>
              </a:lnSpc>
              <a:buNone/>
            </a:pPr>
            <a:endParaRPr lang="en-CA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CA" sz="2000" b="1" dirty="0"/>
              <a:t>Mutually Exclusive Projects</a:t>
            </a:r>
          </a:p>
          <a:p>
            <a:pPr>
              <a:buFontTx/>
              <a:buChar char="-"/>
            </a:pPr>
            <a:r>
              <a:rPr lang="en-CA" sz="2000" dirty="0"/>
              <a:t>Select the highest IRR?</a:t>
            </a:r>
          </a:p>
          <a:p>
            <a:pPr>
              <a:buFontTx/>
              <a:buChar char="-"/>
            </a:pPr>
            <a:r>
              <a:rPr lang="en-CA" sz="2000" dirty="0"/>
              <a:t>It is important to determine if </a:t>
            </a:r>
            <a:r>
              <a:rPr lang="en-CA" sz="2000" b="1" dirty="0"/>
              <a:t>each incremental investment</a:t>
            </a:r>
            <a:r>
              <a:rPr lang="en-CA" sz="2000" dirty="0"/>
              <a:t> earns at least the MARR</a:t>
            </a:r>
          </a:p>
          <a:p>
            <a:pPr>
              <a:buFontTx/>
              <a:buChar char="-"/>
            </a:pPr>
            <a:endParaRPr lang="en-C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738573-F4D8-5EB5-8E02-FB1C3AC4B9EF}"/>
              </a:ext>
            </a:extLst>
          </p:cNvPr>
          <p:cNvSpPr txBox="1">
            <a:spLocks/>
          </p:cNvSpPr>
          <p:nvPr/>
        </p:nvSpPr>
        <p:spPr>
          <a:xfrm>
            <a:off x="599585" y="3123772"/>
            <a:ext cx="5170199" cy="613213"/>
          </a:xfrm>
          <a:prstGeom prst="roundRect">
            <a:avLst>
              <a:gd name="adj" fmla="val 193"/>
            </a:avLst>
          </a:prstGeom>
          <a:solidFill>
            <a:schemeClr val="bg2">
              <a:lumMod val="85000"/>
            </a:schemeClr>
          </a:solidFill>
          <a:ln>
            <a:solidFill>
              <a:schemeClr val="tx1"/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685800" indent="-225425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System Font Regular"/>
              <a:buChar char="⁃"/>
              <a:tabLst/>
              <a:defRPr sz="16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914400" indent="-225425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143000" marR="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 sz="13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1371600" indent="-225425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3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6pPr>
            <a:lvl7pPr marL="16002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7pPr>
            <a:lvl8pPr marL="18288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8pPr>
            <a:lvl9pPr marL="20574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9pPr>
          </a:lstStyle>
          <a:p>
            <a:pPr marL="0" indent="0" algn="ctr">
              <a:buNone/>
            </a:pPr>
            <a:r>
              <a:rPr lang="en-CA" b="1" u="sng" dirty="0"/>
              <a:t>Highest IRR is not as simple to determine </a:t>
            </a:r>
          </a:p>
        </p:txBody>
      </p:sp>
      <p:pic>
        <p:nvPicPr>
          <p:cNvPr id="1026" name="Picture 2" descr="Incremental Cost - Overview, Calculation, Use, Benefits">
            <a:extLst>
              <a:ext uri="{FF2B5EF4-FFF2-40B4-BE49-F238E27FC236}">
                <a16:creationId xmlns:a16="http://schemas.microsoft.com/office/drawing/2014/main" id="{93F6514F-7A52-2030-F747-8CDB2204A7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357" y="4730842"/>
            <a:ext cx="5893317" cy="1341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2928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7265E-D128-464D-9252-98D592797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IRR for Mutually Exclusive Projects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2E0828-AA4B-F64E-83B8-736C51941466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CA" sz="2000" b="1" u="sng" dirty="0">
                    <a:latin typeface="Open Sans Semibold" panose="020B0706030804020204" pitchFamily="34" charset="0"/>
                    <a:ea typeface="Open Sans Semibold" panose="020B0706030804020204" pitchFamily="34" charset="0"/>
                    <a:cs typeface="Open Sans Semibold" panose="020B0706030804020204" pitchFamily="34" charset="0"/>
                  </a:rPr>
                  <a:t>Process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CA" dirty="0"/>
                  <a:t>Sort the projects from the lowest to highest </a:t>
                </a:r>
                <a:r>
                  <a:rPr lang="en-CA" u="sng" dirty="0"/>
                  <a:t>first cost</a:t>
                </a:r>
                <a:r>
                  <a:rPr lang="en-CA" dirty="0"/>
                  <a:t> and start with it as your current best option.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CA" dirty="0"/>
                  <a:t>Challenge the current best option with the next costlier project from the list.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CA" dirty="0"/>
                  <a:t>Determine if the </a:t>
                </a:r>
                <a:r>
                  <a:rPr lang="en-CA" u="sng" dirty="0"/>
                  <a:t>incremental investment </a:t>
                </a:r>
                <a:r>
                  <a:rPr lang="en-CA" dirty="0"/>
                  <a:t>has an IRR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CA" dirty="0"/>
                  <a:t> MARR. </a:t>
                </a:r>
              </a:p>
              <a:p>
                <a:pPr marL="571500" lvl="1" indent="-342900">
                  <a:buAutoNum type="alphaLcPeriod"/>
                </a:pPr>
                <a:r>
                  <a:rPr lang="en-CA" dirty="0"/>
                  <a:t>If yes, replace the current best option with the challenger;</a:t>
                </a:r>
              </a:p>
              <a:p>
                <a:pPr marL="571500" lvl="1" indent="-342900">
                  <a:buAutoNum type="alphaLcPeriod"/>
                </a:pPr>
                <a:r>
                  <a:rPr lang="en-CA" dirty="0"/>
                  <a:t>If no, repeat to Step 2.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2E0828-AA4B-F64E-83B8-736C519414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15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2A4469F7-9815-73EA-B795-4402EE9042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5590" y="1528762"/>
            <a:ext cx="5076825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328446"/>
      </p:ext>
    </p:extLst>
  </p:cSld>
  <p:clrMapOvr>
    <a:masterClrMapping/>
  </p:clrMapOvr>
</p:sld>
</file>

<file path=ppt/theme/theme1.xml><?xml version="1.0" encoding="utf-8"?>
<a:theme xmlns:a="http://schemas.openxmlformats.org/drawingml/2006/main" name="Queen's University Presentation">
  <a:themeElements>
    <a:clrScheme name="Custom 16">
      <a:dk1>
        <a:srgbClr val="000000"/>
      </a:dk1>
      <a:lt1>
        <a:srgbClr val="EBEBEC"/>
      </a:lt1>
      <a:dk2>
        <a:srgbClr val="B90D30"/>
      </a:dk2>
      <a:lt2>
        <a:srgbClr val="FFFFFF"/>
      </a:lt2>
      <a:accent1>
        <a:srgbClr val="002452"/>
      </a:accent1>
      <a:accent2>
        <a:srgbClr val="1A4771"/>
      </a:accent2>
      <a:accent3>
        <a:srgbClr val="4D7091"/>
      </a:accent3>
      <a:accent4>
        <a:srgbClr val="8099B1"/>
      </a:accent4>
      <a:accent5>
        <a:srgbClr val="B3C2D0"/>
      </a:accent5>
      <a:accent6>
        <a:srgbClr val="CCD6E0"/>
      </a:accent6>
      <a:hlink>
        <a:srgbClr val="335B81"/>
      </a:hlink>
      <a:folHlink>
        <a:srgbClr val="00245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5e5da622-d03b-44d5-8258-2a090d027dba">
      <Terms xmlns="http://schemas.microsoft.com/office/infopath/2007/PartnerControls"/>
    </lcf76f155ced4ddcb4097134ff3c332f>
    <TaxCatchAll xmlns="2a008c20-89da-4e85-ad7f-29602c14038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15F7E0128C3A5429EC19392EC944ECD" ma:contentTypeVersion="15" ma:contentTypeDescription="Create a new document." ma:contentTypeScope="" ma:versionID="c1eb7f3b6a3df3325774a3b5f3f5bcf7">
  <xsd:schema xmlns:xsd="http://www.w3.org/2001/XMLSchema" xmlns:xs="http://www.w3.org/2001/XMLSchema" xmlns:p="http://schemas.microsoft.com/office/2006/metadata/properties" xmlns:ns2="5e5da622-d03b-44d5-8258-2a090d027dba" xmlns:ns3="2a008c20-89da-4e85-ad7f-29602c14038c" targetNamespace="http://schemas.microsoft.com/office/2006/metadata/properties" ma:root="true" ma:fieldsID="7fdfd7d81a93958ed545f3a3682cc911" ns2:_="" ns3:_="">
    <xsd:import namespace="5e5da622-d03b-44d5-8258-2a090d027dba"/>
    <xsd:import namespace="2a008c20-89da-4e85-ad7f-29602c14038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LengthInSecond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5da622-d03b-44d5-8258-2a090d027db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cbd2e69d-a885-47d9-a849-8bc90acf94c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008c20-89da-4e85-ad7f-29602c14038c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8" nillable="true" ma:displayName="Taxonomy Catch All Column" ma:hidden="true" ma:list="{0486d584-1209-4e23-b6db-207f344022dc}" ma:internalName="TaxCatchAll" ma:showField="CatchAllData" ma:web="2a008c20-89da-4e85-ad7f-29602c140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CF2E5A3-F13C-4E95-B68F-B21C9B2B9569}">
  <ds:schemaRefs>
    <ds:schemaRef ds:uri="1e59d818-3dda-4b8d-a058-ca1daae95e60"/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purl.org/dc/elements/1.1/"/>
    <ds:schemaRef ds:uri="9bb0f450-2dcc-4079-a193-20cc67dc94b2"/>
    <ds:schemaRef ds:uri="http://schemas.microsoft.com/office/2006/metadata/properties"/>
    <ds:schemaRef ds:uri="http://purl.org/dc/terms/"/>
    <ds:schemaRef ds:uri="5e5da622-d03b-44d5-8258-2a090d027dba"/>
    <ds:schemaRef ds:uri="2a008c20-89da-4e85-ad7f-29602c14038c"/>
  </ds:schemaRefs>
</ds:datastoreItem>
</file>

<file path=customXml/itemProps2.xml><?xml version="1.0" encoding="utf-8"?>
<ds:datastoreItem xmlns:ds="http://schemas.openxmlformats.org/officeDocument/2006/customXml" ds:itemID="{BFE81BC4-925A-4B49-A6EF-ADFCA9D5405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9F80712-1778-4D6B-BE4E-57CE4A7F55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e5da622-d03b-44d5-8258-2a090d027dba"/>
    <ds:schemaRef ds:uri="2a008c20-89da-4e85-ad7f-29602c14038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8427</TotalTime>
  <Words>760</Words>
  <Application>Microsoft Office PowerPoint</Application>
  <PresentationFormat>Widescreen</PresentationFormat>
  <Paragraphs>85</Paragraphs>
  <Slides>15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Cambria Math</vt:lpstr>
      <vt:lpstr>Open Sans</vt:lpstr>
      <vt:lpstr>Open Sans Semibold</vt:lpstr>
      <vt:lpstr>System Font Regular</vt:lpstr>
      <vt:lpstr>Queen's University Presentation</vt:lpstr>
      <vt:lpstr>Comparison Methods 2 Internal and External Rates of Return</vt:lpstr>
      <vt:lpstr>PowerPoint Presentation</vt:lpstr>
      <vt:lpstr>Internal Rate of Return</vt:lpstr>
      <vt:lpstr>Calculating Internal Rate of Return</vt:lpstr>
      <vt:lpstr>Example - IRR</vt:lpstr>
      <vt:lpstr>Calculating Internal Rate of Return</vt:lpstr>
      <vt:lpstr>Required Assumptions</vt:lpstr>
      <vt:lpstr>Evaluation Criteria</vt:lpstr>
      <vt:lpstr>IRR for Mutually Exclusive Projects</vt:lpstr>
      <vt:lpstr>Example – Mutually Exclusive IRR</vt:lpstr>
      <vt:lpstr>PowerPoint Presentation</vt:lpstr>
      <vt:lpstr>External Rate of Return</vt:lpstr>
      <vt:lpstr>Precise ERR</vt:lpstr>
      <vt:lpstr>Approximate ERR</vt:lpstr>
      <vt:lpstr>Advantages and Disadvantages of Comparison Methods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Kanisha Szekely</dc:creator>
  <cp:lastModifiedBy>Matthew J Lee</cp:lastModifiedBy>
  <cp:revision>155</cp:revision>
  <dcterms:created xsi:type="dcterms:W3CDTF">2021-07-23T16:36:50Z</dcterms:created>
  <dcterms:modified xsi:type="dcterms:W3CDTF">2024-05-11T01:23:44Z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0x010100D15F7E0128C3A5429EC19392EC944ECD</vt:lpwstr>
  </property>
</Properties>
</file>