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25" r:id="rId5"/>
    <p:sldId id="333" r:id="rId6"/>
    <p:sldId id="339" r:id="rId7"/>
    <p:sldId id="323" r:id="rId8"/>
    <p:sldId id="341" r:id="rId9"/>
    <p:sldId id="342" r:id="rId10"/>
    <p:sldId id="316" r:id="rId11"/>
    <p:sldId id="340" r:id="rId12"/>
    <p:sldId id="343" r:id="rId13"/>
    <p:sldId id="344" r:id="rId14"/>
    <p:sldId id="345" r:id="rId15"/>
    <p:sldId id="346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3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80000" autoAdjust="0"/>
  </p:normalViewPr>
  <p:slideViewPr>
    <p:cSldViewPr snapToGrid="0" snapToObjects="1">
      <p:cViewPr varScale="1">
        <p:scale>
          <a:sx n="67" d="100"/>
          <a:sy n="67" d="100"/>
        </p:scale>
        <p:origin x="1541" y="48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Engineering projects often involve investment in equipment or other physical assets.  All physical assets lose value, depreciate, over time.</a:t>
            </a:r>
          </a:p>
          <a:p>
            <a:endParaRPr lang="en-CA" dirty="0"/>
          </a:p>
          <a:p>
            <a:r>
              <a:rPr lang="en-CA" dirty="0"/>
              <a:t>We also need to understand depreciation for taxes and accounting (and their affect on how we do our engineering analyses)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0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Assets are pooled by class when doing CCA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5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See T2 Schedule 8 for complexities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6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 mathematical equivalency (interest factors) in converting to PW, FW, AW as necessary after applying tax treatment to individual cash 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2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Market value difficult to estimate</a:t>
            </a:r>
          </a:p>
          <a:p>
            <a:endParaRPr lang="en-CA" dirty="0"/>
          </a:p>
          <a:p>
            <a:r>
              <a:rPr lang="en-CA" dirty="0"/>
              <a:t>Book value can vary from market value and even vary based on the type of book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Market value difficult to estimate</a:t>
            </a:r>
          </a:p>
          <a:p>
            <a:endParaRPr lang="en-CA" dirty="0"/>
          </a:p>
          <a:p>
            <a:r>
              <a:rPr lang="en-CA" dirty="0"/>
              <a:t>Book value can vary from market value and even vary based on the type of book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BV(7) = P – n(P-S/N) = 4400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1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S=P(1-d)^N = 0.1204 (12.04%)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1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8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have been using the before-tax MARR up to this point in the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Depreciation and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DBD Percentage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If the percentage rate for DBD is not specified, we need to determine the appropriate depreciation rate.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=1−</m:t>
                      </m:r>
                      <m:rad>
                        <m:ra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g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80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F4A200-8DB7-0107-7EFA-EFBD56F5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5" y="3429000"/>
            <a:ext cx="4552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An asset will be purchased at a cost of $780,000.  After its 20 year service life, it will have a salvage value of $60,000</a:t>
            </a:r>
          </a:p>
          <a:p>
            <a:pPr marL="0" indent="0">
              <a:buNone/>
            </a:pPr>
            <a:r>
              <a:rPr lang="en-CA" dirty="0"/>
              <a:t>What is the depreciation rate today using DBD?</a:t>
            </a:r>
          </a:p>
        </p:txBody>
      </p:sp>
    </p:spTree>
    <p:extLst>
      <p:ext uri="{BB962C8B-B14F-4D97-AF65-F5344CB8AC3E}">
        <p14:creationId xmlns:p14="http://schemas.microsoft.com/office/powerpoint/2010/main" val="358771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3BE7E-CAD0-4AF2-2D3F-51E220105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8" name="Picture 4" descr="CRA exempts bare trusts from reporting requirements after CPA Canada raises  concerns">
            <a:extLst>
              <a:ext uri="{FF2B5EF4-FFF2-40B4-BE49-F238E27FC236}">
                <a16:creationId xmlns:a16="http://schemas.microsoft.com/office/drawing/2014/main" id="{01AFE55B-8842-7289-F496-012D3764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715" y="0"/>
            <a:ext cx="7608570" cy="570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95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 Canada, Federal and provincial governments levy taxes on both individuals and corporations.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Most significant form of taxation pertinent to economic analyses is </a:t>
            </a:r>
            <a:r>
              <a:rPr lang="en-CA" u="sng" dirty="0"/>
              <a:t>income taxes</a:t>
            </a:r>
            <a:r>
              <a:rPr lang="en-CA" dirty="0"/>
              <a:t>.  Taxes are levied on the portion of net income by an individual (income less credits) or corporation (revenue less expenses).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800"/>
            <a:ext cx="5170199" cy="1559851"/>
          </a:xfrm>
        </p:spPr>
        <p:txBody>
          <a:bodyPr/>
          <a:lstStyle/>
          <a:p>
            <a:pPr algn="ctr"/>
            <a:r>
              <a:rPr lang="en-US" dirty="0"/>
              <a:t>TAXES have SIGNIFICANT impact on the economic viability of a project.</a:t>
            </a:r>
          </a:p>
        </p:txBody>
      </p:sp>
    </p:spTree>
    <p:extLst>
      <p:ext uri="{BB962C8B-B14F-4D97-AF65-F5344CB8AC3E}">
        <p14:creationId xmlns:p14="http://schemas.microsoft.com/office/powerpoint/2010/main" val="187174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u="sng" dirty="0"/>
              <a:t>Individuals</a:t>
            </a:r>
          </a:p>
          <a:p>
            <a:pPr marL="0" indent="0">
              <a:buNone/>
            </a:pPr>
            <a:r>
              <a:rPr lang="en-CA" dirty="0"/>
              <a:t>Based on income less tax credits, and is a progressive system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u="sng" dirty="0"/>
              <a:t>Corporations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CA" dirty="0"/>
              <a:t>Based on revenue less expenses, and is a flat-rate system based on several factors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64CA1-5C5C-CA63-6210-8DD4D7D7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84" y="2568314"/>
            <a:ext cx="5267816" cy="2994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E7C8B5-C8A9-1674-B37F-F2F3D9A54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242" y="2568313"/>
            <a:ext cx="4495050" cy="36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Effect on MARR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Taxes effectively reduce the profit of a project.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Hence, MARR must be set high enough to recognize the taxes that must be paid, without explicitly capturing taxes in the cash flows.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𝑀𝐴𝑅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𝑎𝑓𝑡𝑒𝑟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𝑡𝑎𝑥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𝑀𝐴𝑅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𝑏𝑒𝑓𝑜𝑟𝑒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𝑡𝑎𝑥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CA" dirty="0"/>
                  <a:t> is the corporate tax rate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/>
                  <a:t>Why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CA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1" dirty="0"/>
                  <a:t>?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Profit is revenue less </a:t>
                </a:r>
                <a:r>
                  <a:rPr lang="en-CA" b="1" u="sng" dirty="0"/>
                  <a:t>expenses</a:t>
                </a:r>
                <a:r>
                  <a:rPr lang="en-CA" dirty="0"/>
                  <a:t>; and tax is paid on the profit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7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71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&amp; CCA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1148" y="1422688"/>
            <a:ext cx="5267815" cy="4877124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Capital Cost Allowance (CCA) is the accepted tax accounting system to capture the capital expense related to depreciable assets.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Depreciation is captured as an expense.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CCA was structured to be a fair way to limit the depreciation that a corporation can expense in a given year.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BFE9-9D4B-71A4-16E8-F8E5A2BB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585" y="2026513"/>
            <a:ext cx="4958320" cy="2945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F90EF-862D-17F5-5BB3-C830709C1DA2}"/>
              </a:ext>
            </a:extLst>
          </p:cNvPr>
          <p:cNvSpPr txBox="1"/>
          <p:nvPr/>
        </p:nvSpPr>
        <p:spPr>
          <a:xfrm rot="2370554">
            <a:off x="1067065" y="2261245"/>
            <a:ext cx="4023360" cy="24006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7500" dirty="0"/>
              <a:t>Only Joking</a:t>
            </a:r>
          </a:p>
        </p:txBody>
      </p:sp>
    </p:spTree>
    <p:extLst>
      <p:ext uri="{BB962C8B-B14F-4D97-AF65-F5344CB8AC3E}">
        <p14:creationId xmlns:p14="http://schemas.microsoft.com/office/powerpoint/2010/main" val="86570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Cost Allowance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CCA system is based on a declining balance depreciation model, which specifies the maximum annual rate of depreciation (known as the </a:t>
            </a:r>
            <a:r>
              <a:rPr lang="en-CA" u="sng" dirty="0"/>
              <a:t>CCA rate</a:t>
            </a:r>
            <a:r>
              <a:rPr lang="en-CA" dirty="0"/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Assets are divided up into classes and a CCA rate assigned to each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BFE9-9D4B-71A4-16E8-F8E5A2BB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67400" y="1866576"/>
            <a:ext cx="5725015" cy="26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0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Undepreciated Capital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UCC is effectively the tax book cost for a class of assets.  </a:t>
                </a:r>
                <a:r>
                  <a:rPr lang="en-CA" dirty="0"/>
                  <a:t>UCC does not represent the market value.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Define 2 UCC terms for each year: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The opening,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𝑈𝐶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𝑜𝑝𝑒𝑛𝑖𝑛𝑔</m:t>
                        </m:r>
                      </m:sub>
                    </m:sSub>
                  </m:oMath>
                </a14:m>
                <a:r>
                  <a:rPr lang="en-CA" b="0" dirty="0"/>
                  <a:t>; and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The closing, 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𝑈𝐶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𝑐𝑙𝑜𝑠𝑖𝑛𝑔</m:t>
                        </m:r>
                      </m:sub>
                    </m:sSub>
                  </m:oMath>
                </a14:m>
                <a:endParaRPr lang="en-CA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The calculation for each class is simply: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𝑒𝑛𝑑𝑖𝑛𝑔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𝑜𝑝𝑒𝑛𝑖𝑛𝑔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𝑑𝑖𝑠𝑝𝑜𝑠𝑖𝑡𝑖𝑜𝑛𝑠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𝐶𝐶𝐴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7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CE84B6-27C5-813B-875F-6BC091E5B4C9}"/>
              </a:ext>
            </a:extLst>
          </p:cNvPr>
          <p:cNvSpPr txBox="1"/>
          <p:nvPr/>
        </p:nvSpPr>
        <p:spPr>
          <a:xfrm>
            <a:off x="4084320" y="4931982"/>
            <a:ext cx="4023360" cy="6309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500" dirty="0"/>
              <a:t>With a wrinkle</a:t>
            </a:r>
          </a:p>
        </p:txBody>
      </p:sp>
    </p:spTree>
    <p:extLst>
      <p:ext uri="{BB962C8B-B14F-4D97-AF65-F5344CB8AC3E}">
        <p14:creationId xmlns:p14="http://schemas.microsoft.com/office/powerpoint/2010/main" val="86855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Year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Half year rule – </a:t>
                </a:r>
                <a:r>
                  <a:rPr lang="en-CA" dirty="0"/>
                  <a:t>Only half of the capital cost of acquiring an asset can be claimed in the UCC for the first year.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Rule created to prevent individuals/corporations from purchasing assets at the end of a year, just to immediately sell it in the new year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Calculation becomes:</a:t>
                </a:r>
              </a:p>
              <a:p>
                <a:pPr marL="2286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𝑑𝑖𝑠𝑝𝑜𝑠𝑖𝑡𝑖𝑜𝑛𝑠</m:t>
                      </m:r>
                    </m:oMath>
                  </m:oMathPara>
                </a14:m>
                <a:endParaRPr lang="en-CA" dirty="0"/>
              </a:p>
              <a:p>
                <a:pPr marL="2286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𝐶𝐶𝐴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𝐶𝐶𝐴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CA" dirty="0"/>
              </a:p>
              <a:p>
                <a:pPr marL="2286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𝑈𝐶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𝑟𝑒𝑑𝑢𝑐𝑒𝑑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𝐶𝐶𝐴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𝑝𝑢𝑟𝑐h𝑎𝑠𝑒𝑠</m:t>
                      </m:r>
                    </m:oMath>
                  </m:oMathPara>
                </a14:m>
                <a:endParaRPr lang="en-CA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7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CE84B6-27C5-813B-875F-6BC091E5B4C9}"/>
              </a:ext>
            </a:extLst>
          </p:cNvPr>
          <p:cNvSpPr txBox="1"/>
          <p:nvPr/>
        </p:nvSpPr>
        <p:spPr>
          <a:xfrm>
            <a:off x="3157170" y="2474532"/>
            <a:ext cx="5781920" cy="6309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500" dirty="0"/>
              <a:t>With even more complexities</a:t>
            </a:r>
          </a:p>
        </p:txBody>
      </p:sp>
    </p:spTree>
    <p:extLst>
      <p:ext uri="{BB962C8B-B14F-4D97-AF65-F5344CB8AC3E}">
        <p14:creationId xmlns:p14="http://schemas.microsoft.com/office/powerpoint/2010/main" val="18585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dirty="0"/>
              <a:t>“In this world nothing can be said to be certain, </a:t>
            </a:r>
          </a:p>
          <a:p>
            <a:r>
              <a:rPr lang="en-CA" dirty="0"/>
              <a:t>except death and taxes”</a:t>
            </a:r>
          </a:p>
          <a:p>
            <a:r>
              <a:rPr lang="en-CA" dirty="0"/>
              <a:t>- Benjamin Franklin, 1789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Charter airline purchases 2 aircraft for $25,000 each in 2006.  The CCA rate for aircraft is 25%.</a:t>
            </a:r>
          </a:p>
          <a:p>
            <a:pPr marL="0" indent="0">
              <a:buNone/>
            </a:pPr>
            <a:r>
              <a:rPr lang="en-CA" dirty="0"/>
              <a:t>What is the UCC at year-end for 2006 through 2009?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What if the airline sells an aircraft in 2008 for $10,000?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5BFE9-9D4B-71A4-16E8-F8E5A2BB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67400" y="1773981"/>
            <a:ext cx="5725015" cy="1655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A0811-BF5F-7080-DF66-91C7FE85E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3907905"/>
            <a:ext cx="5725015" cy="164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2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Savings from CCA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u="sng" dirty="0"/>
                  <a:t>Capital Tax Factor (CTF)</a:t>
                </a:r>
              </a:p>
              <a:p>
                <a:pPr marL="0" indent="0">
                  <a:buNone/>
                </a:pPr>
                <a:r>
                  <a:rPr lang="en-CA" dirty="0"/>
                  <a:t>As we saw from the CCA calculation, the CCA is an expense and yield tax savings.</a:t>
                </a:r>
              </a:p>
              <a:p>
                <a:pPr marL="0" indent="0">
                  <a:buNone/>
                </a:pPr>
                <a:r>
                  <a:rPr lang="en-CA" dirty="0"/>
                  <a:t>So, the PW of the initial cost is reduced by the tax savings on the CCA/depreciation in all future years.</a:t>
                </a:r>
                <a:endParaRPr lang="en-CA" b="1" u="sng" dirty="0"/>
              </a:p>
              <a:p>
                <a:pPr marL="0" indent="0">
                  <a:buNone/>
                </a:pPr>
                <a:endParaRPr lang="en-CA" b="1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𝐶𝑇𝐹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Note: CTF assumes infinite life of the asset (and associated tax savings)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578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u="sng" dirty="0"/>
                  <a:t>Capital Salvage Factor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CA" dirty="0"/>
                  <a:t>We therefore need to cutoff the benefit of the tax savings when the asset’s useful life comes to an end, and we sell the asset.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:endParaRPr lang="en-CA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𝐶𝑆𝐹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𝑡𝑑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CA" b="1" dirty="0"/>
                  <a:t>Note: This has implications if the salvage value is zero.  </a:t>
                </a:r>
                <a:r>
                  <a:rPr lang="en-CA" dirty="0"/>
                  <a:t>We will not be covering tax implications of selling at a capital gain/loss.</a:t>
                </a:r>
                <a:endParaRPr lang="en-CA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4"/>
                <a:stretch>
                  <a:fillRect l="-694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441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A97A-9289-B64F-B5A6-BFA99152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Complete Tax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BBC7645B-EF0E-FB4A-8524-B3DE2080E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3174163"/>
                  </p:ext>
                </p:extLst>
              </p:nvPr>
            </p:nvGraphicFramePr>
            <p:xfrm>
              <a:off x="3271937" y="2459736"/>
              <a:ext cx="5552383" cy="1938528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671663">
                      <a:extLst>
                        <a:ext uri="{9D8B030D-6E8A-4147-A177-3AD203B41FA5}">
                          <a16:colId xmlns:a16="http://schemas.microsoft.com/office/drawing/2014/main" val="941155809"/>
                        </a:ext>
                      </a:extLst>
                    </a:gridCol>
                    <a:gridCol w="2880720">
                      <a:extLst>
                        <a:ext uri="{9D8B030D-6E8A-4147-A177-3AD203B41FA5}">
                          <a16:colId xmlns:a16="http://schemas.microsoft.com/office/drawing/2014/main" val="1280349476"/>
                        </a:ext>
                      </a:extLst>
                    </a:gridCol>
                  </a:tblGrid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Component</a:t>
                          </a: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Treatment</a:t>
                          </a: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0858711"/>
                      </a:ext>
                    </a:extLst>
                  </a:tr>
                  <a:tr h="347472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504128"/>
                      </a:ext>
                    </a:extLst>
                  </a:tr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First Cost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Multiply by CTF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66197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Savings or Expenses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Multiply by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b="0" i="1" smtClean="0"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(1−</m:t>
                              </m:r>
                              <m:r>
                                <a:rPr lang="en-CA" sz="1800" b="0" i="1" smtClean="0">
                                  <a:effectLst/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CA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)</a:t>
                          </a: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827410"/>
                      </a:ext>
                    </a:extLst>
                  </a:tr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Salvage Value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Multiply by CSF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6446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6">
                <a:extLst>
                  <a:ext uri="{FF2B5EF4-FFF2-40B4-BE49-F238E27FC236}">
                    <a16:creationId xmlns:a16="http://schemas.microsoft.com/office/drawing/2014/main" id="{BBC7645B-EF0E-FB4A-8524-B3DE2080E3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83174163"/>
                  </p:ext>
                </p:extLst>
              </p:nvPr>
            </p:nvGraphicFramePr>
            <p:xfrm>
              <a:off x="3271937" y="2459736"/>
              <a:ext cx="5552383" cy="1938528"/>
            </p:xfrm>
            <a:graphic>
              <a:graphicData uri="http://schemas.openxmlformats.org/drawingml/2006/table">
                <a:tbl>
                  <a:tblPr firstRow="1" firstCol="1" bandRow="1">
                    <a:tableStyleId>{B301B821-A1FF-4177-AEE7-76D212191A09}</a:tableStyleId>
                  </a:tblPr>
                  <a:tblGrid>
                    <a:gridCol w="2671663">
                      <a:extLst>
                        <a:ext uri="{9D8B030D-6E8A-4147-A177-3AD203B41FA5}">
                          <a16:colId xmlns:a16="http://schemas.microsoft.com/office/drawing/2014/main" val="941155809"/>
                        </a:ext>
                      </a:extLst>
                    </a:gridCol>
                    <a:gridCol w="2880720">
                      <a:extLst>
                        <a:ext uri="{9D8B030D-6E8A-4147-A177-3AD203B41FA5}">
                          <a16:colId xmlns:a16="http://schemas.microsoft.com/office/drawing/2014/main" val="1280349476"/>
                        </a:ext>
                      </a:extLst>
                    </a:gridCol>
                  </a:tblGrid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Component</a:t>
                          </a: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Treatment</a:t>
                          </a: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0858711"/>
                      </a:ext>
                    </a:extLst>
                  </a:tr>
                  <a:tr h="347472">
                    <a:tc gridSpan="2"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endParaRPr lang="en-CA" sz="180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3504128"/>
                      </a:ext>
                    </a:extLst>
                  </a:tr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First Cost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Multiply by CTF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266197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Savings or Expenses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3023" t="-202222" r="-423" b="-7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8827410"/>
                      </a:ext>
                    </a:extLst>
                  </a:tr>
                  <a:tr h="347472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b="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Salvage Value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800"/>
                            </a:lnSpc>
                          </a:pPr>
                          <a:r>
                            <a:rPr lang="en-US" sz="1800" dirty="0">
                              <a:effectLst/>
                              <a:latin typeface="Open Sans" panose="020B0606030504020204" pitchFamily="34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a:t>Multiply by CSF</a:t>
                          </a:r>
                          <a:endParaRPr lang="en-CA" sz="1800" b="0" dirty="0">
                            <a:effectLst/>
                            <a:latin typeface="Open Sans" panose="020B0606030504020204" pitchFamily="34" charset="0"/>
                            <a:ea typeface="Open Sans" panose="020B0606030504020204" pitchFamily="34" charset="0"/>
                            <a:cs typeface="Open Sans" panose="020B0606030504020204" pitchFamily="34" charset="0"/>
                          </a:endParaRPr>
                        </a:p>
                      </a:txBody>
                      <a:tcPr marL="137160" marR="137160" marT="0" marB="0" anchor="ctr">
                        <a:lnL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A7A9A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06446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6144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Quantification of asset loss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Use-related physical loss:</a:t>
            </a:r>
          </a:p>
          <a:p>
            <a:pPr lvl="1">
              <a:lnSpc>
                <a:spcPct val="100000"/>
              </a:lnSpc>
            </a:pPr>
            <a:r>
              <a:rPr lang="en-CA" dirty="0" err="1"/>
              <a:t>Ie</a:t>
            </a:r>
            <a:r>
              <a:rPr lang="en-CA" dirty="0"/>
              <a:t>, wear and tear on your car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Measured in relation to a function of use or production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Time-related loss:</a:t>
            </a:r>
          </a:p>
          <a:p>
            <a:pPr lvl="1">
              <a:lnSpc>
                <a:spcPct val="100000"/>
              </a:lnSpc>
            </a:pPr>
            <a:r>
              <a:rPr lang="en-CA" dirty="0" err="1"/>
              <a:t>Ie</a:t>
            </a:r>
            <a:r>
              <a:rPr lang="en-CA" dirty="0"/>
              <a:t>, rust on your car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Measured in relation to a unit of time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Functional loss:</a:t>
            </a:r>
          </a:p>
          <a:p>
            <a:pPr lvl="1">
              <a:lnSpc>
                <a:spcPct val="100000"/>
              </a:lnSpc>
            </a:pPr>
            <a:r>
              <a:rPr lang="en-CA" dirty="0" err="1"/>
              <a:t>Ie</a:t>
            </a:r>
            <a:r>
              <a:rPr lang="en-CA" dirty="0"/>
              <a:t>, smart phones over flip-phones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Measured in relation to a relative loss of function</a:t>
            </a:r>
          </a:p>
          <a:p>
            <a:pPr lvl="2">
              <a:lnSpc>
                <a:spcPct val="100000"/>
              </a:lnSpc>
            </a:pPr>
            <a:r>
              <a:rPr lang="en-CA" dirty="0"/>
              <a:t>Driven by legislative change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of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Depreciation models used to estimate the value of an asset at a given point in time.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u="sng" dirty="0"/>
              <a:t>Definitions</a:t>
            </a:r>
          </a:p>
          <a:p>
            <a:pPr marL="0" indent="0">
              <a:buNone/>
            </a:pPr>
            <a:r>
              <a:rPr lang="en-CA" b="1" dirty="0"/>
              <a:t>Market Value</a:t>
            </a:r>
          </a:p>
          <a:p>
            <a:pPr>
              <a:buFontTx/>
              <a:buChar char="-"/>
            </a:pPr>
            <a:r>
              <a:rPr lang="en-CA" dirty="0"/>
              <a:t>Value of an asset on the open market (</a:t>
            </a:r>
            <a:r>
              <a:rPr lang="en-CA" dirty="0" err="1"/>
              <a:t>ie</a:t>
            </a:r>
            <a:r>
              <a:rPr lang="en-CA" dirty="0"/>
              <a:t>, sale value)</a:t>
            </a:r>
          </a:p>
          <a:p>
            <a:pPr marL="0" indent="0">
              <a:buNone/>
            </a:pPr>
            <a:r>
              <a:rPr lang="en-CA" b="1" dirty="0"/>
              <a:t>Book Value</a:t>
            </a:r>
          </a:p>
          <a:p>
            <a:pPr>
              <a:buFontTx/>
              <a:buChar char="-"/>
            </a:pPr>
            <a:r>
              <a:rPr lang="en-CA" dirty="0"/>
              <a:t>Value of an asset for accounting purposes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Salvage Value</a:t>
            </a:r>
          </a:p>
          <a:p>
            <a:pPr>
              <a:buFontTx/>
              <a:buChar char="-"/>
            </a:pPr>
            <a:r>
              <a:rPr lang="en-CA" dirty="0"/>
              <a:t>Actual or estimated value at the end of its </a:t>
            </a:r>
            <a:r>
              <a:rPr lang="en-CA" u="sng" dirty="0"/>
              <a:t>useful</a:t>
            </a:r>
            <a:r>
              <a:rPr lang="en-CA" dirty="0"/>
              <a:t> life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Scrap Value</a:t>
            </a:r>
          </a:p>
          <a:p>
            <a:pPr>
              <a:buFontTx/>
              <a:buChar char="-"/>
            </a:pPr>
            <a:r>
              <a:rPr lang="en-CA" dirty="0"/>
              <a:t>Actual or estimated value at the end of its </a:t>
            </a:r>
            <a:r>
              <a:rPr lang="en-CA" u="sng" dirty="0"/>
              <a:t>physical</a:t>
            </a:r>
            <a:r>
              <a:rPr lang="en-CA" dirty="0"/>
              <a:t> life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026" name="Picture 2" descr="Rusty Navy: The Bay Area's 'Mothball Fleet' Enters a New Era | KQED">
            <a:extLst>
              <a:ext uri="{FF2B5EF4-FFF2-40B4-BE49-F238E27FC236}">
                <a16:creationId xmlns:a16="http://schemas.microsoft.com/office/drawing/2014/main" id="{357382D9-52CA-D4E2-BCC6-530EF59A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8" y="288795"/>
            <a:ext cx="2683415" cy="201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90044D-2EEB-86E6-DD35-859486B5B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878" y="4752302"/>
            <a:ext cx="2422537" cy="181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estimate asset 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Managerial decision-making: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Knowing asset values support business transactions (</a:t>
            </a:r>
            <a:r>
              <a:rPr lang="en-CA" dirty="0" err="1"/>
              <a:t>ie</a:t>
            </a:r>
            <a:r>
              <a:rPr lang="en-CA" dirty="0"/>
              <a:t>, loans)</a:t>
            </a:r>
          </a:p>
          <a:p>
            <a:pPr marL="228600" lvl="1" indent="0">
              <a:lnSpc>
                <a:spcPct val="100000"/>
              </a:lnSpc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Planning: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Replacement decisions require knowing these values</a:t>
            </a:r>
          </a:p>
          <a:p>
            <a:pPr marL="228600" lvl="1" indent="0">
              <a:lnSpc>
                <a:spcPct val="100000"/>
              </a:lnSpc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Tax compliance: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Taxes paid on </a:t>
            </a:r>
            <a:r>
              <a:rPr lang="en-CA" u="sng" dirty="0"/>
              <a:t>net income</a:t>
            </a:r>
            <a:r>
              <a:rPr lang="en-CA" dirty="0"/>
              <a:t> (</a:t>
            </a:r>
            <a:r>
              <a:rPr lang="en-CA" dirty="0" err="1"/>
              <a:t>ie</a:t>
            </a:r>
            <a:r>
              <a:rPr lang="en-CA" dirty="0"/>
              <a:t>, revenue less expenses)</a:t>
            </a:r>
          </a:p>
          <a:p>
            <a:pPr lvl="1">
              <a:lnSpc>
                <a:spcPct val="100000"/>
              </a:lnSpc>
            </a:pPr>
            <a:r>
              <a:rPr lang="en-CA" dirty="0"/>
              <a:t>Regulations on the amount of depreciation that can be expensed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6276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dirty="0"/>
              <a:t>Many different models exist, but 2 are primarily used in Canada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u="sng" dirty="0"/>
              <a:t>Straight Line Depreciation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u="sng" dirty="0"/>
              <a:t>Declining Balance Depreciation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DC43B-A8A0-B88D-A6B1-5C739B67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39" y="3325393"/>
            <a:ext cx="4557105" cy="2237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02763-A650-8264-CBB9-C9C9ACE94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85" y="3331696"/>
            <a:ext cx="4599764" cy="22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Straight-Line Depreciation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SLD assumes a constant rate of value (linear) loss over the life cycle.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– Purchase price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/>
                  <a:t> – Salvage Value at time 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– Useful life of N periods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Easy to calculate, but not realistic for physical assets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45BFE9-9D4B-71A4-16E8-F8E5A2BB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2310287"/>
            <a:ext cx="4554107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An asset purchased 7 years ago for $10,000 has a service life of 10 years.  It can be sold at the end of its service life for $2,000.</a:t>
            </a:r>
          </a:p>
          <a:p>
            <a:pPr marL="0" indent="0">
              <a:buNone/>
            </a:pPr>
            <a:r>
              <a:rPr lang="en-CA" dirty="0"/>
              <a:t>What is the book value today using SLD?</a:t>
            </a:r>
          </a:p>
        </p:txBody>
      </p:sp>
    </p:spTree>
    <p:extLst>
      <p:ext uri="{BB962C8B-B14F-4D97-AF65-F5344CB8AC3E}">
        <p14:creationId xmlns:p14="http://schemas.microsoft.com/office/powerpoint/2010/main" val="70507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Declining Balance Depreciation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DBD models loss at a a constant proportion of value (percentage) loss over the life cycle.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𝐵𝑉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– Book Value at time 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dirty="0"/>
                  <a:t> – fixed depreciation percentage rate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Matches realistic asset value loss</a:t>
                </a:r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Mandated tax reporting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45BFE9-9D4B-71A4-16E8-F8E5A2BB3F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4602" y="2323693"/>
            <a:ext cx="4554107" cy="221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02371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2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8475</TotalTime>
  <Words>1286</Words>
  <Application>Microsoft Office PowerPoint</Application>
  <PresentationFormat>Widescreen</PresentationFormat>
  <Paragraphs>189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Open Sans</vt:lpstr>
      <vt:lpstr>Open Sans Semibold</vt:lpstr>
      <vt:lpstr>System Font Regular</vt:lpstr>
      <vt:lpstr>Queen's University Presentation</vt:lpstr>
      <vt:lpstr>Depreciation and Taxes</vt:lpstr>
      <vt:lpstr>PowerPoint Presentation</vt:lpstr>
      <vt:lpstr>Depreciation</vt:lpstr>
      <vt:lpstr>Valuation of Assets</vt:lpstr>
      <vt:lpstr>Why estimate asset values?</vt:lpstr>
      <vt:lpstr>Depreciation Models</vt:lpstr>
      <vt:lpstr>Straight-Line Depreciation</vt:lpstr>
      <vt:lpstr>Example</vt:lpstr>
      <vt:lpstr>Declining Balance Depreciation</vt:lpstr>
      <vt:lpstr>Determining DBD Percentage Rate</vt:lpstr>
      <vt:lpstr>Example</vt:lpstr>
      <vt:lpstr>PowerPoint Presentation</vt:lpstr>
      <vt:lpstr>Taxes</vt:lpstr>
      <vt:lpstr>Income Taxes</vt:lpstr>
      <vt:lpstr>Tax Effect on MARR</vt:lpstr>
      <vt:lpstr>Depreciation &amp; CCA System</vt:lpstr>
      <vt:lpstr>Capital Cost Allowance System</vt:lpstr>
      <vt:lpstr>Undepreciated Capital Cost</vt:lpstr>
      <vt:lpstr>Half Year Rule</vt:lpstr>
      <vt:lpstr>Example</vt:lpstr>
      <vt:lpstr>Tax Savings from CCA</vt:lpstr>
      <vt:lpstr>Components of a Complete Tax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159</cp:revision>
  <dcterms:created xsi:type="dcterms:W3CDTF">2021-07-23T16:36:50Z</dcterms:created>
  <dcterms:modified xsi:type="dcterms:W3CDTF">2024-05-14T23:41:19Z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