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333" r:id="rId6"/>
    <p:sldId id="339" r:id="rId7"/>
    <p:sldId id="342" r:id="rId8"/>
    <p:sldId id="341" r:id="rId9"/>
    <p:sldId id="343" r:id="rId10"/>
    <p:sldId id="323" r:id="rId11"/>
    <p:sldId id="316" r:id="rId12"/>
    <p:sldId id="340" r:id="rId13"/>
    <p:sldId id="344" r:id="rId14"/>
    <p:sldId id="345" r:id="rId15"/>
    <p:sldId id="346" r:id="rId16"/>
    <p:sldId id="347" r:id="rId17"/>
    <p:sldId id="34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A9AC"/>
    <a:srgbClr val="EBEBEC"/>
    <a:srgbClr val="FABD0F"/>
    <a:srgbClr val="B4C0CC"/>
    <a:srgbClr val="788CA3"/>
    <a:srgbClr val="3C5979"/>
    <a:srgbClr val="212121"/>
    <a:srgbClr val="002451"/>
    <a:srgbClr val="B90E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89FE02-BC00-8945-A8BB-56B9E4FC0F68}" v="6" dt="2022-03-22T03:36:03.1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52"/>
    <p:restoredTop sz="75742" autoAdjust="0"/>
  </p:normalViewPr>
  <p:slideViewPr>
    <p:cSldViewPr snapToGrid="0" snapToObjects="1">
      <p:cViewPr varScale="1">
        <p:scale>
          <a:sx n="63" d="100"/>
          <a:sy n="63" d="100"/>
        </p:scale>
        <p:origin x="1699" y="62"/>
      </p:cViewPr>
      <p:guideLst/>
    </p:cSldViewPr>
  </p:slideViewPr>
  <p:outlineViewPr>
    <p:cViewPr>
      <p:scale>
        <a:sx n="33" d="100"/>
        <a:sy n="33" d="100"/>
      </p:scale>
      <p:origin x="0" y="-134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26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lley Weir" userId="81f69123-56ed-4a7a-aef7-429e2ee3f189" providerId="ADAL" clId="{A589FE02-BC00-8945-A8BB-56B9E4FC0F68}"/>
    <pc:docChg chg="modSld">
      <pc:chgData name="Shelley Weir" userId="81f69123-56ed-4a7a-aef7-429e2ee3f189" providerId="ADAL" clId="{A589FE02-BC00-8945-A8BB-56B9E4FC0F68}" dt="2022-03-22T03:36:04.693" v="11" actId="20577"/>
      <pc:docMkLst>
        <pc:docMk/>
      </pc:docMkLst>
      <pc:sldChg chg="modSp mod">
        <pc:chgData name="Shelley Weir" userId="81f69123-56ed-4a7a-aef7-429e2ee3f189" providerId="ADAL" clId="{A589FE02-BC00-8945-A8BB-56B9E4FC0F68}" dt="2022-03-22T03:35:48.769" v="3" actId="20577"/>
        <pc:sldMkLst>
          <pc:docMk/>
          <pc:sldMk cId="3857328446" sldId="316"/>
        </pc:sldMkLst>
        <pc:spChg chg="mod">
          <ac:chgData name="Shelley Weir" userId="81f69123-56ed-4a7a-aef7-429e2ee3f189" providerId="ADAL" clId="{A589FE02-BC00-8945-A8BB-56B9E4FC0F68}" dt="2022-03-22T03:35:48.769" v="3" actId="20577"/>
          <ac:spMkLst>
            <pc:docMk/>
            <pc:sldMk cId="3857328446" sldId="316"/>
            <ac:spMk id="3" creationId="{772E0828-AA4B-F64E-83B8-736C51941466}"/>
          </ac:spMkLst>
        </pc:spChg>
      </pc:sldChg>
      <pc:sldChg chg="modSp">
        <pc:chgData name="Shelley Weir" userId="81f69123-56ed-4a7a-aef7-429e2ee3f189" providerId="ADAL" clId="{A589FE02-BC00-8945-A8BB-56B9E4FC0F68}" dt="2022-03-22T03:30:13.710" v="1"/>
        <pc:sldMkLst>
          <pc:docMk/>
          <pc:sldMk cId="2557967965" sldId="323"/>
        </pc:sldMkLst>
        <pc:spChg chg="mod">
          <ac:chgData name="Shelley Weir" userId="81f69123-56ed-4a7a-aef7-429e2ee3f189" providerId="ADAL" clId="{A589FE02-BC00-8945-A8BB-56B9E4FC0F68}" dt="2022-03-22T03:30:10.660" v="0"/>
          <ac:spMkLst>
            <pc:docMk/>
            <pc:sldMk cId="2557967965" sldId="323"/>
            <ac:spMk id="3" creationId="{EAC86388-A53C-9D49-9351-0A918DCDC1B7}"/>
          </ac:spMkLst>
        </pc:spChg>
        <pc:spChg chg="mod">
          <ac:chgData name="Shelley Weir" userId="81f69123-56ed-4a7a-aef7-429e2ee3f189" providerId="ADAL" clId="{A589FE02-BC00-8945-A8BB-56B9E4FC0F68}" dt="2022-03-22T03:30:13.710" v="1"/>
          <ac:spMkLst>
            <pc:docMk/>
            <pc:sldMk cId="2557967965" sldId="323"/>
            <ac:spMk id="4" creationId="{E4E7747D-C406-BE43-8B64-A7183A9CBE92}"/>
          </ac:spMkLst>
        </pc:spChg>
      </pc:sldChg>
      <pc:sldChg chg="modSp mod">
        <pc:chgData name="Shelley Weir" userId="81f69123-56ed-4a7a-aef7-429e2ee3f189" providerId="ADAL" clId="{A589FE02-BC00-8945-A8BB-56B9E4FC0F68}" dt="2022-03-22T03:36:00.165" v="9" actId="20577"/>
        <pc:sldMkLst>
          <pc:docMk/>
          <pc:sldMk cId="422194399" sldId="326"/>
        </pc:sldMkLst>
        <pc:spChg chg="mod">
          <ac:chgData name="Shelley Weir" userId="81f69123-56ed-4a7a-aef7-429e2ee3f189" providerId="ADAL" clId="{A589FE02-BC00-8945-A8BB-56B9E4FC0F68}" dt="2022-03-22T03:36:00.165" v="9" actId="20577"/>
          <ac:spMkLst>
            <pc:docMk/>
            <pc:sldMk cId="422194399" sldId="326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6:04.693" v="11" actId="20577"/>
        <pc:sldMkLst>
          <pc:docMk/>
          <pc:sldMk cId="4122908231" sldId="327"/>
        </pc:sldMkLst>
        <pc:spChg chg="mod">
          <ac:chgData name="Shelley Weir" userId="81f69123-56ed-4a7a-aef7-429e2ee3f189" providerId="ADAL" clId="{A589FE02-BC00-8945-A8BB-56B9E4FC0F68}" dt="2022-03-22T03:36:04.693" v="11" actId="20577"/>
          <ac:spMkLst>
            <pc:docMk/>
            <pc:sldMk cId="4122908231" sldId="327"/>
            <ac:spMk id="3" creationId="{8EF86291-65EC-A044-B1DD-09014EEEB67A}"/>
          </ac:spMkLst>
        </pc:spChg>
      </pc:sldChg>
      <pc:sldChg chg="modSp mod">
        <pc:chgData name="Shelley Weir" userId="81f69123-56ed-4a7a-aef7-429e2ee3f189" providerId="ADAL" clId="{A589FE02-BC00-8945-A8BB-56B9E4FC0F68}" dt="2022-03-22T03:35:54.906" v="7" actId="20577"/>
        <pc:sldMkLst>
          <pc:docMk/>
          <pc:sldMk cId="705071987" sldId="340"/>
        </pc:sldMkLst>
        <pc:spChg chg="mod">
          <ac:chgData name="Shelley Weir" userId="81f69123-56ed-4a7a-aef7-429e2ee3f189" providerId="ADAL" clId="{A589FE02-BC00-8945-A8BB-56B9E4FC0F68}" dt="2022-03-22T03:35:54.906" v="7" actId="20577"/>
          <ac:spMkLst>
            <pc:docMk/>
            <pc:sldMk cId="705071987" sldId="340"/>
            <ac:spMk id="3" creationId="{C315FA84-B4D6-EE41-A26D-80148D2A1748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F59-D545-AAD9-B47ADC4F736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F59-D545-AAD9-B47ADC4F736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F59-D545-AAD9-B47ADC4F736A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F59-D545-AAD9-B47ADC4F736A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4F59-D545-AAD9-B47ADC4F73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058634352219098E-2"/>
          <c:y val="3.8938053097345132E-2"/>
          <c:w val="0.94788273129556178"/>
          <c:h val="0.7788887185561981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496-5843-ACB9-1A24B77F9CB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496-5843-ACB9-1A24B77F9CB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496-5843-ACB9-1A24B77F9CB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</c:strCache>
            </c:strRef>
          </c:cat>
          <c:val>
            <c:numRef>
              <c:f>Sheet1!$E$2:$E$4</c:f>
              <c:numCache>
                <c:formatCode>General</c:formatCode>
                <c:ptCount val="3"/>
                <c:pt idx="0">
                  <c:v>3.2</c:v>
                </c:pt>
                <c:pt idx="1">
                  <c:v>3</c:v>
                </c:pt>
                <c:pt idx="2">
                  <c:v>3.8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496-5843-ACB9-1A24B77F9C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13782015"/>
        <c:axId val="1113821359"/>
      </c:barChart>
      <c:catAx>
        <c:axId val="111378201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13821359"/>
        <c:crosses val="autoZero"/>
        <c:auto val="1"/>
        <c:lblAlgn val="ctr"/>
        <c:lblOffset val="100"/>
        <c:noMultiLvlLbl val="0"/>
      </c:catAx>
      <c:valAx>
        <c:axId val="1113821359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accent4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113782015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9.8525448358090323E-2"/>
          <c:y val="0.8532249124709701"/>
          <c:w val="0.80590523156888072"/>
          <c:h val="9.478072803866852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bg1">
                  <a:lumMod val="50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854CC67-1E9B-4C4E-B5D1-7D7729F5F8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E74E3-15AF-CB4E-A155-EB0F5B59EF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28A25-1BAA-A74E-AC84-5453BCE91025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B8721A-5977-B143-8AB1-2715B114406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52D89-0639-B248-B2AE-D88CCFDEC90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83FD-F661-8C46-B7DE-28696DF123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1860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A1A44-ACB7-774B-9A64-64B42C3402D6}" type="datetimeFigureOut">
              <a:rPr lang="en-US" smtClean="0"/>
              <a:t>5/19/2024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64D6FF-E85B-FF4F-B2E6-59386CDF92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11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3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5206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 3 requires significant assumptions and intricate calculations.  For the purpose of engineering economic analyses, it is simpler and often acceptable to assume Option 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86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One year principle useful when looking at a Defender that has been in place for many years and is known to be near the end of its economic and service life.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90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d = 1-(72000/8077)^(1/10)</a:t>
            </a:r>
          </a:p>
          <a:p>
            <a:endParaRPr lang="en-CA" dirty="0"/>
          </a:p>
          <a:p>
            <a:r>
              <a:rPr lang="en-CA" dirty="0"/>
              <a:t>S(n) = 72000(1-d)^n</a:t>
            </a:r>
          </a:p>
          <a:p>
            <a:endParaRPr lang="en-CA" dirty="0"/>
          </a:p>
          <a:p>
            <a:r>
              <a:rPr lang="en-CA" dirty="0"/>
              <a:t>S(1) = 57,600</a:t>
            </a:r>
          </a:p>
          <a:p>
            <a:r>
              <a:rPr lang="en-CA" dirty="0"/>
              <a:t>EAC(1) = (P+I-S)(A/P, 12%, 1) + S(0.12) + 2000 = 28,646</a:t>
            </a:r>
          </a:p>
          <a:p>
            <a:endParaRPr lang="en-CA" dirty="0"/>
          </a:p>
          <a:p>
            <a:r>
              <a:rPr lang="en-CA" dirty="0"/>
              <a:t>S(2) = 46,080</a:t>
            </a:r>
          </a:p>
          <a:p>
            <a:r>
              <a:rPr lang="en-CA" dirty="0"/>
              <a:t>EAC(2) = (P+I-S)(A/P, 12%, 2) + S(0.12) + 2000 = 24,772</a:t>
            </a:r>
          </a:p>
          <a:p>
            <a:endParaRPr lang="en-CA" dirty="0"/>
          </a:p>
          <a:p>
            <a:r>
              <a:rPr lang="en-CA" dirty="0"/>
              <a:t>S(3) = 36,864</a:t>
            </a:r>
          </a:p>
          <a:p>
            <a:r>
              <a:rPr lang="en-CA" dirty="0"/>
              <a:t>EAC(3) = (P+I-S)(A/P, 12%, 3) + S(0.12) + 2000 = 22,391</a:t>
            </a:r>
          </a:p>
          <a:p>
            <a:endParaRPr lang="en-CA" dirty="0"/>
          </a:p>
          <a:p>
            <a:r>
              <a:rPr lang="en-CA" dirty="0"/>
              <a:t>S(4) = 29,491</a:t>
            </a:r>
          </a:p>
          <a:p>
            <a:r>
              <a:rPr lang="en-CA" dirty="0"/>
              <a:t>EAC(4) = (P+I-S)(A/P, 12%, 4) + S(0.12) + 2000 = 20,593</a:t>
            </a:r>
          </a:p>
          <a:p>
            <a:endParaRPr lang="en-CA" dirty="0"/>
          </a:p>
          <a:p>
            <a:r>
              <a:rPr lang="en-CA" dirty="0"/>
              <a:t>S(5) = 23,593</a:t>
            </a:r>
          </a:p>
          <a:p>
            <a:r>
              <a:rPr lang="en-CA" dirty="0"/>
              <a:t>EAC(5) = (P+I-S)(A/P, 12%, 5) + S(0.12) + 2000 = 19,153</a:t>
            </a:r>
          </a:p>
          <a:p>
            <a:endParaRPr lang="en-CA" dirty="0"/>
          </a:p>
          <a:p>
            <a:r>
              <a:rPr lang="en-CA" dirty="0"/>
              <a:t>S(6) = 18,874</a:t>
            </a:r>
          </a:p>
          <a:p>
            <a:r>
              <a:rPr lang="en-CA" dirty="0"/>
              <a:t>EAC(6) = (P+I-S)(A/P, 12%, 6) + S(0.12) + 2000 + 3500 (A/F, 12%, 6) = 18,399</a:t>
            </a:r>
          </a:p>
          <a:p>
            <a:endParaRPr lang="en-CA" dirty="0"/>
          </a:p>
          <a:p>
            <a:r>
              <a:rPr lang="en-CA" dirty="0"/>
              <a:t>S(7) = 15,099</a:t>
            </a:r>
          </a:p>
          <a:p>
            <a:r>
              <a:rPr lang="en-CA" dirty="0"/>
              <a:t>EAC(7) = (P+I-S)(A/P, 12%, 7) + S(0.12) + 2000 + 3500 (P/G, 12%, 3)(P/F, 12%, 4)(A/P, 12%, 7) = 18,067</a:t>
            </a:r>
          </a:p>
          <a:p>
            <a:endParaRPr lang="en-CA" dirty="0"/>
          </a:p>
          <a:p>
            <a:r>
              <a:rPr lang="en-CA" dirty="0"/>
              <a:t>S(8) = 12,080</a:t>
            </a:r>
          </a:p>
          <a:p>
            <a:r>
              <a:rPr lang="en-CA" dirty="0"/>
              <a:t>EAC(8) = (P+I-S)(A/P, 12%, 8) + S(0.12) + 2000 + 3500 (P/G, 12%, 4)(P/F, 12%, 4)(A/P, 12%, 8) = 18,008</a:t>
            </a:r>
          </a:p>
          <a:p>
            <a:endParaRPr lang="en-CA" dirty="0"/>
          </a:p>
          <a:p>
            <a:r>
              <a:rPr lang="en-CA" dirty="0"/>
              <a:t>S(9) = 9,664</a:t>
            </a:r>
          </a:p>
          <a:p>
            <a:r>
              <a:rPr lang="en-CA" dirty="0"/>
              <a:t>EAC(9) = (P+I-S)(A/P, 12%, 9) + S(0.12) + 2000 + 3500 (P/G, 12%, 5)(P/F, 12%, 4)(A/P, 12%, 9) = 18,135</a:t>
            </a: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64D6FF-E85B-FF4F-B2E6-59386CDF929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696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22C951-416A-1442-8F3A-220C4BD0C557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908B9-9AF8-094E-B6F0-BA0132A3F2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924" y="838200"/>
            <a:ext cx="10891875" cy="2284568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 b="1" i="0" spc="1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59C2B5-FD32-5E49-900B-B13AFC4BAF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924" y="3238578"/>
            <a:ext cx="10891875" cy="53873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2000" b="1" i="0" spc="5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794D79B-4955-544D-9341-1E1E443C433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4800" y="4728727"/>
            <a:ext cx="10891875" cy="389812"/>
          </a:xfrm>
        </p:spPr>
        <p:txBody>
          <a:bodyPr anchor="b" anchorCtr="0"/>
          <a:lstStyle>
            <a:lvl1pPr marL="0" indent="0">
              <a:buNone/>
              <a:defRPr sz="1400" b="1" i="0" spc="200" baseline="0">
                <a:solidFill>
                  <a:schemeClr val="bg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MONTH XX, YEAR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9E08A7-EA70-124E-8872-8417C96B1F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4485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aphicFrame>
        <p:nvGraphicFramePr>
          <p:cNvPr id="6" name="Content Placeholder 6">
            <a:extLst>
              <a:ext uri="{FF2B5EF4-FFF2-40B4-BE49-F238E27FC236}">
                <a16:creationId xmlns:a16="http://schemas.microsoft.com/office/drawing/2014/main" id="{DADEF27F-CC03-834D-A185-0B73C517815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94836529"/>
              </p:ext>
            </p:extLst>
          </p:nvPr>
        </p:nvGraphicFramePr>
        <p:xfrm>
          <a:off x="685800" y="1444486"/>
          <a:ext cx="10810875" cy="4718304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3714391">
                  <a:extLst>
                    <a:ext uri="{9D8B030D-6E8A-4147-A177-3AD203B41FA5}">
                      <a16:colId xmlns:a16="http://schemas.microsoft.com/office/drawing/2014/main" val="941155809"/>
                    </a:ext>
                  </a:extLst>
                </a:gridCol>
                <a:gridCol w="1837992">
                  <a:extLst>
                    <a:ext uri="{9D8B030D-6E8A-4147-A177-3AD203B41FA5}">
                      <a16:colId xmlns:a16="http://schemas.microsoft.com/office/drawing/2014/main" val="3853484078"/>
                    </a:ext>
                  </a:extLst>
                </a:gridCol>
                <a:gridCol w="5258492">
                  <a:extLst>
                    <a:ext uri="{9D8B030D-6E8A-4147-A177-3AD203B41FA5}">
                      <a16:colId xmlns:a16="http://schemas.microsoft.com/office/drawing/2014/main" val="3777659007"/>
                    </a:ext>
                  </a:extLst>
                </a:gridCol>
              </a:tblGrid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Cost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Notes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0858711"/>
                  </a:ext>
                </a:extLst>
              </a:tr>
              <a:tr h="347472">
                <a:tc gridSpan="3"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Sub-category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73504128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2661979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consectetur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adipiscing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elit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, sed do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eiusmod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tempor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incididunt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ut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labore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 et dolore magna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aliqua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8827410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064466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7999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896557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125131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572193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5221844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667249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903452"/>
                  </a:ext>
                </a:extLst>
              </a:tr>
              <a:tr h="347472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b="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1800"/>
                        </a:lnSpc>
                      </a:pPr>
                      <a:r>
                        <a:rPr lang="en-US" sz="120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$1,000.00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</a:pP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Lorem ipsum dolor sit </a:t>
                      </a:r>
                      <a:r>
                        <a:rPr lang="en-US" sz="1200" dirty="0" err="1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amet</a:t>
                      </a:r>
                      <a:r>
                        <a:rPr lang="en-US" sz="1200" dirty="0">
                          <a:effectLst/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.</a:t>
                      </a:r>
                      <a:endParaRPr lang="en-CA" sz="1200" b="0" dirty="0"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  <a:cs typeface="Open Sans" panose="020B0606030504020204" pitchFamily="34" charset="0"/>
                      </a:endParaRPr>
                    </a:p>
                  </a:txBody>
                  <a:tcPr marL="137160" marR="137160" marT="0" marB="0" anchor="ctr">
                    <a:lnL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A7A9A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8776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45787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p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62375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B55DD1-AEE8-0B4A-8BF7-3E7E9CFB17C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65528" y="1676113"/>
            <a:ext cx="4460944" cy="33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966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8" userDrawn="1">
          <p15:clr>
            <a:srgbClr val="FBAE40"/>
          </p15:clr>
        </p15:guide>
        <p15:guide id="2" orient="horz" pos="2808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paragraph / quote p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515533" y="838200"/>
            <a:ext cx="9160934" cy="4191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tabLst/>
              <a:defRPr sz="22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39231-8104-2C4D-B887-C76C49B4B755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0E5017-6E1C-5D4E-A493-781F6C08DC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553575" y="6057900"/>
            <a:ext cx="19431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1377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one colum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241A-FE81-E045-A53F-CCB1ECEF6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5" y="557498"/>
            <a:ext cx="10897200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4B1D494-1163-FD4D-87D9-F88FDD1418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10897090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1145103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– two column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710339-FCEB-864A-BE99-139C449C30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90E677D-56A4-5F4D-AB35-5014A471F121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228860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7746440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phot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5292A029-F549-3740-BF04-29AC6D61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DB2C69-F649-2E41-A435-292B23F4B6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15028900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all-out box – gre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B6CA14FC-D5E3-E847-A5CB-16350B11C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A88CE5-A779-0641-85F6-BEC2C1831B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5711D0-D8F4-4A49-9587-EDE19A5ED6DB}"/>
              </a:ext>
            </a:extLst>
          </p:cNvPr>
          <p:cNvSpPr/>
          <p:nvPr userDrawn="1"/>
        </p:nvSpPr>
        <p:spPr>
          <a:xfrm>
            <a:off x="0" y="5715000"/>
            <a:ext cx="12192000" cy="1143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7C48E1BB-06F0-0B44-BA97-6B860B59B8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324600" y="1447800"/>
            <a:ext cx="5170199" cy="2560124"/>
          </a:xfrm>
          <a:prstGeom prst="roundRect">
            <a:avLst>
              <a:gd name="adj" fmla="val 193"/>
            </a:avLst>
          </a:prstGeom>
          <a:solidFill>
            <a:schemeClr val="bg1"/>
          </a:solidFill>
          <a:ln w="12700">
            <a:noFill/>
          </a:ln>
        </p:spPr>
        <p:txBody>
          <a:bodyPr wrap="square" lIns="457200" tIns="457200" rIns="457200" bIns="457200" anchor="t" anchorCtr="0">
            <a:spAutoFit/>
          </a:bodyPr>
          <a:lstStyle>
            <a:lvl1pPr marL="0" indent="0">
              <a:lnSpc>
                <a:spcPts val="2560"/>
              </a:lnSpc>
              <a:spcBef>
                <a:spcPts val="0"/>
              </a:spcBef>
              <a:spcAft>
                <a:spcPts val="0"/>
              </a:spcAft>
              <a:buNone/>
              <a:defRPr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mollis</a:t>
            </a:r>
            <a:r>
              <a:rPr lang="en-US" dirty="0"/>
              <a:t> </a:t>
            </a:r>
            <a:r>
              <a:rPr lang="en-US" dirty="0" err="1"/>
              <a:t>laoreet</a:t>
            </a:r>
            <a:r>
              <a:rPr lang="en-US" dirty="0"/>
              <a:t> </a:t>
            </a:r>
            <a:r>
              <a:rPr lang="en-US" dirty="0" err="1"/>
              <a:t>faucibus</a:t>
            </a:r>
            <a:r>
              <a:rPr lang="en-US" dirty="0"/>
              <a:t>. </a:t>
            </a:r>
            <a:r>
              <a:rPr lang="en-US" dirty="0" err="1"/>
              <a:t>Vivamus</a:t>
            </a:r>
            <a:r>
              <a:rPr lang="en-US" dirty="0"/>
              <a:t> </a:t>
            </a:r>
            <a:r>
              <a:rPr lang="en-US" dirty="0" err="1"/>
              <a:t>condimentum</a:t>
            </a:r>
            <a:r>
              <a:rPr lang="en-US" dirty="0"/>
              <a:t> magna at </a:t>
            </a:r>
            <a:r>
              <a:rPr lang="en-US" dirty="0" err="1"/>
              <a:t>neque</a:t>
            </a:r>
            <a:r>
              <a:rPr lang="en-US" dirty="0"/>
              <a:t> convallis, id vestibulum nisi </a:t>
            </a:r>
            <a:r>
              <a:rPr lang="en-US" dirty="0" err="1"/>
              <a:t>vulputate</a:t>
            </a:r>
            <a:r>
              <a:rPr lang="en-US" dirty="0"/>
              <a:t>. Sed fermentum </a:t>
            </a:r>
            <a:r>
              <a:rPr lang="en-US" dirty="0" err="1"/>
              <a:t>leo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006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658BCE2-55D5-C94F-999B-0811A86B3A9E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</p:spTree>
    <p:extLst>
      <p:ext uri="{BB962C8B-B14F-4D97-AF65-F5344CB8AC3E}">
        <p14:creationId xmlns:p14="http://schemas.microsoft.com/office/powerpoint/2010/main" val="3712256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pie char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4CE927F1-A53E-1649-9F0B-A5C21EDB2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A36056-8BCF-FE40-937E-16F129FFB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40C1D0-ECAF-7945-8694-02BB6AA575E9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6">
            <a:extLst>
              <a:ext uri="{FF2B5EF4-FFF2-40B4-BE49-F238E27FC236}">
                <a16:creationId xmlns:a16="http://schemas.microsoft.com/office/drawing/2014/main" id="{E7BCD9BC-2BB9-FA4C-BC63-5596B430E149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294380861"/>
              </p:ext>
            </p:extLst>
          </p:nvPr>
        </p:nvGraphicFramePr>
        <p:xfrm>
          <a:off x="6818370" y="1560556"/>
          <a:ext cx="4184534" cy="3062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5E732A7-6ACC-C04B-80D5-267CD7E3BD0D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</p:spTree>
    <p:extLst>
      <p:ext uri="{BB962C8B-B14F-4D97-AF65-F5344CB8AC3E}">
        <p14:creationId xmlns:p14="http://schemas.microsoft.com/office/powerpoint/2010/main" val="19289503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page with chart – bar graph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B6E3C6B-6AB0-AB44-A85B-B71A1009024C}"/>
              </a:ext>
            </a:extLst>
          </p:cNvPr>
          <p:cNvSpPr/>
          <p:nvPr userDrawn="1"/>
        </p:nvSpPr>
        <p:spPr>
          <a:xfrm>
            <a:off x="6324600" y="1447801"/>
            <a:ext cx="5172075" cy="392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C25F553-0922-294E-BC11-D3EF8C608DF4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324600" y="4630183"/>
            <a:ext cx="5172075" cy="58456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600" b="1" i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rgbClr val="21212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rgbClr val="21212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rgbClr val="21212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rgbClr val="21212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/>
            </a:lvl6pPr>
            <a:lvl7pPr marL="1828800" indent="-228600">
              <a:defRPr/>
            </a:lvl7pPr>
            <a:lvl8pPr marL="2057400" indent="-228600">
              <a:defRPr/>
            </a:lvl8pPr>
          </a:lstStyle>
          <a:p>
            <a:pPr lvl="0"/>
            <a:r>
              <a:rPr lang="en-US" dirty="0"/>
              <a:t>Chart Title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090CA8-4E6C-A247-8781-98EB368F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584" y="558188"/>
            <a:ext cx="10897091" cy="627189"/>
          </a:xfrm>
          <a:prstGeom prst="rect">
            <a:avLst/>
          </a:prstGeom>
        </p:spPr>
        <p:txBody>
          <a:bodyPr anchor="t"/>
          <a:lstStyle>
            <a:lvl1pPr>
              <a:defRPr sz="2600" b="1" i="0" spc="50" baseline="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C85DD65-9689-3241-AEB0-955F1D7709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9585" y="1295076"/>
            <a:ext cx="5267815" cy="487712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1pPr>
            <a:lvl2pPr marL="4572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600">
                <a:solidFill>
                  <a:schemeClr val="tx1"/>
                </a:solidFill>
              </a:defRPr>
            </a:lvl2pPr>
            <a:lvl3pPr marL="6858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System Font Regular"/>
              <a:buChar char="⁃"/>
              <a:tabLst/>
              <a:defRPr sz="1600">
                <a:solidFill>
                  <a:schemeClr val="tx1"/>
                </a:solidFill>
              </a:defRPr>
            </a:lvl3pPr>
            <a:lvl4pPr marL="914400" indent="-228600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 sz="1400">
                <a:solidFill>
                  <a:schemeClr val="tx1"/>
                </a:solidFill>
              </a:defRPr>
            </a:lvl4pPr>
            <a:lvl5pPr marL="1143000" marR="0" indent="-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>
                <a:tab pos="1370013" algn="l"/>
              </a:tabLst>
              <a:defRPr sz="1300">
                <a:solidFill>
                  <a:schemeClr val="tx1"/>
                </a:solidFill>
              </a:defRPr>
            </a:lvl5pPr>
            <a:lvl6pPr marL="13716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tabLst/>
              <a:defRPr>
                <a:solidFill>
                  <a:schemeClr val="tx1"/>
                </a:solidFill>
              </a:defRPr>
            </a:lvl6pPr>
            <a:lvl7pPr marL="1828800" indent="-228600">
              <a:defRPr>
                <a:solidFill>
                  <a:schemeClr val="tx1"/>
                </a:solidFill>
              </a:defRPr>
            </a:lvl7pPr>
            <a:lvl8pPr marL="2057400" indent="-228600">
              <a:defRPr>
                <a:solidFill>
                  <a:schemeClr val="tx1"/>
                </a:solidFill>
              </a:defRPr>
            </a:lvl8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marL="1371600" marR="0" lvl="5" indent="228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Seventh level</a:t>
            </a:r>
          </a:p>
        </p:txBody>
      </p:sp>
      <p:graphicFrame>
        <p:nvGraphicFramePr>
          <p:cNvPr id="16" name="Content Placeholder 5">
            <a:extLst>
              <a:ext uri="{FF2B5EF4-FFF2-40B4-BE49-F238E27FC236}">
                <a16:creationId xmlns:a16="http://schemas.microsoft.com/office/drawing/2014/main" id="{CAECDAE9-41E9-7C4F-BFA4-669B142A29B7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817266442"/>
              </p:ext>
            </p:extLst>
          </p:nvPr>
        </p:nvGraphicFramePr>
        <p:xfrm>
          <a:off x="6884988" y="1605608"/>
          <a:ext cx="4051299" cy="3110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3064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4B3BC-6B9E-CB4D-9108-631CA69A8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8843" y="1289137"/>
            <a:ext cx="10897832" cy="47352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8A628D-071D-1D45-B08E-140D1CE66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843" y="611925"/>
            <a:ext cx="10897832" cy="6431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1470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3" r:id="rId2"/>
    <p:sldLayoutId id="2147483706" r:id="rId3"/>
    <p:sldLayoutId id="2147483688" r:id="rId4"/>
    <p:sldLayoutId id="2147483695" r:id="rId5"/>
    <p:sldLayoutId id="2147483689" r:id="rId6"/>
    <p:sldLayoutId id="2147483696" r:id="rId7"/>
    <p:sldLayoutId id="2147483693" r:id="rId8"/>
    <p:sldLayoutId id="2147483694" r:id="rId9"/>
    <p:sldLayoutId id="2147483704" r:id="rId10"/>
    <p:sldLayoutId id="2147483705" r:id="rId11"/>
    <p:sldLayoutId id="2147483655" r:id="rId12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600" b="1" i="0" kern="1200">
          <a:solidFill>
            <a:schemeClr val="tx1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457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6858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System Font Regular"/>
        <a:buChar char="⁃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9144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143000" marR="0" indent="-228600" algn="l" defTabSz="914400" rtl="0" eaLnBrk="1" fontAlgn="auto" latinLnBrk="0" hangingPunct="1">
        <a:lnSpc>
          <a:spcPct val="150000"/>
        </a:lnSpc>
        <a:spcBef>
          <a:spcPts val="0"/>
        </a:spcBef>
        <a:spcAft>
          <a:spcPts val="1200"/>
        </a:spcAft>
        <a:buClrTx/>
        <a:buSzTx/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371600" indent="-225425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tabLst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6pPr>
      <a:lvl7pPr marL="16002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7pPr>
      <a:lvl8pPr marL="18288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8pPr>
      <a:lvl9pPr marL="2057400" indent="-228600" algn="l" defTabSz="914400" rtl="0" eaLnBrk="1" latinLnBrk="0" hangingPunct="1">
        <a:lnSpc>
          <a:spcPct val="15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432" userDrawn="1">
          <p15:clr>
            <a:srgbClr val="F26B43"/>
          </p15:clr>
        </p15:guide>
        <p15:guide id="5" orient="horz" pos="3600" userDrawn="1">
          <p15:clr>
            <a:srgbClr val="F26B43"/>
          </p15:clr>
        </p15:guide>
        <p15:guide id="6" orient="horz" pos="4104" userDrawn="1">
          <p15:clr>
            <a:srgbClr val="F26B43"/>
          </p15:clr>
        </p15:guide>
        <p15:guide id="7" orient="horz" pos="3816" userDrawn="1">
          <p15:clr>
            <a:srgbClr val="F26B43"/>
          </p15:clr>
        </p15:guide>
        <p15:guide id="8" pos="3696" userDrawn="1">
          <p15:clr>
            <a:srgbClr val="F26B43"/>
          </p15:clr>
        </p15:guide>
        <p15:guide id="9" pos="3984" userDrawn="1">
          <p15:clr>
            <a:srgbClr val="F26B43"/>
          </p15:clr>
        </p15:guide>
        <p15:guide id="10" pos="7242" userDrawn="1">
          <p15:clr>
            <a:srgbClr val="F26B43"/>
          </p15:clr>
        </p15:guide>
        <p15:guide id="11" orient="horz" pos="3384" userDrawn="1">
          <p15:clr>
            <a:srgbClr val="F26B43"/>
          </p15:clr>
        </p15:guide>
        <p15:guide id="12" orient="horz" pos="3888" userDrawn="1">
          <p15:clr>
            <a:srgbClr val="F26B43"/>
          </p15:clr>
        </p15:guide>
        <p15:guide id="13" orient="horz" pos="3216" userDrawn="1">
          <p15:clr>
            <a:srgbClr val="F26B43"/>
          </p15:clr>
        </p15:guide>
        <p15:guide id="14" orient="horz" pos="432" userDrawn="1">
          <p15:clr>
            <a:srgbClr val="F26B43"/>
          </p15:clr>
        </p15:guide>
        <p15:guide id="15" orient="horz" pos="912" userDrawn="1">
          <p15:clr>
            <a:srgbClr val="F26B43"/>
          </p15:clr>
        </p15:guide>
        <p15:guide id="16" orient="horz" pos="1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4FD92-B381-0343-90F5-7E7C24033B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Replacement Decisions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FAF5F-8D52-274A-8B4D-B90D0C8923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APSC 221 – Week 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8920F-5895-4747-8AE1-389F822AC1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300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27823397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1 – Defender &amp; Challenger are identical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All physical assets will need to be replaced eventually.  This replacement model assumes an infinitely repeating cycle, or </a:t>
                </a:r>
                <a:r>
                  <a:rPr lang="en-CA" u="sng" dirty="0"/>
                  <a:t>cyclic replacement</a:t>
                </a:r>
                <a:r>
                  <a:rPr lang="en-CA" dirty="0"/>
                  <a:t>.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Key assumption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Technology, prices, and interest rates are not changing rapidly, so the same type of asset can be used as a replacement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Decision Point</a:t>
                </a:r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The economic life is the point in time where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𝐸𝐴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</m:oMath>
                </a14:m>
                <a:r>
                  <a:rPr lang="en-CA" dirty="0"/>
                  <a:t> is minimized.</a:t>
                </a:r>
              </a:p>
              <a:p>
                <a:pPr marL="0" indent="0">
                  <a:buNone/>
                </a:pPr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8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569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Defender &amp; Challenger are different; Challenger repeats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Key assumption</a:t>
                </a:r>
              </a:p>
              <a:p>
                <a:pPr>
                  <a:lnSpc>
                    <a:spcPct val="100000"/>
                  </a:lnSpc>
                </a:pPr>
                <a:r>
                  <a:rPr lang="en-CA" dirty="0"/>
                  <a:t>Future technology, prices, and interest rates will not change rapidly, so the replacement asset will be adequate indefinitely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Decision Point</a:t>
                </a:r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en-CA" dirty="0"/>
                  <a:t>Determine the economic life of the challenger and its corresponding EAC;</a:t>
                </a:r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en-CA" dirty="0"/>
                  <a:t>Determine the remaining economic life of the defender and its corresponding EAC;</a:t>
                </a:r>
              </a:p>
              <a:p>
                <a:pPr marL="342900" indent="-342900">
                  <a:lnSpc>
                    <a:spcPct val="100000"/>
                  </a:lnSpc>
                  <a:buAutoNum type="arabicPeriod"/>
                </a:pPr>
                <a:r>
                  <a:rPr lang="en-CA" dirty="0"/>
                  <a:t>If EAC of the defender is greater than the EAC of the challenger, replace the defender now</a:t>
                </a:r>
              </a:p>
              <a:p>
                <a:pPr marL="228600" lvl="1" indent="0">
                  <a:lnSpc>
                    <a:spcPct val="100000"/>
                  </a:lnSpc>
                  <a:buNone/>
                </a:pPr>
                <a:r>
                  <a:rPr lang="en-CA" dirty="0"/>
                  <a:t>a. Else, if at some point after the economic life of the defender (year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CA" dirty="0"/>
                  <a:t>), the EAC of the defender exceeds the EAC of the challenger, replace at year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6840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 – Defender &amp; Challenger are different; Challenger repeats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buNone/>
                </a:pPr>
                <a:endParaRPr lang="en-CA" b="1" dirty="0">
                  <a:latin typeface="Open Sans Semibold" panose="020B0606030504020204" pitchFamily="34" charset="0"/>
                  <a:ea typeface="Open Sans Semibold" panose="020B0606030504020204" pitchFamily="34" charset="0"/>
                  <a:cs typeface="Open Sans Semibold" panose="020B0606030504020204" pitchFamily="34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Sunk Costs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u="sng" dirty="0"/>
                  <a:t>Not included in the analysis for the defender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Initial Cost for Defender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Need a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CA" dirty="0"/>
                  <a:t> value for the analysis of the Defender</a:t>
                </a:r>
              </a:p>
              <a:p>
                <a:pPr>
                  <a:lnSpc>
                    <a:spcPct val="100000"/>
                  </a:lnSpc>
                  <a:buFontTx/>
                  <a:buChar char="-"/>
                </a:pPr>
                <a:r>
                  <a:rPr lang="en-CA" dirty="0"/>
                  <a:t>Consider the opportunity cost of selling today as the Defender’s initial cost</a:t>
                </a:r>
              </a:p>
              <a:p>
                <a:pPr marL="0" indent="0">
                  <a:buNone/>
                </a:pPr>
                <a:endParaRPr lang="en-CA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b="1" dirty="0">
                    <a:latin typeface="Open Sans Semibold" panose="020B0606030504020204" pitchFamily="34" charset="0"/>
                    <a:ea typeface="Open Sans Semibold" panose="020B0606030504020204" pitchFamily="34" charset="0"/>
                    <a:cs typeface="Open Sans Semibold" panose="020B0606030504020204" pitchFamily="34" charset="0"/>
                  </a:rPr>
                  <a:t>One Year Principle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CA" dirty="0"/>
                  <a:t>Assuming that the capital costs are small compared to the O&amp;M costs for the Defender, and that the yearly O&amp;M costs are monotonically increasing, the economic life of the Defender is 1 year and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𝐸𝐴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𝐸𝐴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CA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CA" b="0" i="1" smtClean="0">
                        <a:latin typeface="Cambria Math" panose="02040503050406030204" pitchFamily="18" charset="0"/>
                      </a:rPr>
                      <m:t>=1)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8CAC25-E047-B449-831F-6F62B80E5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971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An asset is purchased for $72,000 and costs $3,220 to install.  At the end of its 10-year service life, the salvage value is estimated to be $8,077.  The annual O&amp;M costs are expected to be $2,000 for the first 5 years, increasing by $3,500 per year starting in Year 6.  Assuming a MARR of 12%, what is the economic life of this asset?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32A63-C430-0E70-B143-09C062605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723" y="2869421"/>
            <a:ext cx="7320813" cy="319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95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832A63-C430-0E70-B143-09C06260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1857" y="1295076"/>
            <a:ext cx="6652545" cy="289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33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One a Day: Throw These 116 Things Away">
            <a:extLst>
              <a:ext uri="{FF2B5EF4-FFF2-40B4-BE49-F238E27FC236}">
                <a16:creationId xmlns:a16="http://schemas.microsoft.com/office/drawing/2014/main" id="{5711DCBA-12B9-9C33-1710-7F4A3B1BE920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688" y="1314450"/>
            <a:ext cx="5762625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5264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Physical assets require evaluation of their value as their age, at regular intervals</a:t>
            </a: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At each evaluation, there are 4 available options: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Keep the asset, as is (Do nothing option)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Overhaul the asset, to improve efficiency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Dispose of the asset, without a replacement</a:t>
            </a:r>
          </a:p>
          <a:p>
            <a:pPr marL="342900" indent="-342900">
              <a:buFont typeface="+mj-lt"/>
              <a:buAutoNum type="arabicPeriod"/>
            </a:pPr>
            <a:r>
              <a:rPr lang="en-CA" dirty="0"/>
              <a:t>Replace the asset with another asset</a:t>
            </a:r>
          </a:p>
        </p:txBody>
      </p:sp>
      <p:pic>
        <p:nvPicPr>
          <p:cNvPr id="1026" name="Picture 2" descr="Making it past the crossroads: choosing between options – LeAP">
            <a:extLst>
              <a:ext uri="{FF2B5EF4-FFF2-40B4-BE49-F238E27FC236}">
                <a16:creationId xmlns:a16="http://schemas.microsoft.com/office/drawing/2014/main" id="{6053B44A-2818-C446-9120-0EE0E80DD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8766" y="3663037"/>
            <a:ext cx="4353649" cy="2637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1339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Replacement or Retirement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Replacement</a:t>
            </a:r>
          </a:p>
          <a:p>
            <a:pPr>
              <a:buFontTx/>
              <a:buChar char="-"/>
            </a:pPr>
            <a:r>
              <a:rPr lang="en-CA" dirty="0"/>
              <a:t>Becomes necessary if there are less expensive means of providing the service, or if the level of service is no longer adequate</a:t>
            </a:r>
          </a:p>
          <a:p>
            <a:pPr>
              <a:buFontTx/>
              <a:buChar char="-"/>
            </a:pPr>
            <a:endParaRPr lang="en-CA" dirty="0"/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Retirement</a:t>
            </a:r>
          </a:p>
          <a:p>
            <a:pPr>
              <a:buFontTx/>
              <a:buChar char="-"/>
            </a:pPr>
            <a:r>
              <a:rPr lang="en-CA" dirty="0"/>
              <a:t>If there is no longer the need for the service, the asset is removed from service without replacement (retired)</a:t>
            </a:r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99734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E40E-6272-2644-A5C1-EB187359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Basic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CAC25-E047-B449-831F-6F62B80E52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endParaRPr lang="en-CA" b="1" dirty="0">
              <a:latin typeface="Open Sans Semibold" panose="020B0606030504020204" pitchFamily="34" charset="0"/>
              <a:ea typeface="Open Sans Semibold" panose="020B0606030504020204" pitchFamily="34" charset="0"/>
              <a:cs typeface="Open Sans Semibold" panose="020B0606030504020204" pitchFamily="34" charset="0"/>
            </a:endParaRPr>
          </a:p>
          <a:p>
            <a:pPr marL="0" indent="0">
              <a:buNone/>
            </a:pPr>
            <a:r>
              <a:rPr lang="en-CA" b="1" dirty="0"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rPr>
              <a:t>How long should we keep an asset before replacing it?</a:t>
            </a:r>
          </a:p>
          <a:p>
            <a:r>
              <a:rPr lang="en-CA" dirty="0"/>
              <a:t>Relevant costs for this decision are not always obvious</a:t>
            </a:r>
          </a:p>
          <a:p>
            <a:r>
              <a:rPr lang="en-CA" dirty="0"/>
              <a:t>Assumptions of the replacement assets of the future impact current decision</a:t>
            </a:r>
          </a:p>
          <a:p>
            <a:r>
              <a:rPr lang="en-CA" dirty="0"/>
              <a:t>Definition of </a:t>
            </a:r>
            <a:r>
              <a:rPr lang="en-CA" u="sng" dirty="0"/>
              <a:t>economic life</a:t>
            </a:r>
            <a:r>
              <a:rPr lang="en-CA" dirty="0"/>
              <a:t> is critical in comparison to the asset’s service life</a:t>
            </a:r>
          </a:p>
          <a:p>
            <a:pPr lvl="1"/>
            <a:r>
              <a:rPr lang="en-CA" dirty="0"/>
              <a:t>We do this through a replacement decision analysis method known as </a:t>
            </a:r>
            <a:r>
              <a:rPr lang="en-CA" u="sng" dirty="0"/>
              <a:t>Equivalent Annual Cost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022651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Asset Costs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CA" dirty="0"/>
              <a:t>What are some of the relevant costs associated with owning an asset?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dirty="0"/>
          </a:p>
          <a:p>
            <a:pPr marL="0" indent="0">
              <a:buNone/>
            </a:pPr>
            <a:r>
              <a:rPr lang="en-CA" b="1" dirty="0"/>
              <a:t>Capital Costs</a:t>
            </a:r>
          </a:p>
          <a:p>
            <a:pPr>
              <a:buFontTx/>
              <a:buChar char="-"/>
            </a:pPr>
            <a:r>
              <a:rPr lang="en-CA" dirty="0"/>
              <a:t>Costs associated with the purchase and sale of assets</a:t>
            </a:r>
          </a:p>
          <a:p>
            <a:pPr>
              <a:buFontTx/>
              <a:buChar char="-"/>
            </a:pPr>
            <a:r>
              <a:rPr lang="en-CA" dirty="0"/>
              <a:t>Largest portion occurs early in the life cycle</a:t>
            </a:r>
          </a:p>
          <a:p>
            <a:pPr marL="0" indent="0">
              <a:buNone/>
            </a:pPr>
            <a:r>
              <a:rPr lang="en-CA" b="1" dirty="0"/>
              <a:t>Installation Costs</a:t>
            </a:r>
          </a:p>
          <a:p>
            <a:pPr>
              <a:buFontTx/>
              <a:buChar char="-"/>
            </a:pPr>
            <a:r>
              <a:rPr lang="en-CA" dirty="0"/>
              <a:t>One-time cost at the very start of the asset’s life cycle</a:t>
            </a:r>
          </a:p>
          <a:p>
            <a:pPr>
              <a:buFontTx/>
              <a:buChar char="-"/>
            </a:pPr>
            <a:r>
              <a:rPr lang="en-CA" dirty="0"/>
              <a:t>Irreversible once the asset is brought on-line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7747D-C406-BE43-8B64-A7183A9CBE9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Operating &amp; Maintenance Costs</a:t>
            </a:r>
          </a:p>
          <a:p>
            <a:pPr>
              <a:buFontTx/>
              <a:buChar char="-"/>
            </a:pPr>
            <a:r>
              <a:rPr lang="en-CA" dirty="0"/>
              <a:t>Costs associated with using the asset to produce goods or services</a:t>
            </a:r>
          </a:p>
          <a:p>
            <a:pPr>
              <a:buFontTx/>
              <a:buChar char="-"/>
            </a:pPr>
            <a:r>
              <a:rPr lang="en-CA" dirty="0"/>
              <a:t>Generally, an ever-growing cost over time</a:t>
            </a:r>
          </a:p>
          <a:p>
            <a:pPr lvl="1">
              <a:buFontTx/>
              <a:buChar char="-"/>
            </a:pPr>
            <a:r>
              <a:rPr lang="en-CA" dirty="0"/>
              <a:t>Some elements may be more constant than others (operation vs maintenance)</a:t>
            </a:r>
          </a:p>
          <a:p>
            <a:pPr>
              <a:buFontTx/>
              <a:buChar char="-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55378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5BBEB-09A9-0248-A2F8-76EBECF35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Equivalent Annual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86388-A53C-9D49-9351-0A918DCDC1B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CA" b="1" dirty="0"/>
          </a:p>
          <a:p>
            <a:pPr marL="0" indent="0">
              <a:buNone/>
            </a:pPr>
            <a:r>
              <a:rPr lang="en-CA" b="1" dirty="0"/>
              <a:t>EAC, Capital</a:t>
            </a:r>
          </a:p>
          <a:p>
            <a:pPr>
              <a:buFontTx/>
              <a:buChar char="-"/>
            </a:pPr>
            <a:r>
              <a:rPr lang="en-CA" dirty="0"/>
              <a:t>Assuming you have an ongoing need for an asset,</a:t>
            </a:r>
          </a:p>
          <a:p>
            <a:pPr marL="0" indent="0" algn="ctr">
              <a:buNone/>
            </a:pPr>
            <a:r>
              <a:rPr lang="en-CA" dirty="0" err="1"/>
              <a:t>EAC</a:t>
            </a:r>
            <a:r>
              <a:rPr lang="en-CA" baseline="-25000" dirty="0" err="1"/>
              <a:t>capital</a:t>
            </a:r>
            <a:r>
              <a:rPr lang="en-CA" dirty="0"/>
              <a:t> = (P+I) (A/P, </a:t>
            </a:r>
            <a:r>
              <a:rPr lang="en-CA" dirty="0" err="1"/>
              <a:t>i</a:t>
            </a:r>
            <a:r>
              <a:rPr lang="en-CA" dirty="0"/>
              <a:t>, N) – S (A/F, </a:t>
            </a:r>
            <a:r>
              <a:rPr lang="en-CA" dirty="0" err="1"/>
              <a:t>i</a:t>
            </a:r>
            <a:r>
              <a:rPr lang="en-CA" dirty="0"/>
              <a:t>, N)</a:t>
            </a:r>
          </a:p>
          <a:p>
            <a:pPr marL="0" indent="0" algn="ctr">
              <a:buNone/>
            </a:pPr>
            <a:r>
              <a:rPr lang="en-CA" sz="1200" i="1" dirty="0"/>
              <a:t>Note: There are different derivations of this equation</a:t>
            </a:r>
          </a:p>
          <a:p>
            <a:pPr>
              <a:buFontTx/>
              <a:buChar char="-"/>
            </a:pPr>
            <a:r>
              <a:rPr lang="en-CA" dirty="0"/>
              <a:t>The longer you keep the asset, the lower the annual cost of the capital asset</a:t>
            </a:r>
          </a:p>
          <a:p>
            <a:pPr marL="0" indent="0">
              <a:buNone/>
            </a:pPr>
            <a:r>
              <a:rPr lang="en-CA" b="1" dirty="0"/>
              <a:t>Note – </a:t>
            </a:r>
            <a:r>
              <a:rPr lang="en-CA" dirty="0"/>
              <a:t>Salvage value is only a function of the purchase price (not including installation costs)</a:t>
            </a:r>
            <a:endParaRPr lang="en-CA" b="1" dirty="0"/>
          </a:p>
          <a:p>
            <a:pPr marL="0" indent="0">
              <a:buNone/>
            </a:pPr>
            <a:endParaRPr lang="en-CA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/>
              </p:cNvSpPr>
              <p:nvPr>
                <p:ph sz="half" idx="13"/>
              </p:nvPr>
            </p:nvSpPr>
            <p:spPr/>
            <p:txBody>
              <a:bodyPr/>
              <a:lstStyle/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:endParaRPr lang="en-CA" b="1" dirty="0"/>
              </a:p>
              <a:p>
                <a:pPr marL="0" indent="0">
                  <a:buNone/>
                </a:pPr>
                <a:r>
                  <a:rPr lang="en-CA" b="1" dirty="0"/>
                  <a:t>EAC, Operation &amp; Maintenance</a:t>
                </a:r>
              </a:p>
              <a:p>
                <a:pPr>
                  <a:buFontTx/>
                  <a:buChar char="-"/>
                </a:pPr>
                <a:r>
                  <a:rPr lang="en-CA" dirty="0"/>
                  <a:t>An asset’s life-cycle cost includes cost of operating and maintaining it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CA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𝐴𝑛𝑛𝑢𝑎𝑙𝑖𝑧𝑒𝑑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𝑐𝑎𝑠h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𝑓𝑙𝑜𝑤𝑠</m:t>
                          </m:r>
                        </m:e>
                      </m:nary>
                    </m:oMath>
                  </m:oMathPara>
                </a14:m>
                <a:endParaRPr lang="en-CA" dirty="0"/>
              </a:p>
              <a:p>
                <a:pPr>
                  <a:buFontTx/>
                  <a:buChar char="-"/>
                </a:pPr>
                <a:r>
                  <a:rPr lang="en-CA" dirty="0"/>
                  <a:t>These costs tend to increase the longer you keep the asset</a:t>
                </a:r>
              </a:p>
              <a:p>
                <a:pPr>
                  <a:buFontTx/>
                  <a:buChar char="-"/>
                </a:pPr>
                <a:endParaRPr lang="en-CA" dirty="0"/>
              </a:p>
            </p:txBody>
          </p:sp>
        </mc:Choice>
        <mc:Fallback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4E7747D-C406-BE43-8B64-A7183A9CBE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3"/>
              </p:nvPr>
            </p:nvSpPr>
            <p:spPr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7967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265E-D128-464D-9252-98D592797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Economic Life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A" dirty="0"/>
                  <a:t>The </a:t>
                </a:r>
                <a:r>
                  <a:rPr lang="en-CA" u="sng" dirty="0"/>
                  <a:t>economic life</a:t>
                </a:r>
                <a:r>
                  <a:rPr lang="en-CA" dirty="0"/>
                  <a:t> of an asset is therefore the number of years that minimize the total EAC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𝑐𝑎𝑝𝑖𝑡𝑎𝑙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𝐸𝐴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&amp;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2E0828-AA4B-F64E-83B8-736C519414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578" r="-92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D57CBE4-FD9A-4965-67CC-3B4A2F2CF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500" y="1695450"/>
            <a:ext cx="44481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328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46C3C-5C1E-E44E-A6B2-1E17C24B3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Replacement Scenarios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5FA84-B4D6-EE41-A26D-80148D2A1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CA" u="sng" dirty="0"/>
              <a:t>Definitions: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Defender – the existing asset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dirty="0"/>
              <a:t>Challenger – the potential replacement</a:t>
            </a:r>
          </a:p>
          <a:p>
            <a:pPr marL="0" indent="0">
              <a:lnSpc>
                <a:spcPct val="100000"/>
              </a:lnSpc>
              <a:buNone/>
            </a:pPr>
            <a:endParaRPr lang="en-CA" dirty="0"/>
          </a:p>
          <a:p>
            <a:pPr marL="0" indent="0">
              <a:lnSpc>
                <a:spcPct val="100000"/>
              </a:lnSpc>
              <a:buNone/>
            </a:pPr>
            <a:r>
              <a:rPr lang="en-CA" b="1" dirty="0"/>
              <a:t>There are 3 potential options in a replacement scenario: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CA" dirty="0"/>
              <a:t>Defender and challenger are identical; the asset need continues indefinitely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CA" dirty="0"/>
              <a:t>The defender and challenger are different; the same challenger continues indefinitely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CA" dirty="0"/>
              <a:t>The defender and challenger are different; the future challengers are also different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5D9D3B-66B2-604E-8E30-DF29391CE2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0" y="1447800"/>
            <a:ext cx="5170199" cy="1559851"/>
          </a:xfrm>
        </p:spPr>
        <p:txBody>
          <a:bodyPr/>
          <a:lstStyle/>
          <a:p>
            <a:pPr algn="ctr"/>
            <a:r>
              <a:rPr lang="en-US" dirty="0"/>
              <a:t>We will only discuss Options 1 and 2 in this course.</a:t>
            </a:r>
          </a:p>
        </p:txBody>
      </p:sp>
    </p:spTree>
    <p:extLst>
      <p:ext uri="{BB962C8B-B14F-4D97-AF65-F5344CB8AC3E}">
        <p14:creationId xmlns:p14="http://schemas.microsoft.com/office/powerpoint/2010/main" val="705071987"/>
      </p:ext>
    </p:extLst>
  </p:cSld>
  <p:clrMapOvr>
    <a:masterClrMapping/>
  </p:clrMapOvr>
</p:sld>
</file>

<file path=ppt/theme/theme1.xml><?xml version="1.0" encoding="utf-8"?>
<a:theme xmlns:a="http://schemas.openxmlformats.org/drawingml/2006/main" name="Queen's University Presentation">
  <a:themeElements>
    <a:clrScheme name="Custom 16">
      <a:dk1>
        <a:srgbClr val="000000"/>
      </a:dk1>
      <a:lt1>
        <a:srgbClr val="EBEBEC"/>
      </a:lt1>
      <a:dk2>
        <a:srgbClr val="B90D30"/>
      </a:dk2>
      <a:lt2>
        <a:srgbClr val="FFFFFF"/>
      </a:lt2>
      <a:accent1>
        <a:srgbClr val="002452"/>
      </a:accent1>
      <a:accent2>
        <a:srgbClr val="1A4771"/>
      </a:accent2>
      <a:accent3>
        <a:srgbClr val="4D7091"/>
      </a:accent3>
      <a:accent4>
        <a:srgbClr val="8099B1"/>
      </a:accent4>
      <a:accent5>
        <a:srgbClr val="B3C2D0"/>
      </a:accent5>
      <a:accent6>
        <a:srgbClr val="CCD6E0"/>
      </a:accent6>
      <a:hlink>
        <a:srgbClr val="335B81"/>
      </a:hlink>
      <a:folHlink>
        <a:srgbClr val="00245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5da622-d03b-44d5-8258-2a090d027dba">
      <Terms xmlns="http://schemas.microsoft.com/office/infopath/2007/PartnerControls"/>
    </lcf76f155ced4ddcb4097134ff3c332f>
    <TaxCatchAll xmlns="2a008c20-89da-4e85-ad7f-29602c14038c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15F7E0128C3A5429EC19392EC944ECD" ma:contentTypeVersion="15" ma:contentTypeDescription="Create a new document." ma:contentTypeScope="" ma:versionID="c1eb7f3b6a3df3325774a3b5f3f5bcf7">
  <xsd:schema xmlns:xsd="http://www.w3.org/2001/XMLSchema" xmlns:xs="http://www.w3.org/2001/XMLSchema" xmlns:p="http://schemas.microsoft.com/office/2006/metadata/properties" xmlns:ns2="5e5da622-d03b-44d5-8258-2a090d027dba" xmlns:ns3="2a008c20-89da-4e85-ad7f-29602c14038c" targetNamespace="http://schemas.microsoft.com/office/2006/metadata/properties" ma:root="true" ma:fieldsID="7fdfd7d81a93958ed545f3a3682cc911" ns2:_="" ns3:_="">
    <xsd:import namespace="5e5da622-d03b-44d5-8258-2a090d027dba"/>
    <xsd:import namespace="2a008c20-89da-4e85-ad7f-29602c1403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5da622-d03b-44d5-8258-2a090d027d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d2e69d-a885-47d9-a849-8bc90acf94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008c20-89da-4e85-ad7f-29602c14038c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8" nillable="true" ma:displayName="Taxonomy Catch All Column" ma:hidden="true" ma:list="{0486d584-1209-4e23-b6db-207f344022dc}" ma:internalName="TaxCatchAll" ma:showField="CatchAllData" ma:web="2a008c20-89da-4e85-ad7f-29602c1403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E81BC4-925A-4B49-A6EF-ADFCA9D5405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F2E5A3-F13C-4E95-B68F-B21C9B2B9569}">
  <ds:schemaRefs>
    <ds:schemaRef ds:uri="1e59d818-3dda-4b8d-a058-ca1daae95e60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purl.org/dc/elements/1.1/"/>
    <ds:schemaRef ds:uri="9bb0f450-2dcc-4079-a193-20cc67dc94b2"/>
    <ds:schemaRef ds:uri="http://schemas.microsoft.com/office/2006/metadata/properties"/>
    <ds:schemaRef ds:uri="http://purl.org/dc/terms/"/>
    <ds:schemaRef ds:uri="5e5da622-d03b-44d5-8258-2a090d027dba"/>
    <ds:schemaRef ds:uri="2a008c20-89da-4e85-ad7f-29602c14038c"/>
  </ds:schemaRefs>
</ds:datastoreItem>
</file>

<file path=customXml/itemProps3.xml><?xml version="1.0" encoding="utf-8"?>
<ds:datastoreItem xmlns:ds="http://schemas.openxmlformats.org/officeDocument/2006/customXml" ds:itemID="{29F80712-1778-4D6B-BE4E-57CE4A7F55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5da622-d03b-44d5-8258-2a090d027dba"/>
    <ds:schemaRef ds:uri="2a008c20-89da-4e85-ad7f-29602c14038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8505</TotalTime>
  <Words>1323</Words>
  <Application>Microsoft Office PowerPoint</Application>
  <PresentationFormat>Widescreen</PresentationFormat>
  <Paragraphs>137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Cambria Math</vt:lpstr>
      <vt:lpstr>Open Sans</vt:lpstr>
      <vt:lpstr>Open Sans Semibold</vt:lpstr>
      <vt:lpstr>System Font Regular</vt:lpstr>
      <vt:lpstr>Queen's University Presentation</vt:lpstr>
      <vt:lpstr>Replacement Decisions</vt:lpstr>
      <vt:lpstr>PowerPoint Presentation</vt:lpstr>
      <vt:lpstr>Introduction</vt:lpstr>
      <vt:lpstr>Reasons for Replacement or Retirement</vt:lpstr>
      <vt:lpstr>The Basic Question</vt:lpstr>
      <vt:lpstr>Asset Costs</vt:lpstr>
      <vt:lpstr>Equivalent Annual Cost</vt:lpstr>
      <vt:lpstr>Economic Life</vt:lpstr>
      <vt:lpstr>Replacement Scenarios</vt:lpstr>
      <vt:lpstr>Option 1 – Defender &amp; Challenger are identical</vt:lpstr>
      <vt:lpstr>Option 2 – Defender &amp; Challenger are different; Challenger repeats</vt:lpstr>
      <vt:lpstr>Option 2 – Defender &amp; Challenger are different; Challenger repeats</vt:lpstr>
      <vt:lpstr>Example</vt:lpstr>
      <vt:lpstr>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Kanisha Szekely</dc:creator>
  <cp:lastModifiedBy>Matthew J Lee</cp:lastModifiedBy>
  <cp:revision>156</cp:revision>
  <dcterms:created xsi:type="dcterms:W3CDTF">2021-07-23T16:36:50Z</dcterms:created>
  <dcterms:modified xsi:type="dcterms:W3CDTF">2024-05-19T17:15:53Z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0x010100D15F7E0128C3A5429EC19392EC944ECD</vt:lpwstr>
  </property>
</Properties>
</file>