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5" r:id="rId5"/>
    <p:sldId id="333" r:id="rId6"/>
    <p:sldId id="339" r:id="rId7"/>
    <p:sldId id="342" r:id="rId8"/>
    <p:sldId id="343" r:id="rId9"/>
    <p:sldId id="345" r:id="rId10"/>
    <p:sldId id="347" r:id="rId11"/>
    <p:sldId id="341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/>
    <p:restoredTop sz="95734"/>
  </p:normalViewPr>
  <p:slideViewPr>
    <p:cSldViewPr snapToGrid="0" snapToObjects="1">
      <p:cViewPr varScale="1">
        <p:scale>
          <a:sx n="79" d="100"/>
          <a:sy n="79" d="100"/>
        </p:scale>
        <p:origin x="1094" y="77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Cost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begin the journey in engineering economics, we must first touch upon the most basic of economic principles:</a:t>
            </a:r>
          </a:p>
          <a:p>
            <a:r>
              <a:rPr lang="en-US" sz="3500" dirty="0"/>
              <a:t>Costs</a:t>
            </a:r>
          </a:p>
          <a:p>
            <a:r>
              <a:rPr lang="en-US" dirty="0"/>
              <a:t>&amp;</a:t>
            </a:r>
          </a:p>
          <a:p>
            <a:r>
              <a:rPr lang="en-US" sz="3500" dirty="0"/>
              <a:t>Revenues</a:t>
            </a:r>
          </a:p>
        </p:txBody>
      </p:sp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Fixed Costs:</a:t>
            </a:r>
          </a:p>
          <a:p>
            <a:r>
              <a:rPr lang="en-US" dirty="0"/>
              <a:t>Unaffected by changes in activity level over the anticipated, feasible range of operations</a:t>
            </a:r>
          </a:p>
          <a:p>
            <a:pPr lvl="1"/>
            <a:r>
              <a:rPr lang="en-US" i="1" dirty="0"/>
              <a:t>Insurance, Licenses, Administrative salary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Variable Costs:</a:t>
            </a:r>
          </a:p>
          <a:p>
            <a:r>
              <a:rPr lang="en-US" dirty="0"/>
              <a:t>Vary with the quantity of output or other variation in activity level of the operation</a:t>
            </a:r>
          </a:p>
          <a:p>
            <a:pPr lvl="1"/>
            <a:r>
              <a:rPr lang="en-US" i="1" dirty="0" err="1"/>
              <a:t>Labour</a:t>
            </a:r>
            <a:r>
              <a:rPr lang="en-US" i="1" dirty="0"/>
              <a:t> costs, materials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Incremental Costs/Revenues:</a:t>
            </a:r>
          </a:p>
          <a:p>
            <a:r>
              <a:rPr lang="en-US" dirty="0"/>
              <a:t>Additional cost/revenue from increasing the output of the system</a:t>
            </a:r>
          </a:p>
          <a:p>
            <a:pPr lvl="1"/>
            <a:r>
              <a:rPr lang="en-US" i="1" dirty="0"/>
              <a:t>Overtime shift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Direct Costs:</a:t>
            </a:r>
          </a:p>
          <a:p>
            <a:r>
              <a:rPr lang="en-US" dirty="0"/>
              <a:t>Costs that can be reasonably measured and allocated to specific work/output</a:t>
            </a:r>
          </a:p>
          <a:p>
            <a:pPr lvl="1"/>
            <a:r>
              <a:rPr lang="en-US" i="1" dirty="0"/>
              <a:t>Production </a:t>
            </a:r>
            <a:r>
              <a:rPr lang="en-US" i="1" dirty="0" err="1"/>
              <a:t>labour</a:t>
            </a:r>
            <a:r>
              <a:rPr lang="en-US" i="1" dirty="0"/>
              <a:t>, production materials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Indirect Costs </a:t>
            </a:r>
            <a:r>
              <a:rPr lang="en-CA" b="1" i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(burden/overhead):</a:t>
            </a:r>
          </a:p>
          <a:p>
            <a:r>
              <a:rPr lang="en-US" dirty="0"/>
              <a:t>Costs that are difficult to allocate to specific work</a:t>
            </a:r>
          </a:p>
          <a:p>
            <a:pPr lvl="1"/>
            <a:r>
              <a:rPr lang="en-US" i="1" dirty="0"/>
              <a:t>Taxes, utilities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761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- Accounting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Cash Costs:</a:t>
            </a:r>
          </a:p>
          <a:p>
            <a:r>
              <a:rPr lang="en-US" dirty="0"/>
              <a:t>Costs paid in cash and have associated cash flow</a:t>
            </a:r>
            <a:endParaRPr lang="en-US" i="1" dirty="0"/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Book Costs:</a:t>
            </a:r>
            <a:endParaRPr lang="en-CA" b="1" i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dirty="0"/>
              <a:t>Cost not involving a cash transaction and used for accounting purposes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799"/>
            <a:ext cx="5170199" cy="1559851"/>
          </a:xfrm>
        </p:spPr>
        <p:txBody>
          <a:bodyPr/>
          <a:lstStyle/>
          <a:p>
            <a:r>
              <a:rPr lang="en-US" dirty="0"/>
              <a:t>Example – Purchase of production line machinery</a:t>
            </a:r>
          </a:p>
        </p:txBody>
      </p:sp>
      <p:pic>
        <p:nvPicPr>
          <p:cNvPr id="1026" name="Picture 2" descr="Industrial Machinery for the North American Market | UL Solutions">
            <a:extLst>
              <a:ext uri="{FF2B5EF4-FFF2-40B4-BE49-F238E27FC236}">
                <a16:creationId xmlns:a16="http://schemas.microsoft.com/office/drawing/2014/main" id="{4F28049E-6281-0CAE-8CB5-F158487E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98" y="2777245"/>
            <a:ext cx="3417652" cy="256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70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- Replacement &amp;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Life Cycle Cost:</a:t>
            </a:r>
            <a:endParaRPr lang="en-CA" b="1" i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dirty="0"/>
              <a:t>Sum of all costs related to something (</a:t>
            </a:r>
            <a:r>
              <a:rPr lang="en-US" dirty="0" err="1"/>
              <a:t>ie</a:t>
            </a:r>
            <a:r>
              <a:rPr lang="en-US" dirty="0"/>
              <a:t>, buy, maintain, sell)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Sunk Cost:</a:t>
            </a:r>
          </a:p>
          <a:p>
            <a:r>
              <a:rPr lang="en-US" dirty="0"/>
              <a:t>Costs from the past that have no relevance to a future decision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Opportunity Cost:</a:t>
            </a:r>
            <a:endParaRPr lang="en-CA" b="1" i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r>
              <a:rPr lang="en-US" dirty="0"/>
              <a:t>Costs incurred due to directing limited resources to a specific course of 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799"/>
            <a:ext cx="5170199" cy="1559851"/>
          </a:xfrm>
        </p:spPr>
        <p:txBody>
          <a:bodyPr/>
          <a:lstStyle/>
          <a:p>
            <a:r>
              <a:rPr lang="en-US" dirty="0"/>
              <a:t>Example – Selling production line machinery</a:t>
            </a:r>
          </a:p>
        </p:txBody>
      </p:sp>
      <p:pic>
        <p:nvPicPr>
          <p:cNvPr id="1026" name="Picture 2" descr="Industrial Machinery for the North American Market | UL Solutions">
            <a:extLst>
              <a:ext uri="{FF2B5EF4-FFF2-40B4-BE49-F238E27FC236}">
                <a16:creationId xmlns:a16="http://schemas.microsoft.com/office/drawing/2014/main" id="{4F28049E-6281-0CAE-8CB5-F158487E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98" y="2777245"/>
            <a:ext cx="3417652" cy="256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44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Phases and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8860" y="1422688"/>
            <a:ext cx="5267815" cy="4877124"/>
          </a:xfrm>
        </p:spPr>
        <p:txBody>
          <a:bodyPr/>
          <a:lstStyle/>
          <a:p>
            <a:pPr marL="0" indent="0" algn="ctr">
              <a:buNone/>
            </a:pPr>
            <a:r>
              <a:rPr lang="en-CA" sz="3500" b="1" dirty="0"/>
              <a:t>What can we learn from this life-cycle cost curve?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AB9E1-DA7B-97E2-ADA3-A191A4F4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81" y="1422688"/>
            <a:ext cx="5376919" cy="440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Price-Demand &amp; Supply-Demand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E953E-343A-0460-B452-E0F7CB537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2437892" y="1641542"/>
            <a:ext cx="7316215" cy="3574915"/>
          </a:xfrm>
        </p:spPr>
      </p:pic>
    </p:spTree>
    <p:extLst>
      <p:ext uri="{BB962C8B-B14F-4D97-AF65-F5344CB8AC3E}">
        <p14:creationId xmlns:p14="http://schemas.microsoft.com/office/powerpoint/2010/main" val="307559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ultimate business goal?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5DAFF6-CBA7-6E8E-5FBA-4591FFD2D6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6350" y="2124075"/>
            <a:ext cx="3914775" cy="32194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484516-7BAE-2096-2888-B91ED471213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6553200" y="1824037"/>
            <a:ext cx="4619625" cy="3819525"/>
          </a:xfrm>
        </p:spPr>
      </p:pic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2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8398</TotalTime>
  <Words>261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System Font Regular</vt:lpstr>
      <vt:lpstr>Queen's University Presentation</vt:lpstr>
      <vt:lpstr>Cost Concepts</vt:lpstr>
      <vt:lpstr>PowerPoint Presentation</vt:lpstr>
      <vt:lpstr>Terminology</vt:lpstr>
      <vt:lpstr>Terminology</vt:lpstr>
      <vt:lpstr>Terminology - Accounting</vt:lpstr>
      <vt:lpstr>Terminology - Replacement &amp; Uncertainty</vt:lpstr>
      <vt:lpstr>Life Cycle Phases and Costs</vt:lpstr>
      <vt:lpstr>Price-Demand &amp; Supply-Demand Relationship</vt:lpstr>
      <vt:lpstr>What is the ultimate business goal?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155</cp:revision>
  <dcterms:created xsi:type="dcterms:W3CDTF">2021-07-23T16:36:50Z</dcterms:created>
  <dcterms:modified xsi:type="dcterms:W3CDTF">2024-04-30T03:41:52Z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