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25" r:id="rId5"/>
    <p:sldId id="333" r:id="rId6"/>
    <p:sldId id="339" r:id="rId7"/>
    <p:sldId id="341" r:id="rId8"/>
    <p:sldId id="342" r:id="rId9"/>
    <p:sldId id="347" r:id="rId10"/>
    <p:sldId id="344" r:id="rId11"/>
    <p:sldId id="349" r:id="rId12"/>
    <p:sldId id="348" r:id="rId13"/>
    <p:sldId id="350" r:id="rId14"/>
    <p:sldId id="351" r:id="rId15"/>
    <p:sldId id="352" r:id="rId16"/>
    <p:sldId id="353" r:id="rId17"/>
    <p:sldId id="354" r:id="rId18"/>
    <p:sldId id="355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9AC"/>
    <a:srgbClr val="EBEBEC"/>
    <a:srgbClr val="FABD0F"/>
    <a:srgbClr val="B4C0CC"/>
    <a:srgbClr val="788CA3"/>
    <a:srgbClr val="3C5979"/>
    <a:srgbClr val="212121"/>
    <a:srgbClr val="002451"/>
    <a:srgbClr val="B90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9FE02-BC00-8945-A8BB-56B9E4FC0F68}" v="6" dt="2022-03-22T03:36:03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2"/>
    <p:restoredTop sz="95734"/>
  </p:normalViewPr>
  <p:slideViewPr>
    <p:cSldViewPr snapToGrid="0" snapToObjects="1">
      <p:cViewPr varScale="1">
        <p:scale>
          <a:sx n="79" d="100"/>
          <a:sy n="79" d="100"/>
        </p:scale>
        <p:origin x="1094" y="77"/>
      </p:cViewPr>
      <p:guideLst/>
    </p:cSldViewPr>
  </p:slideViewPr>
  <p:outlineViewPr>
    <p:cViewPr>
      <p:scale>
        <a:sx n="33" d="100"/>
        <a:sy n="33" d="100"/>
      </p:scale>
      <p:origin x="0" y="-13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ey Weir" userId="81f69123-56ed-4a7a-aef7-429e2ee3f189" providerId="ADAL" clId="{A589FE02-BC00-8945-A8BB-56B9E4FC0F68}"/>
    <pc:docChg chg="modSld">
      <pc:chgData name="Shelley Weir" userId="81f69123-56ed-4a7a-aef7-429e2ee3f189" providerId="ADAL" clId="{A589FE02-BC00-8945-A8BB-56B9E4FC0F68}" dt="2022-03-22T03:36:04.693" v="11" actId="20577"/>
      <pc:docMkLst>
        <pc:docMk/>
      </pc:docMkLst>
      <pc:sldChg chg="modSp mod">
        <pc:chgData name="Shelley Weir" userId="81f69123-56ed-4a7a-aef7-429e2ee3f189" providerId="ADAL" clId="{A589FE02-BC00-8945-A8BB-56B9E4FC0F68}" dt="2022-03-22T03:35:48.769" v="3" actId="20577"/>
        <pc:sldMkLst>
          <pc:docMk/>
          <pc:sldMk cId="3857328446" sldId="316"/>
        </pc:sldMkLst>
        <pc:spChg chg="mod">
          <ac:chgData name="Shelley Weir" userId="81f69123-56ed-4a7a-aef7-429e2ee3f189" providerId="ADAL" clId="{A589FE02-BC00-8945-A8BB-56B9E4FC0F68}" dt="2022-03-22T03:35:48.769" v="3" actId="20577"/>
          <ac:spMkLst>
            <pc:docMk/>
            <pc:sldMk cId="3857328446" sldId="316"/>
            <ac:spMk id="3" creationId="{772E0828-AA4B-F64E-83B8-736C51941466}"/>
          </ac:spMkLst>
        </pc:spChg>
      </pc:sldChg>
      <pc:sldChg chg="modSp">
        <pc:chgData name="Shelley Weir" userId="81f69123-56ed-4a7a-aef7-429e2ee3f189" providerId="ADAL" clId="{A589FE02-BC00-8945-A8BB-56B9E4FC0F68}" dt="2022-03-22T03:30:13.710" v="1"/>
        <pc:sldMkLst>
          <pc:docMk/>
          <pc:sldMk cId="2557967965" sldId="323"/>
        </pc:sldMkLst>
        <pc:spChg chg="mod">
          <ac:chgData name="Shelley Weir" userId="81f69123-56ed-4a7a-aef7-429e2ee3f189" providerId="ADAL" clId="{A589FE02-BC00-8945-A8BB-56B9E4FC0F68}" dt="2022-03-22T03:30:10.660" v="0"/>
          <ac:spMkLst>
            <pc:docMk/>
            <pc:sldMk cId="2557967965" sldId="323"/>
            <ac:spMk id="3" creationId="{EAC86388-A53C-9D49-9351-0A918DCDC1B7}"/>
          </ac:spMkLst>
        </pc:spChg>
        <pc:spChg chg="mod">
          <ac:chgData name="Shelley Weir" userId="81f69123-56ed-4a7a-aef7-429e2ee3f189" providerId="ADAL" clId="{A589FE02-BC00-8945-A8BB-56B9E4FC0F68}" dt="2022-03-22T03:30:13.710" v="1"/>
          <ac:spMkLst>
            <pc:docMk/>
            <pc:sldMk cId="2557967965" sldId="323"/>
            <ac:spMk id="4" creationId="{E4E7747D-C406-BE43-8B64-A7183A9CBE92}"/>
          </ac:spMkLst>
        </pc:spChg>
      </pc:sldChg>
      <pc:sldChg chg="modSp mod">
        <pc:chgData name="Shelley Weir" userId="81f69123-56ed-4a7a-aef7-429e2ee3f189" providerId="ADAL" clId="{A589FE02-BC00-8945-A8BB-56B9E4FC0F68}" dt="2022-03-22T03:36:00.165" v="9" actId="20577"/>
        <pc:sldMkLst>
          <pc:docMk/>
          <pc:sldMk cId="422194399" sldId="326"/>
        </pc:sldMkLst>
        <pc:spChg chg="mod">
          <ac:chgData name="Shelley Weir" userId="81f69123-56ed-4a7a-aef7-429e2ee3f189" providerId="ADAL" clId="{A589FE02-BC00-8945-A8BB-56B9E4FC0F68}" dt="2022-03-22T03:36:00.165" v="9" actId="20577"/>
          <ac:spMkLst>
            <pc:docMk/>
            <pc:sldMk cId="422194399" sldId="326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6:04.693" v="11" actId="20577"/>
        <pc:sldMkLst>
          <pc:docMk/>
          <pc:sldMk cId="4122908231" sldId="327"/>
        </pc:sldMkLst>
        <pc:spChg chg="mod">
          <ac:chgData name="Shelley Weir" userId="81f69123-56ed-4a7a-aef7-429e2ee3f189" providerId="ADAL" clId="{A589FE02-BC00-8945-A8BB-56B9E4FC0F68}" dt="2022-03-22T03:36:04.693" v="11" actId="20577"/>
          <ac:spMkLst>
            <pc:docMk/>
            <pc:sldMk cId="4122908231" sldId="327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5:54.906" v="7" actId="20577"/>
        <pc:sldMkLst>
          <pc:docMk/>
          <pc:sldMk cId="705071987" sldId="340"/>
        </pc:sldMkLst>
        <pc:spChg chg="mod">
          <ac:chgData name="Shelley Weir" userId="81f69123-56ed-4a7a-aef7-429e2ee3f189" providerId="ADAL" clId="{A589FE02-BC00-8945-A8BB-56B9E4FC0F68}" dt="2022-03-22T03:35:54.906" v="7" actId="20577"/>
          <ac:spMkLst>
            <pc:docMk/>
            <pc:sldMk cId="705071987" sldId="340"/>
            <ac:spMk id="3" creationId="{C315FA84-B4D6-EE41-A26D-80148D2A174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9-D545-AAD9-B47ADC4F73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9-D545-AAD9-B47ADC4F73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59-D545-AAD9-B47ADC4F73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59-D545-AAD9-B47ADC4F736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59-D545-AAD9-B47ADC4F7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58634352219098E-2"/>
          <c:y val="3.8938053097345132E-2"/>
          <c:w val="0.94788273129556178"/>
          <c:h val="0.77888871855619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6-5843-ACB9-1A24B77F9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6-5843-ACB9-1A24B77F9C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6-5843-ACB9-1A24B77F9C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3.2</c:v>
                </c:pt>
                <c:pt idx="1">
                  <c:v>3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96-5843-ACB9-1A24B77F9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3782015"/>
        <c:axId val="1113821359"/>
      </c:barChart>
      <c:catAx>
        <c:axId val="1113782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821359"/>
        <c:crosses val="autoZero"/>
        <c:auto val="1"/>
        <c:lblAlgn val="ctr"/>
        <c:lblOffset val="100"/>
        <c:noMultiLvlLbl val="0"/>
      </c:catAx>
      <c:valAx>
        <c:axId val="11138213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3782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9.8525448358090323E-2"/>
          <c:y val="0.8532249124709701"/>
          <c:w val="0.80590523156888072"/>
          <c:h val="9.4780728038668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54CC67-1E9B-4C4E-B5D1-7D7729F5F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E74E3-15AF-CB4E-A155-EB0F5B59E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28A25-1BAA-A74E-AC84-5453BCE9102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8721A-5977-B143-8AB1-2715B1144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2D89-0639-B248-B2AE-D88CCFDEC9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83FD-F661-8C46-B7DE-28696DF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A1A44-ACB7-774B-9A64-64B42C3402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4D6FF-E85B-FF4F-B2E6-59386CDF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22C951-416A-1442-8F3A-220C4BD0C557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08B9-9AF8-094E-B6F0-BA0132A3F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891875" cy="22845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 i="0" spc="1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9C2B5-FD32-5E49-900B-B13AFC4B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238578"/>
            <a:ext cx="10891875" cy="5387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5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94D79B-4955-544D-9341-1E1E443C43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00" y="4728727"/>
            <a:ext cx="10891875" cy="389812"/>
          </a:xfrm>
        </p:spPr>
        <p:txBody>
          <a:bodyPr anchor="b" anchorCtr="0"/>
          <a:lstStyle>
            <a:lvl1pPr marL="0" indent="0">
              <a:buNone/>
              <a:defRPr sz="1400" b="1" i="0" spc="2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MONTH XX,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E08A7-EA70-124E-8872-8417C96B1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ADEF27F-CC03-834D-A185-0B73C517815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94836529"/>
              </p:ext>
            </p:extLst>
          </p:nvPr>
        </p:nvGraphicFramePr>
        <p:xfrm>
          <a:off x="685800" y="1444486"/>
          <a:ext cx="10810875" cy="471830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14391">
                  <a:extLst>
                    <a:ext uri="{9D8B030D-6E8A-4147-A177-3AD203B41FA5}">
                      <a16:colId xmlns:a16="http://schemas.microsoft.com/office/drawing/2014/main" val="941155809"/>
                    </a:ext>
                  </a:extLst>
                </a:gridCol>
                <a:gridCol w="1837992">
                  <a:extLst>
                    <a:ext uri="{9D8B030D-6E8A-4147-A177-3AD203B41FA5}">
                      <a16:colId xmlns:a16="http://schemas.microsoft.com/office/drawing/2014/main" val="3853484078"/>
                    </a:ext>
                  </a:extLst>
                </a:gridCol>
                <a:gridCol w="5258492">
                  <a:extLst>
                    <a:ext uri="{9D8B030D-6E8A-4147-A177-3AD203B41FA5}">
                      <a16:colId xmlns:a16="http://schemas.microsoft.com/office/drawing/2014/main" val="377765900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Cost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58711"/>
                  </a:ext>
                </a:extLst>
              </a:tr>
              <a:tr h="347472">
                <a:tc gridSpan="3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Sub-category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350412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619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consectetur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adipiscing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elit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sed do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eiusmod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tempor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incididunt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labore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et dolore magna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aliqua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2741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4466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7999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9655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2513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2193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184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67249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0345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7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7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37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55DD1-AEE8-0B4A-8BF7-3E7E9CFB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65528" y="1676113"/>
            <a:ext cx="4460944" cy="33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6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8" userDrawn="1">
          <p15:clr>
            <a:srgbClr val="FBAE40"/>
          </p15:clr>
        </p15:guide>
        <p15:guide id="2" orient="horz" pos="28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paragraph / quot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5533" y="838200"/>
            <a:ext cx="9160934" cy="419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2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9231-8104-2C4D-B887-C76C49B4B755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E5017-6E1C-5D4E-A493-781F6C08D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on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41A-FE81-E045-A53F-CCB1ECE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5" y="557498"/>
            <a:ext cx="10897200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897090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11451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710339-FCEB-864A-BE99-139C449C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0E677D-56A4-5F4D-AB35-5014A471F1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28860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774644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DB2C69-F649-2E41-A435-292B23F4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50289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all-out box –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CA14FC-D5E3-E847-A5CB-16350B1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88CE5-A779-0641-85F6-BEC2C183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711D0-D8F4-4A49-9587-EDE19A5ED6D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C48E1BB-06F0-0B44-BA97-6B860B59B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1447800"/>
            <a:ext cx="5170199" cy="2560124"/>
          </a:xfrm>
          <a:prstGeom prst="roundRect">
            <a:avLst>
              <a:gd name="adj" fmla="val 193"/>
            </a:avLst>
          </a:prstGeom>
          <a:solidFill>
            <a:schemeClr val="bg1"/>
          </a:solidFill>
          <a:ln w="12700">
            <a:noFill/>
          </a:ln>
        </p:spPr>
        <p:txBody>
          <a:bodyPr wrap="square" lIns="457200" tIns="457200" rIns="457200" bIns="457200" anchor="t" anchorCtr="0">
            <a:spAutoFit/>
          </a:bodyPr>
          <a:lstStyle>
            <a:lvl1pPr marL="0" indent="0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defRPr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magna at </a:t>
            </a:r>
            <a:r>
              <a:rPr lang="en-US" dirty="0" err="1"/>
              <a:t>neque</a:t>
            </a:r>
            <a:r>
              <a:rPr lang="en-US" dirty="0"/>
              <a:t> convallis, id vestibulum nisi </a:t>
            </a:r>
            <a:r>
              <a:rPr lang="en-US" dirty="0" err="1"/>
              <a:t>vulputate</a:t>
            </a:r>
            <a:r>
              <a:rPr lang="en-US" dirty="0"/>
              <a:t>. Sed fermentum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06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58BCE2-55D5-C94F-999B-0811A86B3A9E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7122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pie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0C1D0-ECAF-7945-8694-02BB6AA575E9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E7BCD9BC-2BB9-FA4C-BC63-5596B430E149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94380861"/>
              </p:ext>
            </p:extLst>
          </p:nvPr>
        </p:nvGraphicFramePr>
        <p:xfrm>
          <a:off x="6818370" y="1560556"/>
          <a:ext cx="4184534" cy="306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E732A7-6ACC-C04B-80D5-267CD7E3BD0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92895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ar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6E3C6B-6AB0-AB44-A85B-B71A1009024C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C25F553-0922-294E-BC11-D3EF8C608DF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85DD65-9689-3241-AEB0-955F1D77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AECDAE9-41E9-7C4F-BFA4-669B142A29B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817266442"/>
              </p:ext>
            </p:extLst>
          </p:nvPr>
        </p:nvGraphicFramePr>
        <p:xfrm>
          <a:off x="6884988" y="1605608"/>
          <a:ext cx="4051299" cy="31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06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B3BC-6B9E-CB4D-9108-631CA69A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43" y="1289137"/>
            <a:ext cx="10897832" cy="473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628D-071D-1D45-B08E-140D1CE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43" y="611925"/>
            <a:ext cx="10897832" cy="643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4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706" r:id="rId3"/>
    <p:sldLayoutId id="2147483688" r:id="rId4"/>
    <p:sldLayoutId id="2147483695" r:id="rId5"/>
    <p:sldLayoutId id="2147483689" r:id="rId6"/>
    <p:sldLayoutId id="2147483696" r:id="rId7"/>
    <p:sldLayoutId id="2147483693" r:id="rId8"/>
    <p:sldLayoutId id="2147483694" r:id="rId9"/>
    <p:sldLayoutId id="2147483704" r:id="rId10"/>
    <p:sldLayoutId id="2147483705" r:id="rId11"/>
    <p:sldLayoutId id="2147483655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858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System Font Regular"/>
        <a:buChar char="⁃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144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43000" marR="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3716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8288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32" userDrawn="1">
          <p15:clr>
            <a:srgbClr val="F26B43"/>
          </p15:clr>
        </p15:guide>
        <p15:guide id="5" orient="horz" pos="3600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  <p15:guide id="8" pos="3696" userDrawn="1">
          <p15:clr>
            <a:srgbClr val="F26B43"/>
          </p15:clr>
        </p15:guide>
        <p15:guide id="9" pos="3984" userDrawn="1">
          <p15:clr>
            <a:srgbClr val="F26B43"/>
          </p15:clr>
        </p15:guide>
        <p15:guide id="10" pos="7242" userDrawn="1">
          <p15:clr>
            <a:srgbClr val="F26B43"/>
          </p15:clr>
        </p15:guide>
        <p15:guide id="11" orient="horz" pos="3384" userDrawn="1">
          <p15:clr>
            <a:srgbClr val="F26B43"/>
          </p15:clr>
        </p15:guide>
        <p15:guide id="12" orient="horz" pos="3888" userDrawn="1">
          <p15:clr>
            <a:srgbClr val="F26B43"/>
          </p15:clr>
        </p15:guide>
        <p15:guide id="13" orient="horz" pos="321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912" userDrawn="1">
          <p15:clr>
            <a:srgbClr val="F26B43"/>
          </p15:clr>
        </p15:guide>
        <p15:guide id="16" orient="horz" pos="1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FD92-B381-0343-90F5-7E7C24033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Value of Money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FAF5F-8D52-274A-8B4D-B90D0C892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APSC 221 – Week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920F-5895-4747-8AE1-389F822AC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278233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and Effective Interest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Interest rates are stated for a given period of time (usually per year), but computation may be needed on shorter, compounding periods</a:t>
            </a:r>
          </a:p>
          <a:p>
            <a:pPr marL="0" indent="0">
              <a:buNone/>
            </a:pPr>
            <a:r>
              <a:rPr lang="en-CA" dirty="0"/>
              <a:t>The “stated rate” is the </a:t>
            </a:r>
            <a:r>
              <a:rPr lang="en-CA" u="sng" dirty="0"/>
              <a:t>nominal interest rate</a:t>
            </a:r>
            <a:r>
              <a:rPr lang="en-CA" dirty="0"/>
              <a:t>. 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ie</a:t>
            </a:r>
            <a:r>
              <a:rPr lang="en-CA" dirty="0"/>
              <a:t>, daily savings account with a rate of 3% interest, or mortgages with a rate of 6%.</a:t>
            </a: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Unless specified, nominal interest rates are assumed to be </a:t>
            </a:r>
            <a:r>
              <a:rPr lang="en-CA" b="1" u="sng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annual</a:t>
            </a:r>
            <a:r>
              <a:rPr lang="en-CA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CA" dirty="0"/>
              <a:t>So, how do we get an interest rate that we can use in our calculations when the compounding period is not the same as the nominal period?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 need to convert to an </a:t>
            </a:r>
            <a:r>
              <a:rPr lang="en-CA" u="sng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effective interest rate</a:t>
            </a:r>
            <a:r>
              <a:rPr lang="en-CA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194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Nominal and Effective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Suppose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is the nominal stated rate for the period</a:t>
                </a:r>
              </a:p>
              <a:p>
                <a:pPr marL="0" indent="0" algn="ctr">
                  <a:buNone/>
                </a:pPr>
                <a:r>
                  <a:rPr lang="en-CA" dirty="0"/>
                  <a:t>with the period consisting of: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/>
                  <a:t> equal compounding sub-periods</a:t>
                </a:r>
              </a:p>
              <a:p>
                <a:pPr marL="0" indent="0" algn="ctr">
                  <a:buNone/>
                </a:pPr>
                <a:r>
                  <a:rPr lang="en-CA" dirty="0"/>
                  <a:t>Then:</a:t>
                </a:r>
              </a:p>
              <a:p>
                <a:pPr marL="0" indent="0" algn="ctr">
                  <a:buNone/>
                </a:pPr>
                <a:r>
                  <a:rPr lang="en-CA" dirty="0"/>
                  <a:t>the compound interest rate per sub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dirty="0"/>
              </a:p>
              <a:p>
                <a:pPr marL="0" indent="0" algn="ctr">
                  <a:buNone/>
                </a:pPr>
                <a:r>
                  <a:rPr lang="en-CA" dirty="0"/>
                  <a:t>and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/>
                  <a:t> sub-periods: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34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Nominal and Effective Rates,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dirty="0"/>
                  <a:t>As the goal of interest rate conversions is to ensure there is no arbitrage, </a:t>
                </a:r>
              </a:p>
              <a:p>
                <a:pPr marL="0" indent="0" algn="ctr">
                  <a:buNone/>
                </a:pPr>
                <a:r>
                  <a:rPr lang="en-US" dirty="0"/>
                  <a:t>we need an effective annual interest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 algn="ctr">
                  <a:buNone/>
                </a:pPr>
                <a:r>
                  <a:rPr lang="en-CA" dirty="0"/>
                  <a:t>We get: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CA" dirty="0"/>
                  <a:t>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34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F876A-DBFE-934C-977B-F83CA22EF4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Cash is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A84-B4D6-EE41-A26D-80148D2A1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Graphical representation to summarize the timing and magnitude of cash flows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9D3B-66B2-604E-8E30-DF29391CE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0" y="1447800"/>
            <a:ext cx="5170199" cy="2226700"/>
          </a:xfrm>
        </p:spPr>
        <p:txBody>
          <a:bodyPr/>
          <a:lstStyle/>
          <a:p>
            <a:r>
              <a:rPr lang="en-US" dirty="0"/>
              <a:t>KEY RULES:</a:t>
            </a:r>
          </a:p>
          <a:p>
            <a:pPr marL="342900" indent="-342900">
              <a:buAutoNum type="arabicPeriod"/>
            </a:pPr>
            <a:r>
              <a:rPr lang="en-US" dirty="0"/>
              <a:t>Cash flows occur at the end of a period.</a:t>
            </a:r>
          </a:p>
          <a:p>
            <a:pPr marL="342900" indent="-342900">
              <a:buAutoNum type="arabicPeriod"/>
            </a:pPr>
            <a:r>
              <a:rPr lang="en-US" dirty="0"/>
              <a:t>End of Period 1 is the start of Period 2.</a:t>
            </a:r>
          </a:p>
          <a:p>
            <a:pPr marL="342900" indent="-342900">
              <a:buAutoNum type="arabicPeriod"/>
            </a:pPr>
            <a:r>
              <a:rPr lang="en-US" dirty="0"/>
              <a:t>“Now” is Time Zero (“0”)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0A0EF-EC91-7FC9-6993-FC9C903C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54" y="2733999"/>
            <a:ext cx="5553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2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Diagram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9450D-9491-7E21-7062-ED4F7A9997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09887" y="2147887"/>
            <a:ext cx="6276975" cy="3171825"/>
          </a:xfrm>
        </p:spPr>
      </p:pic>
    </p:spTree>
    <p:extLst>
      <p:ext uri="{BB962C8B-B14F-4D97-AF65-F5344CB8AC3E}">
        <p14:creationId xmlns:p14="http://schemas.microsoft.com/office/powerpoint/2010/main" val="363067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BEB-09A9-0248-A2F8-76EBECF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6388-A53C-9D49-9351-0A918DCDC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we make decisions on cost/benefits occurring at different times, we need to be able to assume that values are equivalent.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distinguish 3 kinds of equivalency:</a:t>
            </a:r>
          </a:p>
          <a:p>
            <a:pPr marL="342900" indent="-342900">
              <a:buAutoNum type="arabicPeriod"/>
            </a:pPr>
            <a:r>
              <a:rPr lang="en-US" dirty="0"/>
              <a:t>Mathematical</a:t>
            </a:r>
          </a:p>
          <a:p>
            <a:pPr marL="342900" indent="-342900">
              <a:buAutoNum type="arabicPeriod"/>
            </a:pPr>
            <a:r>
              <a:rPr lang="en-US" dirty="0"/>
              <a:t>Decisional</a:t>
            </a:r>
          </a:p>
          <a:p>
            <a:pPr marL="342900" indent="-342900">
              <a:buAutoNum type="arabicPeriod"/>
            </a:pPr>
            <a:r>
              <a:rPr lang="en-US" dirty="0"/>
              <a:t>Market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7747D-C406-BE43-8B64-A7183A9CBE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/>
              <a:t>Mathematical Equivalency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/>
              <a:t>The calculations we are conducting in this course to equate present and future values.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/>
              <a:t>Decisional Equivalency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- A decision maker is indifferent between money now or in the future.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/>
              <a:t>Market Equivalency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/>
              <a:t>A decision maker can exchange cash flows at zero cost (</a:t>
            </a:r>
            <a:r>
              <a:rPr lang="en-CA" dirty="0" err="1"/>
              <a:t>ie</a:t>
            </a:r>
            <a:r>
              <a:rPr lang="en-CA" dirty="0"/>
              <a:t>, ignore administrative costs)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CA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en-CA" b="1" u="sng" dirty="0"/>
              <a:t>We will assume in this course that market equivalence is true, and that decisional equivalency is monetarily quantifiable.</a:t>
            </a:r>
          </a:p>
        </p:txBody>
      </p:sp>
    </p:spTree>
    <p:extLst>
      <p:ext uri="{BB962C8B-B14F-4D97-AF65-F5344CB8AC3E}">
        <p14:creationId xmlns:p14="http://schemas.microsoft.com/office/powerpoint/2010/main" val="255796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F876A-DBFE-934C-977B-F83CA22EF4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Would you take a dollar from me today, or at the end of the term?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Engineering decisions nearly universally require making decisions on </a:t>
            </a:r>
            <a:r>
              <a:rPr lang="en-CA" dirty="0" err="1"/>
              <a:t>tradeoffs</a:t>
            </a:r>
            <a:r>
              <a:rPr lang="en-CA" dirty="0"/>
              <a:t> that occur at different times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ie</a:t>
            </a:r>
            <a:r>
              <a:rPr lang="en-CA" dirty="0"/>
              <a:t>. Investing now to get a benefit in the future.</a:t>
            </a: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How do we make those comparisons in a fair manner?</a:t>
            </a:r>
          </a:p>
        </p:txBody>
      </p:sp>
      <p:pic>
        <p:nvPicPr>
          <p:cNvPr id="1028" name="Picture 4" descr="What do Rising Interest Rates Mean for Your Money? | Access Wealth">
            <a:extLst>
              <a:ext uri="{FF2B5EF4-FFF2-40B4-BE49-F238E27FC236}">
                <a16:creationId xmlns:a16="http://schemas.microsoft.com/office/drawing/2014/main" id="{05CC84DC-C5E0-8B46-5E39-CF11FEC5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850" y="3429000"/>
            <a:ext cx="4564299" cy="260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3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&amp; Interest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Given the choice of money today or tomorrow, most would prefer money today to put to a productive use.</a:t>
            </a: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What is Interest?</a:t>
            </a:r>
          </a:p>
          <a:p>
            <a:pPr>
              <a:buFontTx/>
              <a:buChar char="-"/>
            </a:pPr>
            <a:r>
              <a:rPr lang="en-CA" dirty="0"/>
              <a:t>Compensation for giving up money today (recall definition of opportunity cost)</a:t>
            </a:r>
            <a:endParaRPr lang="en-CA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>
              <a:buFontTx/>
              <a:buChar char="-"/>
            </a:pPr>
            <a:r>
              <a:rPr lang="en-CA" dirty="0"/>
              <a:t>Also to pay for administrative costs and risk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DA23D-6E33-89D2-B013-2B1670B4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20" y="3527627"/>
            <a:ext cx="5641755" cy="26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1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A97A-9289-B64F-B5A6-BFA99152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BBC7645B-EF0E-FB4A-8524-B3DE2080E3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1803735"/>
                  </p:ext>
                </p:extLst>
              </p:nvPr>
            </p:nvGraphicFramePr>
            <p:xfrm>
              <a:off x="3319808" y="1288843"/>
              <a:ext cx="5552383" cy="4625573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3714391">
                      <a:extLst>
                        <a:ext uri="{9D8B030D-6E8A-4147-A177-3AD203B41FA5}">
                          <a16:colId xmlns:a16="http://schemas.microsoft.com/office/drawing/2014/main" val="941155809"/>
                        </a:ext>
                      </a:extLst>
                    </a:gridCol>
                    <a:gridCol w="1837992">
                      <a:extLst>
                        <a:ext uri="{9D8B030D-6E8A-4147-A177-3AD203B41FA5}">
                          <a16:colId xmlns:a16="http://schemas.microsoft.com/office/drawing/2014/main" val="3853484078"/>
                        </a:ext>
                      </a:extLst>
                    </a:gridCol>
                  </a:tblGrid>
                  <a:tr h="426573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Notation</a:t>
                          </a:r>
                          <a:endParaRPr lang="en-CA" sz="120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504128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Present Value / Present Worth / Principal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8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CA" sz="16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2661979"/>
                      </a:ext>
                    </a:extLst>
                  </a:tr>
                  <a:tr h="67353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Future Value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8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CA" sz="16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827410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Interest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8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CA" sz="16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644667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Interest rate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8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CA" sz="16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979991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Total Number of Interest Periods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8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CA" sz="16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3896557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Nominal Interest Rate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8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CA" sz="16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125131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Effective Interest Rate per Period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8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6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5721934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Annuity Amount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8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CA" sz="16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221844"/>
                      </a:ext>
                    </a:extLst>
                  </a:tr>
                  <a:tr h="53945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Discrete Payment at the end of an Interest Period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8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6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667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BBC7645B-EF0E-FB4A-8524-B3DE2080E3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1803735"/>
                  </p:ext>
                </p:extLst>
              </p:nvPr>
            </p:nvGraphicFramePr>
            <p:xfrm>
              <a:off x="3319808" y="1288843"/>
              <a:ext cx="5552383" cy="4625573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3714391">
                      <a:extLst>
                        <a:ext uri="{9D8B030D-6E8A-4147-A177-3AD203B41FA5}">
                          <a16:colId xmlns:a16="http://schemas.microsoft.com/office/drawing/2014/main" val="941155809"/>
                        </a:ext>
                      </a:extLst>
                    </a:gridCol>
                    <a:gridCol w="1837992">
                      <a:extLst>
                        <a:ext uri="{9D8B030D-6E8A-4147-A177-3AD203B41FA5}">
                          <a16:colId xmlns:a16="http://schemas.microsoft.com/office/drawing/2014/main" val="3853484078"/>
                        </a:ext>
                      </a:extLst>
                    </a:gridCol>
                  </a:tblGrid>
                  <a:tr h="426573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Notation</a:t>
                          </a:r>
                          <a:endParaRPr lang="en-CA" sz="120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504128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Present Value / Present Worth / Principal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318" t="-101429" r="-331" b="-8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2661979"/>
                      </a:ext>
                    </a:extLst>
                  </a:tr>
                  <a:tr h="67353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Future Value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18" t="-127027" r="-331" b="-4639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827410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Interest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18" t="-360000" r="-331" b="-6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644667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Interest rate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18" t="-460000" r="-331" b="-5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979991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Total Number of Interest Periods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18" t="-560000" r="-331" b="-4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3896557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Nominal Interest Rate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18" t="-660000" r="-331" b="-3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125131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Effective Interest Rate per Period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18" t="-760000" r="-331" b="-2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5721934"/>
                      </a:ext>
                    </a:extLst>
                  </a:tr>
                  <a:tr h="42657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Annuity Amount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18" t="-860000" r="-331" b="-1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221844"/>
                      </a:ext>
                    </a:extLst>
                  </a:tr>
                  <a:tr h="53945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2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Discrete Payment at the end of an Interest Period</a:t>
                          </a:r>
                          <a:endParaRPr lang="en-CA" sz="12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18" t="-755056" r="-331" b="-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6672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211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Rates and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A84-B4D6-EE41-A26D-80148D2A1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Interest is expressed as a percentage rate for a given period of time.</a:t>
            </a: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	</a:t>
            </a:r>
            <a:r>
              <a:rPr lang="en-CA" dirty="0" err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ie</a:t>
            </a:r>
            <a:r>
              <a:rPr lang="en-CA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 9% interest means $0.09 owed per 	dollar lent over a given period of time</a:t>
            </a:r>
          </a:p>
          <a:p>
            <a:pPr marL="0" indent="0">
              <a:buNone/>
            </a:pPr>
            <a:r>
              <a:rPr lang="en-CA" dirty="0"/>
              <a:t>The base unit of time for interest calculation is known as the </a:t>
            </a:r>
            <a:r>
              <a:rPr lang="en-CA" u="sng" dirty="0"/>
              <a:t>interest period</a:t>
            </a:r>
            <a:r>
              <a:rPr lang="en-CA" dirty="0"/>
              <a:t>.</a:t>
            </a:r>
            <a:endParaRPr lang="en-CA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9D3B-66B2-604E-8E30-DF29391CE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0" y="1447800"/>
            <a:ext cx="5170199" cy="2226700"/>
          </a:xfrm>
        </p:spPr>
        <p:txBody>
          <a:bodyPr/>
          <a:lstStyle/>
          <a:p>
            <a:r>
              <a:rPr lang="en-US" dirty="0"/>
              <a:t>Sidenote: “Usury Rate”</a:t>
            </a:r>
          </a:p>
          <a:p>
            <a:r>
              <a:rPr lang="en-US" dirty="0"/>
              <a:t>- Criminal Code of Canada definition for a criminal rate of effective annual interest exceeding 60%.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97107-DE78-E221-0144-10DD145C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5" y="4183775"/>
            <a:ext cx="68008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and Future Worth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5FA84-B4D6-EE41-A26D-80148D2A17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sz="2000" dirty="0"/>
                  <a:t>Simply put, the future amount,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sz="2000" dirty="0"/>
                  <a:t>, is the amount of money today,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sz="2000" dirty="0"/>
                  <a:t>, plus the interest.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5FA84-B4D6-EE41-A26D-80148D2A1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D5D9D3B-66B2-604E-8E30-DF29391CE2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324600" y="1447800"/>
                <a:ext cx="5170199" cy="192360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𝑷𝒊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D5D9D3B-66B2-604E-8E30-DF29391CE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324600" y="1447800"/>
                <a:ext cx="5170199" cy="192360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6E7665E-6E35-C4ED-42F1-0768956C3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37" y="3733638"/>
            <a:ext cx="4962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9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 Compound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A84-B4D6-EE41-A26D-80148D2A1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Simple interest is simply paying interest on the principal.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Compound interest is paying interest on the principal and accrued interest value. In effect, the interest calculation can be done over multiple periods. </a:t>
            </a:r>
          </a:p>
          <a:p>
            <a:pPr marL="0" indent="0">
              <a:buNone/>
            </a:pPr>
            <a:r>
              <a:rPr lang="en-CA" sz="2000" dirty="0"/>
              <a:t>The interest period can also be known as the </a:t>
            </a:r>
            <a:r>
              <a:rPr lang="en-CA" sz="2000" u="sng" dirty="0"/>
              <a:t>compounding period.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D5D9D3B-66B2-604E-8E30-DF29391CE2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324600" y="1447800"/>
                <a:ext cx="5170199" cy="3893823"/>
              </a:xfrm>
            </p:spPr>
            <p:txBody>
              <a:bodyPr/>
              <a:lstStyle/>
              <a:p>
                <a:r>
                  <a:rPr lang="en-US" dirty="0"/>
                  <a:t>Example: $100 is lent at 10% interest for a period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Simple Interest: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𝑷𝒊𝑵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=$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Compound Interest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=$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𝟏𝟏𝟒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D5D9D3B-66B2-604E-8E30-DF29391CE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324600" y="1447800"/>
                <a:ext cx="5170199" cy="38938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94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 Compound Interest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4B5222-8C3D-3671-D636-BF341BAA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51" y="1409800"/>
            <a:ext cx="7654155" cy="44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8514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University Presentation">
  <a:themeElements>
    <a:clrScheme name="Custom 16">
      <a:dk1>
        <a:srgbClr val="000000"/>
      </a:dk1>
      <a:lt1>
        <a:srgbClr val="EBEBEC"/>
      </a:lt1>
      <a:dk2>
        <a:srgbClr val="B90D30"/>
      </a:dk2>
      <a:lt2>
        <a:srgbClr val="FFFFFF"/>
      </a:lt2>
      <a:accent1>
        <a:srgbClr val="002452"/>
      </a:accent1>
      <a:accent2>
        <a:srgbClr val="1A4771"/>
      </a:accent2>
      <a:accent3>
        <a:srgbClr val="4D7091"/>
      </a:accent3>
      <a:accent4>
        <a:srgbClr val="8099B1"/>
      </a:accent4>
      <a:accent5>
        <a:srgbClr val="B3C2D0"/>
      </a:accent5>
      <a:accent6>
        <a:srgbClr val="CCD6E0"/>
      </a:accent6>
      <a:hlink>
        <a:srgbClr val="335B81"/>
      </a:hlink>
      <a:folHlink>
        <a:srgbClr val="00245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5da622-d03b-44d5-8258-2a090d027dba">
      <Terms xmlns="http://schemas.microsoft.com/office/infopath/2007/PartnerControls"/>
    </lcf76f155ced4ddcb4097134ff3c332f>
    <TaxCatchAll xmlns="2a008c20-89da-4e85-ad7f-29602c14038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F7E0128C3A5429EC19392EC944ECD" ma:contentTypeVersion="15" ma:contentTypeDescription="Create a new document." ma:contentTypeScope="" ma:versionID="c1eb7f3b6a3df3325774a3b5f3f5bcf7">
  <xsd:schema xmlns:xsd="http://www.w3.org/2001/XMLSchema" xmlns:xs="http://www.w3.org/2001/XMLSchema" xmlns:p="http://schemas.microsoft.com/office/2006/metadata/properties" xmlns:ns2="5e5da622-d03b-44d5-8258-2a090d027dba" xmlns:ns3="2a008c20-89da-4e85-ad7f-29602c14038c" targetNamespace="http://schemas.microsoft.com/office/2006/metadata/properties" ma:root="true" ma:fieldsID="7fdfd7d81a93958ed545f3a3682cc911" ns2:_="" ns3:_="">
    <xsd:import namespace="5e5da622-d03b-44d5-8258-2a090d027dba"/>
    <xsd:import namespace="2a008c20-89da-4e85-ad7f-29602c1403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da622-d03b-44d5-8258-2a090d027d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d2e69d-a885-47d9-a849-8bc90acf9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08c20-89da-4e85-ad7f-29602c1403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0486d584-1209-4e23-b6db-207f344022dc}" ma:internalName="TaxCatchAll" ma:showField="CatchAllData" ma:web="2a008c20-89da-4e85-ad7f-29602c140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E81BC4-925A-4B49-A6EF-ADFCA9D540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F2E5A3-F13C-4E95-B68F-B21C9B2B9569}">
  <ds:schemaRefs>
    <ds:schemaRef ds:uri="1e59d818-3dda-4b8d-a058-ca1daae95e60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9bb0f450-2dcc-4079-a193-20cc67dc94b2"/>
    <ds:schemaRef ds:uri="http://schemas.microsoft.com/office/2006/metadata/properties"/>
    <ds:schemaRef ds:uri="http://purl.org/dc/terms/"/>
    <ds:schemaRef ds:uri="5e5da622-d03b-44d5-8258-2a090d027dba"/>
    <ds:schemaRef ds:uri="2a008c20-89da-4e85-ad7f-29602c14038c"/>
  </ds:schemaRefs>
</ds:datastoreItem>
</file>

<file path=customXml/itemProps3.xml><?xml version="1.0" encoding="utf-8"?>
<ds:datastoreItem xmlns:ds="http://schemas.openxmlformats.org/officeDocument/2006/customXml" ds:itemID="{29F80712-1778-4D6B-BE4E-57CE4A7F5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da622-d03b-44d5-8258-2a090d027dba"/>
    <ds:schemaRef ds:uri="2a008c20-89da-4e85-ad7f-29602c140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764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Open Sans</vt:lpstr>
      <vt:lpstr>Open Sans Semibold</vt:lpstr>
      <vt:lpstr>System Font Regular</vt:lpstr>
      <vt:lpstr>Queen's University Presentation</vt:lpstr>
      <vt:lpstr>Time Value of Money</vt:lpstr>
      <vt:lpstr>PowerPoint Presentation</vt:lpstr>
      <vt:lpstr>Introduction</vt:lpstr>
      <vt:lpstr>Interest &amp; Interest Rates</vt:lpstr>
      <vt:lpstr>Key Notation</vt:lpstr>
      <vt:lpstr>Interest Rates and Periods</vt:lpstr>
      <vt:lpstr>Present and Future Worth</vt:lpstr>
      <vt:lpstr>Simple vs Compound Interest</vt:lpstr>
      <vt:lpstr>Simple vs Compound Interest</vt:lpstr>
      <vt:lpstr>Nominal and Effective Interest Rates</vt:lpstr>
      <vt:lpstr>Converting Nominal and Effective Rates</vt:lpstr>
      <vt:lpstr>Converting Nominal and Effective Rates, cont’d</vt:lpstr>
      <vt:lpstr>PowerPoint Presentation</vt:lpstr>
      <vt:lpstr>Cash Flow Diagrams</vt:lpstr>
      <vt:lpstr>Cash Flow Diagram Example</vt:lpstr>
      <vt:lpstr>Equivalence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Kanisha Szekely</dc:creator>
  <cp:lastModifiedBy>Matthew J Lee</cp:lastModifiedBy>
  <cp:revision>156</cp:revision>
  <dcterms:created xsi:type="dcterms:W3CDTF">2021-07-23T16:36:50Z</dcterms:created>
  <dcterms:modified xsi:type="dcterms:W3CDTF">2024-05-03T21:54:28Z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0x010100D15F7E0128C3A5429EC19392EC944ECD</vt:lpwstr>
  </property>
</Properties>
</file>