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27"/>
  </p:notesMasterIdLst>
  <p:handoutMasterIdLst>
    <p:handoutMasterId r:id="rId28"/>
  </p:handoutMasterIdLst>
  <p:sldIdLst>
    <p:sldId id="283" r:id="rId2"/>
    <p:sldId id="284" r:id="rId3"/>
    <p:sldId id="285" r:id="rId4"/>
    <p:sldId id="286" r:id="rId5"/>
    <p:sldId id="287" r:id="rId6"/>
    <p:sldId id="288" r:id="rId7"/>
    <p:sldId id="289" r:id="rId8"/>
    <p:sldId id="290" r:id="rId9"/>
    <p:sldId id="258" r:id="rId10"/>
    <p:sldId id="259" r:id="rId11"/>
    <p:sldId id="280" r:id="rId12"/>
    <p:sldId id="281" r:id="rId13"/>
    <p:sldId id="282" r:id="rId14"/>
    <p:sldId id="260" r:id="rId15"/>
    <p:sldId id="262" r:id="rId16"/>
    <p:sldId id="267" r:id="rId17"/>
    <p:sldId id="268" r:id="rId18"/>
    <p:sldId id="263" r:id="rId19"/>
    <p:sldId id="264" r:id="rId20"/>
    <p:sldId id="265" r:id="rId21"/>
    <p:sldId id="269" r:id="rId22"/>
    <p:sldId id="270" r:id="rId23"/>
    <p:sldId id="271" r:id="rId24"/>
    <p:sldId id="272" r:id="rId25"/>
    <p:sldId id="278" r:id="rId26"/>
  </p:sldIdLst>
  <p:sldSz cx="9144000" cy="6858000" type="screen4x3"/>
  <p:notesSz cx="6858000" cy="9144000"/>
  <p:defaultTextStyle>
    <a:defPPr>
      <a:defRPr lang="en-US"/>
    </a:defPPr>
    <a:lvl1pPr algn="l" rtl="0" fontAlgn="base">
      <a:spcBef>
        <a:spcPct val="0"/>
      </a:spcBef>
      <a:spcAft>
        <a:spcPct val="0"/>
      </a:spcAft>
      <a:defRPr sz="3600" kern="1200">
        <a:solidFill>
          <a:schemeClr val="tx1"/>
        </a:solidFill>
        <a:latin typeface="Times New Roman" pitchFamily="18" charset="0"/>
        <a:ea typeface="+mn-ea"/>
        <a:cs typeface="+mn-cs"/>
      </a:defRPr>
    </a:lvl1pPr>
    <a:lvl2pPr marL="457200" algn="l" rtl="0" fontAlgn="base">
      <a:spcBef>
        <a:spcPct val="0"/>
      </a:spcBef>
      <a:spcAft>
        <a:spcPct val="0"/>
      </a:spcAft>
      <a:defRPr sz="3600" kern="1200">
        <a:solidFill>
          <a:schemeClr val="tx1"/>
        </a:solidFill>
        <a:latin typeface="Times New Roman" pitchFamily="18" charset="0"/>
        <a:ea typeface="+mn-ea"/>
        <a:cs typeface="+mn-cs"/>
      </a:defRPr>
    </a:lvl2pPr>
    <a:lvl3pPr marL="914400" algn="l" rtl="0" fontAlgn="base">
      <a:spcBef>
        <a:spcPct val="0"/>
      </a:spcBef>
      <a:spcAft>
        <a:spcPct val="0"/>
      </a:spcAft>
      <a:defRPr sz="3600" kern="1200">
        <a:solidFill>
          <a:schemeClr val="tx1"/>
        </a:solidFill>
        <a:latin typeface="Times New Roman" pitchFamily="18" charset="0"/>
        <a:ea typeface="+mn-ea"/>
        <a:cs typeface="+mn-cs"/>
      </a:defRPr>
    </a:lvl3pPr>
    <a:lvl4pPr marL="1371600" algn="l" rtl="0" fontAlgn="base">
      <a:spcBef>
        <a:spcPct val="0"/>
      </a:spcBef>
      <a:spcAft>
        <a:spcPct val="0"/>
      </a:spcAft>
      <a:defRPr sz="3600" kern="1200">
        <a:solidFill>
          <a:schemeClr val="tx1"/>
        </a:solidFill>
        <a:latin typeface="Times New Roman" pitchFamily="18" charset="0"/>
        <a:ea typeface="+mn-ea"/>
        <a:cs typeface="+mn-cs"/>
      </a:defRPr>
    </a:lvl4pPr>
    <a:lvl5pPr marL="1828800" algn="l" rtl="0" fontAlgn="base">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333399"/>
    <a:srgbClr val="3333FF"/>
    <a:srgbClr val="FF99FF"/>
    <a:srgbClr val="99CCFF"/>
    <a:srgbClr val="99FF99"/>
    <a:srgbClr val="FF99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01" autoAdjust="0"/>
    <p:restoredTop sz="90929"/>
  </p:normalViewPr>
  <p:slideViewPr>
    <p:cSldViewPr>
      <p:cViewPr>
        <p:scale>
          <a:sx n="90" d="100"/>
          <a:sy n="90" d="100"/>
        </p:scale>
        <p:origin x="-858"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4813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4813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481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26A1B1D-3308-4B96-B6A6-127E82C162E3}" type="slidenum">
              <a:rPr lang="en-US" altLang="en-US"/>
              <a:pPr/>
              <a:t>‹#›</a:t>
            </a:fld>
            <a:endParaRPr lang="en-US" altLang="en-US"/>
          </a:p>
        </p:txBody>
      </p:sp>
    </p:spTree>
    <p:extLst>
      <p:ext uri="{BB962C8B-B14F-4D97-AF65-F5344CB8AC3E}">
        <p14:creationId xmlns:p14="http://schemas.microsoft.com/office/powerpoint/2010/main" val="4261135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460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A1C0B39-F23C-4787-BDB5-CD6316C8A4DF}" type="slidenum">
              <a:rPr lang="en-US" altLang="en-US"/>
              <a:pPr/>
              <a:t>‹#›</a:t>
            </a:fld>
            <a:endParaRPr lang="en-US" altLang="en-US"/>
          </a:p>
        </p:txBody>
      </p:sp>
    </p:spTree>
    <p:extLst>
      <p:ext uri="{BB962C8B-B14F-4D97-AF65-F5344CB8AC3E}">
        <p14:creationId xmlns:p14="http://schemas.microsoft.com/office/powerpoint/2010/main" val="6479756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Title Slide">
    <p:spTree>
      <p:nvGrpSpPr>
        <p:cNvPr id="1" name=""/>
        <p:cNvGrpSpPr/>
        <p:nvPr/>
      </p:nvGrpSpPr>
      <p:grpSpPr>
        <a:xfrm>
          <a:off x="0" y="0"/>
          <a:ext cx="0" cy="0"/>
          <a:chOff x="0" y="0"/>
          <a:chExt cx="0" cy="0"/>
        </a:xfrm>
      </p:grpSpPr>
      <p:sp>
        <p:nvSpPr>
          <p:cNvPr id="41986" name="Rectangle 2"/>
          <p:cNvSpPr>
            <a:spLocks noGrp="1" noChangeArrowheads="1"/>
          </p:cNvSpPr>
          <p:nvPr>
            <p:ph type="ctrTitle" sz="quarter"/>
          </p:nvPr>
        </p:nvSpPr>
        <p:spPr>
          <a:xfrm>
            <a:off x="685800" y="2057400"/>
            <a:ext cx="7772400" cy="1143000"/>
          </a:xfrm>
        </p:spPr>
        <p:txBody>
          <a:bodyPr/>
          <a:lstStyle>
            <a:lvl1pPr>
              <a:defRPr/>
            </a:lvl1pPr>
          </a:lstStyle>
          <a:p>
            <a:pPr lvl="0"/>
            <a:r>
              <a:rPr lang="en-US" altLang="en-US" noProof="0" smtClean="0"/>
              <a:t>Click to edit Master title style</a:t>
            </a:r>
          </a:p>
        </p:txBody>
      </p:sp>
      <p:sp>
        <p:nvSpPr>
          <p:cNvPr id="41987"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41988" name="Rectangle 4"/>
          <p:cNvSpPr>
            <a:spLocks noGrp="1" noChangeArrowheads="1"/>
          </p:cNvSpPr>
          <p:nvPr>
            <p:ph type="dt" sz="quarter" idx="2"/>
          </p:nvPr>
        </p:nvSpPr>
        <p:spPr/>
        <p:txBody>
          <a:bodyPr/>
          <a:lstStyle>
            <a:lvl1pPr>
              <a:defRPr/>
            </a:lvl1pPr>
          </a:lstStyle>
          <a:p>
            <a:endParaRPr lang="en-US" altLang="en-US"/>
          </a:p>
        </p:txBody>
      </p:sp>
      <p:sp>
        <p:nvSpPr>
          <p:cNvPr id="41989" name="Rectangle 5"/>
          <p:cNvSpPr>
            <a:spLocks noGrp="1" noChangeArrowheads="1"/>
          </p:cNvSpPr>
          <p:nvPr>
            <p:ph type="ftr" sz="quarter" idx="3"/>
          </p:nvPr>
        </p:nvSpPr>
        <p:spPr/>
        <p:txBody>
          <a:bodyPr/>
          <a:lstStyle>
            <a:lvl1pPr>
              <a:defRPr/>
            </a:lvl1pPr>
          </a:lstStyle>
          <a:p>
            <a:endParaRPr lang="en-US" altLang="en-US"/>
          </a:p>
        </p:txBody>
      </p:sp>
      <p:sp>
        <p:nvSpPr>
          <p:cNvPr id="41990" name="Rectangle 6"/>
          <p:cNvSpPr>
            <a:spLocks noGrp="1" noChangeArrowheads="1"/>
          </p:cNvSpPr>
          <p:nvPr>
            <p:ph type="sldNum" sz="quarter" idx="4"/>
          </p:nvPr>
        </p:nvSpPr>
        <p:spPr/>
        <p:txBody>
          <a:bodyPr/>
          <a:lstStyle>
            <a:lvl1pPr>
              <a:defRPr/>
            </a:lvl1pPr>
          </a:lstStyle>
          <a:p>
            <a:fld id="{C8548092-3BE5-464F-8E85-7573FBA0E619}"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BCCE932-039A-49E7-9F23-C6182B9673A0}" type="slidenum">
              <a:rPr lang="en-US" altLang="en-US"/>
              <a:pPr/>
              <a:t>‹#›</a:t>
            </a:fld>
            <a:endParaRPr lang="en-US" altLang="en-US"/>
          </a:p>
        </p:txBody>
      </p:sp>
    </p:spTree>
    <p:extLst>
      <p:ext uri="{BB962C8B-B14F-4D97-AF65-F5344CB8AC3E}">
        <p14:creationId xmlns:p14="http://schemas.microsoft.com/office/powerpoint/2010/main" val="422636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C20D7CE-EEB7-4962-A92D-E9F510CC6F78}" type="slidenum">
              <a:rPr lang="en-US" altLang="en-US"/>
              <a:pPr/>
              <a:t>‹#›</a:t>
            </a:fld>
            <a:endParaRPr lang="en-US" altLang="en-US"/>
          </a:p>
        </p:txBody>
      </p:sp>
    </p:spTree>
    <p:extLst>
      <p:ext uri="{BB962C8B-B14F-4D97-AF65-F5344CB8AC3E}">
        <p14:creationId xmlns:p14="http://schemas.microsoft.com/office/powerpoint/2010/main" val="3834819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409951D-68EA-4C35-AFBB-0F98542523B1}" type="slidenum">
              <a:rPr lang="en-US" altLang="en-US"/>
              <a:pPr/>
              <a:t>‹#›</a:t>
            </a:fld>
            <a:endParaRPr lang="en-US" altLang="en-US"/>
          </a:p>
        </p:txBody>
      </p:sp>
    </p:spTree>
    <p:extLst>
      <p:ext uri="{BB962C8B-B14F-4D97-AF65-F5344CB8AC3E}">
        <p14:creationId xmlns:p14="http://schemas.microsoft.com/office/powerpoint/2010/main" val="3857007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7E0E5AD-5382-45B5-ACA1-5A52FEC6AC86}" type="slidenum">
              <a:rPr lang="en-US" altLang="en-US"/>
              <a:pPr/>
              <a:t>‹#›</a:t>
            </a:fld>
            <a:endParaRPr lang="en-US" altLang="en-US"/>
          </a:p>
        </p:txBody>
      </p:sp>
    </p:spTree>
    <p:extLst>
      <p:ext uri="{BB962C8B-B14F-4D97-AF65-F5344CB8AC3E}">
        <p14:creationId xmlns:p14="http://schemas.microsoft.com/office/powerpoint/2010/main" val="348227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858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F4965866-4CEE-4E2C-ACF1-10280DA6A837}" type="slidenum">
              <a:rPr lang="en-US" altLang="en-US"/>
              <a:pPr/>
              <a:t>‹#›</a:t>
            </a:fld>
            <a:endParaRPr lang="en-US" altLang="en-US"/>
          </a:p>
        </p:txBody>
      </p:sp>
    </p:spTree>
    <p:extLst>
      <p:ext uri="{BB962C8B-B14F-4D97-AF65-F5344CB8AC3E}">
        <p14:creationId xmlns:p14="http://schemas.microsoft.com/office/powerpoint/2010/main" val="3226686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A0E50DF9-075E-4D8E-81D4-2A7A002F1451}" type="slidenum">
              <a:rPr lang="en-US" altLang="en-US"/>
              <a:pPr/>
              <a:t>‹#›</a:t>
            </a:fld>
            <a:endParaRPr lang="en-US" altLang="en-US"/>
          </a:p>
        </p:txBody>
      </p:sp>
    </p:spTree>
    <p:extLst>
      <p:ext uri="{BB962C8B-B14F-4D97-AF65-F5344CB8AC3E}">
        <p14:creationId xmlns:p14="http://schemas.microsoft.com/office/powerpoint/2010/main" val="3708678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40770CED-23E2-4068-8E1A-B3BE00BC4C3D}" type="slidenum">
              <a:rPr lang="en-US" altLang="en-US"/>
              <a:pPr/>
              <a:t>‹#›</a:t>
            </a:fld>
            <a:endParaRPr lang="en-US" altLang="en-US"/>
          </a:p>
        </p:txBody>
      </p:sp>
    </p:spTree>
    <p:extLst>
      <p:ext uri="{BB962C8B-B14F-4D97-AF65-F5344CB8AC3E}">
        <p14:creationId xmlns:p14="http://schemas.microsoft.com/office/powerpoint/2010/main" val="757694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E1C4EB68-928C-4AFC-8EC5-53D07B79912D}" type="slidenum">
              <a:rPr lang="en-US" altLang="en-US"/>
              <a:pPr/>
              <a:t>‹#›</a:t>
            </a:fld>
            <a:endParaRPr lang="en-US" altLang="en-US"/>
          </a:p>
        </p:txBody>
      </p:sp>
    </p:spTree>
    <p:extLst>
      <p:ext uri="{BB962C8B-B14F-4D97-AF65-F5344CB8AC3E}">
        <p14:creationId xmlns:p14="http://schemas.microsoft.com/office/powerpoint/2010/main" val="346588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80DAD1B-1978-465F-84E5-C7973F0ED57B}" type="slidenum">
              <a:rPr lang="en-US" altLang="en-US"/>
              <a:pPr/>
              <a:t>‹#›</a:t>
            </a:fld>
            <a:endParaRPr lang="en-US" altLang="en-US"/>
          </a:p>
        </p:txBody>
      </p:sp>
    </p:spTree>
    <p:extLst>
      <p:ext uri="{BB962C8B-B14F-4D97-AF65-F5344CB8AC3E}">
        <p14:creationId xmlns:p14="http://schemas.microsoft.com/office/powerpoint/2010/main" val="10364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DA40381D-3FE3-4D60-9EFF-5BBE5EE1AEA3}" type="slidenum">
              <a:rPr lang="en-US" altLang="en-US"/>
              <a:pPr/>
              <a:t>‹#›</a:t>
            </a:fld>
            <a:endParaRPr lang="en-US" altLang="en-US"/>
          </a:p>
        </p:txBody>
      </p:sp>
    </p:spTree>
    <p:extLst>
      <p:ext uri="{BB962C8B-B14F-4D97-AF65-F5344CB8AC3E}">
        <p14:creationId xmlns:p14="http://schemas.microsoft.com/office/powerpoint/2010/main" val="138574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685800" y="3810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0963" name="Rectangle 3"/>
          <p:cNvSpPr>
            <a:spLocks noGrp="1" noChangeArrowheads="1"/>
          </p:cNvSpPr>
          <p:nvPr>
            <p:ph type="body" idx="1"/>
          </p:nvPr>
        </p:nvSpPr>
        <p:spPr bwMode="auto">
          <a:xfrm>
            <a:off x="685800" y="14478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0964"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en-US"/>
          </a:p>
        </p:txBody>
      </p:sp>
      <p:sp>
        <p:nvSpPr>
          <p:cNvPr id="4096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en-US"/>
          </a:p>
        </p:txBody>
      </p:sp>
      <p:sp>
        <p:nvSpPr>
          <p:cNvPr id="40966"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19E7B240-60FF-464F-A13F-F4FC1C647A7D}"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wipe(left)">
                                      <p:cBhvr>
                                        <p:cTn id="7" dur="500"/>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wipe(left)">
                                      <p:cBhvr>
                                        <p:cTn id="12" dur="500"/>
                                        <p:tgtEl>
                                          <p:spTgt spid="40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wipe(left)">
                                      <p:cBhvr>
                                        <p:cTn id="17" dur="500"/>
                                        <p:tgtEl>
                                          <p:spTgt spid="409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wipe(left)">
                                      <p:cBhvr>
                                        <p:cTn id="22" dur="500"/>
                                        <p:tgtEl>
                                          <p:spTgt spid="4096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0963">
                                            <p:txEl>
                                              <p:pRg st="4" end="4"/>
                                            </p:txEl>
                                          </p:spTgt>
                                        </p:tgtEl>
                                        <p:attrNameLst>
                                          <p:attrName>style.visibility</p:attrName>
                                        </p:attrNameLst>
                                      </p:cBhvr>
                                      <p:to>
                                        <p:strVal val="visible"/>
                                      </p:to>
                                    </p:set>
                                    <p:animEffect transition="in" filter="wipe(left)">
                                      <p:cBhvr>
                                        <p:cTn id="25" dur="500"/>
                                        <p:tgtEl>
                                          <p:spTgt spid="40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bldLvl="4" autoUpdateAnimBg="0">
        <p:tmplLst>
          <p:tmpl lvl="1">
            <p:tnLst>
              <p:par>
                <p:cTn presetID="22" presetClass="entr" presetSubtype="8" fill="hold" nodeType="clickEffect">
                  <p:stCondLst>
                    <p:cond delay="0"/>
                  </p:stCondLst>
                  <p:childTnLst>
                    <p:set>
                      <p:cBhvr>
                        <p:cTn dur="1" fill="hold">
                          <p:stCondLst>
                            <p:cond delay="0"/>
                          </p:stCondLst>
                        </p:cTn>
                        <p:tgtEl>
                          <p:spTgt spid="40963"/>
                        </p:tgtEl>
                        <p:attrNameLst>
                          <p:attrName>style.visibility</p:attrName>
                        </p:attrNameLst>
                      </p:cBhvr>
                      <p:to>
                        <p:strVal val="visible"/>
                      </p:to>
                    </p:set>
                    <p:animEffect transition="in" filter="wipe(left)">
                      <p:cBhvr>
                        <p:cTn dur="500"/>
                        <p:tgtEl>
                          <p:spTgt spid="4096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0963"/>
                        </p:tgtEl>
                        <p:attrNameLst>
                          <p:attrName>style.visibility</p:attrName>
                        </p:attrNameLst>
                      </p:cBhvr>
                      <p:to>
                        <p:strVal val="visible"/>
                      </p:to>
                    </p:set>
                    <p:animEffect transition="in" filter="wipe(left)">
                      <p:cBhvr>
                        <p:cTn dur="500"/>
                        <p:tgtEl>
                          <p:spTgt spid="4096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0963"/>
                        </p:tgtEl>
                        <p:attrNameLst>
                          <p:attrName>style.visibility</p:attrName>
                        </p:attrNameLst>
                      </p:cBhvr>
                      <p:to>
                        <p:strVal val="visible"/>
                      </p:to>
                    </p:set>
                    <p:animEffect transition="in" filter="wipe(left)">
                      <p:cBhvr>
                        <p:cTn dur="500"/>
                        <p:tgtEl>
                          <p:spTgt spid="4096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40963"/>
                        </p:tgtEl>
                        <p:attrNameLst>
                          <p:attrName>style.visibility</p:attrName>
                        </p:attrNameLst>
                      </p:cBhvr>
                      <p:to>
                        <p:strVal val="visible"/>
                      </p:to>
                    </p:set>
                    <p:animEffect transition="in" filter="wipe(left)">
                      <p:cBhvr>
                        <p:cTn dur="500"/>
                        <p:tgtEl>
                          <p:spTgt spid="4096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40963"/>
                        </p:tgtEl>
                        <p:attrNameLst>
                          <p:attrName>style.visibility</p:attrName>
                        </p:attrNameLst>
                      </p:cBhvr>
                      <p:to>
                        <p:strVal val="visible"/>
                      </p:to>
                    </p:set>
                    <p:animEffect transition="in" filter="wipe(left)">
                      <p:cBhvr>
                        <p:cTn dur="500"/>
                        <p:tgtEl>
                          <p:spTgt spid="40963"/>
                        </p:tgtEl>
                      </p:cBhvr>
                    </p:animEffect>
                  </p:childTnLst>
                </p:cTn>
              </p:par>
            </p:tnLst>
          </p:tmpl>
        </p:tmplLst>
      </p:bldP>
    </p:bldLst>
  </p:timing>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a:t>Linked Lists</a:t>
            </a:r>
          </a:p>
        </p:txBody>
      </p:sp>
      <p:sp>
        <p:nvSpPr>
          <p:cNvPr id="2" name="Subtitle 1"/>
          <p:cNvSpPr>
            <a:spLocks noGrp="1"/>
          </p:cNvSpPr>
          <p:nvPr>
            <p:ph type="subTitle" idx="1"/>
          </p:nvPr>
        </p:nvSpPr>
        <p:spPr/>
        <p:txBody>
          <a:bodyPr/>
          <a:lstStyle/>
          <a:p>
            <a:endParaRPr lang="en-CA"/>
          </a:p>
        </p:txBody>
      </p:sp>
    </p:spTree>
    <p:extLst>
      <p:ext uri="{BB962C8B-B14F-4D97-AF65-F5344CB8AC3E}">
        <p14:creationId xmlns:p14="http://schemas.microsoft.com/office/powerpoint/2010/main" val="467749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5EEFAEC-9A59-4C21-A4DD-B8D6A7F0DC1C}" type="slidenum">
              <a:rPr lang="en-US" altLang="en-US"/>
              <a:pPr/>
              <a:t>10</a:t>
            </a:fld>
            <a:endParaRPr lang="en-US" altLang="en-US"/>
          </a:p>
        </p:txBody>
      </p:sp>
      <p:sp>
        <p:nvSpPr>
          <p:cNvPr id="12290" name="Rectangle 2"/>
          <p:cNvSpPr>
            <a:spLocks noGrp="1" noChangeArrowheads="1"/>
          </p:cNvSpPr>
          <p:nvPr>
            <p:ph type="title"/>
          </p:nvPr>
        </p:nvSpPr>
        <p:spPr/>
        <p:txBody>
          <a:bodyPr/>
          <a:lstStyle/>
          <a:p>
            <a:r>
              <a:rPr lang="en-US" altLang="en-US"/>
              <a:t>More terminology</a:t>
            </a:r>
          </a:p>
        </p:txBody>
      </p:sp>
      <p:sp>
        <p:nvSpPr>
          <p:cNvPr id="12291" name="Rectangle 3"/>
          <p:cNvSpPr>
            <a:spLocks noGrp="1" noChangeArrowheads="1"/>
          </p:cNvSpPr>
          <p:nvPr>
            <p:ph type="body" idx="1"/>
          </p:nvPr>
        </p:nvSpPr>
        <p:spPr>
          <a:xfrm>
            <a:off x="685800" y="1752600"/>
            <a:ext cx="8001000" cy="4572000"/>
          </a:xfrm>
        </p:spPr>
        <p:txBody>
          <a:bodyPr/>
          <a:lstStyle/>
          <a:p>
            <a:r>
              <a:rPr lang="en-US" altLang="en-US"/>
              <a:t>A node’s </a:t>
            </a:r>
            <a:r>
              <a:rPr lang="en-US" altLang="en-US">
                <a:solidFill>
                  <a:schemeClr val="tx2"/>
                </a:solidFill>
              </a:rPr>
              <a:t>successor</a:t>
            </a:r>
            <a:r>
              <a:rPr lang="en-US" altLang="en-US"/>
              <a:t> is the next node in the sequence</a:t>
            </a:r>
          </a:p>
          <a:p>
            <a:pPr lvl="1"/>
            <a:r>
              <a:rPr lang="en-US" altLang="en-US"/>
              <a:t>The last node has no successor</a:t>
            </a:r>
          </a:p>
          <a:p>
            <a:r>
              <a:rPr lang="en-US" altLang="en-US"/>
              <a:t>A node’s </a:t>
            </a:r>
            <a:r>
              <a:rPr lang="en-US" altLang="en-US">
                <a:solidFill>
                  <a:schemeClr val="tx2"/>
                </a:solidFill>
              </a:rPr>
              <a:t>predecessor</a:t>
            </a:r>
            <a:r>
              <a:rPr lang="en-US" altLang="en-US"/>
              <a:t> is the previous node in the sequence</a:t>
            </a:r>
          </a:p>
          <a:p>
            <a:pPr lvl="1"/>
            <a:r>
              <a:rPr lang="en-US" altLang="en-US"/>
              <a:t>The first node has no predecessor</a:t>
            </a:r>
          </a:p>
          <a:p>
            <a:r>
              <a:rPr lang="en-US" altLang="en-US"/>
              <a:t>A list’s </a:t>
            </a:r>
            <a:r>
              <a:rPr lang="en-US" altLang="en-US">
                <a:solidFill>
                  <a:schemeClr val="tx2"/>
                </a:solidFill>
              </a:rPr>
              <a:t>length</a:t>
            </a:r>
            <a:r>
              <a:rPr lang="en-US" altLang="en-US"/>
              <a:t> is the number of elements in it</a:t>
            </a:r>
          </a:p>
          <a:p>
            <a:pPr lvl="1"/>
            <a:r>
              <a:rPr lang="en-US" altLang="en-US"/>
              <a:t>A list may be </a:t>
            </a:r>
            <a:r>
              <a:rPr lang="en-US" altLang="en-US">
                <a:solidFill>
                  <a:schemeClr val="tx2"/>
                </a:solidFill>
              </a:rPr>
              <a:t>empty</a:t>
            </a:r>
            <a:r>
              <a:rPr lang="en-US" altLang="en-US"/>
              <a:t> (contain no elements)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085321E-2300-4E8E-9288-B7051E282EA5}" type="slidenum">
              <a:rPr lang="en-US" altLang="en-US"/>
              <a:pPr/>
              <a:t>11</a:t>
            </a:fld>
            <a:endParaRPr lang="en-US" altLang="en-US"/>
          </a:p>
        </p:txBody>
      </p:sp>
      <p:sp>
        <p:nvSpPr>
          <p:cNvPr id="43010" name="Rectangle 2"/>
          <p:cNvSpPr>
            <a:spLocks noGrp="1" noChangeArrowheads="1"/>
          </p:cNvSpPr>
          <p:nvPr>
            <p:ph type="title"/>
          </p:nvPr>
        </p:nvSpPr>
        <p:spPr/>
        <p:txBody>
          <a:bodyPr/>
          <a:lstStyle/>
          <a:p>
            <a:r>
              <a:rPr lang="en-US" altLang="en-US"/>
              <a:t>Pointers and references</a:t>
            </a:r>
          </a:p>
        </p:txBody>
      </p:sp>
      <p:sp>
        <p:nvSpPr>
          <p:cNvPr id="43011" name="Rectangle 3"/>
          <p:cNvSpPr>
            <a:spLocks noGrp="1" noChangeArrowheads="1"/>
          </p:cNvSpPr>
          <p:nvPr>
            <p:ph type="body" idx="1"/>
          </p:nvPr>
        </p:nvSpPr>
        <p:spPr>
          <a:xfrm>
            <a:off x="685800" y="1447800"/>
            <a:ext cx="7772400" cy="5029200"/>
          </a:xfrm>
        </p:spPr>
        <p:txBody>
          <a:bodyPr/>
          <a:lstStyle/>
          <a:p>
            <a:r>
              <a:rPr lang="en-US" altLang="en-US" dirty="0"/>
              <a:t>In C and C++ we have “pointers,” while in Java we have “references”</a:t>
            </a:r>
          </a:p>
          <a:p>
            <a:pPr lvl="1"/>
            <a:r>
              <a:rPr lang="en-US" altLang="en-US" dirty="0"/>
              <a:t>These are essentially the same thing</a:t>
            </a:r>
          </a:p>
          <a:p>
            <a:pPr lvl="2"/>
            <a:r>
              <a:rPr lang="en-US" altLang="en-US" dirty="0"/>
              <a:t>The difference is that C and C++ allow you to modify pointers in arbitrary ways, and to point to anything</a:t>
            </a:r>
          </a:p>
          <a:p>
            <a:pPr lvl="1"/>
            <a:r>
              <a:rPr lang="en-US" altLang="en-US" dirty="0"/>
              <a:t>In Java, a reference is more of a “black box,” or ADT</a:t>
            </a:r>
          </a:p>
          <a:p>
            <a:pPr lvl="2"/>
            <a:r>
              <a:rPr lang="en-US" altLang="en-US" dirty="0"/>
              <a:t>Available operations are:</a:t>
            </a:r>
          </a:p>
          <a:p>
            <a:pPr lvl="3"/>
            <a:r>
              <a:rPr lang="en-US" altLang="en-US" dirty="0"/>
              <a:t>dereference (“follow”)</a:t>
            </a:r>
          </a:p>
          <a:p>
            <a:pPr lvl="3"/>
            <a:r>
              <a:rPr lang="en-US" altLang="en-US" dirty="0"/>
              <a:t>copy</a:t>
            </a:r>
          </a:p>
          <a:p>
            <a:pPr lvl="3"/>
            <a:r>
              <a:rPr lang="en-US" altLang="en-US" dirty="0"/>
              <a:t>compare for equality</a:t>
            </a:r>
          </a:p>
          <a:p>
            <a:pPr lvl="2"/>
            <a:r>
              <a:rPr lang="en-US" altLang="en-US" dirty="0"/>
              <a:t>There are constraints on what kind of thing is referenced: for example, a reference to an </a:t>
            </a:r>
            <a:r>
              <a:rPr lang="en-US" altLang="en-US" dirty="0">
                <a:solidFill>
                  <a:srgbClr val="FFFF99"/>
                </a:solidFill>
                <a:latin typeface="Trebuchet MS" pitchFamily="34" charset="0"/>
              </a:rPr>
              <a:t>array of </a:t>
            </a:r>
            <a:r>
              <a:rPr lang="en-US" altLang="en-US" dirty="0" err="1">
                <a:solidFill>
                  <a:srgbClr val="FFFF99"/>
                </a:solidFill>
                <a:latin typeface="Trebuchet MS" pitchFamily="34" charset="0"/>
              </a:rPr>
              <a:t>int</a:t>
            </a:r>
            <a:r>
              <a:rPr lang="en-US" altLang="en-US" dirty="0"/>
              <a:t> can </a:t>
            </a:r>
            <a:r>
              <a:rPr lang="en-US" altLang="en-US" i="1" dirty="0"/>
              <a:t>only</a:t>
            </a:r>
            <a:r>
              <a:rPr lang="en-US" altLang="en-US" dirty="0"/>
              <a:t> refer to an </a:t>
            </a:r>
            <a:r>
              <a:rPr lang="en-US" altLang="en-US" dirty="0">
                <a:solidFill>
                  <a:srgbClr val="FFFF99"/>
                </a:solidFill>
                <a:latin typeface="Trebuchet MS" pitchFamily="34" charset="0"/>
              </a:rPr>
              <a:t>array of </a:t>
            </a:r>
            <a:r>
              <a:rPr lang="en-US" altLang="en-US" dirty="0" err="1">
                <a:solidFill>
                  <a:srgbClr val="FFFF99"/>
                </a:solidFill>
                <a:latin typeface="Trebuchet MS" pitchFamily="34" charset="0"/>
              </a:rPr>
              <a:t>int</a:t>
            </a:r>
            <a:r>
              <a:rPr lang="en-US" altLang="en-US" dirty="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974F851-829F-4379-A508-70725371117B}" type="slidenum">
              <a:rPr lang="en-US" altLang="en-US"/>
              <a:pPr/>
              <a:t>12</a:t>
            </a:fld>
            <a:endParaRPr lang="en-US" altLang="en-US"/>
          </a:p>
        </p:txBody>
      </p:sp>
      <p:sp>
        <p:nvSpPr>
          <p:cNvPr id="44034" name="Rectangle 2"/>
          <p:cNvSpPr>
            <a:spLocks noGrp="1" noChangeArrowheads="1"/>
          </p:cNvSpPr>
          <p:nvPr>
            <p:ph type="title"/>
          </p:nvPr>
        </p:nvSpPr>
        <p:spPr/>
        <p:txBody>
          <a:bodyPr/>
          <a:lstStyle/>
          <a:p>
            <a:r>
              <a:rPr lang="en-US" altLang="en-US"/>
              <a:t>Creating references</a:t>
            </a:r>
          </a:p>
        </p:txBody>
      </p:sp>
      <p:sp>
        <p:nvSpPr>
          <p:cNvPr id="44035" name="Rectangle 3"/>
          <p:cNvSpPr>
            <a:spLocks noGrp="1" noChangeArrowheads="1"/>
          </p:cNvSpPr>
          <p:nvPr>
            <p:ph type="body" idx="1"/>
          </p:nvPr>
        </p:nvSpPr>
        <p:spPr/>
        <p:txBody>
          <a:bodyPr/>
          <a:lstStyle/>
          <a:p>
            <a:r>
              <a:rPr lang="en-US" altLang="en-US"/>
              <a:t>The keyword </a:t>
            </a:r>
            <a:r>
              <a:rPr lang="en-US" altLang="en-US">
                <a:solidFill>
                  <a:srgbClr val="FFFF99"/>
                </a:solidFill>
                <a:latin typeface="Trebuchet MS" pitchFamily="34" charset="0"/>
              </a:rPr>
              <a:t>new</a:t>
            </a:r>
            <a:r>
              <a:rPr lang="en-US" altLang="en-US"/>
              <a:t> creates a new object, but also returns a </a:t>
            </a:r>
            <a:r>
              <a:rPr lang="en-US" altLang="en-US" i="1"/>
              <a:t>reference</a:t>
            </a:r>
            <a:r>
              <a:rPr lang="en-US" altLang="en-US"/>
              <a:t> to that object</a:t>
            </a:r>
          </a:p>
          <a:p>
            <a:r>
              <a:rPr lang="en-US" altLang="en-US"/>
              <a:t>For example, </a:t>
            </a:r>
            <a:r>
              <a:rPr lang="en-US" altLang="en-US">
                <a:solidFill>
                  <a:srgbClr val="FFFF99"/>
                </a:solidFill>
                <a:latin typeface="Trebuchet MS" pitchFamily="34" charset="0"/>
              </a:rPr>
              <a:t>Person p = new Person("John")</a:t>
            </a:r>
            <a:endParaRPr lang="en-US" altLang="en-US"/>
          </a:p>
          <a:p>
            <a:pPr lvl="1"/>
            <a:r>
              <a:rPr lang="en-US" altLang="en-US">
                <a:solidFill>
                  <a:srgbClr val="FFFF99"/>
                </a:solidFill>
                <a:latin typeface="Trebuchet MS" pitchFamily="34" charset="0"/>
              </a:rPr>
              <a:t>new Person("John")</a:t>
            </a:r>
            <a:r>
              <a:rPr lang="en-US" altLang="en-US"/>
              <a:t> creates the object and returns a reference to it</a:t>
            </a:r>
          </a:p>
          <a:p>
            <a:pPr lvl="1"/>
            <a:r>
              <a:rPr lang="en-US" altLang="en-US"/>
              <a:t>We can assign this reference to </a:t>
            </a:r>
            <a:r>
              <a:rPr lang="en-US" altLang="en-US">
                <a:solidFill>
                  <a:srgbClr val="FFFF99"/>
                </a:solidFill>
                <a:latin typeface="Trebuchet MS" pitchFamily="34" charset="0"/>
              </a:rPr>
              <a:t>p</a:t>
            </a:r>
            <a:r>
              <a:rPr lang="en-US" altLang="en-US"/>
              <a:t>, or use it in other ways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 name="Slide Number Placeholder 5"/>
          <p:cNvSpPr>
            <a:spLocks noGrp="1"/>
          </p:cNvSpPr>
          <p:nvPr>
            <p:ph type="sldNum" sz="quarter" idx="12"/>
          </p:nvPr>
        </p:nvSpPr>
        <p:spPr/>
        <p:txBody>
          <a:bodyPr/>
          <a:lstStyle/>
          <a:p>
            <a:fld id="{5A08335D-0830-4B31-A219-1659014DD206}" type="slidenum">
              <a:rPr lang="en-US" altLang="en-US"/>
              <a:pPr/>
              <a:t>13</a:t>
            </a:fld>
            <a:endParaRPr lang="en-US" altLang="en-US"/>
          </a:p>
        </p:txBody>
      </p:sp>
      <p:sp>
        <p:nvSpPr>
          <p:cNvPr id="45058" name="Rectangle 2"/>
          <p:cNvSpPr>
            <a:spLocks noGrp="1" noChangeArrowheads="1"/>
          </p:cNvSpPr>
          <p:nvPr>
            <p:ph type="title"/>
          </p:nvPr>
        </p:nvSpPr>
        <p:spPr/>
        <p:txBody>
          <a:bodyPr/>
          <a:lstStyle/>
          <a:p>
            <a:r>
              <a:rPr lang="en-US" altLang="en-US"/>
              <a:t>Creating links in Java</a:t>
            </a:r>
          </a:p>
        </p:txBody>
      </p:sp>
      <p:sp>
        <p:nvSpPr>
          <p:cNvPr id="45059" name="Rectangle 3"/>
          <p:cNvSpPr>
            <a:spLocks noGrp="1" noChangeArrowheads="1"/>
          </p:cNvSpPr>
          <p:nvPr>
            <p:ph type="body" idx="1"/>
          </p:nvPr>
        </p:nvSpPr>
        <p:spPr>
          <a:xfrm>
            <a:off x="349104" y="1628800"/>
            <a:ext cx="7772400" cy="3733800"/>
          </a:xfrm>
        </p:spPr>
        <p:txBody>
          <a:bodyPr/>
          <a:lstStyle/>
          <a:p>
            <a:pPr>
              <a:buFontTx/>
              <a:buChar char=" "/>
            </a:pPr>
            <a:r>
              <a:rPr lang="en-US" altLang="en-US" sz="1600" dirty="0" smtClean="0">
                <a:solidFill>
                  <a:srgbClr val="FFFF99"/>
                </a:solidFill>
                <a:latin typeface="Verdana" pitchFamily="34" charset="0"/>
              </a:rPr>
              <a:t>class Node {</a:t>
            </a:r>
          </a:p>
          <a:p>
            <a:pPr lvl="1">
              <a:buFontTx/>
              <a:buChar char=" "/>
            </a:pPr>
            <a:r>
              <a:rPr lang="en-US" altLang="en-US" sz="1600" dirty="0" err="1" smtClean="0">
                <a:solidFill>
                  <a:srgbClr val="FFFF99"/>
                </a:solidFill>
                <a:latin typeface="Verdana" pitchFamily="34" charset="0"/>
              </a:rPr>
              <a:t>int</a:t>
            </a:r>
            <a:r>
              <a:rPr lang="en-US" altLang="en-US" sz="1600" dirty="0" smtClean="0">
                <a:solidFill>
                  <a:srgbClr val="FFFF99"/>
                </a:solidFill>
                <a:latin typeface="Verdana" pitchFamily="34" charset="0"/>
              </a:rPr>
              <a:t> element;</a:t>
            </a:r>
          </a:p>
          <a:p>
            <a:pPr lvl="1">
              <a:buFontTx/>
              <a:buChar char=" "/>
            </a:pPr>
            <a:r>
              <a:rPr lang="en-US" altLang="en-US" sz="1600" dirty="0" smtClean="0">
                <a:solidFill>
                  <a:srgbClr val="FFFF99"/>
                </a:solidFill>
                <a:latin typeface="Verdana" pitchFamily="34" charset="0"/>
              </a:rPr>
              <a:t>Node next;</a:t>
            </a:r>
            <a:br>
              <a:rPr lang="en-US" altLang="en-US" sz="1600" dirty="0" smtClean="0">
                <a:solidFill>
                  <a:srgbClr val="FFFF99"/>
                </a:solidFill>
                <a:latin typeface="Verdana" pitchFamily="34" charset="0"/>
              </a:rPr>
            </a:br>
            <a:endParaRPr lang="en-US" altLang="en-US" sz="1600" dirty="0" smtClean="0">
              <a:solidFill>
                <a:srgbClr val="FFFF99"/>
              </a:solidFill>
              <a:latin typeface="Verdana" pitchFamily="34" charset="0"/>
            </a:endParaRPr>
          </a:p>
          <a:p>
            <a:pPr lvl="1">
              <a:buFontTx/>
              <a:buChar char=" "/>
            </a:pPr>
            <a:r>
              <a:rPr lang="en-US" altLang="en-US" sz="1600" dirty="0" smtClean="0">
                <a:solidFill>
                  <a:srgbClr val="FFFF99"/>
                </a:solidFill>
                <a:latin typeface="Verdana" pitchFamily="34" charset="0"/>
              </a:rPr>
              <a:t>public Node(</a:t>
            </a:r>
            <a:r>
              <a:rPr lang="en-US" altLang="en-US" sz="1600" dirty="0" err="1" smtClean="0">
                <a:solidFill>
                  <a:srgbClr val="FFFF99"/>
                </a:solidFill>
                <a:latin typeface="Verdana" pitchFamily="34" charset="0"/>
              </a:rPr>
              <a:t>int</a:t>
            </a:r>
            <a:r>
              <a:rPr lang="en-US" altLang="en-US" sz="1600" dirty="0" smtClean="0">
                <a:solidFill>
                  <a:srgbClr val="FFFF99"/>
                </a:solidFill>
                <a:latin typeface="Verdana" pitchFamily="34" charset="0"/>
              </a:rPr>
              <a:t> </a:t>
            </a:r>
            <a:r>
              <a:rPr lang="en-US" altLang="en-US" sz="1600" dirty="0" err="1" smtClean="0">
                <a:solidFill>
                  <a:srgbClr val="FFFF99"/>
                </a:solidFill>
                <a:latin typeface="Verdana" pitchFamily="34" charset="0"/>
              </a:rPr>
              <a:t>val</a:t>
            </a:r>
            <a:r>
              <a:rPr lang="en-US" altLang="en-US" sz="1600" dirty="0" smtClean="0">
                <a:solidFill>
                  <a:srgbClr val="FFFF99"/>
                </a:solidFill>
                <a:latin typeface="Verdana" pitchFamily="34" charset="0"/>
              </a:rPr>
              <a:t>, Node </a:t>
            </a:r>
            <a:r>
              <a:rPr lang="en-US" altLang="en-US" sz="1600" dirty="0" err="1" smtClean="0">
                <a:solidFill>
                  <a:srgbClr val="FFFF99"/>
                </a:solidFill>
                <a:latin typeface="Verdana" pitchFamily="34" charset="0"/>
              </a:rPr>
              <a:t>succ</a:t>
            </a:r>
            <a:r>
              <a:rPr lang="en-US" altLang="en-US" sz="1600" dirty="0" smtClean="0">
                <a:solidFill>
                  <a:srgbClr val="FFFF99"/>
                </a:solidFill>
                <a:latin typeface="Verdana" pitchFamily="34" charset="0"/>
              </a:rPr>
              <a:t>) {</a:t>
            </a:r>
          </a:p>
          <a:p>
            <a:pPr lvl="2">
              <a:buFontTx/>
              <a:buChar char=" "/>
            </a:pPr>
            <a:r>
              <a:rPr lang="en-US" altLang="en-US" sz="1600" dirty="0" smtClean="0">
                <a:solidFill>
                  <a:srgbClr val="FFFF99"/>
                </a:solidFill>
                <a:latin typeface="Verdana" pitchFamily="34" charset="0"/>
              </a:rPr>
              <a:t>element = </a:t>
            </a:r>
            <a:r>
              <a:rPr lang="en-US" altLang="en-US" sz="1600" dirty="0" err="1" smtClean="0">
                <a:solidFill>
                  <a:srgbClr val="FFFF99"/>
                </a:solidFill>
                <a:latin typeface="Verdana" pitchFamily="34" charset="0"/>
              </a:rPr>
              <a:t>val</a:t>
            </a:r>
            <a:r>
              <a:rPr lang="en-US" altLang="en-US" sz="1600" dirty="0" smtClean="0">
                <a:solidFill>
                  <a:srgbClr val="FFFF99"/>
                </a:solidFill>
                <a:latin typeface="Verdana" pitchFamily="34" charset="0"/>
              </a:rPr>
              <a:t>;</a:t>
            </a:r>
          </a:p>
          <a:p>
            <a:pPr lvl="2">
              <a:buFontTx/>
              <a:buChar char=" "/>
            </a:pPr>
            <a:r>
              <a:rPr lang="en-US" altLang="en-US" sz="1600" dirty="0" smtClean="0">
                <a:solidFill>
                  <a:srgbClr val="FFFF99"/>
                </a:solidFill>
                <a:latin typeface="Verdana" pitchFamily="34" charset="0"/>
              </a:rPr>
              <a:t>next = </a:t>
            </a:r>
            <a:r>
              <a:rPr lang="en-US" altLang="en-US" sz="1600" dirty="0" err="1" smtClean="0">
                <a:solidFill>
                  <a:srgbClr val="FFFF99"/>
                </a:solidFill>
                <a:latin typeface="Verdana" pitchFamily="34" charset="0"/>
              </a:rPr>
              <a:t>succ</a:t>
            </a:r>
            <a:r>
              <a:rPr lang="en-US" altLang="en-US" sz="1600" dirty="0" smtClean="0">
                <a:solidFill>
                  <a:srgbClr val="FFFF99"/>
                </a:solidFill>
                <a:latin typeface="Verdana" pitchFamily="34" charset="0"/>
              </a:rPr>
              <a:t>;</a:t>
            </a:r>
          </a:p>
          <a:p>
            <a:pPr>
              <a:buFontTx/>
              <a:buChar char=" "/>
            </a:pPr>
            <a:r>
              <a:rPr lang="en-US" altLang="en-US" sz="1600" dirty="0" smtClean="0">
                <a:solidFill>
                  <a:srgbClr val="FFFF99"/>
                </a:solidFill>
                <a:latin typeface="Verdana" pitchFamily="34" charset="0"/>
              </a:rPr>
              <a:t>   </a:t>
            </a:r>
            <a:r>
              <a:rPr lang="en-US" altLang="en-US" sz="1600" dirty="0" smtClean="0">
                <a:solidFill>
                  <a:srgbClr val="FFFF99"/>
                </a:solidFill>
                <a:latin typeface="Verdana" pitchFamily="34" charset="0"/>
              </a:rPr>
              <a:t>   }</a:t>
            </a:r>
          </a:p>
          <a:p>
            <a:pPr>
              <a:buFontTx/>
              <a:buChar char=" "/>
            </a:pPr>
            <a:r>
              <a:rPr lang="en-US" altLang="en-US" sz="1600" dirty="0">
                <a:solidFill>
                  <a:srgbClr val="FFFF99"/>
                </a:solidFill>
                <a:latin typeface="Verdana" pitchFamily="34" charset="0"/>
              </a:rPr>
              <a:t>}</a:t>
            </a:r>
            <a:r>
              <a:rPr lang="en-US" altLang="en-US" sz="1600" dirty="0" smtClean="0">
                <a:solidFill>
                  <a:srgbClr val="FFFF99"/>
                </a:solidFill>
                <a:latin typeface="Verdana" pitchFamily="34" charset="0"/>
              </a:rPr>
              <a:t/>
            </a:r>
            <a:br>
              <a:rPr lang="en-US" altLang="en-US" sz="1600" dirty="0" smtClean="0">
                <a:solidFill>
                  <a:srgbClr val="FFFF99"/>
                </a:solidFill>
                <a:latin typeface="Verdana" pitchFamily="34" charset="0"/>
              </a:rPr>
            </a:br>
            <a:r>
              <a:rPr lang="en-US" altLang="en-US" sz="1600" dirty="0" smtClean="0">
                <a:solidFill>
                  <a:srgbClr val="FFFF99"/>
                </a:solidFill>
                <a:latin typeface="Trebuchet MS" pitchFamily="34" charset="0"/>
              </a:rPr>
              <a:t>class </a:t>
            </a:r>
            <a:r>
              <a:rPr lang="en-US" altLang="en-US" sz="1600" dirty="0" err="1" smtClean="0">
                <a:solidFill>
                  <a:srgbClr val="FFFF99"/>
                </a:solidFill>
                <a:latin typeface="Trebuchet MS" pitchFamily="34" charset="0"/>
              </a:rPr>
              <a:t>MyList</a:t>
            </a:r>
            <a:r>
              <a:rPr lang="en-US" altLang="en-US" sz="1600" dirty="0" smtClean="0">
                <a:solidFill>
                  <a:srgbClr val="FFFF99"/>
                </a:solidFill>
                <a:latin typeface="Trebuchet MS" pitchFamily="34" charset="0"/>
              </a:rPr>
              <a:t>{</a:t>
            </a:r>
            <a:endParaRPr lang="en-US" altLang="en-US" sz="1600" dirty="0" smtClean="0">
              <a:solidFill>
                <a:srgbClr val="FFFF99"/>
              </a:solidFill>
              <a:latin typeface="Trebuchet MS" pitchFamily="34" charset="0"/>
            </a:endParaRPr>
          </a:p>
          <a:p>
            <a:pPr>
              <a:buFontTx/>
              <a:buChar char=" "/>
            </a:pPr>
            <a:r>
              <a:rPr lang="en-US" altLang="en-US" sz="1600" dirty="0">
                <a:solidFill>
                  <a:srgbClr val="FFFF99"/>
                </a:solidFill>
                <a:latin typeface="Trebuchet MS" pitchFamily="34" charset="0"/>
              </a:rPr>
              <a:t> </a:t>
            </a:r>
            <a:r>
              <a:rPr lang="en-US" altLang="en-US" sz="1600" dirty="0" smtClean="0">
                <a:solidFill>
                  <a:srgbClr val="FFFF99"/>
                </a:solidFill>
                <a:latin typeface="Trebuchet MS" pitchFamily="34" charset="0"/>
              </a:rPr>
              <a:t>     Node </a:t>
            </a:r>
            <a:r>
              <a:rPr lang="en-US" altLang="en-US" sz="1600" dirty="0" smtClean="0">
                <a:solidFill>
                  <a:srgbClr val="FFFF99"/>
                </a:solidFill>
                <a:latin typeface="Trebuchet MS" pitchFamily="34" charset="0"/>
              </a:rPr>
              <a:t>front, end;</a:t>
            </a:r>
            <a:endParaRPr lang="en-US" altLang="en-US" sz="1600" dirty="0">
              <a:solidFill>
                <a:srgbClr val="FFFF99"/>
              </a:solidFill>
              <a:latin typeface="Trebuchet MS" pitchFamily="34" charset="0"/>
            </a:endParaRPr>
          </a:p>
          <a:p>
            <a:pPr>
              <a:lnSpc>
                <a:spcPct val="90000"/>
              </a:lnSpc>
              <a:buFontTx/>
              <a:buChar char=" "/>
            </a:pPr>
            <a:r>
              <a:rPr lang="en-US" altLang="en-US" sz="1600" dirty="0" smtClean="0">
                <a:solidFill>
                  <a:srgbClr val="FFFF99"/>
                </a:solidFill>
                <a:latin typeface="Trebuchet MS" pitchFamily="34" charset="0"/>
              </a:rPr>
              <a:t>      public void </a:t>
            </a:r>
            <a:r>
              <a:rPr lang="en-US" altLang="en-US" sz="1600" dirty="0" err="1" smtClean="0">
                <a:solidFill>
                  <a:srgbClr val="FFFF99"/>
                </a:solidFill>
                <a:latin typeface="Trebuchet MS" pitchFamily="34" charset="0"/>
              </a:rPr>
              <a:t>doStuff</a:t>
            </a:r>
            <a:r>
              <a:rPr lang="en-US" altLang="en-US" sz="1600" dirty="0" smtClean="0">
                <a:solidFill>
                  <a:srgbClr val="FFFF99"/>
                </a:solidFill>
                <a:latin typeface="Trebuchet MS" pitchFamily="34" charset="0"/>
              </a:rPr>
              <a:t>(){</a:t>
            </a:r>
            <a:endParaRPr lang="en-US" altLang="en-US" sz="1600" dirty="0">
              <a:solidFill>
                <a:srgbClr val="FFFF99"/>
              </a:solidFill>
              <a:latin typeface="Trebuchet MS" pitchFamily="34" charset="0"/>
            </a:endParaRPr>
          </a:p>
          <a:p>
            <a:pPr>
              <a:lnSpc>
                <a:spcPct val="90000"/>
              </a:lnSpc>
              <a:buFontTx/>
              <a:buChar char=" "/>
            </a:pPr>
            <a:r>
              <a:rPr lang="en-US" altLang="en-US" sz="1600" dirty="0" smtClean="0">
                <a:solidFill>
                  <a:srgbClr val="FFFF99"/>
                </a:solidFill>
                <a:latin typeface="Trebuchet MS" pitchFamily="34" charset="0"/>
              </a:rPr>
              <a:t>           </a:t>
            </a:r>
            <a:r>
              <a:rPr lang="en-US" altLang="en-US" sz="1600" dirty="0" smtClean="0">
                <a:solidFill>
                  <a:srgbClr val="FFFF99"/>
                </a:solidFill>
                <a:latin typeface="Verdana" pitchFamily="34" charset="0"/>
              </a:rPr>
              <a:t>Node </a:t>
            </a:r>
            <a:r>
              <a:rPr lang="en-US" altLang="en-US" sz="1600" dirty="0" smtClean="0">
                <a:solidFill>
                  <a:srgbClr val="FFFF99"/>
                </a:solidFill>
                <a:latin typeface="Trebuchet MS" pitchFamily="34" charset="0"/>
              </a:rPr>
              <a:t>temp1 </a:t>
            </a:r>
            <a:r>
              <a:rPr lang="en-US" altLang="en-US" sz="1600" dirty="0">
                <a:solidFill>
                  <a:srgbClr val="FFFF99"/>
                </a:solidFill>
                <a:latin typeface="Trebuchet MS" pitchFamily="34" charset="0"/>
              </a:rPr>
              <a:t>= new </a:t>
            </a:r>
            <a:r>
              <a:rPr lang="en-US" altLang="en-US" sz="1600" dirty="0" smtClean="0">
                <a:solidFill>
                  <a:srgbClr val="FFFF99"/>
                </a:solidFill>
                <a:latin typeface="Trebuchet MS" pitchFamily="34" charset="0"/>
              </a:rPr>
              <a:t>Node</a:t>
            </a:r>
            <a:r>
              <a:rPr lang="en-US" altLang="en-US" sz="1600" dirty="0" smtClean="0">
                <a:solidFill>
                  <a:srgbClr val="FFFF99"/>
                </a:solidFill>
                <a:latin typeface="Trebuchet MS" pitchFamily="34" charset="0"/>
              </a:rPr>
              <a:t>(17</a:t>
            </a:r>
            <a:r>
              <a:rPr lang="en-US" altLang="en-US" sz="1600" dirty="0">
                <a:solidFill>
                  <a:srgbClr val="FFFF99"/>
                </a:solidFill>
                <a:latin typeface="Trebuchet MS" pitchFamily="34" charset="0"/>
              </a:rPr>
              <a:t>, null</a:t>
            </a:r>
            <a:r>
              <a:rPr lang="en-US" altLang="en-US" sz="1600" dirty="0" smtClean="0">
                <a:solidFill>
                  <a:srgbClr val="FFFF99"/>
                </a:solidFill>
                <a:latin typeface="Trebuchet MS" pitchFamily="34" charset="0"/>
              </a:rPr>
              <a:t>);</a:t>
            </a:r>
            <a:endParaRPr lang="en-US" altLang="en-US" sz="1600" dirty="0">
              <a:solidFill>
                <a:srgbClr val="FFFF99"/>
              </a:solidFill>
              <a:latin typeface="Trebuchet MS" pitchFamily="34" charset="0"/>
            </a:endParaRPr>
          </a:p>
          <a:p>
            <a:pPr>
              <a:lnSpc>
                <a:spcPct val="90000"/>
              </a:lnSpc>
              <a:buFontTx/>
              <a:buChar char=" "/>
            </a:pPr>
            <a:r>
              <a:rPr lang="en-US" altLang="en-US" sz="1600" dirty="0" smtClean="0">
                <a:solidFill>
                  <a:srgbClr val="FFFF99"/>
                </a:solidFill>
                <a:latin typeface="Trebuchet MS" pitchFamily="34" charset="0"/>
              </a:rPr>
              <a:t>           Node temp2 </a:t>
            </a:r>
            <a:r>
              <a:rPr lang="en-US" altLang="en-US" sz="1600" dirty="0">
                <a:solidFill>
                  <a:srgbClr val="FFFF99"/>
                </a:solidFill>
                <a:latin typeface="Trebuchet MS" pitchFamily="34" charset="0"/>
              </a:rPr>
              <a:t>= new </a:t>
            </a:r>
            <a:r>
              <a:rPr lang="en-US" altLang="en-US" sz="1600" dirty="0" smtClean="0">
                <a:solidFill>
                  <a:srgbClr val="FFFF99"/>
                </a:solidFill>
                <a:latin typeface="Trebuchet MS" pitchFamily="34" charset="0"/>
              </a:rPr>
              <a:t>Node</a:t>
            </a:r>
            <a:r>
              <a:rPr lang="en-US" altLang="en-US" sz="1600" dirty="0" smtClean="0">
                <a:solidFill>
                  <a:srgbClr val="FFFF99"/>
                </a:solidFill>
                <a:latin typeface="Trebuchet MS" pitchFamily="34" charset="0"/>
              </a:rPr>
              <a:t>(23</a:t>
            </a:r>
            <a:r>
              <a:rPr lang="en-US" altLang="en-US" sz="1600" dirty="0">
                <a:solidFill>
                  <a:srgbClr val="FFFF99"/>
                </a:solidFill>
                <a:latin typeface="Trebuchet MS" pitchFamily="34" charset="0"/>
              </a:rPr>
              <a:t>, </a:t>
            </a:r>
            <a:r>
              <a:rPr lang="en-US" altLang="en-US" sz="1600" dirty="0" smtClean="0">
                <a:solidFill>
                  <a:srgbClr val="FFFF99"/>
                </a:solidFill>
                <a:latin typeface="Trebuchet MS" pitchFamily="34" charset="0"/>
              </a:rPr>
              <a:t>temp1);</a:t>
            </a:r>
            <a:endParaRPr lang="en-US" altLang="en-US" sz="1600" dirty="0">
              <a:solidFill>
                <a:srgbClr val="FFFF99"/>
              </a:solidFill>
              <a:latin typeface="Trebuchet MS" pitchFamily="34" charset="0"/>
            </a:endParaRPr>
          </a:p>
          <a:p>
            <a:pPr>
              <a:lnSpc>
                <a:spcPct val="90000"/>
              </a:lnSpc>
              <a:buFontTx/>
              <a:buChar char=" "/>
            </a:pPr>
            <a:r>
              <a:rPr lang="en-US" altLang="en-US" sz="1600" dirty="0" smtClean="0">
                <a:solidFill>
                  <a:srgbClr val="FFFF99"/>
                </a:solidFill>
                <a:latin typeface="Trebuchet MS" pitchFamily="34" charset="0"/>
              </a:rPr>
              <a:t>           Node temp3 </a:t>
            </a:r>
            <a:r>
              <a:rPr lang="en-US" altLang="en-US" sz="1600" dirty="0">
                <a:solidFill>
                  <a:srgbClr val="FFFF99"/>
                </a:solidFill>
                <a:latin typeface="Trebuchet MS" pitchFamily="34" charset="0"/>
              </a:rPr>
              <a:t>= new </a:t>
            </a:r>
            <a:r>
              <a:rPr lang="en-US" altLang="en-US" sz="1600" dirty="0" smtClean="0">
                <a:solidFill>
                  <a:srgbClr val="FFFF99"/>
                </a:solidFill>
                <a:latin typeface="Trebuchet MS" pitchFamily="34" charset="0"/>
              </a:rPr>
              <a:t>Node</a:t>
            </a:r>
            <a:r>
              <a:rPr lang="en-US" altLang="en-US" sz="1600" dirty="0" smtClean="0">
                <a:solidFill>
                  <a:srgbClr val="FFFF99"/>
                </a:solidFill>
                <a:latin typeface="Trebuchet MS" pitchFamily="34" charset="0"/>
              </a:rPr>
              <a:t>(97</a:t>
            </a:r>
            <a:r>
              <a:rPr lang="en-US" altLang="en-US" sz="1600" dirty="0">
                <a:solidFill>
                  <a:srgbClr val="FFFF99"/>
                </a:solidFill>
                <a:latin typeface="Trebuchet MS" pitchFamily="34" charset="0"/>
              </a:rPr>
              <a:t>, </a:t>
            </a:r>
            <a:r>
              <a:rPr lang="en-US" altLang="en-US" sz="1600" dirty="0" smtClean="0">
                <a:solidFill>
                  <a:srgbClr val="FFFF99"/>
                </a:solidFill>
                <a:latin typeface="Trebuchet MS" pitchFamily="34" charset="0"/>
              </a:rPr>
              <a:t>temp2);</a:t>
            </a:r>
            <a:endParaRPr lang="en-US" altLang="en-US" sz="1600" dirty="0">
              <a:solidFill>
                <a:srgbClr val="FFFF99"/>
              </a:solidFill>
              <a:latin typeface="Trebuchet MS" pitchFamily="34" charset="0"/>
            </a:endParaRPr>
          </a:p>
          <a:p>
            <a:pPr>
              <a:lnSpc>
                <a:spcPct val="90000"/>
              </a:lnSpc>
              <a:buFontTx/>
              <a:buChar char=" "/>
            </a:pPr>
            <a:r>
              <a:rPr lang="en-US" altLang="en-US" sz="1600" dirty="0" smtClean="0">
                <a:solidFill>
                  <a:srgbClr val="FFFF99"/>
                </a:solidFill>
                <a:latin typeface="Trebuchet MS" pitchFamily="34" charset="0"/>
              </a:rPr>
              <a:t>           front </a:t>
            </a:r>
            <a:r>
              <a:rPr lang="en-US" altLang="en-US" sz="1600" dirty="0">
                <a:solidFill>
                  <a:srgbClr val="FFFF99"/>
                </a:solidFill>
                <a:latin typeface="Trebuchet MS" pitchFamily="34" charset="0"/>
              </a:rPr>
              <a:t>= new </a:t>
            </a:r>
            <a:r>
              <a:rPr lang="en-US" altLang="en-US" sz="1600" dirty="0" smtClean="0">
                <a:solidFill>
                  <a:srgbClr val="FFFF99"/>
                </a:solidFill>
                <a:latin typeface="Trebuchet MS" pitchFamily="34" charset="0"/>
              </a:rPr>
              <a:t>Node</a:t>
            </a:r>
            <a:r>
              <a:rPr lang="en-US" altLang="en-US" sz="1600" dirty="0" smtClean="0">
                <a:solidFill>
                  <a:srgbClr val="FFFF99"/>
                </a:solidFill>
                <a:latin typeface="Trebuchet MS" pitchFamily="34" charset="0"/>
              </a:rPr>
              <a:t>(44</a:t>
            </a:r>
            <a:r>
              <a:rPr lang="en-US" altLang="en-US" sz="1600" dirty="0">
                <a:solidFill>
                  <a:srgbClr val="FFFF99"/>
                </a:solidFill>
                <a:latin typeface="Trebuchet MS" pitchFamily="34" charset="0"/>
              </a:rPr>
              <a:t>, </a:t>
            </a:r>
            <a:r>
              <a:rPr lang="en-US" altLang="en-US" sz="1600" dirty="0" smtClean="0">
                <a:solidFill>
                  <a:srgbClr val="FFFF99"/>
                </a:solidFill>
                <a:latin typeface="Trebuchet MS" pitchFamily="34" charset="0"/>
              </a:rPr>
              <a:t>temp3);</a:t>
            </a:r>
          </a:p>
          <a:p>
            <a:pPr>
              <a:lnSpc>
                <a:spcPct val="90000"/>
              </a:lnSpc>
              <a:buFontTx/>
              <a:buChar char=" "/>
            </a:pPr>
            <a:r>
              <a:rPr lang="en-US" altLang="en-US" sz="1600" dirty="0">
                <a:solidFill>
                  <a:srgbClr val="FFFF99"/>
                </a:solidFill>
                <a:latin typeface="Trebuchet MS" pitchFamily="34" charset="0"/>
              </a:rPr>
              <a:t> </a:t>
            </a:r>
            <a:r>
              <a:rPr lang="en-US" altLang="en-US" sz="1600" dirty="0" smtClean="0">
                <a:solidFill>
                  <a:srgbClr val="FFFF99"/>
                </a:solidFill>
                <a:latin typeface="Trebuchet MS" pitchFamily="34" charset="0"/>
              </a:rPr>
              <a:t>     }</a:t>
            </a:r>
          </a:p>
          <a:p>
            <a:pPr>
              <a:lnSpc>
                <a:spcPct val="90000"/>
              </a:lnSpc>
              <a:buFontTx/>
              <a:buChar char=" "/>
            </a:pPr>
            <a:r>
              <a:rPr lang="en-US" altLang="en-US" sz="1600" dirty="0" smtClean="0">
                <a:solidFill>
                  <a:srgbClr val="FFFF99"/>
                </a:solidFill>
                <a:latin typeface="Trebuchet MS" pitchFamily="34" charset="0"/>
              </a:rPr>
              <a:t>  }</a:t>
            </a:r>
          </a:p>
          <a:p>
            <a:pPr>
              <a:lnSpc>
                <a:spcPct val="90000"/>
              </a:lnSpc>
              <a:buFontTx/>
              <a:buChar char=" "/>
            </a:pPr>
            <a:endParaRPr lang="en-US" altLang="en-US" sz="1600" dirty="0">
              <a:solidFill>
                <a:srgbClr val="FFFF99"/>
              </a:solidFill>
              <a:latin typeface="Trebuchet MS" pitchFamily="34" charset="0"/>
            </a:endParaRPr>
          </a:p>
          <a:p>
            <a:pPr>
              <a:lnSpc>
                <a:spcPct val="90000"/>
              </a:lnSpc>
            </a:pPr>
            <a:endParaRPr lang="en-US" altLang="en-US" sz="2000" dirty="0">
              <a:solidFill>
                <a:srgbClr val="FFFF99"/>
              </a:solidFill>
              <a:latin typeface="Trebuchet MS" pitchFamily="34" charset="0"/>
            </a:endParaRPr>
          </a:p>
        </p:txBody>
      </p:sp>
      <p:grpSp>
        <p:nvGrpSpPr>
          <p:cNvPr id="45060" name="Group 4"/>
          <p:cNvGrpSpPr>
            <a:grpSpLocks/>
          </p:cNvGrpSpPr>
          <p:nvPr/>
        </p:nvGrpSpPr>
        <p:grpSpPr bwMode="auto">
          <a:xfrm>
            <a:off x="577704" y="1023938"/>
            <a:ext cx="7848600" cy="1158875"/>
            <a:chOff x="384" y="864"/>
            <a:chExt cx="4944" cy="730"/>
          </a:xfrm>
        </p:grpSpPr>
        <p:grpSp>
          <p:nvGrpSpPr>
            <p:cNvPr id="45061" name="Group 5"/>
            <p:cNvGrpSpPr>
              <a:grpSpLocks/>
            </p:cNvGrpSpPr>
            <p:nvPr/>
          </p:nvGrpSpPr>
          <p:grpSpPr bwMode="auto">
            <a:xfrm>
              <a:off x="1728" y="1347"/>
              <a:ext cx="3600" cy="246"/>
              <a:chOff x="1056" y="2011"/>
              <a:chExt cx="3600" cy="246"/>
            </a:xfrm>
          </p:grpSpPr>
          <p:grpSp>
            <p:nvGrpSpPr>
              <p:cNvPr id="45062" name="Group 6"/>
              <p:cNvGrpSpPr>
                <a:grpSpLocks/>
              </p:cNvGrpSpPr>
              <p:nvPr/>
            </p:nvGrpSpPr>
            <p:grpSpPr bwMode="auto">
              <a:xfrm>
                <a:off x="1056" y="2011"/>
                <a:ext cx="577" cy="243"/>
                <a:chOff x="863" y="1536"/>
                <a:chExt cx="577" cy="243"/>
              </a:xfrm>
            </p:grpSpPr>
            <p:sp>
              <p:nvSpPr>
                <p:cNvPr id="45063" name="Rectangle 7"/>
                <p:cNvSpPr>
                  <a:spLocks noChangeArrowheads="1"/>
                </p:cNvSpPr>
                <p:nvPr/>
              </p:nvSpPr>
              <p:spPr bwMode="auto">
                <a:xfrm>
                  <a:off x="863" y="1537"/>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p>
              </p:txBody>
            </p:sp>
            <p:sp>
              <p:nvSpPr>
                <p:cNvPr id="45064" name="Rectangle 8"/>
                <p:cNvSpPr>
                  <a:spLocks noChangeArrowheads="1"/>
                </p:cNvSpPr>
                <p:nvPr/>
              </p:nvSpPr>
              <p:spPr bwMode="auto">
                <a:xfrm>
                  <a:off x="1152" y="1536"/>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45065" name="Group 9"/>
              <p:cNvGrpSpPr>
                <a:grpSpLocks/>
              </p:cNvGrpSpPr>
              <p:nvPr/>
            </p:nvGrpSpPr>
            <p:grpSpPr bwMode="auto">
              <a:xfrm>
                <a:off x="2063" y="2014"/>
                <a:ext cx="577" cy="243"/>
                <a:chOff x="863" y="1536"/>
                <a:chExt cx="577" cy="243"/>
              </a:xfrm>
            </p:grpSpPr>
            <p:sp>
              <p:nvSpPr>
                <p:cNvPr id="45066" name="Rectangle 10"/>
                <p:cNvSpPr>
                  <a:spLocks noChangeArrowheads="1"/>
                </p:cNvSpPr>
                <p:nvPr/>
              </p:nvSpPr>
              <p:spPr bwMode="auto">
                <a:xfrm>
                  <a:off x="863" y="1537"/>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p>
              </p:txBody>
            </p:sp>
            <p:sp>
              <p:nvSpPr>
                <p:cNvPr id="45067" name="Rectangle 11"/>
                <p:cNvSpPr>
                  <a:spLocks noChangeArrowheads="1"/>
                </p:cNvSpPr>
                <p:nvPr/>
              </p:nvSpPr>
              <p:spPr bwMode="auto">
                <a:xfrm>
                  <a:off x="1152" y="1536"/>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45068" name="Group 12"/>
              <p:cNvGrpSpPr>
                <a:grpSpLocks/>
              </p:cNvGrpSpPr>
              <p:nvPr/>
            </p:nvGrpSpPr>
            <p:grpSpPr bwMode="auto">
              <a:xfrm>
                <a:off x="3071" y="2014"/>
                <a:ext cx="577" cy="243"/>
                <a:chOff x="863" y="1536"/>
                <a:chExt cx="577" cy="243"/>
              </a:xfrm>
            </p:grpSpPr>
            <p:sp>
              <p:nvSpPr>
                <p:cNvPr id="45069" name="Rectangle 13"/>
                <p:cNvSpPr>
                  <a:spLocks noChangeArrowheads="1"/>
                </p:cNvSpPr>
                <p:nvPr/>
              </p:nvSpPr>
              <p:spPr bwMode="auto">
                <a:xfrm>
                  <a:off x="863" y="1537"/>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p>
              </p:txBody>
            </p:sp>
            <p:sp>
              <p:nvSpPr>
                <p:cNvPr id="45070" name="Rectangle 14"/>
                <p:cNvSpPr>
                  <a:spLocks noChangeArrowheads="1"/>
                </p:cNvSpPr>
                <p:nvPr/>
              </p:nvSpPr>
              <p:spPr bwMode="auto">
                <a:xfrm>
                  <a:off x="1152" y="1536"/>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45071" name="Group 15"/>
              <p:cNvGrpSpPr>
                <a:grpSpLocks/>
              </p:cNvGrpSpPr>
              <p:nvPr/>
            </p:nvGrpSpPr>
            <p:grpSpPr bwMode="auto">
              <a:xfrm>
                <a:off x="4079" y="2014"/>
                <a:ext cx="577" cy="243"/>
                <a:chOff x="863" y="1536"/>
                <a:chExt cx="577" cy="243"/>
              </a:xfrm>
            </p:grpSpPr>
            <p:sp>
              <p:nvSpPr>
                <p:cNvPr id="45072" name="Rectangle 16"/>
                <p:cNvSpPr>
                  <a:spLocks noChangeArrowheads="1"/>
                </p:cNvSpPr>
                <p:nvPr/>
              </p:nvSpPr>
              <p:spPr bwMode="auto">
                <a:xfrm>
                  <a:off x="863" y="1537"/>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p>
              </p:txBody>
            </p:sp>
            <p:sp>
              <p:nvSpPr>
                <p:cNvPr id="45073" name="Rectangle 17"/>
                <p:cNvSpPr>
                  <a:spLocks noChangeArrowheads="1"/>
                </p:cNvSpPr>
                <p:nvPr/>
              </p:nvSpPr>
              <p:spPr bwMode="auto">
                <a:xfrm>
                  <a:off x="1152" y="1536"/>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45074" name="Group 18"/>
            <p:cNvGrpSpPr>
              <a:grpSpLocks/>
            </p:cNvGrpSpPr>
            <p:nvPr/>
          </p:nvGrpSpPr>
          <p:grpSpPr bwMode="auto">
            <a:xfrm>
              <a:off x="1728" y="1352"/>
              <a:ext cx="3312" cy="242"/>
              <a:chOff x="1056" y="2302"/>
              <a:chExt cx="3312" cy="242"/>
            </a:xfrm>
          </p:grpSpPr>
          <p:sp>
            <p:nvSpPr>
              <p:cNvPr id="45075" name="Rectangle 19"/>
              <p:cNvSpPr>
                <a:spLocks noChangeArrowheads="1"/>
              </p:cNvSpPr>
              <p:nvPr/>
            </p:nvSpPr>
            <p:spPr bwMode="auto">
              <a:xfrm>
                <a:off x="1056" y="2302"/>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44</a:t>
                </a:r>
                <a:endParaRPr lang="en-US" altLang="en-US" sz="2400"/>
              </a:p>
            </p:txBody>
          </p:sp>
          <p:sp>
            <p:nvSpPr>
              <p:cNvPr id="45076" name="Rectangle 20"/>
              <p:cNvSpPr>
                <a:spLocks noChangeArrowheads="1"/>
              </p:cNvSpPr>
              <p:nvPr/>
            </p:nvSpPr>
            <p:spPr bwMode="auto">
              <a:xfrm>
                <a:off x="2064" y="2302"/>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97</a:t>
                </a:r>
                <a:endParaRPr lang="en-US" altLang="en-US" sz="2400"/>
              </a:p>
            </p:txBody>
          </p:sp>
          <p:sp>
            <p:nvSpPr>
              <p:cNvPr id="45077" name="Rectangle 21"/>
              <p:cNvSpPr>
                <a:spLocks noChangeArrowheads="1"/>
              </p:cNvSpPr>
              <p:nvPr/>
            </p:nvSpPr>
            <p:spPr bwMode="auto">
              <a:xfrm>
                <a:off x="3072" y="2302"/>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23</a:t>
                </a:r>
                <a:endParaRPr lang="en-US" altLang="en-US" sz="2400"/>
              </a:p>
            </p:txBody>
          </p:sp>
          <p:sp>
            <p:nvSpPr>
              <p:cNvPr id="45078" name="Rectangle 22"/>
              <p:cNvSpPr>
                <a:spLocks noChangeArrowheads="1"/>
              </p:cNvSpPr>
              <p:nvPr/>
            </p:nvSpPr>
            <p:spPr bwMode="auto">
              <a:xfrm>
                <a:off x="4080" y="2302"/>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17</a:t>
                </a:r>
                <a:endParaRPr lang="en-US" altLang="en-US" sz="2400"/>
              </a:p>
            </p:txBody>
          </p:sp>
        </p:grpSp>
        <p:grpSp>
          <p:nvGrpSpPr>
            <p:cNvPr id="45079" name="Group 23"/>
            <p:cNvGrpSpPr>
              <a:grpSpLocks/>
            </p:cNvGrpSpPr>
            <p:nvPr/>
          </p:nvGrpSpPr>
          <p:grpSpPr bwMode="auto">
            <a:xfrm>
              <a:off x="2112" y="1400"/>
              <a:ext cx="2640" cy="96"/>
              <a:chOff x="1440" y="2064"/>
              <a:chExt cx="2640" cy="96"/>
            </a:xfrm>
          </p:grpSpPr>
          <p:grpSp>
            <p:nvGrpSpPr>
              <p:cNvPr id="45080" name="Group 24"/>
              <p:cNvGrpSpPr>
                <a:grpSpLocks/>
              </p:cNvGrpSpPr>
              <p:nvPr/>
            </p:nvGrpSpPr>
            <p:grpSpPr bwMode="auto">
              <a:xfrm>
                <a:off x="1440" y="2064"/>
                <a:ext cx="624" cy="96"/>
                <a:chOff x="1008" y="2304"/>
                <a:chExt cx="624" cy="96"/>
              </a:xfrm>
            </p:grpSpPr>
            <p:sp>
              <p:nvSpPr>
                <p:cNvPr id="45081" name="Oval 25"/>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5082" name="Line 26"/>
                <p:cNvSpPr>
                  <a:spLocks noChangeShapeType="1"/>
                </p:cNvSpPr>
                <p:nvPr/>
              </p:nvSpPr>
              <p:spPr bwMode="auto">
                <a:xfrm>
                  <a:off x="1056" y="2352"/>
                  <a:ext cx="576"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45083" name="Group 27"/>
              <p:cNvGrpSpPr>
                <a:grpSpLocks/>
              </p:cNvGrpSpPr>
              <p:nvPr/>
            </p:nvGrpSpPr>
            <p:grpSpPr bwMode="auto">
              <a:xfrm>
                <a:off x="2448" y="2064"/>
                <a:ext cx="624" cy="96"/>
                <a:chOff x="1008" y="2304"/>
                <a:chExt cx="624" cy="96"/>
              </a:xfrm>
            </p:grpSpPr>
            <p:sp>
              <p:nvSpPr>
                <p:cNvPr id="45084" name="Oval 28"/>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5085" name="Line 29"/>
                <p:cNvSpPr>
                  <a:spLocks noChangeShapeType="1"/>
                </p:cNvSpPr>
                <p:nvPr/>
              </p:nvSpPr>
              <p:spPr bwMode="auto">
                <a:xfrm>
                  <a:off x="1056" y="2352"/>
                  <a:ext cx="576"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45086" name="Group 30"/>
              <p:cNvGrpSpPr>
                <a:grpSpLocks/>
              </p:cNvGrpSpPr>
              <p:nvPr/>
            </p:nvGrpSpPr>
            <p:grpSpPr bwMode="auto">
              <a:xfrm>
                <a:off x="3456" y="2064"/>
                <a:ext cx="624" cy="96"/>
                <a:chOff x="1008" y="2304"/>
                <a:chExt cx="624" cy="96"/>
              </a:xfrm>
            </p:grpSpPr>
            <p:sp>
              <p:nvSpPr>
                <p:cNvPr id="45087" name="Oval 31"/>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5088" name="Line 32"/>
                <p:cNvSpPr>
                  <a:spLocks noChangeShapeType="1"/>
                </p:cNvSpPr>
                <p:nvPr/>
              </p:nvSpPr>
              <p:spPr bwMode="auto">
                <a:xfrm>
                  <a:off x="1056" y="2352"/>
                  <a:ext cx="576"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sp>
          <p:nvSpPr>
            <p:cNvPr id="45089" name="Oval 33"/>
            <p:cNvSpPr>
              <a:spLocks noChangeArrowheads="1"/>
            </p:cNvSpPr>
            <p:nvPr/>
          </p:nvSpPr>
          <p:spPr bwMode="auto">
            <a:xfrm>
              <a:off x="5136" y="1402"/>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45090" name="Group 34"/>
            <p:cNvGrpSpPr>
              <a:grpSpLocks/>
            </p:cNvGrpSpPr>
            <p:nvPr/>
          </p:nvGrpSpPr>
          <p:grpSpPr bwMode="auto">
            <a:xfrm>
              <a:off x="1200" y="912"/>
              <a:ext cx="480" cy="432"/>
              <a:chOff x="432" y="2352"/>
              <a:chExt cx="480" cy="432"/>
            </a:xfrm>
          </p:grpSpPr>
          <p:grpSp>
            <p:nvGrpSpPr>
              <p:cNvPr id="45091" name="Group 35"/>
              <p:cNvGrpSpPr>
                <a:grpSpLocks/>
              </p:cNvGrpSpPr>
              <p:nvPr/>
            </p:nvGrpSpPr>
            <p:grpSpPr bwMode="auto">
              <a:xfrm>
                <a:off x="432" y="2352"/>
                <a:ext cx="288" cy="240"/>
                <a:chOff x="960" y="1584"/>
                <a:chExt cx="288" cy="240"/>
              </a:xfrm>
            </p:grpSpPr>
            <p:sp>
              <p:nvSpPr>
                <p:cNvPr id="45092" name="Oval 36"/>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5093" name="Rectangle 37"/>
                <p:cNvSpPr>
                  <a:spLocks noChangeArrowheads="1"/>
                </p:cNvSpPr>
                <p:nvPr/>
              </p:nvSpPr>
              <p:spPr bwMode="auto">
                <a:xfrm>
                  <a:off x="960" y="1584"/>
                  <a:ext cx="288" cy="2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45094" name="Line 38"/>
              <p:cNvSpPr>
                <a:spLocks noChangeShapeType="1"/>
              </p:cNvSpPr>
              <p:nvPr/>
            </p:nvSpPr>
            <p:spPr bwMode="auto">
              <a:xfrm>
                <a:off x="576" y="2448"/>
                <a:ext cx="336"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45095" name="Text Box 39"/>
            <p:cNvSpPr txBox="1">
              <a:spLocks noChangeArrowheads="1"/>
            </p:cNvSpPr>
            <p:nvPr/>
          </p:nvSpPr>
          <p:spPr bwMode="auto">
            <a:xfrm>
              <a:off x="384" y="864"/>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dirty="0" smtClean="0">
                  <a:solidFill>
                    <a:srgbClr val="FFFF99"/>
                  </a:solidFill>
                  <a:latin typeface="Verdana" pitchFamily="34" charset="0"/>
                </a:rPr>
                <a:t>front:</a:t>
              </a:r>
              <a:endParaRPr lang="en-US" altLang="en-US" sz="2400"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dissolve">
                                      <p:cBhvr>
                                        <p:cTn id="7" dur="500"/>
                                        <p:tgtEl>
                                          <p:spTgt spid="450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59">
                                            <p:txEl>
                                              <p:pRg st="0" end="0"/>
                                            </p:txEl>
                                          </p:spTgt>
                                        </p:tgtEl>
                                        <p:attrNameLst>
                                          <p:attrName>style.visibility</p:attrName>
                                        </p:attrNameLst>
                                      </p:cBhvr>
                                      <p:to>
                                        <p:strVal val="visible"/>
                                      </p:to>
                                    </p:set>
                                    <p:animEffect transition="in" filter="wipe(left)">
                                      <p:cBhvr>
                                        <p:cTn id="12" dur="500"/>
                                        <p:tgtEl>
                                          <p:spTgt spid="450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59">
                                            <p:txEl>
                                              <p:pRg st="1" end="1"/>
                                            </p:txEl>
                                          </p:spTgt>
                                        </p:tgtEl>
                                        <p:attrNameLst>
                                          <p:attrName>style.visibility</p:attrName>
                                        </p:attrNameLst>
                                      </p:cBhvr>
                                      <p:to>
                                        <p:strVal val="visible"/>
                                      </p:to>
                                    </p:set>
                                    <p:animEffect transition="in" filter="wipe(left)">
                                      <p:cBhvr>
                                        <p:cTn id="17" dur="500"/>
                                        <p:tgtEl>
                                          <p:spTgt spid="450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059">
                                            <p:txEl>
                                              <p:pRg st="2" end="2"/>
                                            </p:txEl>
                                          </p:spTgt>
                                        </p:tgtEl>
                                        <p:attrNameLst>
                                          <p:attrName>style.visibility</p:attrName>
                                        </p:attrNameLst>
                                      </p:cBhvr>
                                      <p:to>
                                        <p:strVal val="visible"/>
                                      </p:to>
                                    </p:set>
                                    <p:animEffect transition="in" filter="wipe(left)">
                                      <p:cBhvr>
                                        <p:cTn id="22" dur="500"/>
                                        <p:tgtEl>
                                          <p:spTgt spid="4505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059">
                                            <p:txEl>
                                              <p:pRg st="3" end="3"/>
                                            </p:txEl>
                                          </p:spTgt>
                                        </p:tgtEl>
                                        <p:attrNameLst>
                                          <p:attrName>style.visibility</p:attrName>
                                        </p:attrNameLst>
                                      </p:cBhvr>
                                      <p:to>
                                        <p:strVal val="visible"/>
                                      </p:to>
                                    </p:set>
                                    <p:animEffect transition="in" filter="wipe(left)">
                                      <p:cBhvr>
                                        <p:cTn id="27" dur="500"/>
                                        <p:tgtEl>
                                          <p:spTgt spid="4505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5059">
                                            <p:txEl>
                                              <p:pRg st="4" end="4"/>
                                            </p:txEl>
                                          </p:spTgt>
                                        </p:tgtEl>
                                        <p:attrNameLst>
                                          <p:attrName>style.visibility</p:attrName>
                                        </p:attrNameLst>
                                      </p:cBhvr>
                                      <p:to>
                                        <p:strVal val="visible"/>
                                      </p:to>
                                    </p:set>
                                    <p:animEffect transition="in" filter="wipe(left)">
                                      <p:cBhvr>
                                        <p:cTn id="32" dur="500"/>
                                        <p:tgtEl>
                                          <p:spTgt spid="4505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5059">
                                            <p:txEl>
                                              <p:pRg st="5" end="5"/>
                                            </p:txEl>
                                          </p:spTgt>
                                        </p:tgtEl>
                                        <p:attrNameLst>
                                          <p:attrName>style.visibility</p:attrName>
                                        </p:attrNameLst>
                                      </p:cBhvr>
                                      <p:to>
                                        <p:strVal val="visible"/>
                                      </p:to>
                                    </p:set>
                                    <p:animEffect transition="in" filter="wipe(left)">
                                      <p:cBhvr>
                                        <p:cTn id="37" dur="500"/>
                                        <p:tgtEl>
                                          <p:spTgt spid="4505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5059">
                                            <p:txEl>
                                              <p:pRg st="6" end="6"/>
                                            </p:txEl>
                                          </p:spTgt>
                                        </p:tgtEl>
                                        <p:attrNameLst>
                                          <p:attrName>style.visibility</p:attrName>
                                        </p:attrNameLst>
                                      </p:cBhvr>
                                      <p:to>
                                        <p:strVal val="visible"/>
                                      </p:to>
                                    </p:set>
                                    <p:animEffect transition="in" filter="wipe(left)">
                                      <p:cBhvr>
                                        <p:cTn id="42" dur="500"/>
                                        <p:tgtEl>
                                          <p:spTgt spid="4505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5059">
                                            <p:txEl>
                                              <p:pRg st="7" end="7"/>
                                            </p:txEl>
                                          </p:spTgt>
                                        </p:tgtEl>
                                        <p:attrNameLst>
                                          <p:attrName>style.visibility</p:attrName>
                                        </p:attrNameLst>
                                      </p:cBhvr>
                                      <p:to>
                                        <p:strVal val="visible"/>
                                      </p:to>
                                    </p:set>
                                    <p:animEffect transition="in" filter="wipe(left)">
                                      <p:cBhvr>
                                        <p:cTn id="47" dur="500"/>
                                        <p:tgtEl>
                                          <p:spTgt spid="45059">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5059">
                                            <p:txEl>
                                              <p:pRg st="8" end="8"/>
                                            </p:txEl>
                                          </p:spTgt>
                                        </p:tgtEl>
                                        <p:attrNameLst>
                                          <p:attrName>style.visibility</p:attrName>
                                        </p:attrNameLst>
                                      </p:cBhvr>
                                      <p:to>
                                        <p:strVal val="visible"/>
                                      </p:to>
                                    </p:set>
                                    <p:animEffect transition="in" filter="wipe(left)">
                                      <p:cBhvr>
                                        <p:cTn id="52" dur="500"/>
                                        <p:tgtEl>
                                          <p:spTgt spid="45059">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5059">
                                            <p:txEl>
                                              <p:pRg st="9" end="9"/>
                                            </p:txEl>
                                          </p:spTgt>
                                        </p:tgtEl>
                                        <p:attrNameLst>
                                          <p:attrName>style.visibility</p:attrName>
                                        </p:attrNameLst>
                                      </p:cBhvr>
                                      <p:to>
                                        <p:strVal val="visible"/>
                                      </p:to>
                                    </p:set>
                                    <p:animEffect transition="in" filter="wipe(left)">
                                      <p:cBhvr>
                                        <p:cTn id="57" dur="500"/>
                                        <p:tgtEl>
                                          <p:spTgt spid="45059">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5059">
                                            <p:txEl>
                                              <p:pRg st="10" end="10"/>
                                            </p:txEl>
                                          </p:spTgt>
                                        </p:tgtEl>
                                        <p:attrNameLst>
                                          <p:attrName>style.visibility</p:attrName>
                                        </p:attrNameLst>
                                      </p:cBhvr>
                                      <p:to>
                                        <p:strVal val="visible"/>
                                      </p:to>
                                    </p:set>
                                    <p:animEffect transition="in" filter="wipe(left)">
                                      <p:cBhvr>
                                        <p:cTn id="62" dur="500"/>
                                        <p:tgtEl>
                                          <p:spTgt spid="45059">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5059">
                                            <p:txEl>
                                              <p:pRg st="11" end="11"/>
                                            </p:txEl>
                                          </p:spTgt>
                                        </p:tgtEl>
                                        <p:attrNameLst>
                                          <p:attrName>style.visibility</p:attrName>
                                        </p:attrNameLst>
                                      </p:cBhvr>
                                      <p:to>
                                        <p:strVal val="visible"/>
                                      </p:to>
                                    </p:set>
                                    <p:animEffect transition="in" filter="wipe(left)">
                                      <p:cBhvr>
                                        <p:cTn id="67" dur="500"/>
                                        <p:tgtEl>
                                          <p:spTgt spid="45059">
                                            <p:txEl>
                                              <p:pRg st="11" end="1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5059">
                                            <p:txEl>
                                              <p:pRg st="12" end="12"/>
                                            </p:txEl>
                                          </p:spTgt>
                                        </p:tgtEl>
                                        <p:attrNameLst>
                                          <p:attrName>style.visibility</p:attrName>
                                        </p:attrNameLst>
                                      </p:cBhvr>
                                      <p:to>
                                        <p:strVal val="visible"/>
                                      </p:to>
                                    </p:set>
                                    <p:animEffect transition="in" filter="wipe(left)">
                                      <p:cBhvr>
                                        <p:cTn id="72" dur="500"/>
                                        <p:tgtEl>
                                          <p:spTgt spid="45059">
                                            <p:txEl>
                                              <p:pRg st="12" end="12"/>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5059">
                                            <p:txEl>
                                              <p:pRg st="13" end="13"/>
                                            </p:txEl>
                                          </p:spTgt>
                                        </p:tgtEl>
                                        <p:attrNameLst>
                                          <p:attrName>style.visibility</p:attrName>
                                        </p:attrNameLst>
                                      </p:cBhvr>
                                      <p:to>
                                        <p:strVal val="visible"/>
                                      </p:to>
                                    </p:set>
                                    <p:animEffect transition="in" filter="wipe(left)">
                                      <p:cBhvr>
                                        <p:cTn id="77" dur="500"/>
                                        <p:tgtEl>
                                          <p:spTgt spid="45059">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5059">
                                            <p:txEl>
                                              <p:pRg st="14" end="14"/>
                                            </p:txEl>
                                          </p:spTgt>
                                        </p:tgtEl>
                                        <p:attrNameLst>
                                          <p:attrName>style.visibility</p:attrName>
                                        </p:attrNameLst>
                                      </p:cBhvr>
                                      <p:to>
                                        <p:strVal val="visible"/>
                                      </p:to>
                                    </p:set>
                                    <p:animEffect transition="in" filter="wipe(left)">
                                      <p:cBhvr>
                                        <p:cTn id="82" dur="500"/>
                                        <p:tgtEl>
                                          <p:spTgt spid="45059">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5059">
                                            <p:txEl>
                                              <p:pRg st="15" end="15"/>
                                            </p:txEl>
                                          </p:spTgt>
                                        </p:tgtEl>
                                        <p:attrNameLst>
                                          <p:attrName>style.visibility</p:attrName>
                                        </p:attrNameLst>
                                      </p:cBhvr>
                                      <p:to>
                                        <p:strVal val="visible"/>
                                      </p:to>
                                    </p:set>
                                    <p:animEffect transition="in" filter="wipe(left)">
                                      <p:cBhvr>
                                        <p:cTn id="87" dur="500"/>
                                        <p:tgtEl>
                                          <p:spTgt spid="4505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bldLvl="4"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 name="Slide Number Placeholder 6"/>
          <p:cNvSpPr>
            <a:spLocks noGrp="1"/>
          </p:cNvSpPr>
          <p:nvPr>
            <p:ph type="sldNum" sz="quarter" idx="12"/>
          </p:nvPr>
        </p:nvSpPr>
        <p:spPr/>
        <p:txBody>
          <a:bodyPr/>
          <a:lstStyle/>
          <a:p>
            <a:fld id="{11EC6388-04AE-40A7-9CB0-24D8A1320085}" type="slidenum">
              <a:rPr lang="en-US" altLang="en-US"/>
              <a:pPr/>
              <a:t>14</a:t>
            </a:fld>
            <a:endParaRPr lang="en-US" altLang="en-US"/>
          </a:p>
        </p:txBody>
      </p:sp>
      <p:sp>
        <p:nvSpPr>
          <p:cNvPr id="13314" name="Rectangle 2"/>
          <p:cNvSpPr>
            <a:spLocks noGrp="1" noChangeArrowheads="1"/>
          </p:cNvSpPr>
          <p:nvPr>
            <p:ph type="title"/>
          </p:nvPr>
        </p:nvSpPr>
        <p:spPr/>
        <p:txBody>
          <a:bodyPr/>
          <a:lstStyle/>
          <a:p>
            <a:r>
              <a:rPr lang="en-US" altLang="en-US"/>
              <a:t>Singly-linked lists</a:t>
            </a:r>
          </a:p>
        </p:txBody>
      </p:sp>
      <p:sp>
        <p:nvSpPr>
          <p:cNvPr id="13315" name="Rectangle 3"/>
          <p:cNvSpPr>
            <a:spLocks noGrp="1" noChangeArrowheads="1"/>
          </p:cNvSpPr>
          <p:nvPr>
            <p:ph type="body" sz="half" idx="1"/>
          </p:nvPr>
        </p:nvSpPr>
        <p:spPr>
          <a:xfrm>
            <a:off x="685800" y="1447800"/>
            <a:ext cx="7772400" cy="696913"/>
          </a:xfrm>
        </p:spPr>
        <p:txBody>
          <a:bodyPr/>
          <a:lstStyle/>
          <a:p>
            <a:r>
              <a:rPr lang="en-US" altLang="en-US"/>
              <a:t>Here is a </a:t>
            </a:r>
            <a:r>
              <a:rPr lang="en-US" altLang="en-US">
                <a:solidFill>
                  <a:schemeClr val="tx2"/>
                </a:solidFill>
              </a:rPr>
              <a:t>singly-linked list</a:t>
            </a:r>
            <a:r>
              <a:rPr lang="en-US" altLang="en-US"/>
              <a:t> (</a:t>
            </a:r>
            <a:r>
              <a:rPr lang="en-US" altLang="en-US">
                <a:solidFill>
                  <a:schemeClr val="tx2"/>
                </a:solidFill>
              </a:rPr>
              <a:t>SLL</a:t>
            </a:r>
            <a:r>
              <a:rPr lang="en-US" altLang="en-US"/>
              <a:t>):</a:t>
            </a:r>
            <a:endParaRPr lang="en-US" altLang="en-US" sz="2400"/>
          </a:p>
        </p:txBody>
      </p:sp>
      <p:sp>
        <p:nvSpPr>
          <p:cNvPr id="13316" name="Rectangle 4"/>
          <p:cNvSpPr>
            <a:spLocks noGrp="1" noChangeArrowheads="1"/>
          </p:cNvSpPr>
          <p:nvPr>
            <p:ph type="body" sz="half" idx="2"/>
          </p:nvPr>
        </p:nvSpPr>
        <p:spPr>
          <a:xfrm>
            <a:off x="685800" y="3694113"/>
            <a:ext cx="7772400" cy="2401887"/>
          </a:xfrm>
        </p:spPr>
        <p:txBody>
          <a:bodyPr/>
          <a:lstStyle/>
          <a:p>
            <a:r>
              <a:rPr lang="en-US" altLang="en-US" dirty="0"/>
              <a:t>Each node contains a value and a link to its successor (the last node has no successor)</a:t>
            </a:r>
          </a:p>
          <a:p>
            <a:r>
              <a:rPr lang="en-US" altLang="en-US" dirty="0"/>
              <a:t>The </a:t>
            </a:r>
            <a:r>
              <a:rPr lang="en-US" altLang="en-US" dirty="0" smtClean="0"/>
              <a:t>front points </a:t>
            </a:r>
            <a:r>
              <a:rPr lang="en-US" altLang="en-US" dirty="0"/>
              <a:t>to the first node in the list (or contains the null link if the list is empty)</a:t>
            </a:r>
          </a:p>
        </p:txBody>
      </p:sp>
      <p:grpSp>
        <p:nvGrpSpPr>
          <p:cNvPr id="13353" name="Group 41"/>
          <p:cNvGrpSpPr>
            <a:grpSpLocks/>
          </p:cNvGrpSpPr>
          <p:nvPr/>
        </p:nvGrpSpPr>
        <p:grpSpPr bwMode="auto">
          <a:xfrm>
            <a:off x="685800" y="2362200"/>
            <a:ext cx="7772400" cy="1143000"/>
            <a:chOff x="432" y="1488"/>
            <a:chExt cx="4896" cy="720"/>
          </a:xfrm>
        </p:grpSpPr>
        <p:grpSp>
          <p:nvGrpSpPr>
            <p:cNvPr id="13317" name="Group 5"/>
            <p:cNvGrpSpPr>
              <a:grpSpLocks/>
            </p:cNvGrpSpPr>
            <p:nvPr/>
          </p:nvGrpSpPr>
          <p:grpSpPr bwMode="auto">
            <a:xfrm>
              <a:off x="1728" y="1961"/>
              <a:ext cx="3600" cy="246"/>
              <a:chOff x="1056" y="2011"/>
              <a:chExt cx="3600" cy="246"/>
            </a:xfrm>
          </p:grpSpPr>
          <p:grpSp>
            <p:nvGrpSpPr>
              <p:cNvPr id="13318" name="Group 6"/>
              <p:cNvGrpSpPr>
                <a:grpSpLocks/>
              </p:cNvGrpSpPr>
              <p:nvPr/>
            </p:nvGrpSpPr>
            <p:grpSpPr bwMode="auto">
              <a:xfrm>
                <a:off x="1056" y="2011"/>
                <a:ext cx="577" cy="243"/>
                <a:chOff x="863" y="1536"/>
                <a:chExt cx="577" cy="243"/>
              </a:xfrm>
            </p:grpSpPr>
            <p:sp>
              <p:nvSpPr>
                <p:cNvPr id="13319" name="Rectangle 7"/>
                <p:cNvSpPr>
                  <a:spLocks noChangeArrowheads="1"/>
                </p:cNvSpPr>
                <p:nvPr/>
              </p:nvSpPr>
              <p:spPr bwMode="auto">
                <a:xfrm>
                  <a:off x="863" y="1537"/>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p>
              </p:txBody>
            </p:sp>
            <p:sp>
              <p:nvSpPr>
                <p:cNvPr id="13320" name="Rectangle 8"/>
                <p:cNvSpPr>
                  <a:spLocks noChangeArrowheads="1"/>
                </p:cNvSpPr>
                <p:nvPr/>
              </p:nvSpPr>
              <p:spPr bwMode="auto">
                <a:xfrm>
                  <a:off x="1152" y="1536"/>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13321" name="Group 9"/>
              <p:cNvGrpSpPr>
                <a:grpSpLocks/>
              </p:cNvGrpSpPr>
              <p:nvPr/>
            </p:nvGrpSpPr>
            <p:grpSpPr bwMode="auto">
              <a:xfrm>
                <a:off x="2063" y="2014"/>
                <a:ext cx="577" cy="243"/>
                <a:chOff x="863" y="1536"/>
                <a:chExt cx="577" cy="243"/>
              </a:xfrm>
            </p:grpSpPr>
            <p:sp>
              <p:nvSpPr>
                <p:cNvPr id="13322" name="Rectangle 10"/>
                <p:cNvSpPr>
                  <a:spLocks noChangeArrowheads="1"/>
                </p:cNvSpPr>
                <p:nvPr/>
              </p:nvSpPr>
              <p:spPr bwMode="auto">
                <a:xfrm>
                  <a:off x="863" y="1537"/>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p>
              </p:txBody>
            </p:sp>
            <p:sp>
              <p:nvSpPr>
                <p:cNvPr id="13323" name="Rectangle 11"/>
                <p:cNvSpPr>
                  <a:spLocks noChangeArrowheads="1"/>
                </p:cNvSpPr>
                <p:nvPr/>
              </p:nvSpPr>
              <p:spPr bwMode="auto">
                <a:xfrm>
                  <a:off x="1152" y="1536"/>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13324" name="Group 12"/>
              <p:cNvGrpSpPr>
                <a:grpSpLocks/>
              </p:cNvGrpSpPr>
              <p:nvPr/>
            </p:nvGrpSpPr>
            <p:grpSpPr bwMode="auto">
              <a:xfrm>
                <a:off x="3071" y="2014"/>
                <a:ext cx="577" cy="243"/>
                <a:chOff x="863" y="1536"/>
                <a:chExt cx="577" cy="243"/>
              </a:xfrm>
            </p:grpSpPr>
            <p:sp>
              <p:nvSpPr>
                <p:cNvPr id="13325" name="Rectangle 13"/>
                <p:cNvSpPr>
                  <a:spLocks noChangeArrowheads="1"/>
                </p:cNvSpPr>
                <p:nvPr/>
              </p:nvSpPr>
              <p:spPr bwMode="auto">
                <a:xfrm>
                  <a:off x="863" y="1537"/>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p>
              </p:txBody>
            </p:sp>
            <p:sp>
              <p:nvSpPr>
                <p:cNvPr id="13326" name="Rectangle 14"/>
                <p:cNvSpPr>
                  <a:spLocks noChangeArrowheads="1"/>
                </p:cNvSpPr>
                <p:nvPr/>
              </p:nvSpPr>
              <p:spPr bwMode="auto">
                <a:xfrm>
                  <a:off x="1152" y="1536"/>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13327" name="Group 15"/>
              <p:cNvGrpSpPr>
                <a:grpSpLocks/>
              </p:cNvGrpSpPr>
              <p:nvPr/>
            </p:nvGrpSpPr>
            <p:grpSpPr bwMode="auto">
              <a:xfrm>
                <a:off x="4079" y="2014"/>
                <a:ext cx="577" cy="243"/>
                <a:chOff x="863" y="1536"/>
                <a:chExt cx="577" cy="243"/>
              </a:xfrm>
            </p:grpSpPr>
            <p:sp>
              <p:nvSpPr>
                <p:cNvPr id="13328" name="Rectangle 16"/>
                <p:cNvSpPr>
                  <a:spLocks noChangeArrowheads="1"/>
                </p:cNvSpPr>
                <p:nvPr/>
              </p:nvSpPr>
              <p:spPr bwMode="auto">
                <a:xfrm>
                  <a:off x="863" y="1537"/>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p>
              </p:txBody>
            </p:sp>
            <p:sp>
              <p:nvSpPr>
                <p:cNvPr id="13329" name="Rectangle 17"/>
                <p:cNvSpPr>
                  <a:spLocks noChangeArrowheads="1"/>
                </p:cNvSpPr>
                <p:nvPr/>
              </p:nvSpPr>
              <p:spPr bwMode="auto">
                <a:xfrm>
                  <a:off x="1152" y="1536"/>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13330" name="Group 18"/>
            <p:cNvGrpSpPr>
              <a:grpSpLocks/>
            </p:cNvGrpSpPr>
            <p:nvPr/>
          </p:nvGrpSpPr>
          <p:grpSpPr bwMode="auto">
            <a:xfrm>
              <a:off x="1728" y="1966"/>
              <a:ext cx="3312" cy="242"/>
              <a:chOff x="1056" y="2302"/>
              <a:chExt cx="3312" cy="242"/>
            </a:xfrm>
          </p:grpSpPr>
          <p:sp>
            <p:nvSpPr>
              <p:cNvPr id="13331" name="Rectangle 19"/>
              <p:cNvSpPr>
                <a:spLocks noChangeArrowheads="1"/>
              </p:cNvSpPr>
              <p:nvPr/>
            </p:nvSpPr>
            <p:spPr bwMode="auto">
              <a:xfrm>
                <a:off x="1056" y="2302"/>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a</a:t>
                </a:r>
                <a:endParaRPr lang="en-US" altLang="en-US" sz="2400"/>
              </a:p>
            </p:txBody>
          </p:sp>
          <p:sp>
            <p:nvSpPr>
              <p:cNvPr id="13332" name="Rectangle 20"/>
              <p:cNvSpPr>
                <a:spLocks noChangeArrowheads="1"/>
              </p:cNvSpPr>
              <p:nvPr/>
            </p:nvSpPr>
            <p:spPr bwMode="auto">
              <a:xfrm>
                <a:off x="2064" y="2302"/>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b</a:t>
                </a:r>
                <a:endParaRPr lang="en-US" altLang="en-US" sz="2400"/>
              </a:p>
            </p:txBody>
          </p:sp>
          <p:sp>
            <p:nvSpPr>
              <p:cNvPr id="13333" name="Rectangle 21"/>
              <p:cNvSpPr>
                <a:spLocks noChangeArrowheads="1"/>
              </p:cNvSpPr>
              <p:nvPr/>
            </p:nvSpPr>
            <p:spPr bwMode="auto">
              <a:xfrm>
                <a:off x="3072" y="2302"/>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c</a:t>
                </a:r>
                <a:endParaRPr lang="en-US" altLang="en-US" sz="2400"/>
              </a:p>
            </p:txBody>
          </p:sp>
          <p:sp>
            <p:nvSpPr>
              <p:cNvPr id="13334" name="Rectangle 22"/>
              <p:cNvSpPr>
                <a:spLocks noChangeArrowheads="1"/>
              </p:cNvSpPr>
              <p:nvPr/>
            </p:nvSpPr>
            <p:spPr bwMode="auto">
              <a:xfrm>
                <a:off x="4080" y="2302"/>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d</a:t>
                </a:r>
                <a:endParaRPr lang="en-US" altLang="en-US" sz="2400"/>
              </a:p>
            </p:txBody>
          </p:sp>
        </p:grpSp>
        <p:grpSp>
          <p:nvGrpSpPr>
            <p:cNvPr id="13335" name="Group 23"/>
            <p:cNvGrpSpPr>
              <a:grpSpLocks/>
            </p:cNvGrpSpPr>
            <p:nvPr/>
          </p:nvGrpSpPr>
          <p:grpSpPr bwMode="auto">
            <a:xfrm>
              <a:off x="2112" y="2014"/>
              <a:ext cx="2640" cy="96"/>
              <a:chOff x="1440" y="2064"/>
              <a:chExt cx="2640" cy="96"/>
            </a:xfrm>
          </p:grpSpPr>
          <p:grpSp>
            <p:nvGrpSpPr>
              <p:cNvPr id="13336" name="Group 24"/>
              <p:cNvGrpSpPr>
                <a:grpSpLocks/>
              </p:cNvGrpSpPr>
              <p:nvPr/>
            </p:nvGrpSpPr>
            <p:grpSpPr bwMode="auto">
              <a:xfrm>
                <a:off x="1440" y="2064"/>
                <a:ext cx="624" cy="96"/>
                <a:chOff x="1008" y="2304"/>
                <a:chExt cx="624" cy="96"/>
              </a:xfrm>
            </p:grpSpPr>
            <p:sp>
              <p:nvSpPr>
                <p:cNvPr id="13337" name="Oval 25"/>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3338" name="Line 26"/>
                <p:cNvSpPr>
                  <a:spLocks noChangeShapeType="1"/>
                </p:cNvSpPr>
                <p:nvPr/>
              </p:nvSpPr>
              <p:spPr bwMode="auto">
                <a:xfrm>
                  <a:off x="1056" y="2352"/>
                  <a:ext cx="576"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13339" name="Group 27"/>
              <p:cNvGrpSpPr>
                <a:grpSpLocks/>
              </p:cNvGrpSpPr>
              <p:nvPr/>
            </p:nvGrpSpPr>
            <p:grpSpPr bwMode="auto">
              <a:xfrm>
                <a:off x="2448" y="2064"/>
                <a:ext cx="624" cy="96"/>
                <a:chOff x="1008" y="2304"/>
                <a:chExt cx="624" cy="96"/>
              </a:xfrm>
            </p:grpSpPr>
            <p:sp>
              <p:nvSpPr>
                <p:cNvPr id="13340" name="Oval 28"/>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3341" name="Line 29"/>
                <p:cNvSpPr>
                  <a:spLocks noChangeShapeType="1"/>
                </p:cNvSpPr>
                <p:nvPr/>
              </p:nvSpPr>
              <p:spPr bwMode="auto">
                <a:xfrm>
                  <a:off x="1056" y="2352"/>
                  <a:ext cx="576"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13342" name="Group 30"/>
              <p:cNvGrpSpPr>
                <a:grpSpLocks/>
              </p:cNvGrpSpPr>
              <p:nvPr/>
            </p:nvGrpSpPr>
            <p:grpSpPr bwMode="auto">
              <a:xfrm>
                <a:off x="3456" y="2064"/>
                <a:ext cx="624" cy="96"/>
                <a:chOff x="1008" y="2304"/>
                <a:chExt cx="624" cy="96"/>
              </a:xfrm>
            </p:grpSpPr>
            <p:sp>
              <p:nvSpPr>
                <p:cNvPr id="13343" name="Oval 31"/>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3344" name="Line 32"/>
                <p:cNvSpPr>
                  <a:spLocks noChangeShapeType="1"/>
                </p:cNvSpPr>
                <p:nvPr/>
              </p:nvSpPr>
              <p:spPr bwMode="auto">
                <a:xfrm>
                  <a:off x="1056" y="2352"/>
                  <a:ext cx="576"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sp>
          <p:nvSpPr>
            <p:cNvPr id="13345" name="Oval 33"/>
            <p:cNvSpPr>
              <a:spLocks noChangeArrowheads="1"/>
            </p:cNvSpPr>
            <p:nvPr/>
          </p:nvSpPr>
          <p:spPr bwMode="auto">
            <a:xfrm>
              <a:off x="5136" y="2016"/>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3346" name="Group 34"/>
            <p:cNvGrpSpPr>
              <a:grpSpLocks/>
            </p:cNvGrpSpPr>
            <p:nvPr/>
          </p:nvGrpSpPr>
          <p:grpSpPr bwMode="auto">
            <a:xfrm>
              <a:off x="432" y="1488"/>
              <a:ext cx="1248" cy="480"/>
              <a:chOff x="192" y="1872"/>
              <a:chExt cx="1248" cy="480"/>
            </a:xfrm>
          </p:grpSpPr>
          <p:grpSp>
            <p:nvGrpSpPr>
              <p:cNvPr id="13347" name="Group 35"/>
              <p:cNvGrpSpPr>
                <a:grpSpLocks/>
              </p:cNvGrpSpPr>
              <p:nvPr/>
            </p:nvGrpSpPr>
            <p:grpSpPr bwMode="auto">
              <a:xfrm>
                <a:off x="960" y="1920"/>
                <a:ext cx="480" cy="432"/>
                <a:chOff x="432" y="2352"/>
                <a:chExt cx="480" cy="432"/>
              </a:xfrm>
            </p:grpSpPr>
            <p:grpSp>
              <p:nvGrpSpPr>
                <p:cNvPr id="13348" name="Group 36"/>
                <p:cNvGrpSpPr>
                  <a:grpSpLocks/>
                </p:cNvGrpSpPr>
                <p:nvPr/>
              </p:nvGrpSpPr>
              <p:grpSpPr bwMode="auto">
                <a:xfrm>
                  <a:off x="432" y="2352"/>
                  <a:ext cx="288" cy="240"/>
                  <a:chOff x="960" y="1584"/>
                  <a:chExt cx="288" cy="240"/>
                </a:xfrm>
              </p:grpSpPr>
              <p:sp>
                <p:nvSpPr>
                  <p:cNvPr id="13349" name="Oval 37"/>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3350" name="Rectangle 38"/>
                  <p:cNvSpPr>
                    <a:spLocks noChangeArrowheads="1"/>
                  </p:cNvSpPr>
                  <p:nvPr/>
                </p:nvSpPr>
                <p:spPr bwMode="auto">
                  <a:xfrm>
                    <a:off x="960" y="1584"/>
                    <a:ext cx="288" cy="2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3351" name="Line 39"/>
                <p:cNvSpPr>
                  <a:spLocks noChangeShapeType="1"/>
                </p:cNvSpPr>
                <p:nvPr/>
              </p:nvSpPr>
              <p:spPr bwMode="auto">
                <a:xfrm>
                  <a:off x="576" y="2448"/>
                  <a:ext cx="336"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3352" name="Text Box 40"/>
              <p:cNvSpPr txBox="1">
                <a:spLocks noChangeArrowheads="1"/>
              </p:cNvSpPr>
              <p:nvPr/>
            </p:nvSpPr>
            <p:spPr bwMode="auto">
              <a:xfrm>
                <a:off x="192" y="1872"/>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dirty="0">
                    <a:solidFill>
                      <a:srgbClr val="FFFF99"/>
                    </a:solidFill>
                    <a:latin typeface="Verdana" pitchFamily="34" charset="0"/>
                  </a:rPr>
                  <a:t>f</a:t>
                </a:r>
                <a:r>
                  <a:rPr lang="en-US" altLang="en-US" sz="2400" dirty="0" smtClean="0">
                    <a:solidFill>
                      <a:srgbClr val="FFFF99"/>
                    </a:solidFill>
                    <a:latin typeface="Verdana" pitchFamily="34" charset="0"/>
                  </a:rPr>
                  <a:t>ront</a:t>
                </a:r>
                <a:endParaRPr lang="en-US" altLang="en-US" sz="2400" dirty="0"/>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wipe(left)">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53"/>
                                        </p:tgtEl>
                                        <p:attrNameLst>
                                          <p:attrName>style.visibility</p:attrName>
                                        </p:attrNameLst>
                                      </p:cBhvr>
                                      <p:to>
                                        <p:strVal val="visible"/>
                                      </p:to>
                                    </p:set>
                                    <p:animEffect transition="in" filter="wipe(left)">
                                      <p:cBhvr>
                                        <p:cTn id="12" dur="500"/>
                                        <p:tgtEl>
                                          <p:spTgt spid="133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6">
                                            <p:txEl>
                                              <p:pRg st="0" end="0"/>
                                            </p:txEl>
                                          </p:spTgt>
                                        </p:tgtEl>
                                        <p:attrNameLst>
                                          <p:attrName>style.visibility</p:attrName>
                                        </p:attrNameLst>
                                      </p:cBhvr>
                                      <p:to>
                                        <p:strVal val="visible"/>
                                      </p:to>
                                    </p:set>
                                    <p:animEffect transition="in" filter="wipe(left)">
                                      <p:cBhvr>
                                        <p:cTn id="17" dur="500"/>
                                        <p:tgtEl>
                                          <p:spTgt spid="1331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6">
                                            <p:txEl>
                                              <p:pRg st="1" end="1"/>
                                            </p:txEl>
                                          </p:spTgt>
                                        </p:tgtEl>
                                        <p:attrNameLst>
                                          <p:attrName>style.visibility</p:attrName>
                                        </p:attrNameLst>
                                      </p:cBhvr>
                                      <p:to>
                                        <p:strVal val="visible"/>
                                      </p:to>
                                    </p:set>
                                    <p:animEffect transition="in" filter="wipe(left)">
                                      <p:cBhvr>
                                        <p:cTn id="22" dur="500"/>
                                        <p:tgtEl>
                                          <p:spTgt spid="133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4" autoUpdateAnimBg="0"/>
      <p:bldP spid="13316" grpId="0" build="p" bldLvl="4"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021AFD4-72C1-4401-8608-6415F82005E9}" type="slidenum">
              <a:rPr lang="en-US" altLang="en-US"/>
              <a:pPr/>
              <a:t>15</a:t>
            </a:fld>
            <a:endParaRPr lang="en-US" altLang="en-US"/>
          </a:p>
        </p:txBody>
      </p:sp>
      <p:sp>
        <p:nvSpPr>
          <p:cNvPr id="16386" name="Rectangle 2"/>
          <p:cNvSpPr>
            <a:spLocks noGrp="1" noChangeArrowheads="1"/>
          </p:cNvSpPr>
          <p:nvPr>
            <p:ph type="title"/>
          </p:nvPr>
        </p:nvSpPr>
        <p:spPr/>
        <p:txBody>
          <a:bodyPr/>
          <a:lstStyle/>
          <a:p>
            <a:r>
              <a:rPr lang="en-US" altLang="en-US" dirty="0"/>
              <a:t>SLL nodes in </a:t>
            </a:r>
            <a:r>
              <a:rPr lang="en-US" altLang="en-US" dirty="0" smtClean="0"/>
              <a:t>Java</a:t>
            </a:r>
            <a:endParaRPr lang="en-US" altLang="en-US" dirty="0"/>
          </a:p>
        </p:txBody>
      </p:sp>
      <p:sp>
        <p:nvSpPr>
          <p:cNvPr id="16387" name="Rectangle 3"/>
          <p:cNvSpPr>
            <a:spLocks noGrp="1" noChangeArrowheads="1"/>
          </p:cNvSpPr>
          <p:nvPr>
            <p:ph type="body" idx="1"/>
          </p:nvPr>
        </p:nvSpPr>
        <p:spPr/>
        <p:txBody>
          <a:bodyPr/>
          <a:lstStyle/>
          <a:p>
            <a:pPr>
              <a:buFontTx/>
              <a:buChar char=" "/>
            </a:pPr>
            <a:r>
              <a:rPr lang="en-US" altLang="en-US" sz="1800" dirty="0" smtClean="0">
                <a:solidFill>
                  <a:srgbClr val="FFFF99"/>
                </a:solidFill>
                <a:latin typeface="Verdana" pitchFamily="34" charset="0"/>
              </a:rPr>
              <a:t>class Node </a:t>
            </a:r>
            <a:r>
              <a:rPr lang="en-US" altLang="en-US" sz="1800" dirty="0">
                <a:solidFill>
                  <a:srgbClr val="FFFF99"/>
                </a:solidFill>
                <a:latin typeface="Verdana" pitchFamily="34" charset="0"/>
              </a:rPr>
              <a:t>{</a:t>
            </a:r>
          </a:p>
          <a:p>
            <a:pPr lvl="1">
              <a:buFontTx/>
              <a:buChar char=" "/>
            </a:pPr>
            <a:r>
              <a:rPr lang="en-US" altLang="en-US" sz="1800" dirty="0" err="1" smtClean="0">
                <a:solidFill>
                  <a:srgbClr val="FFFF99"/>
                </a:solidFill>
                <a:latin typeface="Verdana" pitchFamily="34" charset="0"/>
              </a:rPr>
              <a:t>int</a:t>
            </a:r>
            <a:r>
              <a:rPr lang="en-US" altLang="en-US" sz="1800" dirty="0" smtClean="0">
                <a:solidFill>
                  <a:srgbClr val="FFFF99"/>
                </a:solidFill>
                <a:latin typeface="Verdana" pitchFamily="34" charset="0"/>
              </a:rPr>
              <a:t> element</a:t>
            </a:r>
            <a:r>
              <a:rPr lang="en-US" altLang="en-US" sz="1800" dirty="0">
                <a:solidFill>
                  <a:srgbClr val="FFFF99"/>
                </a:solidFill>
                <a:latin typeface="Verdana" pitchFamily="34" charset="0"/>
              </a:rPr>
              <a:t>;</a:t>
            </a:r>
          </a:p>
          <a:p>
            <a:pPr lvl="1">
              <a:buFontTx/>
              <a:buChar char=" "/>
            </a:pPr>
            <a:r>
              <a:rPr lang="en-US" altLang="en-US" sz="1800" dirty="0" smtClean="0">
                <a:solidFill>
                  <a:srgbClr val="FFFF99"/>
                </a:solidFill>
                <a:latin typeface="Verdana" pitchFamily="34" charset="0"/>
              </a:rPr>
              <a:t>Node next;</a:t>
            </a:r>
            <a:r>
              <a:rPr lang="en-US" altLang="en-US" sz="1800" dirty="0">
                <a:solidFill>
                  <a:srgbClr val="FFFF99"/>
                </a:solidFill>
                <a:latin typeface="Verdana" pitchFamily="34" charset="0"/>
              </a:rPr>
              <a:t/>
            </a:r>
            <a:br>
              <a:rPr lang="en-US" altLang="en-US" sz="1800" dirty="0">
                <a:solidFill>
                  <a:srgbClr val="FFFF99"/>
                </a:solidFill>
                <a:latin typeface="Verdana" pitchFamily="34" charset="0"/>
              </a:rPr>
            </a:br>
            <a:endParaRPr lang="en-US" altLang="en-US" sz="1800" dirty="0">
              <a:solidFill>
                <a:srgbClr val="FFFF99"/>
              </a:solidFill>
              <a:latin typeface="Verdana" pitchFamily="34" charset="0"/>
            </a:endParaRPr>
          </a:p>
          <a:p>
            <a:pPr lvl="1">
              <a:buFontTx/>
              <a:buChar char=" "/>
            </a:pPr>
            <a:r>
              <a:rPr lang="en-US" altLang="en-US" sz="1800" dirty="0" smtClean="0">
                <a:solidFill>
                  <a:srgbClr val="FFFF99"/>
                </a:solidFill>
                <a:latin typeface="Verdana" pitchFamily="34" charset="0"/>
              </a:rPr>
              <a:t>public Node(</a:t>
            </a:r>
            <a:r>
              <a:rPr lang="en-US" altLang="en-US" sz="1800" dirty="0" err="1" smtClean="0">
                <a:solidFill>
                  <a:srgbClr val="FFFF99"/>
                </a:solidFill>
                <a:latin typeface="Verdana" pitchFamily="34" charset="0"/>
              </a:rPr>
              <a:t>int</a:t>
            </a:r>
            <a:r>
              <a:rPr lang="en-US" altLang="en-US" sz="1800" dirty="0" smtClean="0">
                <a:solidFill>
                  <a:srgbClr val="FFFF99"/>
                </a:solidFill>
                <a:latin typeface="Verdana" pitchFamily="34" charset="0"/>
              </a:rPr>
              <a:t> </a:t>
            </a:r>
            <a:r>
              <a:rPr lang="en-US" altLang="en-US" sz="1800" dirty="0" err="1" smtClean="0">
                <a:solidFill>
                  <a:srgbClr val="FFFF99"/>
                </a:solidFill>
                <a:latin typeface="Verdana" pitchFamily="34" charset="0"/>
              </a:rPr>
              <a:t>val</a:t>
            </a:r>
            <a:r>
              <a:rPr lang="en-US" altLang="en-US" sz="1800" dirty="0" smtClean="0">
                <a:solidFill>
                  <a:srgbClr val="FFFF99"/>
                </a:solidFill>
                <a:latin typeface="Verdana" pitchFamily="34" charset="0"/>
              </a:rPr>
              <a:t>, Node </a:t>
            </a:r>
            <a:r>
              <a:rPr lang="en-US" altLang="en-US" sz="1800" dirty="0" err="1">
                <a:solidFill>
                  <a:srgbClr val="FFFF99"/>
                </a:solidFill>
                <a:latin typeface="Verdana" pitchFamily="34" charset="0"/>
              </a:rPr>
              <a:t>succ</a:t>
            </a:r>
            <a:r>
              <a:rPr lang="en-US" altLang="en-US" sz="1800" dirty="0">
                <a:solidFill>
                  <a:srgbClr val="FFFF99"/>
                </a:solidFill>
                <a:latin typeface="Verdana" pitchFamily="34" charset="0"/>
              </a:rPr>
              <a:t>) {</a:t>
            </a:r>
          </a:p>
          <a:p>
            <a:pPr lvl="2">
              <a:buFontTx/>
              <a:buChar char=" "/>
            </a:pPr>
            <a:r>
              <a:rPr lang="en-US" altLang="en-US" sz="1800" dirty="0" smtClean="0">
                <a:solidFill>
                  <a:srgbClr val="FFFF99"/>
                </a:solidFill>
                <a:latin typeface="Verdana" pitchFamily="34" charset="0"/>
              </a:rPr>
              <a:t>element </a:t>
            </a:r>
            <a:r>
              <a:rPr lang="en-US" altLang="en-US" sz="1800" dirty="0">
                <a:solidFill>
                  <a:srgbClr val="FFFF99"/>
                </a:solidFill>
                <a:latin typeface="Verdana" pitchFamily="34" charset="0"/>
              </a:rPr>
              <a:t>= </a:t>
            </a:r>
            <a:r>
              <a:rPr lang="en-US" altLang="en-US" sz="1800" dirty="0" err="1" smtClean="0">
                <a:solidFill>
                  <a:srgbClr val="FFFF99"/>
                </a:solidFill>
                <a:latin typeface="Verdana" pitchFamily="34" charset="0"/>
              </a:rPr>
              <a:t>val</a:t>
            </a:r>
            <a:r>
              <a:rPr lang="en-US" altLang="en-US" sz="1800" dirty="0" smtClean="0">
                <a:solidFill>
                  <a:srgbClr val="FFFF99"/>
                </a:solidFill>
                <a:latin typeface="Verdana" pitchFamily="34" charset="0"/>
              </a:rPr>
              <a:t>;</a:t>
            </a:r>
            <a:endParaRPr lang="en-US" altLang="en-US" sz="1800" dirty="0">
              <a:solidFill>
                <a:srgbClr val="FFFF99"/>
              </a:solidFill>
              <a:latin typeface="Verdana" pitchFamily="34" charset="0"/>
            </a:endParaRPr>
          </a:p>
          <a:p>
            <a:pPr lvl="2">
              <a:buFontTx/>
              <a:buChar char=" "/>
            </a:pPr>
            <a:r>
              <a:rPr lang="en-US" altLang="en-US" sz="1800" dirty="0" smtClean="0">
                <a:solidFill>
                  <a:srgbClr val="FFFF99"/>
                </a:solidFill>
                <a:latin typeface="Verdana" pitchFamily="34" charset="0"/>
              </a:rPr>
              <a:t>next = </a:t>
            </a:r>
            <a:r>
              <a:rPr lang="en-US" altLang="en-US" sz="1800" dirty="0" err="1" smtClean="0">
                <a:solidFill>
                  <a:srgbClr val="FFFF99"/>
                </a:solidFill>
                <a:latin typeface="Verdana" pitchFamily="34" charset="0"/>
              </a:rPr>
              <a:t>succ</a:t>
            </a:r>
            <a:r>
              <a:rPr lang="en-US" altLang="en-US" sz="1800" dirty="0" smtClean="0">
                <a:solidFill>
                  <a:srgbClr val="FFFF99"/>
                </a:solidFill>
                <a:latin typeface="Verdana" pitchFamily="34" charset="0"/>
              </a:rPr>
              <a:t>;</a:t>
            </a:r>
            <a:endParaRPr lang="en-US" altLang="en-US" sz="1800" dirty="0">
              <a:solidFill>
                <a:srgbClr val="FFFF99"/>
              </a:solidFill>
              <a:latin typeface="Verdana" pitchFamily="34" charset="0"/>
            </a:endParaRPr>
          </a:p>
          <a:p>
            <a:pPr>
              <a:buFontTx/>
              <a:buChar char=" "/>
            </a:pPr>
            <a:r>
              <a:rPr lang="en-US" altLang="en-US" sz="1800" dirty="0">
                <a:solidFill>
                  <a:srgbClr val="FFFF99"/>
                </a:solidFill>
                <a:latin typeface="Verdana" pitchFamily="34" charset="0"/>
              </a:rPr>
              <a:t>   }</a:t>
            </a:r>
            <a:br>
              <a:rPr lang="en-US" altLang="en-US" sz="1800" dirty="0">
                <a:solidFill>
                  <a:srgbClr val="FFFF99"/>
                </a:solidFill>
                <a:latin typeface="Verdana" pitchFamily="34" charset="0"/>
              </a:rPr>
            </a:br>
            <a:r>
              <a:rPr lang="en-US" altLang="en-US" sz="1800" dirty="0">
                <a:solidFill>
                  <a:srgbClr val="FFFF99"/>
                </a:solidFill>
                <a:latin typeface="Verdana" pitchFamily="34"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1AC3BD3-AA1F-4E71-81A5-9C6E5F07984D}" type="slidenum">
              <a:rPr lang="en-US" altLang="en-US"/>
              <a:pPr/>
              <a:t>16</a:t>
            </a:fld>
            <a:endParaRPr lang="en-US" altLang="en-US"/>
          </a:p>
        </p:txBody>
      </p:sp>
      <p:sp>
        <p:nvSpPr>
          <p:cNvPr id="21506" name="Rectangle 2"/>
          <p:cNvSpPr>
            <a:spLocks noGrp="1" noChangeArrowheads="1"/>
          </p:cNvSpPr>
          <p:nvPr>
            <p:ph type="title"/>
          </p:nvPr>
        </p:nvSpPr>
        <p:spPr>
          <a:xfrm>
            <a:off x="685800" y="381000"/>
            <a:ext cx="7772400" cy="660400"/>
          </a:xfrm>
        </p:spPr>
        <p:txBody>
          <a:bodyPr/>
          <a:lstStyle/>
          <a:p>
            <a:r>
              <a:rPr lang="en-US" altLang="en-US" dirty="0"/>
              <a:t>Traversing a </a:t>
            </a:r>
            <a:r>
              <a:rPr lang="en-US" altLang="en-US" dirty="0" smtClean="0"/>
              <a:t>SLL</a:t>
            </a:r>
            <a:endParaRPr lang="en-US" altLang="en-US" dirty="0"/>
          </a:p>
        </p:txBody>
      </p:sp>
      <p:sp>
        <p:nvSpPr>
          <p:cNvPr id="21507" name="Rectangle 3"/>
          <p:cNvSpPr>
            <a:spLocks noGrp="1" noChangeArrowheads="1"/>
          </p:cNvSpPr>
          <p:nvPr>
            <p:ph type="body" idx="1"/>
          </p:nvPr>
        </p:nvSpPr>
        <p:spPr>
          <a:xfrm>
            <a:off x="685800" y="1524000"/>
            <a:ext cx="7772400" cy="4800600"/>
          </a:xfrm>
        </p:spPr>
        <p:txBody>
          <a:bodyPr/>
          <a:lstStyle/>
          <a:p>
            <a:pPr>
              <a:lnSpc>
                <a:spcPct val="90000"/>
              </a:lnSpc>
            </a:pPr>
            <a:r>
              <a:rPr lang="en-US" altLang="en-US" sz="3200" dirty="0"/>
              <a:t>The following method traverses a list (and prints its elements):</a:t>
            </a:r>
          </a:p>
          <a:p>
            <a:pPr>
              <a:lnSpc>
                <a:spcPct val="90000"/>
              </a:lnSpc>
              <a:buFontTx/>
              <a:buChar char=" "/>
            </a:pPr>
            <a:r>
              <a:rPr lang="en-US" altLang="en-US" sz="1600" dirty="0">
                <a:solidFill>
                  <a:srgbClr val="FFFF99"/>
                </a:solidFill>
                <a:latin typeface="Verdana" pitchFamily="34" charset="0"/>
              </a:rPr>
              <a:t>public void </a:t>
            </a:r>
            <a:r>
              <a:rPr lang="en-US" altLang="en-US" sz="1600" dirty="0" err="1">
                <a:solidFill>
                  <a:srgbClr val="FFFF99"/>
                </a:solidFill>
                <a:latin typeface="Verdana" pitchFamily="34" charset="0"/>
              </a:rPr>
              <a:t>printFirstToLast</a:t>
            </a:r>
            <a:r>
              <a:rPr lang="en-US" altLang="en-US" sz="1600" dirty="0">
                <a:solidFill>
                  <a:srgbClr val="FFFF99"/>
                </a:solidFill>
                <a:latin typeface="Verdana" pitchFamily="34" charset="0"/>
              </a:rPr>
              <a:t>() </a:t>
            </a:r>
            <a:r>
              <a:rPr lang="en-US" altLang="en-US" sz="1600" dirty="0" smtClean="0">
                <a:solidFill>
                  <a:srgbClr val="FFFF99"/>
                </a:solidFill>
                <a:latin typeface="Verdana" pitchFamily="34" charset="0"/>
              </a:rPr>
              <a:t>{</a:t>
            </a:r>
          </a:p>
          <a:p>
            <a:pPr lvl="1">
              <a:lnSpc>
                <a:spcPct val="90000"/>
              </a:lnSpc>
              <a:buFontTx/>
              <a:buChar char=" "/>
            </a:pPr>
            <a:r>
              <a:rPr lang="en-US" altLang="en-US" sz="1600" dirty="0" smtClean="0">
                <a:solidFill>
                  <a:srgbClr val="FFFF99"/>
                </a:solidFill>
                <a:latin typeface="Verdana" pitchFamily="34" charset="0"/>
              </a:rPr>
              <a:t>Node </a:t>
            </a:r>
            <a:r>
              <a:rPr lang="en-US" altLang="en-US" sz="1600" dirty="0" err="1" smtClean="0">
                <a:solidFill>
                  <a:srgbClr val="FFFF99"/>
                </a:solidFill>
                <a:latin typeface="Verdana" pitchFamily="34" charset="0"/>
              </a:rPr>
              <a:t>curr</a:t>
            </a:r>
            <a:r>
              <a:rPr lang="en-US" altLang="en-US" sz="1600" dirty="0" smtClean="0">
                <a:solidFill>
                  <a:srgbClr val="FFFF99"/>
                </a:solidFill>
                <a:latin typeface="Verdana" pitchFamily="34" charset="0"/>
              </a:rPr>
              <a:t> = front;</a:t>
            </a:r>
          </a:p>
          <a:p>
            <a:pPr lvl="1">
              <a:lnSpc>
                <a:spcPct val="90000"/>
              </a:lnSpc>
              <a:buFontTx/>
              <a:buChar char=" "/>
            </a:pPr>
            <a:r>
              <a:rPr lang="en-US" altLang="en-US" sz="1600" dirty="0" err="1">
                <a:solidFill>
                  <a:srgbClr val="FFFF99"/>
                </a:solidFill>
                <a:latin typeface="Verdana" pitchFamily="34" charset="0"/>
              </a:rPr>
              <a:t>i</a:t>
            </a:r>
            <a:r>
              <a:rPr lang="en-US" altLang="en-US" sz="1600" dirty="0" err="1" smtClean="0">
                <a:solidFill>
                  <a:srgbClr val="FFFF99"/>
                </a:solidFill>
                <a:latin typeface="Verdana" pitchFamily="34" charset="0"/>
              </a:rPr>
              <a:t>nt</a:t>
            </a:r>
            <a:r>
              <a:rPr lang="en-US" altLang="en-US" sz="1600" dirty="0" smtClean="0">
                <a:solidFill>
                  <a:srgbClr val="FFFF99"/>
                </a:solidFill>
                <a:latin typeface="Verdana" pitchFamily="34" charset="0"/>
              </a:rPr>
              <a:t> value;</a:t>
            </a:r>
            <a:endParaRPr lang="en-US" altLang="en-US" sz="1600" dirty="0">
              <a:solidFill>
                <a:srgbClr val="FFFF99"/>
              </a:solidFill>
              <a:latin typeface="Verdana" pitchFamily="34" charset="0"/>
            </a:endParaRPr>
          </a:p>
          <a:p>
            <a:pPr lvl="1">
              <a:lnSpc>
                <a:spcPct val="90000"/>
              </a:lnSpc>
              <a:buFontTx/>
              <a:buChar char=" "/>
            </a:pPr>
            <a:r>
              <a:rPr lang="en-US" altLang="en-US" sz="1600" dirty="0" smtClean="0">
                <a:solidFill>
                  <a:srgbClr val="FFFF99"/>
                </a:solidFill>
                <a:latin typeface="Verdana" pitchFamily="34" charset="0"/>
              </a:rPr>
              <a:t>while(</a:t>
            </a:r>
            <a:r>
              <a:rPr lang="en-US" altLang="en-US" sz="1600" dirty="0" err="1" smtClean="0">
                <a:solidFill>
                  <a:srgbClr val="FFFF99"/>
                </a:solidFill>
                <a:latin typeface="Verdana" pitchFamily="34" charset="0"/>
              </a:rPr>
              <a:t>curr</a:t>
            </a:r>
            <a:r>
              <a:rPr lang="en-US" altLang="en-US" sz="1600" dirty="0" smtClean="0">
                <a:solidFill>
                  <a:srgbClr val="FFFF99"/>
                </a:solidFill>
                <a:latin typeface="Verdana" pitchFamily="34" charset="0"/>
              </a:rPr>
              <a:t> </a:t>
            </a:r>
            <a:r>
              <a:rPr lang="en-US" altLang="en-US" sz="1600" dirty="0">
                <a:solidFill>
                  <a:srgbClr val="FFFF99"/>
                </a:solidFill>
                <a:latin typeface="Verdana" pitchFamily="34" charset="0"/>
              </a:rPr>
              <a:t>!= </a:t>
            </a:r>
            <a:r>
              <a:rPr lang="en-US" altLang="en-US" sz="1600" dirty="0" smtClean="0">
                <a:solidFill>
                  <a:srgbClr val="FFFF99"/>
                </a:solidFill>
                <a:latin typeface="Verdana" pitchFamily="34" charset="0"/>
              </a:rPr>
              <a:t>null){</a:t>
            </a:r>
          </a:p>
          <a:p>
            <a:pPr lvl="1">
              <a:lnSpc>
                <a:spcPct val="90000"/>
              </a:lnSpc>
              <a:buFontTx/>
              <a:buChar char=" "/>
            </a:pPr>
            <a:r>
              <a:rPr lang="en-US" altLang="en-US" sz="1600" dirty="0">
                <a:solidFill>
                  <a:srgbClr val="FFFF99"/>
                </a:solidFill>
                <a:latin typeface="Verdana" pitchFamily="34" charset="0"/>
              </a:rPr>
              <a:t> </a:t>
            </a:r>
            <a:r>
              <a:rPr lang="en-US" altLang="en-US" sz="1600" dirty="0" smtClean="0">
                <a:solidFill>
                  <a:srgbClr val="FFFF99"/>
                </a:solidFill>
                <a:latin typeface="Verdana" pitchFamily="34" charset="0"/>
              </a:rPr>
              <a:t>     value = </a:t>
            </a:r>
            <a:r>
              <a:rPr lang="en-US" altLang="en-US" sz="1600" dirty="0" err="1" smtClean="0">
                <a:solidFill>
                  <a:srgbClr val="FFFF99"/>
                </a:solidFill>
                <a:latin typeface="Verdana" pitchFamily="34" charset="0"/>
              </a:rPr>
              <a:t>curr.element</a:t>
            </a:r>
            <a:r>
              <a:rPr lang="en-US" altLang="en-US" sz="1600" dirty="0" smtClean="0">
                <a:solidFill>
                  <a:srgbClr val="FFFF99"/>
                </a:solidFill>
                <a:latin typeface="Verdana" pitchFamily="34" charset="0"/>
              </a:rPr>
              <a:t>;</a:t>
            </a:r>
            <a:endParaRPr lang="en-US" altLang="en-US" sz="1600" dirty="0">
              <a:solidFill>
                <a:srgbClr val="FFFF99"/>
              </a:solidFill>
              <a:latin typeface="Verdana" pitchFamily="34" charset="0"/>
            </a:endParaRPr>
          </a:p>
          <a:p>
            <a:pPr lvl="1">
              <a:lnSpc>
                <a:spcPct val="90000"/>
              </a:lnSpc>
              <a:buFontTx/>
              <a:buChar char=" "/>
            </a:pPr>
            <a:r>
              <a:rPr lang="en-US" altLang="en-US" sz="1600" dirty="0" smtClean="0">
                <a:solidFill>
                  <a:srgbClr val="FFFF99"/>
                </a:solidFill>
                <a:latin typeface="Verdana" pitchFamily="34" charset="0"/>
              </a:rPr>
              <a:t>      </a:t>
            </a:r>
            <a:r>
              <a:rPr lang="en-US" altLang="en-US" sz="1600" dirty="0" err="1" smtClean="0">
                <a:solidFill>
                  <a:srgbClr val="FFFF99"/>
                </a:solidFill>
                <a:latin typeface="Verdana" pitchFamily="34" charset="0"/>
              </a:rPr>
              <a:t>System.out.print</a:t>
            </a:r>
            <a:r>
              <a:rPr lang="en-US" altLang="en-US" sz="1600" dirty="0" smtClean="0">
                <a:solidFill>
                  <a:srgbClr val="FFFF99"/>
                </a:solidFill>
                <a:latin typeface="Verdana" pitchFamily="34" charset="0"/>
              </a:rPr>
              <a:t>(value </a:t>
            </a:r>
            <a:r>
              <a:rPr lang="en-US" altLang="en-US" sz="1600" dirty="0">
                <a:solidFill>
                  <a:srgbClr val="FFFF99"/>
                </a:solidFill>
                <a:latin typeface="Verdana" pitchFamily="34" charset="0"/>
              </a:rPr>
              <a:t>+ "  </a:t>
            </a:r>
            <a:r>
              <a:rPr lang="en-US" altLang="en-US" sz="1600" dirty="0" smtClean="0">
                <a:solidFill>
                  <a:srgbClr val="FFFF99"/>
                </a:solidFill>
                <a:latin typeface="Verdana" pitchFamily="34" charset="0"/>
              </a:rPr>
              <a:t>");</a:t>
            </a:r>
          </a:p>
          <a:p>
            <a:pPr lvl="1">
              <a:lnSpc>
                <a:spcPct val="90000"/>
              </a:lnSpc>
              <a:buFontTx/>
              <a:buChar char=" "/>
            </a:pPr>
            <a:r>
              <a:rPr lang="en-US" altLang="en-US" sz="1600" dirty="0" smtClean="0">
                <a:solidFill>
                  <a:srgbClr val="FFFF99"/>
                </a:solidFill>
                <a:latin typeface="Verdana" pitchFamily="34" charset="0"/>
              </a:rPr>
              <a:t>      </a:t>
            </a:r>
            <a:r>
              <a:rPr lang="en-US" altLang="en-US" sz="1600" dirty="0" err="1" smtClean="0">
                <a:solidFill>
                  <a:srgbClr val="FFFF99"/>
                </a:solidFill>
                <a:latin typeface="Verdana" pitchFamily="34" charset="0"/>
              </a:rPr>
              <a:t>curr</a:t>
            </a:r>
            <a:r>
              <a:rPr lang="en-US" altLang="en-US" sz="1600" dirty="0" smtClean="0">
                <a:solidFill>
                  <a:srgbClr val="FFFF99"/>
                </a:solidFill>
                <a:latin typeface="Verdana" pitchFamily="34" charset="0"/>
              </a:rPr>
              <a:t> = </a:t>
            </a:r>
            <a:r>
              <a:rPr lang="en-US" altLang="en-US" sz="1600" dirty="0" err="1" smtClean="0">
                <a:solidFill>
                  <a:srgbClr val="FFFF99"/>
                </a:solidFill>
                <a:latin typeface="Verdana" pitchFamily="34" charset="0"/>
              </a:rPr>
              <a:t>curr.next</a:t>
            </a:r>
            <a:r>
              <a:rPr lang="en-US" altLang="en-US" sz="1600" dirty="0" smtClean="0">
                <a:solidFill>
                  <a:srgbClr val="FFFF99"/>
                </a:solidFill>
                <a:latin typeface="Verdana" pitchFamily="34" charset="0"/>
              </a:rPr>
              <a:t>;</a:t>
            </a:r>
            <a:endParaRPr lang="en-US" altLang="en-US" sz="1600" dirty="0">
              <a:solidFill>
                <a:srgbClr val="FFFF99"/>
              </a:solidFill>
              <a:latin typeface="Verdana" pitchFamily="34" charset="0"/>
            </a:endParaRPr>
          </a:p>
          <a:p>
            <a:pPr>
              <a:lnSpc>
                <a:spcPct val="90000"/>
              </a:lnSpc>
              <a:buFontTx/>
              <a:buChar char=" "/>
            </a:pPr>
            <a:r>
              <a:rPr lang="en-US" altLang="en-US" sz="1600" dirty="0">
                <a:solidFill>
                  <a:srgbClr val="FFFF99"/>
                </a:solidFill>
                <a:latin typeface="Verdana" pitchFamily="34" charset="0"/>
              </a:rPr>
              <a:t>    </a:t>
            </a:r>
            <a:r>
              <a:rPr lang="en-US" altLang="en-US" sz="1600" dirty="0" smtClean="0">
                <a:solidFill>
                  <a:srgbClr val="FFFF99"/>
                </a:solidFill>
                <a:latin typeface="Verdana" pitchFamily="34" charset="0"/>
              </a:rPr>
              <a:t>}</a:t>
            </a:r>
          </a:p>
          <a:p>
            <a:pPr>
              <a:lnSpc>
                <a:spcPct val="90000"/>
              </a:lnSpc>
              <a:buFontTx/>
              <a:buChar char=" "/>
            </a:pPr>
            <a:r>
              <a:rPr lang="en-US" altLang="en-US" sz="1600" dirty="0" smtClean="0">
                <a:solidFill>
                  <a:srgbClr val="FFFF99"/>
                </a:solidFill>
                <a:latin typeface="Verdana" pitchFamily="34" charset="0"/>
              </a:rPr>
              <a:t>    </a:t>
            </a:r>
            <a:r>
              <a:rPr lang="en-US" altLang="en-US" sz="1600" dirty="0" err="1" smtClean="0">
                <a:solidFill>
                  <a:srgbClr val="FFFF99"/>
                </a:solidFill>
                <a:latin typeface="Verdana" pitchFamily="34" charset="0"/>
              </a:rPr>
              <a:t>System.out.println</a:t>
            </a:r>
            <a:r>
              <a:rPr lang="en-US" altLang="en-US" sz="1600" dirty="0">
                <a:solidFill>
                  <a:srgbClr val="FFFF99"/>
                </a:solidFill>
                <a:latin typeface="Verdana" pitchFamily="34" charset="0"/>
              </a:rPr>
              <a:t>();</a:t>
            </a:r>
            <a:r>
              <a:rPr lang="en-US" altLang="en-US" sz="1600" dirty="0">
                <a:solidFill>
                  <a:srgbClr val="FFFF99"/>
                </a:solidFill>
                <a:latin typeface="Verdana" pitchFamily="34" charset="0"/>
              </a:rPr>
              <a:t/>
            </a:r>
            <a:br>
              <a:rPr lang="en-US" altLang="en-US" sz="1600" dirty="0">
                <a:solidFill>
                  <a:srgbClr val="FFFF99"/>
                </a:solidFill>
                <a:latin typeface="Verdana" pitchFamily="34" charset="0"/>
              </a:rPr>
            </a:br>
            <a:r>
              <a:rPr lang="en-US" altLang="en-US" sz="1600" dirty="0">
                <a:solidFill>
                  <a:srgbClr val="FFFF99"/>
                </a:solidFill>
                <a:latin typeface="Verdana" pitchFamily="34" charset="0"/>
              </a:rPr>
              <a:t>}</a:t>
            </a:r>
          </a:p>
          <a:p>
            <a:pPr>
              <a:lnSpc>
                <a:spcPct val="90000"/>
              </a:lnSpc>
            </a:pPr>
            <a:r>
              <a:rPr lang="en-US" altLang="en-US" sz="3200" dirty="0"/>
              <a:t>You would write this as an instance method of the </a:t>
            </a:r>
            <a:r>
              <a:rPr lang="en-US" altLang="en-US" sz="3200" dirty="0" err="1" smtClean="0"/>
              <a:t>MyList</a:t>
            </a:r>
            <a:r>
              <a:rPr lang="en-US" altLang="en-US" sz="3200" dirty="0" smtClean="0"/>
              <a:t> </a:t>
            </a:r>
            <a:r>
              <a:rPr lang="en-US" altLang="en-US" sz="3200" dirty="0" smtClean="0"/>
              <a:t>class</a:t>
            </a:r>
            <a:endParaRPr lang="en-US" altLang="en-US" sz="3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4"/>
          <p:cNvSpPr>
            <a:spLocks noGrp="1"/>
          </p:cNvSpPr>
          <p:nvPr>
            <p:ph type="sldNum" sz="quarter" idx="12"/>
          </p:nvPr>
        </p:nvSpPr>
        <p:spPr/>
        <p:txBody>
          <a:bodyPr/>
          <a:lstStyle/>
          <a:p>
            <a:fld id="{CFA5E325-E7B2-4FDC-AFEE-3EE2049AD2F3}" type="slidenum">
              <a:rPr lang="en-US" altLang="en-US"/>
              <a:pPr/>
              <a:t>17</a:t>
            </a:fld>
            <a:endParaRPr lang="en-US" altLang="en-US"/>
          </a:p>
        </p:txBody>
      </p:sp>
      <p:sp>
        <p:nvSpPr>
          <p:cNvPr id="22530" name="Rectangle 2"/>
          <p:cNvSpPr>
            <a:spLocks noGrp="1" noChangeArrowheads="1"/>
          </p:cNvSpPr>
          <p:nvPr>
            <p:ph type="title"/>
          </p:nvPr>
        </p:nvSpPr>
        <p:spPr/>
        <p:txBody>
          <a:bodyPr/>
          <a:lstStyle/>
          <a:p>
            <a:r>
              <a:rPr lang="en-US" altLang="en-US"/>
              <a:t>Traversing a SLL (animation)</a:t>
            </a:r>
          </a:p>
        </p:txBody>
      </p:sp>
      <p:grpSp>
        <p:nvGrpSpPr>
          <p:cNvPr id="22566" name="Group 38"/>
          <p:cNvGrpSpPr>
            <a:grpSpLocks/>
          </p:cNvGrpSpPr>
          <p:nvPr/>
        </p:nvGrpSpPr>
        <p:grpSpPr bwMode="auto">
          <a:xfrm>
            <a:off x="685800" y="3560763"/>
            <a:ext cx="7543800" cy="1087437"/>
            <a:chOff x="432" y="2243"/>
            <a:chExt cx="4752" cy="685"/>
          </a:xfrm>
        </p:grpSpPr>
        <p:grpSp>
          <p:nvGrpSpPr>
            <p:cNvPr id="22531" name="Group 3"/>
            <p:cNvGrpSpPr>
              <a:grpSpLocks/>
            </p:cNvGrpSpPr>
            <p:nvPr/>
          </p:nvGrpSpPr>
          <p:grpSpPr bwMode="auto">
            <a:xfrm>
              <a:off x="4272" y="2682"/>
              <a:ext cx="912" cy="243"/>
              <a:chOff x="3792" y="3501"/>
              <a:chExt cx="912" cy="243"/>
            </a:xfrm>
          </p:grpSpPr>
          <p:sp>
            <p:nvSpPr>
              <p:cNvPr id="22532" name="Rectangle 4"/>
              <p:cNvSpPr>
                <a:spLocks noChangeArrowheads="1"/>
              </p:cNvSpPr>
              <p:nvPr/>
            </p:nvSpPr>
            <p:spPr bwMode="auto">
              <a:xfrm>
                <a:off x="3792" y="3502"/>
                <a:ext cx="623"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three</a:t>
                </a:r>
              </a:p>
            </p:txBody>
          </p:sp>
          <p:sp>
            <p:nvSpPr>
              <p:cNvPr id="22533" name="Rectangle 5"/>
              <p:cNvSpPr>
                <a:spLocks noChangeArrowheads="1"/>
              </p:cNvSpPr>
              <p:nvPr/>
            </p:nvSpPr>
            <p:spPr bwMode="auto">
              <a:xfrm>
                <a:off x="4416" y="3501"/>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534" name="Oval 6"/>
              <p:cNvSpPr>
                <a:spLocks noChangeArrowheads="1"/>
              </p:cNvSpPr>
              <p:nvPr/>
            </p:nvSpPr>
            <p:spPr bwMode="auto">
              <a:xfrm>
                <a:off x="4512" y="3552"/>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22535" name="Group 7"/>
            <p:cNvGrpSpPr>
              <a:grpSpLocks/>
            </p:cNvGrpSpPr>
            <p:nvPr/>
          </p:nvGrpSpPr>
          <p:grpSpPr bwMode="auto">
            <a:xfrm>
              <a:off x="3024" y="2682"/>
              <a:ext cx="1248" cy="243"/>
              <a:chOff x="2544" y="3501"/>
              <a:chExt cx="1248" cy="243"/>
            </a:xfrm>
          </p:grpSpPr>
          <p:sp>
            <p:nvSpPr>
              <p:cNvPr id="22536" name="Rectangle 8"/>
              <p:cNvSpPr>
                <a:spLocks noChangeArrowheads="1"/>
              </p:cNvSpPr>
              <p:nvPr/>
            </p:nvSpPr>
            <p:spPr bwMode="auto">
              <a:xfrm>
                <a:off x="2544" y="3502"/>
                <a:ext cx="623"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two</a:t>
                </a:r>
              </a:p>
            </p:txBody>
          </p:sp>
          <p:sp>
            <p:nvSpPr>
              <p:cNvPr id="22537" name="Rectangle 9"/>
              <p:cNvSpPr>
                <a:spLocks noChangeArrowheads="1"/>
              </p:cNvSpPr>
              <p:nvPr/>
            </p:nvSpPr>
            <p:spPr bwMode="auto">
              <a:xfrm>
                <a:off x="3168" y="3501"/>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538" name="Oval 10"/>
              <p:cNvSpPr>
                <a:spLocks noChangeArrowheads="1"/>
              </p:cNvSpPr>
              <p:nvPr/>
            </p:nvSpPr>
            <p:spPr bwMode="auto">
              <a:xfrm>
                <a:off x="3264" y="3552"/>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539" name="Line 11"/>
              <p:cNvSpPr>
                <a:spLocks noChangeShapeType="1"/>
              </p:cNvSpPr>
              <p:nvPr/>
            </p:nvSpPr>
            <p:spPr bwMode="auto">
              <a:xfrm>
                <a:off x="3312" y="3600"/>
                <a:ext cx="480"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22540" name="Group 12"/>
            <p:cNvGrpSpPr>
              <a:grpSpLocks/>
            </p:cNvGrpSpPr>
            <p:nvPr/>
          </p:nvGrpSpPr>
          <p:grpSpPr bwMode="auto">
            <a:xfrm>
              <a:off x="1776" y="2685"/>
              <a:ext cx="1248" cy="243"/>
              <a:chOff x="1296" y="3504"/>
              <a:chExt cx="1248" cy="243"/>
            </a:xfrm>
          </p:grpSpPr>
          <p:sp>
            <p:nvSpPr>
              <p:cNvPr id="22541" name="Rectangle 13"/>
              <p:cNvSpPr>
                <a:spLocks noChangeArrowheads="1"/>
              </p:cNvSpPr>
              <p:nvPr/>
            </p:nvSpPr>
            <p:spPr bwMode="auto">
              <a:xfrm>
                <a:off x="1296" y="3505"/>
                <a:ext cx="623"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one</a:t>
                </a:r>
              </a:p>
            </p:txBody>
          </p:sp>
          <p:sp>
            <p:nvSpPr>
              <p:cNvPr id="22542" name="Rectangle 14"/>
              <p:cNvSpPr>
                <a:spLocks noChangeArrowheads="1"/>
              </p:cNvSpPr>
              <p:nvPr/>
            </p:nvSpPr>
            <p:spPr bwMode="auto">
              <a:xfrm>
                <a:off x="1920" y="3504"/>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543" name="Oval 15"/>
              <p:cNvSpPr>
                <a:spLocks noChangeArrowheads="1"/>
              </p:cNvSpPr>
              <p:nvPr/>
            </p:nvSpPr>
            <p:spPr bwMode="auto">
              <a:xfrm>
                <a:off x="2016" y="3555"/>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544" name="Line 16"/>
              <p:cNvSpPr>
                <a:spLocks noChangeShapeType="1"/>
              </p:cNvSpPr>
              <p:nvPr/>
            </p:nvSpPr>
            <p:spPr bwMode="auto">
              <a:xfrm>
                <a:off x="2064" y="3603"/>
                <a:ext cx="480"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22545" name="Group 17"/>
            <p:cNvGrpSpPr>
              <a:grpSpLocks/>
            </p:cNvGrpSpPr>
            <p:nvPr/>
          </p:nvGrpSpPr>
          <p:grpSpPr bwMode="auto">
            <a:xfrm>
              <a:off x="432" y="2243"/>
              <a:ext cx="1152" cy="250"/>
              <a:chOff x="432" y="3062"/>
              <a:chExt cx="1152" cy="250"/>
            </a:xfrm>
          </p:grpSpPr>
          <p:grpSp>
            <p:nvGrpSpPr>
              <p:cNvPr id="22546" name="Group 18"/>
              <p:cNvGrpSpPr>
                <a:grpSpLocks/>
              </p:cNvGrpSpPr>
              <p:nvPr/>
            </p:nvGrpSpPr>
            <p:grpSpPr bwMode="auto">
              <a:xfrm>
                <a:off x="1296" y="3072"/>
                <a:ext cx="288" cy="240"/>
                <a:chOff x="960" y="1584"/>
                <a:chExt cx="288" cy="240"/>
              </a:xfrm>
            </p:grpSpPr>
            <p:sp>
              <p:nvSpPr>
                <p:cNvPr id="22547" name="Oval 19"/>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548" name="Rectangle 20"/>
                <p:cNvSpPr>
                  <a:spLocks noChangeArrowheads="1"/>
                </p:cNvSpPr>
                <p:nvPr/>
              </p:nvSpPr>
              <p:spPr bwMode="auto">
                <a:xfrm>
                  <a:off x="960" y="1584"/>
                  <a:ext cx="288" cy="2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22549" name="Text Box 21"/>
              <p:cNvSpPr txBox="1">
                <a:spLocks noChangeArrowheads="1"/>
              </p:cNvSpPr>
              <p:nvPr/>
            </p:nvSpPr>
            <p:spPr bwMode="auto">
              <a:xfrm>
                <a:off x="432" y="3062"/>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a:solidFill>
                      <a:srgbClr val="FFFF99"/>
                    </a:solidFill>
                    <a:latin typeface="Verdana" pitchFamily="34" charset="0"/>
                  </a:rPr>
                  <a:t>numerals</a:t>
                </a:r>
              </a:p>
            </p:txBody>
          </p:sp>
        </p:grpSp>
        <p:sp>
          <p:nvSpPr>
            <p:cNvPr id="22550" name="Line 22"/>
            <p:cNvSpPr>
              <a:spLocks noChangeShapeType="1"/>
            </p:cNvSpPr>
            <p:nvPr/>
          </p:nvSpPr>
          <p:spPr bwMode="auto">
            <a:xfrm>
              <a:off x="1440" y="2349"/>
              <a:ext cx="336" cy="336"/>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22567" name="Group 39"/>
          <p:cNvGrpSpPr>
            <a:grpSpLocks/>
          </p:cNvGrpSpPr>
          <p:nvPr/>
        </p:nvGrpSpPr>
        <p:grpSpPr bwMode="auto">
          <a:xfrm>
            <a:off x="3048000" y="2478088"/>
            <a:ext cx="1143000" cy="396875"/>
            <a:chOff x="1920" y="1561"/>
            <a:chExt cx="720" cy="250"/>
          </a:xfrm>
        </p:grpSpPr>
        <p:grpSp>
          <p:nvGrpSpPr>
            <p:cNvPr id="22551" name="Group 23"/>
            <p:cNvGrpSpPr>
              <a:grpSpLocks/>
            </p:cNvGrpSpPr>
            <p:nvPr/>
          </p:nvGrpSpPr>
          <p:grpSpPr bwMode="auto">
            <a:xfrm>
              <a:off x="2352" y="1571"/>
              <a:ext cx="288" cy="240"/>
              <a:chOff x="960" y="1584"/>
              <a:chExt cx="288" cy="240"/>
            </a:xfrm>
          </p:grpSpPr>
          <p:sp>
            <p:nvSpPr>
              <p:cNvPr id="22552" name="Oval 24"/>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553" name="Rectangle 25"/>
              <p:cNvSpPr>
                <a:spLocks noChangeArrowheads="1"/>
              </p:cNvSpPr>
              <p:nvPr/>
            </p:nvSpPr>
            <p:spPr bwMode="auto">
              <a:xfrm>
                <a:off x="960" y="1584"/>
                <a:ext cx="288" cy="2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22557" name="Text Box 29"/>
            <p:cNvSpPr txBox="1">
              <a:spLocks noChangeArrowheads="1"/>
            </p:cNvSpPr>
            <p:nvPr/>
          </p:nvSpPr>
          <p:spPr bwMode="auto">
            <a:xfrm>
              <a:off x="1920" y="1561"/>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a:solidFill>
                    <a:srgbClr val="FFFF99"/>
                  </a:solidFill>
                  <a:latin typeface="Verdana" pitchFamily="34" charset="0"/>
                </a:rPr>
                <a:t>curr</a:t>
              </a:r>
            </a:p>
          </p:txBody>
        </p:sp>
      </p:grpSp>
      <p:sp>
        <p:nvSpPr>
          <p:cNvPr id="22558" name="Freeform 30"/>
          <p:cNvSpPr>
            <a:spLocks/>
          </p:cNvSpPr>
          <p:nvPr/>
        </p:nvSpPr>
        <p:spPr bwMode="auto">
          <a:xfrm>
            <a:off x="2209800" y="1973263"/>
            <a:ext cx="1676400" cy="1739900"/>
          </a:xfrm>
          <a:custGeom>
            <a:avLst/>
            <a:gdLst>
              <a:gd name="T0" fmla="*/ 48 w 1056"/>
              <a:gd name="T1" fmla="*/ 1096 h 1096"/>
              <a:gd name="T2" fmla="*/ 48 w 1056"/>
              <a:gd name="T3" fmla="*/ 520 h 1096"/>
              <a:gd name="T4" fmla="*/ 336 w 1056"/>
              <a:gd name="T5" fmla="*/ 88 h 1096"/>
              <a:gd name="T6" fmla="*/ 816 w 1056"/>
              <a:gd name="T7" fmla="*/ 40 h 1096"/>
              <a:gd name="T8" fmla="*/ 1056 w 1056"/>
              <a:gd name="T9" fmla="*/ 328 h 1096"/>
            </a:gdLst>
            <a:ahLst/>
            <a:cxnLst>
              <a:cxn ang="0">
                <a:pos x="T0" y="T1"/>
              </a:cxn>
              <a:cxn ang="0">
                <a:pos x="T2" y="T3"/>
              </a:cxn>
              <a:cxn ang="0">
                <a:pos x="T4" y="T5"/>
              </a:cxn>
              <a:cxn ang="0">
                <a:pos x="T6" y="T7"/>
              </a:cxn>
              <a:cxn ang="0">
                <a:pos x="T8" y="T9"/>
              </a:cxn>
            </a:cxnLst>
            <a:rect l="0" t="0" r="r" b="b"/>
            <a:pathLst>
              <a:path w="1056" h="1096">
                <a:moveTo>
                  <a:pt x="48" y="1096"/>
                </a:moveTo>
                <a:cubicBezTo>
                  <a:pt x="24" y="892"/>
                  <a:pt x="0" y="688"/>
                  <a:pt x="48" y="520"/>
                </a:cubicBezTo>
                <a:cubicBezTo>
                  <a:pt x="96" y="352"/>
                  <a:pt x="208" y="168"/>
                  <a:pt x="336" y="88"/>
                </a:cubicBezTo>
                <a:cubicBezTo>
                  <a:pt x="464" y="8"/>
                  <a:pt x="696" y="0"/>
                  <a:pt x="816" y="40"/>
                </a:cubicBezTo>
                <a:cubicBezTo>
                  <a:pt x="936" y="80"/>
                  <a:pt x="996" y="204"/>
                  <a:pt x="1056" y="328"/>
                </a:cubicBezTo>
              </a:path>
            </a:pathLst>
          </a:custGeom>
          <a:noFill/>
          <a:ln w="19050" cap="flat">
            <a:solidFill>
              <a:srgbClr val="FF9900"/>
            </a:solidFill>
            <a:prstDash val="dash"/>
            <a:round/>
            <a:headEnd type="none" w="med" len="med"/>
            <a:tailEnd type="arrow" w="lg" len="lg"/>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559" name="Line 31"/>
          <p:cNvSpPr>
            <a:spLocks noChangeShapeType="1"/>
          </p:cNvSpPr>
          <p:nvPr/>
        </p:nvSpPr>
        <p:spPr bwMode="auto">
          <a:xfrm flipH="1">
            <a:off x="2971800" y="2646363"/>
            <a:ext cx="990600" cy="16002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560" name="Line 32"/>
          <p:cNvSpPr>
            <a:spLocks noChangeShapeType="1"/>
          </p:cNvSpPr>
          <p:nvPr/>
        </p:nvSpPr>
        <p:spPr bwMode="auto">
          <a:xfrm flipV="1">
            <a:off x="4038600" y="2895600"/>
            <a:ext cx="0" cy="1524000"/>
          </a:xfrm>
          <a:prstGeom prst="line">
            <a:avLst/>
          </a:prstGeom>
          <a:noFill/>
          <a:ln w="19050">
            <a:solidFill>
              <a:srgbClr val="FF9900"/>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561" name="Line 33"/>
          <p:cNvSpPr>
            <a:spLocks noChangeShapeType="1"/>
          </p:cNvSpPr>
          <p:nvPr/>
        </p:nvSpPr>
        <p:spPr bwMode="auto">
          <a:xfrm>
            <a:off x="3962400" y="2646363"/>
            <a:ext cx="1066800" cy="16002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563" name="Freeform 35"/>
          <p:cNvSpPr>
            <a:spLocks/>
          </p:cNvSpPr>
          <p:nvPr/>
        </p:nvSpPr>
        <p:spPr bwMode="auto">
          <a:xfrm>
            <a:off x="4191000" y="2141538"/>
            <a:ext cx="1893888" cy="2257425"/>
          </a:xfrm>
          <a:custGeom>
            <a:avLst/>
            <a:gdLst>
              <a:gd name="T0" fmla="*/ 1152 w 1193"/>
              <a:gd name="T1" fmla="*/ 1422 h 1422"/>
              <a:gd name="T2" fmla="*/ 1152 w 1193"/>
              <a:gd name="T3" fmla="*/ 807 h 1422"/>
              <a:gd name="T4" fmla="*/ 906 w 1193"/>
              <a:gd name="T5" fmla="*/ 138 h 1422"/>
              <a:gd name="T6" fmla="*/ 337 w 1193"/>
              <a:gd name="T7" fmla="*/ 14 h 1422"/>
              <a:gd name="T8" fmla="*/ 0 w 1193"/>
              <a:gd name="T9" fmla="*/ 222 h 1422"/>
            </a:gdLst>
            <a:ahLst/>
            <a:cxnLst>
              <a:cxn ang="0">
                <a:pos x="T0" y="T1"/>
              </a:cxn>
              <a:cxn ang="0">
                <a:pos x="T2" y="T3"/>
              </a:cxn>
              <a:cxn ang="0">
                <a:pos x="T4" y="T5"/>
              </a:cxn>
              <a:cxn ang="0">
                <a:pos x="T6" y="T7"/>
              </a:cxn>
              <a:cxn ang="0">
                <a:pos x="T8" y="T9"/>
              </a:cxn>
            </a:cxnLst>
            <a:rect l="0" t="0" r="r" b="b"/>
            <a:pathLst>
              <a:path w="1193" h="1422">
                <a:moveTo>
                  <a:pt x="1152" y="1422"/>
                </a:moveTo>
                <a:cubicBezTo>
                  <a:pt x="1152" y="1320"/>
                  <a:pt x="1193" y="1021"/>
                  <a:pt x="1152" y="807"/>
                </a:cubicBezTo>
                <a:cubicBezTo>
                  <a:pt x="1111" y="593"/>
                  <a:pt x="1042" y="270"/>
                  <a:pt x="906" y="138"/>
                </a:cubicBezTo>
                <a:cubicBezTo>
                  <a:pt x="770" y="6"/>
                  <a:pt x="488" y="0"/>
                  <a:pt x="337" y="14"/>
                </a:cubicBezTo>
                <a:cubicBezTo>
                  <a:pt x="186" y="28"/>
                  <a:pt x="70" y="179"/>
                  <a:pt x="0" y="222"/>
                </a:cubicBezTo>
              </a:path>
            </a:pathLst>
          </a:custGeom>
          <a:noFill/>
          <a:ln w="19050" cap="flat">
            <a:solidFill>
              <a:srgbClr val="FF9900"/>
            </a:solidFill>
            <a:prstDash val="dash"/>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564" name="Line 36"/>
          <p:cNvSpPr>
            <a:spLocks noChangeShapeType="1"/>
          </p:cNvSpPr>
          <p:nvPr/>
        </p:nvSpPr>
        <p:spPr bwMode="auto">
          <a:xfrm>
            <a:off x="3962400" y="2646363"/>
            <a:ext cx="2819400" cy="16002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565" name="Freeform 37"/>
          <p:cNvSpPr>
            <a:spLocks/>
          </p:cNvSpPr>
          <p:nvPr/>
        </p:nvSpPr>
        <p:spPr bwMode="auto">
          <a:xfrm>
            <a:off x="4038600" y="1716088"/>
            <a:ext cx="3987800" cy="2735262"/>
          </a:xfrm>
          <a:custGeom>
            <a:avLst/>
            <a:gdLst>
              <a:gd name="T0" fmla="*/ 2496 w 2512"/>
              <a:gd name="T1" fmla="*/ 1690 h 1723"/>
              <a:gd name="T2" fmla="*/ 2496 w 2512"/>
              <a:gd name="T3" fmla="*/ 1642 h 1723"/>
              <a:gd name="T4" fmla="*/ 2448 w 2512"/>
              <a:gd name="T5" fmla="*/ 1205 h 1723"/>
              <a:gd name="T6" fmla="*/ 2110 w 2512"/>
              <a:gd name="T7" fmla="*/ 521 h 1723"/>
              <a:gd name="T8" fmla="*/ 1540 w 2512"/>
              <a:gd name="T9" fmla="*/ 121 h 1723"/>
              <a:gd name="T10" fmla="*/ 671 w 2512"/>
              <a:gd name="T11" fmla="*/ 13 h 1723"/>
              <a:gd name="T12" fmla="*/ 144 w 2512"/>
              <a:gd name="T13" fmla="*/ 202 h 1723"/>
              <a:gd name="T14" fmla="*/ 0 w 2512"/>
              <a:gd name="T15" fmla="*/ 490 h 17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2" h="1723">
                <a:moveTo>
                  <a:pt x="2496" y="1690"/>
                </a:moveTo>
                <a:cubicBezTo>
                  <a:pt x="2496" y="1706"/>
                  <a:pt x="2504" y="1723"/>
                  <a:pt x="2496" y="1642"/>
                </a:cubicBezTo>
                <a:cubicBezTo>
                  <a:pt x="2488" y="1561"/>
                  <a:pt x="2512" y="1392"/>
                  <a:pt x="2448" y="1205"/>
                </a:cubicBezTo>
                <a:cubicBezTo>
                  <a:pt x="2384" y="1018"/>
                  <a:pt x="2261" y="702"/>
                  <a:pt x="2110" y="521"/>
                </a:cubicBezTo>
                <a:cubicBezTo>
                  <a:pt x="1959" y="340"/>
                  <a:pt x="1780" y="206"/>
                  <a:pt x="1540" y="121"/>
                </a:cubicBezTo>
                <a:cubicBezTo>
                  <a:pt x="1300" y="36"/>
                  <a:pt x="904" y="0"/>
                  <a:pt x="671" y="13"/>
                </a:cubicBezTo>
                <a:cubicBezTo>
                  <a:pt x="438" y="26"/>
                  <a:pt x="256" y="123"/>
                  <a:pt x="144" y="202"/>
                </a:cubicBezTo>
                <a:cubicBezTo>
                  <a:pt x="32" y="281"/>
                  <a:pt x="28" y="386"/>
                  <a:pt x="0" y="490"/>
                </a:cubicBezTo>
              </a:path>
            </a:pathLst>
          </a:custGeom>
          <a:noFill/>
          <a:ln w="19050" cap="flat">
            <a:solidFill>
              <a:srgbClr val="FF9900"/>
            </a:solidFill>
            <a:prstDash val="dash"/>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568" name="Text Box 40"/>
          <p:cNvSpPr txBox="1">
            <a:spLocks noChangeArrowheads="1"/>
          </p:cNvSpPr>
          <p:nvPr/>
        </p:nvSpPr>
        <p:spPr bwMode="auto">
          <a:xfrm>
            <a:off x="1828800" y="52578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566"/>
                                        </p:tgtEl>
                                        <p:attrNameLst>
                                          <p:attrName>style.visibility</p:attrName>
                                        </p:attrNameLst>
                                      </p:cBhvr>
                                      <p:to>
                                        <p:strVal val="visible"/>
                                      </p:to>
                                    </p:set>
                                    <p:animEffect transition="in" filter="dissolve">
                                      <p:cBhvr>
                                        <p:cTn id="7" dur="500"/>
                                        <p:tgtEl>
                                          <p:spTgt spid="225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567"/>
                                        </p:tgtEl>
                                        <p:attrNameLst>
                                          <p:attrName>style.visibility</p:attrName>
                                        </p:attrNameLst>
                                      </p:cBhvr>
                                      <p:to>
                                        <p:strVal val="visible"/>
                                      </p:to>
                                    </p:set>
                                    <p:animEffect transition="in" filter="dissolve">
                                      <p:cBhvr>
                                        <p:cTn id="12" dur="500"/>
                                        <p:tgtEl>
                                          <p:spTgt spid="225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58"/>
                                        </p:tgtEl>
                                        <p:attrNameLst>
                                          <p:attrName>style.visibility</p:attrName>
                                        </p:attrNameLst>
                                      </p:cBhvr>
                                      <p:to>
                                        <p:strVal val="visible"/>
                                      </p:to>
                                    </p:set>
                                    <p:animEffect transition="in" filter="wipe(left)">
                                      <p:cBhvr>
                                        <p:cTn id="17" dur="500"/>
                                        <p:tgtEl>
                                          <p:spTgt spid="22558"/>
                                        </p:tgtEl>
                                      </p:cBhvr>
                                    </p:animEffect>
                                  </p:childTnLst>
                                  <p:subTnLst>
                                    <p:set>
                                      <p:cBhvr override="childStyle">
                                        <p:cTn dur="1" fill="hold" display="0" masterRel="nextClick" afterEffect="1"/>
                                        <p:tgtEl>
                                          <p:spTgt spid="22558"/>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2559"/>
                                        </p:tgtEl>
                                        <p:attrNameLst>
                                          <p:attrName>style.visibility</p:attrName>
                                        </p:attrNameLst>
                                      </p:cBhvr>
                                      <p:to>
                                        <p:strVal val="visible"/>
                                      </p:to>
                                    </p:set>
                                    <p:animEffect transition="in" filter="wipe(up)">
                                      <p:cBhvr>
                                        <p:cTn id="22" dur="500"/>
                                        <p:tgtEl>
                                          <p:spTgt spid="22559"/>
                                        </p:tgtEl>
                                      </p:cBhvr>
                                    </p:animEffect>
                                  </p:childTnLst>
                                  <p:subTnLst>
                                    <p:set>
                                      <p:cBhvr override="childStyle">
                                        <p:cTn dur="1" fill="hold" display="0" masterRel="nextClick" afterEffect="1"/>
                                        <p:tgtEl>
                                          <p:spTgt spid="22559"/>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2560"/>
                                        </p:tgtEl>
                                        <p:attrNameLst>
                                          <p:attrName>style.visibility</p:attrName>
                                        </p:attrNameLst>
                                      </p:cBhvr>
                                      <p:to>
                                        <p:strVal val="visible"/>
                                      </p:to>
                                    </p:set>
                                    <p:animEffect transition="in" filter="wipe(down)">
                                      <p:cBhvr>
                                        <p:cTn id="27" dur="500"/>
                                        <p:tgtEl>
                                          <p:spTgt spid="22560"/>
                                        </p:tgtEl>
                                      </p:cBhvr>
                                    </p:animEffect>
                                  </p:childTnLst>
                                  <p:subTnLst>
                                    <p:set>
                                      <p:cBhvr override="childStyle">
                                        <p:cTn dur="1" fill="hold" display="0" masterRel="nextClick" afterEffect="1"/>
                                        <p:tgtEl>
                                          <p:spTgt spid="22560"/>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561"/>
                                        </p:tgtEl>
                                        <p:attrNameLst>
                                          <p:attrName>style.visibility</p:attrName>
                                        </p:attrNameLst>
                                      </p:cBhvr>
                                      <p:to>
                                        <p:strVal val="visible"/>
                                      </p:to>
                                    </p:set>
                                    <p:animEffect transition="in" filter="wipe(up)">
                                      <p:cBhvr>
                                        <p:cTn id="32" dur="500"/>
                                        <p:tgtEl>
                                          <p:spTgt spid="22561"/>
                                        </p:tgtEl>
                                      </p:cBhvr>
                                    </p:animEffect>
                                  </p:childTnLst>
                                  <p:subTnLst>
                                    <p:set>
                                      <p:cBhvr override="childStyle">
                                        <p:cTn dur="1" fill="hold" display="0" masterRel="nextClick" afterEffect="1"/>
                                        <p:tgtEl>
                                          <p:spTgt spid="22561"/>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22563"/>
                                        </p:tgtEl>
                                        <p:attrNameLst>
                                          <p:attrName>style.visibility</p:attrName>
                                        </p:attrNameLst>
                                      </p:cBhvr>
                                      <p:to>
                                        <p:strVal val="visible"/>
                                      </p:to>
                                    </p:set>
                                    <p:animEffect transition="in" filter="wipe(right)">
                                      <p:cBhvr>
                                        <p:cTn id="37" dur="500"/>
                                        <p:tgtEl>
                                          <p:spTgt spid="22563"/>
                                        </p:tgtEl>
                                      </p:cBhvr>
                                    </p:animEffect>
                                  </p:childTnLst>
                                  <p:subTnLst>
                                    <p:set>
                                      <p:cBhvr override="childStyle">
                                        <p:cTn dur="1" fill="hold" display="0" masterRel="nextClick" afterEffect="1"/>
                                        <p:tgtEl>
                                          <p:spTgt spid="22563"/>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2564"/>
                                        </p:tgtEl>
                                        <p:attrNameLst>
                                          <p:attrName>style.visibility</p:attrName>
                                        </p:attrNameLst>
                                      </p:cBhvr>
                                      <p:to>
                                        <p:strVal val="visible"/>
                                      </p:to>
                                    </p:set>
                                    <p:animEffect transition="in" filter="wipe(up)">
                                      <p:cBhvr>
                                        <p:cTn id="42" dur="500"/>
                                        <p:tgtEl>
                                          <p:spTgt spid="22564"/>
                                        </p:tgtEl>
                                      </p:cBhvr>
                                    </p:animEffect>
                                  </p:childTnLst>
                                  <p:subTnLst>
                                    <p:set>
                                      <p:cBhvr override="childStyle">
                                        <p:cTn dur="1" fill="hold" display="0" masterRel="nextClick" afterEffect="1"/>
                                        <p:tgtEl>
                                          <p:spTgt spid="22564"/>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22565"/>
                                        </p:tgtEl>
                                        <p:attrNameLst>
                                          <p:attrName>style.visibility</p:attrName>
                                        </p:attrNameLst>
                                      </p:cBhvr>
                                      <p:to>
                                        <p:strVal val="visible"/>
                                      </p:to>
                                    </p:set>
                                    <p:animEffect transition="in" filter="wipe(right)">
                                      <p:cBhvr>
                                        <p:cTn id="47" dur="500"/>
                                        <p:tgtEl>
                                          <p:spTgt spid="22565"/>
                                        </p:tgtEl>
                                      </p:cBhvr>
                                    </p:animEffect>
                                  </p:childTnLst>
                                  <p:subTnLst>
                                    <p:set>
                                      <p:cBhvr override="childStyle">
                                        <p:cTn dur="1" fill="hold" display="0" masterRel="nextClick" afterEffect="1"/>
                                        <p:tgtEl>
                                          <p:spTgt spid="22565"/>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22568"/>
                                        </p:tgtEl>
                                        <p:attrNameLst>
                                          <p:attrName>style.visibility</p:attrName>
                                        </p:attrNameLst>
                                      </p:cBhvr>
                                      <p:to>
                                        <p:strVal val="visible"/>
                                      </p:to>
                                    </p:set>
                                    <p:anim calcmode="lin" valueType="num">
                                      <p:cBhvr additive="base">
                                        <p:cTn id="52" dur="500" fill="hold"/>
                                        <p:tgtEl>
                                          <p:spTgt spid="22568"/>
                                        </p:tgtEl>
                                        <p:attrNameLst>
                                          <p:attrName>ppt_x</p:attrName>
                                        </p:attrNameLst>
                                      </p:cBhvr>
                                      <p:tavLst>
                                        <p:tav tm="0">
                                          <p:val>
                                            <p:strVal val="0-#ppt_w/2"/>
                                          </p:val>
                                        </p:tav>
                                        <p:tav tm="100000">
                                          <p:val>
                                            <p:strVal val="#ppt_x"/>
                                          </p:val>
                                        </p:tav>
                                      </p:tavLst>
                                    </p:anim>
                                    <p:anim calcmode="lin" valueType="num">
                                      <p:cBhvr additive="base">
                                        <p:cTn id="53" dur="500" fill="hold"/>
                                        <p:tgtEl>
                                          <p:spTgt spid="225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8" grpId="0" animBg="1"/>
      <p:bldP spid="22559" grpId="0" animBg="1"/>
      <p:bldP spid="22560" grpId="0" animBg="1"/>
      <p:bldP spid="22561" grpId="0" animBg="1"/>
      <p:bldP spid="22563" grpId="0" animBg="1"/>
      <p:bldP spid="22564" grpId="0" animBg="1"/>
      <p:bldP spid="22565" grpId="0" animBg="1"/>
      <p:bldP spid="2256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52B2BBC-A2D9-4587-B9B6-84D02DD2F08E}" type="slidenum">
              <a:rPr lang="en-US" altLang="en-US"/>
              <a:pPr/>
              <a:t>18</a:t>
            </a:fld>
            <a:endParaRPr lang="en-US" altLang="en-US"/>
          </a:p>
        </p:txBody>
      </p:sp>
      <p:sp>
        <p:nvSpPr>
          <p:cNvPr id="17410" name="Rectangle 2"/>
          <p:cNvSpPr>
            <a:spLocks noGrp="1" noChangeArrowheads="1"/>
          </p:cNvSpPr>
          <p:nvPr>
            <p:ph type="title"/>
          </p:nvPr>
        </p:nvSpPr>
        <p:spPr/>
        <p:txBody>
          <a:bodyPr/>
          <a:lstStyle/>
          <a:p>
            <a:r>
              <a:rPr lang="en-US" altLang="en-US"/>
              <a:t>Inserting a node into a SLL</a:t>
            </a:r>
          </a:p>
        </p:txBody>
      </p:sp>
      <p:sp>
        <p:nvSpPr>
          <p:cNvPr id="17411" name="Rectangle 3"/>
          <p:cNvSpPr>
            <a:spLocks noGrp="1" noChangeArrowheads="1"/>
          </p:cNvSpPr>
          <p:nvPr>
            <p:ph type="body" idx="1"/>
          </p:nvPr>
        </p:nvSpPr>
        <p:spPr/>
        <p:txBody>
          <a:bodyPr/>
          <a:lstStyle/>
          <a:p>
            <a:r>
              <a:rPr lang="en-US" altLang="en-US" dirty="0"/>
              <a:t>There are many ways you might want to insert a new node into a list:</a:t>
            </a:r>
          </a:p>
          <a:p>
            <a:pPr lvl="1"/>
            <a:r>
              <a:rPr lang="en-US" altLang="en-US" dirty="0"/>
              <a:t>As the new first element</a:t>
            </a:r>
          </a:p>
          <a:p>
            <a:pPr lvl="1"/>
            <a:r>
              <a:rPr lang="en-US" altLang="en-US" dirty="0"/>
              <a:t>As the new last element</a:t>
            </a:r>
          </a:p>
          <a:p>
            <a:pPr lvl="1"/>
            <a:r>
              <a:rPr lang="en-US" altLang="en-US" dirty="0"/>
              <a:t>Before a given </a:t>
            </a:r>
            <a:r>
              <a:rPr lang="en-US" altLang="en-US" dirty="0" smtClean="0"/>
              <a:t>node (specified by a </a:t>
            </a:r>
            <a:r>
              <a:rPr lang="en-US" altLang="en-US" i="1" dirty="0" smtClean="0"/>
              <a:t>reference</a:t>
            </a:r>
            <a:r>
              <a:rPr lang="en-US" altLang="en-US" dirty="0" smtClean="0"/>
              <a:t>)</a:t>
            </a:r>
            <a:endParaRPr lang="en-US" altLang="en-US" dirty="0"/>
          </a:p>
          <a:p>
            <a:pPr lvl="1"/>
            <a:r>
              <a:rPr lang="en-US" altLang="en-US" dirty="0"/>
              <a:t>After a given </a:t>
            </a:r>
            <a:r>
              <a:rPr lang="en-US" altLang="en-US" dirty="0" smtClean="0"/>
              <a:t>node  (specified by a </a:t>
            </a:r>
            <a:r>
              <a:rPr lang="en-US" altLang="en-US" i="1" dirty="0" smtClean="0"/>
              <a:t>reference</a:t>
            </a:r>
            <a:r>
              <a:rPr lang="en-US" altLang="en-US" dirty="0" smtClean="0"/>
              <a:t>)</a:t>
            </a:r>
            <a:endParaRPr lang="en-US" altLang="en-US" dirty="0"/>
          </a:p>
          <a:p>
            <a:pPr lvl="1"/>
            <a:r>
              <a:rPr lang="en-US" altLang="en-US" dirty="0"/>
              <a:t>Before a given value</a:t>
            </a:r>
          </a:p>
          <a:p>
            <a:pPr lvl="1"/>
            <a:r>
              <a:rPr lang="en-US" altLang="en-US" dirty="0"/>
              <a:t>After a given value</a:t>
            </a:r>
          </a:p>
          <a:p>
            <a:r>
              <a:rPr lang="en-US" altLang="en-US" dirty="0"/>
              <a:t>All are possible, but differ in difficulty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C061D51-154C-4DE8-AAFB-3B7544D28E52}" type="slidenum">
              <a:rPr lang="en-US" altLang="en-US"/>
              <a:pPr/>
              <a:t>19</a:t>
            </a:fld>
            <a:endParaRPr lang="en-US" altLang="en-US"/>
          </a:p>
        </p:txBody>
      </p:sp>
      <p:sp>
        <p:nvSpPr>
          <p:cNvPr id="18434" name="Rectangle 2"/>
          <p:cNvSpPr>
            <a:spLocks noGrp="1" noChangeArrowheads="1"/>
          </p:cNvSpPr>
          <p:nvPr>
            <p:ph type="title"/>
          </p:nvPr>
        </p:nvSpPr>
        <p:spPr/>
        <p:txBody>
          <a:bodyPr/>
          <a:lstStyle/>
          <a:p>
            <a:r>
              <a:rPr lang="en-US" altLang="en-US"/>
              <a:t>Inserting as a new first element</a:t>
            </a:r>
          </a:p>
        </p:txBody>
      </p:sp>
      <p:sp>
        <p:nvSpPr>
          <p:cNvPr id="18435" name="Rectangle 3"/>
          <p:cNvSpPr>
            <a:spLocks noGrp="1" noChangeArrowheads="1"/>
          </p:cNvSpPr>
          <p:nvPr>
            <p:ph type="body" idx="1"/>
          </p:nvPr>
        </p:nvSpPr>
        <p:spPr/>
        <p:txBody>
          <a:bodyPr/>
          <a:lstStyle/>
          <a:p>
            <a:r>
              <a:rPr lang="en-US" altLang="en-US" dirty="0"/>
              <a:t>This is probably the easiest method to implement</a:t>
            </a:r>
          </a:p>
          <a:p>
            <a:r>
              <a:rPr lang="en-US" altLang="en-US" dirty="0"/>
              <a:t>In class </a:t>
            </a:r>
            <a:r>
              <a:rPr lang="en-US" altLang="en-US" sz="2400" dirty="0" err="1" smtClean="0">
                <a:solidFill>
                  <a:srgbClr val="FFFF99"/>
                </a:solidFill>
                <a:latin typeface="Verdana" pitchFamily="34" charset="0"/>
              </a:rPr>
              <a:t>MyList</a:t>
            </a:r>
            <a:r>
              <a:rPr lang="en-US" altLang="en-US" sz="2400" dirty="0" smtClean="0">
                <a:solidFill>
                  <a:srgbClr val="FFFF99"/>
                </a:solidFill>
                <a:latin typeface="Verdana" pitchFamily="34" charset="0"/>
              </a:rPr>
              <a:t> </a:t>
            </a:r>
            <a:r>
              <a:rPr lang="en-US" altLang="en-US" dirty="0" smtClean="0"/>
              <a:t>(not </a:t>
            </a:r>
            <a:r>
              <a:rPr lang="en-US" altLang="en-US" sz="2400" dirty="0" smtClean="0">
                <a:solidFill>
                  <a:srgbClr val="FFFF99"/>
                </a:solidFill>
                <a:latin typeface="Verdana" pitchFamily="34" charset="0"/>
              </a:rPr>
              <a:t>Node</a:t>
            </a:r>
            <a:r>
              <a:rPr lang="en-US" altLang="en-US" dirty="0"/>
              <a:t>):</a:t>
            </a:r>
          </a:p>
          <a:p>
            <a:pPr>
              <a:buFontTx/>
              <a:buChar char=" "/>
            </a:pPr>
            <a:r>
              <a:rPr lang="en-US" altLang="en-US" sz="2400" dirty="0">
                <a:solidFill>
                  <a:srgbClr val="FFFF99"/>
                </a:solidFill>
                <a:latin typeface="Verdana" pitchFamily="34" charset="0"/>
              </a:rPr>
              <a:t>void </a:t>
            </a:r>
            <a:r>
              <a:rPr lang="en-US" altLang="en-US" sz="2400" dirty="0" err="1" smtClean="0">
                <a:solidFill>
                  <a:srgbClr val="FFFF99"/>
                </a:solidFill>
                <a:latin typeface="Verdana" pitchFamily="34" charset="0"/>
              </a:rPr>
              <a:t>insertAtFront</a:t>
            </a:r>
            <a:r>
              <a:rPr lang="en-US" altLang="en-US" sz="2400" dirty="0" smtClean="0">
                <a:solidFill>
                  <a:srgbClr val="FFFF99"/>
                </a:solidFill>
                <a:latin typeface="Verdana" pitchFamily="34" charset="0"/>
              </a:rPr>
              <a:t>(Node </a:t>
            </a:r>
            <a:r>
              <a:rPr lang="en-US" altLang="en-US" sz="2400" dirty="0">
                <a:solidFill>
                  <a:srgbClr val="FFFF99"/>
                </a:solidFill>
                <a:latin typeface="Verdana" pitchFamily="34" charset="0"/>
              </a:rPr>
              <a:t>node) {</a:t>
            </a:r>
            <a:br>
              <a:rPr lang="en-US" altLang="en-US" sz="2400" dirty="0">
                <a:solidFill>
                  <a:srgbClr val="FFFF99"/>
                </a:solidFill>
                <a:latin typeface="Verdana" pitchFamily="34" charset="0"/>
              </a:rPr>
            </a:br>
            <a:r>
              <a:rPr lang="en-US" altLang="en-US" sz="2400" dirty="0">
                <a:solidFill>
                  <a:srgbClr val="FFFF99"/>
                </a:solidFill>
                <a:latin typeface="Verdana" pitchFamily="34" charset="0"/>
              </a:rPr>
              <a:t>	</a:t>
            </a:r>
            <a:r>
              <a:rPr lang="en-US" altLang="en-US" sz="2400" dirty="0" err="1" smtClean="0">
                <a:solidFill>
                  <a:srgbClr val="FFFF99"/>
                </a:solidFill>
                <a:latin typeface="Verdana" pitchFamily="34" charset="0"/>
              </a:rPr>
              <a:t>node.next</a:t>
            </a:r>
            <a:r>
              <a:rPr lang="en-US" altLang="en-US" sz="2400" dirty="0" smtClean="0">
                <a:solidFill>
                  <a:srgbClr val="FFFF99"/>
                </a:solidFill>
                <a:latin typeface="Verdana" pitchFamily="34" charset="0"/>
              </a:rPr>
              <a:t> </a:t>
            </a:r>
            <a:r>
              <a:rPr lang="en-US" altLang="en-US" sz="2400" dirty="0">
                <a:solidFill>
                  <a:srgbClr val="FFFF99"/>
                </a:solidFill>
                <a:latin typeface="Verdana" pitchFamily="34" charset="0"/>
              </a:rPr>
              <a:t>= </a:t>
            </a:r>
            <a:r>
              <a:rPr lang="en-US" altLang="en-US" sz="2400" dirty="0" smtClean="0">
                <a:solidFill>
                  <a:srgbClr val="FFFF99"/>
                </a:solidFill>
                <a:latin typeface="Verdana" pitchFamily="34" charset="0"/>
              </a:rPr>
              <a:t>front;</a:t>
            </a:r>
            <a:r>
              <a:rPr lang="en-US" altLang="en-US" sz="2400" dirty="0">
                <a:solidFill>
                  <a:srgbClr val="FFFF99"/>
                </a:solidFill>
                <a:latin typeface="Verdana" pitchFamily="34" charset="0"/>
              </a:rPr>
              <a:t/>
            </a:r>
            <a:br>
              <a:rPr lang="en-US" altLang="en-US" sz="2400" dirty="0">
                <a:solidFill>
                  <a:srgbClr val="FFFF99"/>
                </a:solidFill>
                <a:latin typeface="Verdana" pitchFamily="34" charset="0"/>
              </a:rPr>
            </a:br>
            <a:r>
              <a:rPr lang="en-US" altLang="en-US" sz="2400" dirty="0">
                <a:solidFill>
                  <a:srgbClr val="FFFF99"/>
                </a:solidFill>
                <a:latin typeface="Verdana" pitchFamily="34" charset="0"/>
              </a:rPr>
              <a:t>	</a:t>
            </a:r>
            <a:r>
              <a:rPr lang="en-US" altLang="en-US" sz="2400" dirty="0" smtClean="0">
                <a:solidFill>
                  <a:srgbClr val="FFFF99"/>
                </a:solidFill>
                <a:latin typeface="Verdana" pitchFamily="34" charset="0"/>
              </a:rPr>
              <a:t>front= </a:t>
            </a:r>
            <a:r>
              <a:rPr lang="en-US" altLang="en-US" sz="2400" dirty="0">
                <a:solidFill>
                  <a:srgbClr val="FFFF99"/>
                </a:solidFill>
                <a:latin typeface="Verdana" pitchFamily="34" charset="0"/>
              </a:rPr>
              <a:t>node;</a:t>
            </a:r>
            <a:br>
              <a:rPr lang="en-US" altLang="en-US" sz="2400" dirty="0">
                <a:solidFill>
                  <a:srgbClr val="FFFF99"/>
                </a:solidFill>
                <a:latin typeface="Verdana" pitchFamily="34" charset="0"/>
              </a:rPr>
            </a:br>
            <a:r>
              <a:rPr lang="en-US" altLang="en-US" sz="2400" dirty="0">
                <a:solidFill>
                  <a:srgbClr val="FFFF99"/>
                </a:solidFill>
                <a:latin typeface="Verdana" pitchFamily="34" charset="0"/>
              </a:rPr>
              <a:t>}</a:t>
            </a:r>
          </a:p>
          <a:p>
            <a:r>
              <a:rPr lang="en-US" altLang="en-US" dirty="0"/>
              <a:t>Notice that this method works correctly when inserting into a previously empty list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Array vs Linked List </a:t>
            </a:r>
          </a:p>
        </p:txBody>
      </p:sp>
      <p:sp>
        <p:nvSpPr>
          <p:cNvPr id="21507" name="Rectangle 3"/>
          <p:cNvSpPr>
            <a:spLocks noGrp="1" noChangeArrowheads="1"/>
          </p:cNvSpPr>
          <p:nvPr>
            <p:ph type="body" idx="1"/>
          </p:nvPr>
        </p:nvSpPr>
        <p:spPr/>
        <p:txBody>
          <a:bodyPr/>
          <a:lstStyle/>
          <a:p>
            <a:endParaRPr lang="en-US" altLang="en-US" dirty="0"/>
          </a:p>
        </p:txBody>
      </p:sp>
      <p:sp>
        <p:nvSpPr>
          <p:cNvPr id="21509" name="Rectangle 5"/>
          <p:cNvSpPr>
            <a:spLocks noChangeArrowheads="1"/>
          </p:cNvSpPr>
          <p:nvPr/>
        </p:nvSpPr>
        <p:spPr bwMode="auto">
          <a:xfrm>
            <a:off x="3810000" y="4191000"/>
            <a:ext cx="76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515" name="Rectangle 11"/>
          <p:cNvSpPr>
            <a:spLocks noChangeArrowheads="1"/>
          </p:cNvSpPr>
          <p:nvPr/>
        </p:nvSpPr>
        <p:spPr bwMode="auto">
          <a:xfrm>
            <a:off x="5181600" y="4191000"/>
            <a:ext cx="76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522" name="Line 18"/>
          <p:cNvSpPr>
            <a:spLocks noChangeShapeType="1"/>
          </p:cNvSpPr>
          <p:nvPr/>
        </p:nvSpPr>
        <p:spPr bwMode="auto">
          <a:xfrm>
            <a:off x="3810000" y="47244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1524" name="Line 20"/>
          <p:cNvSpPr>
            <a:spLocks noChangeShapeType="1"/>
          </p:cNvSpPr>
          <p:nvPr/>
        </p:nvSpPr>
        <p:spPr bwMode="auto">
          <a:xfrm>
            <a:off x="5334000" y="4800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1528" name="Line 24"/>
          <p:cNvSpPr>
            <a:spLocks noChangeShapeType="1"/>
          </p:cNvSpPr>
          <p:nvPr/>
        </p:nvSpPr>
        <p:spPr bwMode="auto">
          <a:xfrm>
            <a:off x="3048000" y="4724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nvGrpSpPr>
          <p:cNvPr id="21547" name="Group 43"/>
          <p:cNvGrpSpPr>
            <a:grpSpLocks/>
          </p:cNvGrpSpPr>
          <p:nvPr/>
        </p:nvGrpSpPr>
        <p:grpSpPr bwMode="auto">
          <a:xfrm>
            <a:off x="3505200" y="4191000"/>
            <a:ext cx="762000" cy="990600"/>
            <a:chOff x="2208" y="1968"/>
            <a:chExt cx="480" cy="624"/>
          </a:xfrm>
        </p:grpSpPr>
        <p:sp>
          <p:nvSpPr>
            <p:cNvPr id="21525" name="Rectangle 21"/>
            <p:cNvSpPr>
              <a:spLocks noChangeArrowheads="1"/>
            </p:cNvSpPr>
            <p:nvPr/>
          </p:nvSpPr>
          <p:spPr bwMode="auto">
            <a:xfrm>
              <a:off x="2208" y="1968"/>
              <a:ext cx="480" cy="62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533" name="Line 29"/>
            <p:cNvSpPr>
              <a:spLocks noChangeShapeType="1"/>
            </p:cNvSpPr>
            <p:nvPr/>
          </p:nvSpPr>
          <p:spPr bwMode="auto">
            <a:xfrm>
              <a:off x="2208" y="2160"/>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1534" name="Line 30"/>
            <p:cNvSpPr>
              <a:spLocks noChangeShapeType="1"/>
            </p:cNvSpPr>
            <p:nvPr/>
          </p:nvSpPr>
          <p:spPr bwMode="auto">
            <a:xfrm>
              <a:off x="2208"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nvGrpSpPr>
          <p:cNvPr id="21536" name="Group 32"/>
          <p:cNvGrpSpPr>
            <a:grpSpLocks/>
          </p:cNvGrpSpPr>
          <p:nvPr/>
        </p:nvGrpSpPr>
        <p:grpSpPr bwMode="auto">
          <a:xfrm>
            <a:off x="2286000" y="4191000"/>
            <a:ext cx="762000" cy="990600"/>
            <a:chOff x="1440" y="1968"/>
            <a:chExt cx="480" cy="624"/>
          </a:xfrm>
        </p:grpSpPr>
        <p:sp>
          <p:nvSpPr>
            <p:cNvPr id="21508" name="Rectangle 4"/>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520" name="Rectangle 16"/>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node</a:t>
              </a:r>
            </a:p>
          </p:txBody>
        </p:sp>
      </p:grpSp>
      <p:grpSp>
        <p:nvGrpSpPr>
          <p:cNvPr id="21537" name="Group 33"/>
          <p:cNvGrpSpPr>
            <a:grpSpLocks/>
          </p:cNvGrpSpPr>
          <p:nvPr/>
        </p:nvGrpSpPr>
        <p:grpSpPr bwMode="auto">
          <a:xfrm>
            <a:off x="4572000" y="4191000"/>
            <a:ext cx="762000" cy="990600"/>
            <a:chOff x="1440" y="1968"/>
            <a:chExt cx="480" cy="624"/>
          </a:xfrm>
        </p:grpSpPr>
        <p:sp>
          <p:nvSpPr>
            <p:cNvPr id="21538" name="Rectangle 34"/>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539" name="Rectangle 35"/>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540" name="Line 36"/>
            <p:cNvSpPr>
              <a:spLocks noChangeShapeType="1"/>
            </p:cNvSpPr>
            <p:nvPr/>
          </p:nvSpPr>
          <p:spPr bwMode="auto">
            <a:xfrm>
              <a:off x="1440"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1541" name="Line 37"/>
            <p:cNvSpPr>
              <a:spLocks noChangeShapeType="1"/>
            </p:cNvSpPr>
            <p:nvPr/>
          </p:nvSpPr>
          <p:spPr bwMode="auto">
            <a:xfrm>
              <a:off x="1440"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nvGrpSpPr>
          <p:cNvPr id="21542" name="Group 38"/>
          <p:cNvGrpSpPr>
            <a:grpSpLocks/>
          </p:cNvGrpSpPr>
          <p:nvPr/>
        </p:nvGrpSpPr>
        <p:grpSpPr bwMode="auto">
          <a:xfrm>
            <a:off x="5943600" y="4191000"/>
            <a:ext cx="762000" cy="990600"/>
            <a:chOff x="1440" y="1968"/>
            <a:chExt cx="480" cy="624"/>
          </a:xfrm>
        </p:grpSpPr>
        <p:sp>
          <p:nvSpPr>
            <p:cNvPr id="21543" name="Rectangle 39"/>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544" name="Rectangle 40"/>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545" name="Line 41"/>
            <p:cNvSpPr>
              <a:spLocks noChangeShapeType="1"/>
            </p:cNvSpPr>
            <p:nvPr/>
          </p:nvSpPr>
          <p:spPr bwMode="auto">
            <a:xfrm>
              <a:off x="1440"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1546" name="Line 42"/>
            <p:cNvSpPr>
              <a:spLocks noChangeShapeType="1"/>
            </p:cNvSpPr>
            <p:nvPr/>
          </p:nvSpPr>
          <p:spPr bwMode="auto">
            <a:xfrm>
              <a:off x="1440"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21552" name="Rectangle 48"/>
          <p:cNvSpPr>
            <a:spLocks noChangeArrowheads="1"/>
          </p:cNvSpPr>
          <p:nvPr/>
        </p:nvSpPr>
        <p:spPr bwMode="auto">
          <a:xfrm>
            <a:off x="2895600" y="1828800"/>
            <a:ext cx="76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553" name="Rectangle 49"/>
          <p:cNvSpPr>
            <a:spLocks noChangeArrowheads="1"/>
          </p:cNvSpPr>
          <p:nvPr/>
        </p:nvSpPr>
        <p:spPr bwMode="auto">
          <a:xfrm>
            <a:off x="4267200" y="1828800"/>
            <a:ext cx="76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21561" name="Group 57"/>
          <p:cNvGrpSpPr>
            <a:grpSpLocks/>
          </p:cNvGrpSpPr>
          <p:nvPr/>
        </p:nvGrpSpPr>
        <p:grpSpPr bwMode="auto">
          <a:xfrm>
            <a:off x="2133600" y="1828800"/>
            <a:ext cx="762000" cy="990600"/>
            <a:chOff x="1440" y="1968"/>
            <a:chExt cx="480" cy="624"/>
          </a:xfrm>
        </p:grpSpPr>
        <p:sp>
          <p:nvSpPr>
            <p:cNvPr id="21562" name="Rectangle 58"/>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563" name="Rectangle 59"/>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node</a:t>
              </a:r>
            </a:p>
          </p:txBody>
        </p:sp>
      </p:grpSp>
      <p:grpSp>
        <p:nvGrpSpPr>
          <p:cNvPr id="21566" name="Group 62"/>
          <p:cNvGrpSpPr>
            <a:grpSpLocks/>
          </p:cNvGrpSpPr>
          <p:nvPr/>
        </p:nvGrpSpPr>
        <p:grpSpPr bwMode="auto">
          <a:xfrm>
            <a:off x="2895600" y="1828800"/>
            <a:ext cx="762000" cy="990600"/>
            <a:chOff x="1440" y="1968"/>
            <a:chExt cx="480" cy="624"/>
          </a:xfrm>
        </p:grpSpPr>
        <p:sp>
          <p:nvSpPr>
            <p:cNvPr id="21567" name="Rectangle 63"/>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568" name="Rectangle 64"/>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569" name="Line 65"/>
            <p:cNvSpPr>
              <a:spLocks noChangeShapeType="1"/>
            </p:cNvSpPr>
            <p:nvPr/>
          </p:nvSpPr>
          <p:spPr bwMode="auto">
            <a:xfrm>
              <a:off x="1440"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1570" name="Line 66"/>
            <p:cNvSpPr>
              <a:spLocks noChangeShapeType="1"/>
            </p:cNvSpPr>
            <p:nvPr/>
          </p:nvSpPr>
          <p:spPr bwMode="auto">
            <a:xfrm>
              <a:off x="1440"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nvGrpSpPr>
          <p:cNvPr id="21571" name="Group 67"/>
          <p:cNvGrpSpPr>
            <a:grpSpLocks/>
          </p:cNvGrpSpPr>
          <p:nvPr/>
        </p:nvGrpSpPr>
        <p:grpSpPr bwMode="auto">
          <a:xfrm>
            <a:off x="3657600" y="1828800"/>
            <a:ext cx="762000" cy="990600"/>
            <a:chOff x="1440" y="1968"/>
            <a:chExt cx="480" cy="624"/>
          </a:xfrm>
        </p:grpSpPr>
        <p:sp>
          <p:nvSpPr>
            <p:cNvPr id="21572" name="Rectangle 68"/>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573" name="Rectangle 69"/>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574" name="Line 70"/>
            <p:cNvSpPr>
              <a:spLocks noChangeShapeType="1"/>
            </p:cNvSpPr>
            <p:nvPr/>
          </p:nvSpPr>
          <p:spPr bwMode="auto">
            <a:xfrm>
              <a:off x="1440"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1575" name="Line 71"/>
            <p:cNvSpPr>
              <a:spLocks noChangeShapeType="1"/>
            </p:cNvSpPr>
            <p:nvPr/>
          </p:nvSpPr>
          <p:spPr bwMode="auto">
            <a:xfrm>
              <a:off x="1440"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21576" name="Rectangle 72"/>
          <p:cNvSpPr>
            <a:spLocks noChangeArrowheads="1"/>
          </p:cNvSpPr>
          <p:nvPr/>
        </p:nvSpPr>
        <p:spPr bwMode="auto">
          <a:xfrm>
            <a:off x="5181600" y="1828800"/>
            <a:ext cx="76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21581" name="Group 77"/>
          <p:cNvGrpSpPr>
            <a:grpSpLocks/>
          </p:cNvGrpSpPr>
          <p:nvPr/>
        </p:nvGrpSpPr>
        <p:grpSpPr bwMode="auto">
          <a:xfrm>
            <a:off x="4419600" y="1828800"/>
            <a:ext cx="762000" cy="990600"/>
            <a:chOff x="1440" y="1968"/>
            <a:chExt cx="480" cy="624"/>
          </a:xfrm>
        </p:grpSpPr>
        <p:sp>
          <p:nvSpPr>
            <p:cNvPr id="21582" name="Rectangle 78"/>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583" name="Rectangle 79"/>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node</a:t>
              </a:r>
            </a:p>
          </p:txBody>
        </p:sp>
        <p:sp>
          <p:nvSpPr>
            <p:cNvPr id="21584" name="Line 80"/>
            <p:cNvSpPr>
              <a:spLocks noChangeShapeType="1"/>
            </p:cNvSpPr>
            <p:nvPr/>
          </p:nvSpPr>
          <p:spPr bwMode="auto">
            <a:xfrm>
              <a:off x="1440"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1585" name="Line 81"/>
            <p:cNvSpPr>
              <a:spLocks noChangeShapeType="1"/>
            </p:cNvSpPr>
            <p:nvPr/>
          </p:nvSpPr>
          <p:spPr bwMode="auto">
            <a:xfrm>
              <a:off x="1440"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21596" name="Text Box 92"/>
          <p:cNvSpPr txBox="1">
            <a:spLocks noChangeArrowheads="1"/>
          </p:cNvSpPr>
          <p:nvPr/>
        </p:nvSpPr>
        <p:spPr bwMode="auto">
          <a:xfrm>
            <a:off x="838200" y="2209800"/>
            <a:ext cx="730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Array</a:t>
            </a:r>
          </a:p>
        </p:txBody>
      </p:sp>
      <p:sp>
        <p:nvSpPr>
          <p:cNvPr id="21597" name="Text Box 93"/>
          <p:cNvSpPr txBox="1">
            <a:spLocks noChangeArrowheads="1"/>
          </p:cNvSpPr>
          <p:nvPr/>
        </p:nvSpPr>
        <p:spPr bwMode="auto">
          <a:xfrm>
            <a:off x="869950" y="3598219"/>
            <a:ext cx="1276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Linked List</a:t>
            </a:r>
          </a:p>
        </p:txBody>
      </p:sp>
      <p:sp>
        <p:nvSpPr>
          <p:cNvPr id="21598" name="Rectangle 94"/>
          <p:cNvSpPr>
            <a:spLocks noChangeArrowheads="1"/>
          </p:cNvSpPr>
          <p:nvPr/>
        </p:nvSpPr>
        <p:spPr bwMode="auto">
          <a:xfrm>
            <a:off x="5943600" y="2897529"/>
            <a:ext cx="762000" cy="990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599" name="AutoShape 95"/>
          <p:cNvSpPr>
            <a:spLocks noChangeArrowheads="1"/>
          </p:cNvSpPr>
          <p:nvPr/>
        </p:nvSpPr>
        <p:spPr bwMode="auto">
          <a:xfrm rot="10553400">
            <a:off x="4317284" y="2505789"/>
            <a:ext cx="1622791" cy="1219200"/>
          </a:xfrm>
          <a:custGeom>
            <a:avLst/>
            <a:gdLst>
              <a:gd name="G0" fmla="+- 0 0 0"/>
              <a:gd name="G1" fmla="+- -9216791 0 0"/>
              <a:gd name="G2" fmla="+- 0 0 -9216791"/>
              <a:gd name="G3" fmla="+- 10800 0 0"/>
              <a:gd name="G4" fmla="+- 0 0 0"/>
              <a:gd name="T0" fmla="*/ 360 256 1"/>
              <a:gd name="T1" fmla="*/ 0 256 1"/>
              <a:gd name="G5" fmla="+- G2 T0 T1"/>
              <a:gd name="G6" fmla="?: G2 G2 G5"/>
              <a:gd name="G7" fmla="+- 0 0 G6"/>
              <a:gd name="G8" fmla="+- 5400 0 0"/>
              <a:gd name="G9" fmla="+- 0 0 -9216791"/>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9216791"/>
              <a:gd name="G36" fmla="sin G34 -9216791"/>
              <a:gd name="G37" fmla="+/ -9216791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4437 w 21600"/>
              <a:gd name="T5" fmla="*/ 630 h 21600"/>
              <a:gd name="T6" fmla="*/ 4537 w 21600"/>
              <a:gd name="T7" fmla="*/ 5662 h 21600"/>
              <a:gd name="T8" fmla="*/ 12618 w 21600"/>
              <a:gd name="T9" fmla="*/ 5715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9182" y="5399"/>
                  <a:pt x="7650" y="6124"/>
                  <a:pt x="6625" y="7375"/>
                </a:cubicBezTo>
                <a:lnTo>
                  <a:pt x="2450" y="3950"/>
                </a:lnTo>
                <a:cubicBezTo>
                  <a:pt x="4501" y="1449"/>
                  <a:pt x="7565"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69" name="Group 57"/>
          <p:cNvGrpSpPr>
            <a:grpSpLocks/>
          </p:cNvGrpSpPr>
          <p:nvPr/>
        </p:nvGrpSpPr>
        <p:grpSpPr bwMode="auto">
          <a:xfrm>
            <a:off x="2895600" y="1828800"/>
            <a:ext cx="762000" cy="990600"/>
            <a:chOff x="1440" y="1968"/>
            <a:chExt cx="480" cy="624"/>
          </a:xfrm>
        </p:grpSpPr>
        <p:sp>
          <p:nvSpPr>
            <p:cNvPr id="70" name="Rectangle 58"/>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1" name="Rectangle 59"/>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node</a:t>
              </a:r>
            </a:p>
          </p:txBody>
        </p:sp>
      </p:grpSp>
      <p:grpSp>
        <p:nvGrpSpPr>
          <p:cNvPr id="72" name="Group 57"/>
          <p:cNvGrpSpPr>
            <a:grpSpLocks/>
          </p:cNvGrpSpPr>
          <p:nvPr/>
        </p:nvGrpSpPr>
        <p:grpSpPr bwMode="auto">
          <a:xfrm>
            <a:off x="3657600" y="1828800"/>
            <a:ext cx="762000" cy="990600"/>
            <a:chOff x="1440" y="1968"/>
            <a:chExt cx="480" cy="624"/>
          </a:xfrm>
        </p:grpSpPr>
        <p:sp>
          <p:nvSpPr>
            <p:cNvPr id="73" name="Rectangle 58"/>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4" name="Rectangle 59"/>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node</a:t>
              </a:r>
            </a:p>
          </p:txBody>
        </p:sp>
      </p:grpSp>
      <p:grpSp>
        <p:nvGrpSpPr>
          <p:cNvPr id="75" name="Group 57"/>
          <p:cNvGrpSpPr>
            <a:grpSpLocks/>
          </p:cNvGrpSpPr>
          <p:nvPr/>
        </p:nvGrpSpPr>
        <p:grpSpPr bwMode="auto">
          <a:xfrm>
            <a:off x="4419600" y="1828800"/>
            <a:ext cx="762000" cy="990600"/>
            <a:chOff x="1440" y="1968"/>
            <a:chExt cx="480" cy="624"/>
          </a:xfrm>
        </p:grpSpPr>
        <p:sp>
          <p:nvSpPr>
            <p:cNvPr id="76" name="Rectangle 58"/>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7" name="Rectangle 59"/>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node</a:t>
              </a:r>
            </a:p>
          </p:txBody>
        </p:sp>
      </p:grpSp>
      <p:sp>
        <p:nvSpPr>
          <p:cNvPr id="83" name="Rectangle 59"/>
          <p:cNvSpPr>
            <a:spLocks noChangeArrowheads="1"/>
          </p:cNvSpPr>
          <p:nvPr/>
        </p:nvSpPr>
        <p:spPr bwMode="auto">
          <a:xfrm>
            <a:off x="5082381" y="1828799"/>
            <a:ext cx="7620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node</a:t>
            </a:r>
          </a:p>
        </p:txBody>
      </p:sp>
      <p:grpSp>
        <p:nvGrpSpPr>
          <p:cNvPr id="84" name="Group 32"/>
          <p:cNvGrpSpPr>
            <a:grpSpLocks/>
          </p:cNvGrpSpPr>
          <p:nvPr/>
        </p:nvGrpSpPr>
        <p:grpSpPr bwMode="auto">
          <a:xfrm>
            <a:off x="3505200" y="4191000"/>
            <a:ext cx="762000" cy="990600"/>
            <a:chOff x="1440" y="1968"/>
            <a:chExt cx="480" cy="624"/>
          </a:xfrm>
        </p:grpSpPr>
        <p:sp>
          <p:nvSpPr>
            <p:cNvPr id="85" name="Rectangle 4"/>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6" name="Rectangle 16"/>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node</a:t>
              </a:r>
            </a:p>
          </p:txBody>
        </p:sp>
      </p:grpSp>
      <p:grpSp>
        <p:nvGrpSpPr>
          <p:cNvPr id="88" name="Group 32"/>
          <p:cNvGrpSpPr>
            <a:grpSpLocks/>
          </p:cNvGrpSpPr>
          <p:nvPr/>
        </p:nvGrpSpPr>
        <p:grpSpPr bwMode="auto">
          <a:xfrm>
            <a:off x="4572000" y="4191000"/>
            <a:ext cx="762000" cy="990600"/>
            <a:chOff x="1440" y="1968"/>
            <a:chExt cx="480" cy="624"/>
          </a:xfrm>
        </p:grpSpPr>
        <p:sp>
          <p:nvSpPr>
            <p:cNvPr id="89" name="Rectangle 4"/>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0" name="Rectangle 16"/>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node</a:t>
              </a:r>
            </a:p>
          </p:txBody>
        </p:sp>
      </p:grpSp>
      <p:grpSp>
        <p:nvGrpSpPr>
          <p:cNvPr id="91" name="Group 32"/>
          <p:cNvGrpSpPr>
            <a:grpSpLocks/>
          </p:cNvGrpSpPr>
          <p:nvPr/>
        </p:nvGrpSpPr>
        <p:grpSpPr bwMode="auto">
          <a:xfrm>
            <a:off x="5943600" y="4191000"/>
            <a:ext cx="762000" cy="990600"/>
            <a:chOff x="1440" y="1968"/>
            <a:chExt cx="480" cy="624"/>
          </a:xfrm>
        </p:grpSpPr>
        <p:sp>
          <p:nvSpPr>
            <p:cNvPr id="92" name="Rectangle 4"/>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3" name="Rectangle 16"/>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node</a:t>
              </a:r>
            </a:p>
          </p:txBody>
        </p:sp>
      </p:grpSp>
    </p:spTree>
    <p:extLst>
      <p:ext uri="{BB962C8B-B14F-4D97-AF65-F5344CB8AC3E}">
        <p14:creationId xmlns:p14="http://schemas.microsoft.com/office/powerpoint/2010/main" val="653496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99"/>
                                        </p:tgtEl>
                                        <p:attrNameLst>
                                          <p:attrName>style.visibility</p:attrName>
                                        </p:attrNameLst>
                                      </p:cBhvr>
                                      <p:to>
                                        <p:strVal val="visible"/>
                                      </p:to>
                                    </p:set>
                                    <p:animEffect transition="in" filter="blinds(horizontal)">
                                      <p:cBhvr>
                                        <p:cTn id="7" dur="500"/>
                                        <p:tgtEl>
                                          <p:spTgt spid="2159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598"/>
                                        </p:tgtEl>
                                        <p:attrNameLst>
                                          <p:attrName>style.visibility</p:attrName>
                                        </p:attrNameLst>
                                      </p:cBhvr>
                                      <p:to>
                                        <p:strVal val="visible"/>
                                      </p:to>
                                    </p:set>
                                    <p:animEffect transition="in" filter="blinds(horizontal)">
                                      <p:cBhvr>
                                        <p:cTn id="10" dur="500"/>
                                        <p:tgtEl>
                                          <p:spTgt spid="2159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1536"/>
                                        </p:tgtEl>
                                        <p:attrNameLst>
                                          <p:attrName>style.visibility</p:attrName>
                                        </p:attrNameLst>
                                      </p:cBhvr>
                                      <p:to>
                                        <p:strVal val="visible"/>
                                      </p:to>
                                    </p:set>
                                    <p:animEffect transition="in" filter="blinds(horizontal)">
                                      <p:cBhvr>
                                        <p:cTn id="15" dur="500"/>
                                        <p:tgtEl>
                                          <p:spTgt spid="2153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528"/>
                                        </p:tgtEl>
                                        <p:attrNameLst>
                                          <p:attrName>style.visibility</p:attrName>
                                        </p:attrNameLst>
                                      </p:cBhvr>
                                      <p:to>
                                        <p:strVal val="visible"/>
                                      </p:to>
                                    </p:set>
                                    <p:animEffect transition="in" filter="blinds(horizontal)">
                                      <p:cBhvr>
                                        <p:cTn id="20" dur="500"/>
                                        <p:tgtEl>
                                          <p:spTgt spid="21528"/>
                                        </p:tgtEl>
                                      </p:cBhvr>
                                    </p:animEffect>
                                  </p:childTnLst>
                                </p:cTn>
                              </p:par>
                              <p:par>
                                <p:cTn id="21" presetID="3" presetClass="entr" presetSubtype="10" fill="hold" nodeType="withEffect">
                                  <p:stCondLst>
                                    <p:cond delay="0"/>
                                  </p:stCondLst>
                                  <p:childTnLst>
                                    <p:set>
                                      <p:cBhvr>
                                        <p:cTn id="22" dur="1" fill="hold">
                                          <p:stCondLst>
                                            <p:cond delay="0"/>
                                          </p:stCondLst>
                                        </p:cTn>
                                        <p:tgtEl>
                                          <p:spTgt spid="21547"/>
                                        </p:tgtEl>
                                        <p:attrNameLst>
                                          <p:attrName>style.visibility</p:attrName>
                                        </p:attrNameLst>
                                      </p:cBhvr>
                                      <p:to>
                                        <p:strVal val="visible"/>
                                      </p:to>
                                    </p:set>
                                    <p:animEffect transition="in" filter="blinds(horizontal)">
                                      <p:cBhvr>
                                        <p:cTn id="23" dur="500"/>
                                        <p:tgtEl>
                                          <p:spTgt spid="2154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1522"/>
                                        </p:tgtEl>
                                        <p:attrNameLst>
                                          <p:attrName>style.visibility</p:attrName>
                                        </p:attrNameLst>
                                      </p:cBhvr>
                                      <p:to>
                                        <p:strVal val="visible"/>
                                      </p:to>
                                    </p:set>
                                    <p:animEffect transition="in" filter="blinds(horizontal)">
                                      <p:cBhvr>
                                        <p:cTn id="28" dur="500"/>
                                        <p:tgtEl>
                                          <p:spTgt spid="21522"/>
                                        </p:tgtEl>
                                      </p:cBhvr>
                                    </p:animEffect>
                                  </p:childTnLst>
                                </p:cTn>
                              </p:par>
                              <p:par>
                                <p:cTn id="29" presetID="3" presetClass="entr" presetSubtype="10" fill="hold" nodeType="withEffect">
                                  <p:stCondLst>
                                    <p:cond delay="0"/>
                                  </p:stCondLst>
                                  <p:childTnLst>
                                    <p:set>
                                      <p:cBhvr>
                                        <p:cTn id="30" dur="1" fill="hold">
                                          <p:stCondLst>
                                            <p:cond delay="0"/>
                                          </p:stCondLst>
                                        </p:cTn>
                                        <p:tgtEl>
                                          <p:spTgt spid="21537"/>
                                        </p:tgtEl>
                                        <p:attrNameLst>
                                          <p:attrName>style.visibility</p:attrName>
                                        </p:attrNameLst>
                                      </p:cBhvr>
                                      <p:to>
                                        <p:strVal val="visible"/>
                                      </p:to>
                                    </p:set>
                                    <p:animEffect transition="in" filter="blinds(horizontal)">
                                      <p:cBhvr>
                                        <p:cTn id="31" dur="500"/>
                                        <p:tgtEl>
                                          <p:spTgt spid="215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1524"/>
                                        </p:tgtEl>
                                        <p:attrNameLst>
                                          <p:attrName>style.visibility</p:attrName>
                                        </p:attrNameLst>
                                      </p:cBhvr>
                                      <p:to>
                                        <p:strVal val="visible"/>
                                      </p:to>
                                    </p:set>
                                    <p:animEffect transition="in" filter="blinds(horizontal)">
                                      <p:cBhvr>
                                        <p:cTn id="36" dur="500"/>
                                        <p:tgtEl>
                                          <p:spTgt spid="21524"/>
                                        </p:tgtEl>
                                      </p:cBhvr>
                                    </p:animEffect>
                                  </p:childTnLst>
                                </p:cTn>
                              </p:par>
                              <p:par>
                                <p:cTn id="37" presetID="3" presetClass="entr" presetSubtype="10" fill="hold" nodeType="withEffect">
                                  <p:stCondLst>
                                    <p:cond delay="0"/>
                                  </p:stCondLst>
                                  <p:childTnLst>
                                    <p:set>
                                      <p:cBhvr>
                                        <p:cTn id="38" dur="1" fill="hold">
                                          <p:stCondLst>
                                            <p:cond delay="0"/>
                                          </p:stCondLst>
                                        </p:cTn>
                                        <p:tgtEl>
                                          <p:spTgt spid="21542"/>
                                        </p:tgtEl>
                                        <p:attrNameLst>
                                          <p:attrName>style.visibility</p:attrName>
                                        </p:attrNameLst>
                                      </p:cBhvr>
                                      <p:to>
                                        <p:strVal val="visible"/>
                                      </p:to>
                                    </p:set>
                                    <p:animEffect transition="in" filter="blinds(horizontal)">
                                      <p:cBhvr>
                                        <p:cTn id="39" dur="500"/>
                                        <p:tgtEl>
                                          <p:spTgt spid="2154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blinds(horizontal)">
                                      <p:cBhvr>
                                        <p:cTn id="44" dur="500"/>
                                        <p:tgtEl>
                                          <p:spTgt spid="84"/>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88"/>
                                        </p:tgtEl>
                                        <p:attrNameLst>
                                          <p:attrName>style.visibility</p:attrName>
                                        </p:attrNameLst>
                                      </p:cBhvr>
                                      <p:to>
                                        <p:strVal val="visible"/>
                                      </p:to>
                                    </p:set>
                                    <p:animEffect transition="in" filter="blinds(horizontal)">
                                      <p:cBhvr>
                                        <p:cTn id="49" dur="500"/>
                                        <p:tgtEl>
                                          <p:spTgt spid="88"/>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91"/>
                                        </p:tgtEl>
                                        <p:attrNameLst>
                                          <p:attrName>style.visibility</p:attrName>
                                        </p:attrNameLst>
                                      </p:cBhvr>
                                      <p:to>
                                        <p:strVal val="visible"/>
                                      </p:to>
                                    </p:set>
                                    <p:animEffect transition="in" filter="blinds(horizontal)">
                                      <p:cBhvr>
                                        <p:cTn id="54"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2" grpId="0" animBg="1"/>
      <p:bldP spid="21524" grpId="0" animBg="1"/>
      <p:bldP spid="21528" grpId="0" animBg="1"/>
      <p:bldP spid="21598" grpId="0" animBg="1"/>
      <p:bldP spid="2159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1D957A5-742F-4AA9-88B4-B645B80AF205}" type="slidenum">
              <a:rPr lang="en-US" altLang="en-US"/>
              <a:pPr/>
              <a:t>20</a:t>
            </a:fld>
            <a:endParaRPr lang="en-US" altLang="en-US"/>
          </a:p>
        </p:txBody>
      </p:sp>
      <p:sp>
        <p:nvSpPr>
          <p:cNvPr id="19458" name="Rectangle 2"/>
          <p:cNvSpPr>
            <a:spLocks noGrp="1" noChangeArrowheads="1"/>
          </p:cNvSpPr>
          <p:nvPr>
            <p:ph type="title"/>
          </p:nvPr>
        </p:nvSpPr>
        <p:spPr>
          <a:xfrm>
            <a:off x="533400" y="304800"/>
            <a:ext cx="8229600" cy="1143000"/>
          </a:xfrm>
        </p:spPr>
        <p:txBody>
          <a:bodyPr/>
          <a:lstStyle/>
          <a:p>
            <a:r>
              <a:rPr lang="en-US" altLang="en-US"/>
              <a:t>Inserting a node after a given value</a:t>
            </a:r>
          </a:p>
        </p:txBody>
      </p:sp>
      <p:sp>
        <p:nvSpPr>
          <p:cNvPr id="19459" name="Rectangle 3"/>
          <p:cNvSpPr>
            <a:spLocks noGrp="1" noChangeArrowheads="1"/>
          </p:cNvSpPr>
          <p:nvPr>
            <p:ph type="body" idx="1"/>
          </p:nvPr>
        </p:nvSpPr>
        <p:spPr>
          <a:xfrm>
            <a:off x="685800" y="1524000"/>
            <a:ext cx="8001000" cy="4800600"/>
          </a:xfrm>
        </p:spPr>
        <p:txBody>
          <a:bodyPr/>
          <a:lstStyle/>
          <a:p>
            <a:pPr>
              <a:buFontTx/>
              <a:buNone/>
            </a:pPr>
            <a:r>
              <a:rPr lang="en-US" altLang="en-US" sz="1800" dirty="0">
                <a:solidFill>
                  <a:srgbClr val="FFFF99"/>
                </a:solidFill>
                <a:latin typeface="Verdana" pitchFamily="34" charset="0"/>
              </a:rPr>
              <a:t>void </a:t>
            </a:r>
            <a:r>
              <a:rPr lang="en-US" altLang="en-US" sz="1800" dirty="0" err="1" smtClean="0">
                <a:solidFill>
                  <a:srgbClr val="FFFF99"/>
                </a:solidFill>
                <a:latin typeface="Verdana" pitchFamily="34" charset="0"/>
              </a:rPr>
              <a:t>insertAfter</a:t>
            </a:r>
            <a:r>
              <a:rPr lang="en-US" altLang="en-US" sz="1800" dirty="0" smtClean="0">
                <a:solidFill>
                  <a:srgbClr val="FFFF99"/>
                </a:solidFill>
                <a:latin typeface="Verdana" pitchFamily="34" charset="0"/>
              </a:rPr>
              <a:t>(</a:t>
            </a:r>
            <a:r>
              <a:rPr lang="en-US" altLang="en-US" sz="1800" dirty="0" err="1" smtClean="0">
                <a:solidFill>
                  <a:srgbClr val="FFFF99"/>
                </a:solidFill>
                <a:latin typeface="Verdana" pitchFamily="34" charset="0"/>
              </a:rPr>
              <a:t>int</a:t>
            </a:r>
            <a:r>
              <a:rPr lang="en-US" altLang="en-US" sz="1800" dirty="0" smtClean="0">
                <a:solidFill>
                  <a:srgbClr val="FFFF99"/>
                </a:solidFill>
                <a:latin typeface="Verdana" pitchFamily="34" charset="0"/>
              </a:rPr>
              <a:t> value, Node </a:t>
            </a:r>
            <a:r>
              <a:rPr lang="en-US" altLang="en-US" sz="1800" dirty="0">
                <a:solidFill>
                  <a:srgbClr val="FFFF99"/>
                </a:solidFill>
                <a:latin typeface="Verdana" pitchFamily="34" charset="0"/>
              </a:rPr>
              <a:t>node) </a:t>
            </a:r>
            <a:r>
              <a:rPr lang="en-US" altLang="en-US" sz="1800" dirty="0" smtClean="0">
                <a:solidFill>
                  <a:srgbClr val="FFFF99"/>
                </a:solidFill>
                <a:latin typeface="Verdana" pitchFamily="34" charset="0"/>
              </a:rPr>
              <a:t>{</a:t>
            </a:r>
          </a:p>
          <a:p>
            <a:pPr>
              <a:buFontTx/>
              <a:buNone/>
            </a:pPr>
            <a:r>
              <a:rPr lang="en-US" altLang="en-US" sz="1800" dirty="0">
                <a:solidFill>
                  <a:srgbClr val="FFFF99"/>
                </a:solidFill>
                <a:latin typeface="Verdana" pitchFamily="34" charset="0"/>
              </a:rPr>
              <a:t> </a:t>
            </a:r>
            <a:r>
              <a:rPr lang="en-US" altLang="en-US" sz="1800" dirty="0" smtClean="0">
                <a:solidFill>
                  <a:srgbClr val="FFFF99"/>
                </a:solidFill>
                <a:latin typeface="Verdana" pitchFamily="34" charset="0"/>
              </a:rPr>
              <a:t>   Node here = </a:t>
            </a:r>
            <a:r>
              <a:rPr lang="en-US" altLang="en-US" sz="1800" dirty="0" smtClean="0">
                <a:solidFill>
                  <a:srgbClr val="FFFF99"/>
                </a:solidFill>
                <a:latin typeface="Verdana" pitchFamily="34" charset="0"/>
              </a:rPr>
              <a:t>front;</a:t>
            </a:r>
            <a:endParaRPr lang="en-US" altLang="en-US" sz="1800" dirty="0">
              <a:solidFill>
                <a:srgbClr val="FFFF99"/>
              </a:solidFill>
              <a:latin typeface="Verdana" pitchFamily="34" charset="0"/>
            </a:endParaRPr>
          </a:p>
          <a:p>
            <a:pPr>
              <a:buFontTx/>
              <a:buNone/>
            </a:pPr>
            <a:r>
              <a:rPr lang="en-US" altLang="en-US" sz="1800" dirty="0">
                <a:solidFill>
                  <a:srgbClr val="FFFF99"/>
                </a:solidFill>
                <a:latin typeface="Verdana" pitchFamily="34" charset="0"/>
              </a:rPr>
              <a:t>    </a:t>
            </a:r>
            <a:r>
              <a:rPr lang="en-US" altLang="en-US" sz="1800" dirty="0" smtClean="0">
                <a:solidFill>
                  <a:srgbClr val="FFFF99"/>
                </a:solidFill>
                <a:latin typeface="Verdana" pitchFamily="34" charset="0"/>
              </a:rPr>
              <a:t>while (here </a:t>
            </a:r>
            <a:r>
              <a:rPr lang="en-US" altLang="en-US" sz="1800" dirty="0">
                <a:solidFill>
                  <a:srgbClr val="FFFF99"/>
                </a:solidFill>
                <a:latin typeface="Verdana" pitchFamily="34" charset="0"/>
              </a:rPr>
              <a:t>!= </a:t>
            </a:r>
            <a:r>
              <a:rPr lang="en-US" altLang="en-US" sz="1800" dirty="0" smtClean="0">
                <a:solidFill>
                  <a:srgbClr val="FFFF99"/>
                </a:solidFill>
                <a:latin typeface="Verdana" pitchFamily="34" charset="0"/>
              </a:rPr>
              <a:t>null) {</a:t>
            </a:r>
            <a:endParaRPr lang="en-US" altLang="en-US" sz="1800" dirty="0">
              <a:solidFill>
                <a:srgbClr val="FFFF99"/>
              </a:solidFill>
              <a:latin typeface="Verdana" pitchFamily="34" charset="0"/>
            </a:endParaRPr>
          </a:p>
          <a:p>
            <a:pPr>
              <a:buFontTx/>
              <a:buNone/>
            </a:pPr>
            <a:r>
              <a:rPr lang="en-US" altLang="en-US" sz="1800" dirty="0">
                <a:solidFill>
                  <a:srgbClr val="FFFF99"/>
                </a:solidFill>
                <a:latin typeface="Verdana" pitchFamily="34" charset="0"/>
              </a:rPr>
              <a:t>        if (</a:t>
            </a:r>
            <a:r>
              <a:rPr lang="en-US" altLang="en-US" sz="1800" dirty="0" err="1" smtClean="0">
                <a:solidFill>
                  <a:srgbClr val="FFFF99"/>
                </a:solidFill>
                <a:latin typeface="Verdana" pitchFamily="34" charset="0"/>
              </a:rPr>
              <a:t>here.element</a:t>
            </a:r>
            <a:r>
              <a:rPr lang="en-US" altLang="en-US" sz="1800" dirty="0" smtClean="0">
                <a:solidFill>
                  <a:srgbClr val="FFFF99"/>
                </a:solidFill>
                <a:latin typeface="Verdana" pitchFamily="34" charset="0"/>
              </a:rPr>
              <a:t> == value) </a:t>
            </a:r>
            <a:r>
              <a:rPr lang="en-US" altLang="en-US" sz="1800" dirty="0">
                <a:solidFill>
                  <a:srgbClr val="FFFF99"/>
                </a:solidFill>
                <a:latin typeface="Verdana" pitchFamily="34" charset="0"/>
              </a:rPr>
              <a:t>{</a:t>
            </a:r>
          </a:p>
          <a:p>
            <a:pPr>
              <a:buFontTx/>
              <a:buNone/>
            </a:pPr>
            <a:r>
              <a:rPr lang="en-US" altLang="en-US" sz="1800" dirty="0">
                <a:solidFill>
                  <a:srgbClr val="FFFF99"/>
                </a:solidFill>
                <a:latin typeface="Verdana" pitchFamily="34" charset="0"/>
              </a:rPr>
              <a:t>            </a:t>
            </a:r>
            <a:r>
              <a:rPr lang="en-US" altLang="en-US" sz="1800" dirty="0" err="1" smtClean="0">
                <a:solidFill>
                  <a:srgbClr val="FFFF99"/>
                </a:solidFill>
                <a:latin typeface="Verdana" pitchFamily="34" charset="0"/>
              </a:rPr>
              <a:t>node.next</a:t>
            </a:r>
            <a:r>
              <a:rPr lang="en-US" altLang="en-US" sz="1800" dirty="0" smtClean="0">
                <a:solidFill>
                  <a:srgbClr val="FFFF99"/>
                </a:solidFill>
                <a:latin typeface="Verdana" pitchFamily="34" charset="0"/>
              </a:rPr>
              <a:t> </a:t>
            </a:r>
            <a:r>
              <a:rPr lang="en-US" altLang="en-US" sz="1800" dirty="0">
                <a:solidFill>
                  <a:srgbClr val="FFFF99"/>
                </a:solidFill>
                <a:latin typeface="Verdana" pitchFamily="34" charset="0"/>
              </a:rPr>
              <a:t>= </a:t>
            </a:r>
            <a:r>
              <a:rPr lang="en-US" altLang="en-US" sz="1800" dirty="0" err="1" smtClean="0">
                <a:solidFill>
                  <a:srgbClr val="FFFF99"/>
                </a:solidFill>
                <a:latin typeface="Verdana" pitchFamily="34" charset="0"/>
              </a:rPr>
              <a:t>here.next</a:t>
            </a:r>
            <a:r>
              <a:rPr lang="en-US" altLang="en-US" sz="1800" dirty="0" smtClean="0">
                <a:solidFill>
                  <a:srgbClr val="FFFF99"/>
                </a:solidFill>
                <a:latin typeface="Verdana" pitchFamily="34" charset="0"/>
              </a:rPr>
              <a:t>;</a:t>
            </a:r>
            <a:endParaRPr lang="en-US" altLang="en-US" sz="1800" dirty="0">
              <a:solidFill>
                <a:srgbClr val="FFFF99"/>
              </a:solidFill>
              <a:latin typeface="Verdana" pitchFamily="34" charset="0"/>
            </a:endParaRPr>
          </a:p>
          <a:p>
            <a:pPr>
              <a:buFontTx/>
              <a:buNone/>
            </a:pPr>
            <a:r>
              <a:rPr lang="en-US" altLang="en-US" sz="1800" dirty="0">
                <a:solidFill>
                  <a:srgbClr val="FFFF99"/>
                </a:solidFill>
                <a:latin typeface="Verdana" pitchFamily="34" charset="0"/>
              </a:rPr>
              <a:t>            </a:t>
            </a:r>
            <a:r>
              <a:rPr lang="en-US" altLang="en-US" sz="1800" dirty="0" err="1" smtClean="0">
                <a:solidFill>
                  <a:srgbClr val="FFFF99"/>
                </a:solidFill>
                <a:latin typeface="Verdana" pitchFamily="34" charset="0"/>
              </a:rPr>
              <a:t>here.next</a:t>
            </a:r>
            <a:r>
              <a:rPr lang="en-US" altLang="en-US" sz="1800" dirty="0" smtClean="0">
                <a:solidFill>
                  <a:srgbClr val="FFFF99"/>
                </a:solidFill>
                <a:latin typeface="Verdana" pitchFamily="34" charset="0"/>
              </a:rPr>
              <a:t> </a:t>
            </a:r>
            <a:r>
              <a:rPr lang="en-US" altLang="en-US" sz="1800" dirty="0">
                <a:solidFill>
                  <a:srgbClr val="FFFF99"/>
                </a:solidFill>
                <a:latin typeface="Verdana" pitchFamily="34" charset="0"/>
              </a:rPr>
              <a:t>= node</a:t>
            </a:r>
            <a:r>
              <a:rPr lang="en-US" altLang="en-US" sz="1800" dirty="0" smtClean="0">
                <a:solidFill>
                  <a:srgbClr val="FFFF99"/>
                </a:solidFill>
                <a:latin typeface="Verdana" pitchFamily="34" charset="0"/>
              </a:rPr>
              <a:t>;</a:t>
            </a:r>
          </a:p>
          <a:p>
            <a:pPr>
              <a:buFontTx/>
              <a:buNone/>
            </a:pPr>
            <a:r>
              <a:rPr lang="en-US" altLang="en-US" sz="1800" dirty="0">
                <a:solidFill>
                  <a:srgbClr val="FFFF99"/>
                </a:solidFill>
                <a:latin typeface="Verdana" pitchFamily="34" charset="0"/>
              </a:rPr>
              <a:t>	</a:t>
            </a:r>
            <a:r>
              <a:rPr lang="en-US" altLang="en-US" sz="1800" dirty="0" smtClean="0">
                <a:solidFill>
                  <a:srgbClr val="FFFF99"/>
                </a:solidFill>
                <a:latin typeface="Verdana" pitchFamily="34" charset="0"/>
              </a:rPr>
              <a:t>	 // stop the checks and return to the calling method</a:t>
            </a:r>
            <a:endParaRPr lang="en-US" altLang="en-US" sz="1800" dirty="0">
              <a:solidFill>
                <a:srgbClr val="FFFF99"/>
              </a:solidFill>
              <a:latin typeface="Verdana" pitchFamily="34" charset="0"/>
            </a:endParaRPr>
          </a:p>
          <a:p>
            <a:pPr>
              <a:buFontTx/>
              <a:buNone/>
            </a:pPr>
            <a:r>
              <a:rPr lang="en-US" altLang="en-US" sz="1800" dirty="0">
                <a:solidFill>
                  <a:srgbClr val="FFFF99"/>
                </a:solidFill>
                <a:latin typeface="Verdana" pitchFamily="34" charset="0"/>
              </a:rPr>
              <a:t>            return;</a:t>
            </a:r>
          </a:p>
          <a:p>
            <a:pPr>
              <a:buFontTx/>
              <a:buNone/>
            </a:pPr>
            <a:r>
              <a:rPr lang="en-US" altLang="en-US" sz="1800" dirty="0">
                <a:solidFill>
                  <a:srgbClr val="FFFF99"/>
                </a:solidFill>
                <a:latin typeface="Verdana" pitchFamily="34" charset="0"/>
              </a:rPr>
              <a:t>        }</a:t>
            </a:r>
            <a:r>
              <a:rPr lang="en-US" altLang="en-US" sz="1800" dirty="0">
                <a:solidFill>
                  <a:srgbClr val="99CCFF"/>
                </a:solidFill>
                <a:latin typeface="Verdana" pitchFamily="34" charset="0"/>
              </a:rPr>
              <a:t> </a:t>
            </a:r>
            <a:r>
              <a:rPr lang="en-US" altLang="en-US" sz="1800" dirty="0">
                <a:solidFill>
                  <a:srgbClr val="00FF00"/>
                </a:solidFill>
                <a:latin typeface="Verdana" pitchFamily="34" charset="0"/>
              </a:rPr>
              <a:t>// </a:t>
            </a:r>
            <a:r>
              <a:rPr lang="en-US" altLang="en-US" sz="1800" dirty="0" smtClean="0">
                <a:solidFill>
                  <a:srgbClr val="00FF00"/>
                </a:solidFill>
                <a:latin typeface="Verdana" pitchFamily="34" charset="0"/>
              </a:rPr>
              <a:t>if</a:t>
            </a:r>
          </a:p>
          <a:p>
            <a:pPr>
              <a:buFontTx/>
              <a:buNone/>
            </a:pPr>
            <a:r>
              <a:rPr lang="en-US" altLang="en-US" sz="1800" dirty="0">
                <a:solidFill>
                  <a:srgbClr val="00FF00"/>
                </a:solidFill>
                <a:latin typeface="Verdana" pitchFamily="34" charset="0"/>
              </a:rPr>
              <a:t> </a:t>
            </a:r>
            <a:r>
              <a:rPr lang="en-US" altLang="en-US" sz="1800" dirty="0" smtClean="0">
                <a:solidFill>
                  <a:srgbClr val="00FF00"/>
                </a:solidFill>
                <a:latin typeface="Verdana" pitchFamily="34" charset="0"/>
              </a:rPr>
              <a:t>       </a:t>
            </a:r>
            <a:r>
              <a:rPr lang="en-US" altLang="en-US" sz="1800" dirty="0" smtClean="0">
                <a:solidFill>
                  <a:srgbClr val="FFFF99"/>
                </a:solidFill>
                <a:latin typeface="Verdana" pitchFamily="34" charset="0"/>
              </a:rPr>
              <a:t>here = </a:t>
            </a:r>
            <a:r>
              <a:rPr lang="en-US" altLang="en-US" sz="1800" dirty="0" err="1" smtClean="0">
                <a:solidFill>
                  <a:srgbClr val="FFFF99"/>
                </a:solidFill>
                <a:latin typeface="Verdana" pitchFamily="34" charset="0"/>
              </a:rPr>
              <a:t>here.next</a:t>
            </a:r>
            <a:r>
              <a:rPr lang="en-US" altLang="en-US" sz="1800" dirty="0" smtClean="0">
                <a:solidFill>
                  <a:srgbClr val="FFFF99"/>
                </a:solidFill>
                <a:latin typeface="Verdana" pitchFamily="34" charset="0"/>
              </a:rPr>
              <a:t>;</a:t>
            </a:r>
          </a:p>
          <a:p>
            <a:pPr>
              <a:buFontTx/>
              <a:buNone/>
            </a:pPr>
            <a:r>
              <a:rPr lang="en-US" altLang="en-US" sz="1800" dirty="0" smtClean="0">
                <a:solidFill>
                  <a:srgbClr val="FFFF99"/>
                </a:solidFill>
                <a:latin typeface="Verdana" pitchFamily="34" charset="0"/>
              </a:rPr>
              <a:t>    </a:t>
            </a:r>
            <a:r>
              <a:rPr lang="en-US" altLang="en-US" sz="1800" dirty="0">
                <a:solidFill>
                  <a:srgbClr val="FFFF99"/>
                </a:solidFill>
                <a:latin typeface="Verdana" pitchFamily="34" charset="0"/>
              </a:rPr>
              <a:t>}</a:t>
            </a:r>
            <a:r>
              <a:rPr lang="en-US" altLang="en-US" sz="1800" dirty="0">
                <a:solidFill>
                  <a:srgbClr val="99CCFF"/>
                </a:solidFill>
                <a:latin typeface="Verdana" pitchFamily="34" charset="0"/>
              </a:rPr>
              <a:t> </a:t>
            </a:r>
            <a:r>
              <a:rPr lang="en-US" altLang="en-US" sz="1800" dirty="0">
                <a:solidFill>
                  <a:srgbClr val="00FF00"/>
                </a:solidFill>
                <a:latin typeface="Verdana" pitchFamily="34" charset="0"/>
              </a:rPr>
              <a:t>// for</a:t>
            </a:r>
          </a:p>
          <a:p>
            <a:pPr>
              <a:buFontTx/>
              <a:buNone/>
            </a:pPr>
            <a:r>
              <a:rPr lang="en-US" altLang="en-US" sz="1800" dirty="0">
                <a:solidFill>
                  <a:srgbClr val="FFFF99"/>
                </a:solidFill>
                <a:latin typeface="Verdana" pitchFamily="34" charset="0"/>
              </a:rPr>
              <a:t>    </a:t>
            </a:r>
            <a:r>
              <a:rPr lang="en-US" altLang="en-US" sz="1800" dirty="0">
                <a:solidFill>
                  <a:srgbClr val="00FF00"/>
                </a:solidFill>
                <a:latin typeface="Verdana" pitchFamily="34" charset="0"/>
              </a:rPr>
              <a:t>// Couldn't insert--do something reasonable!</a:t>
            </a:r>
          </a:p>
          <a:p>
            <a:pPr>
              <a:buFontTx/>
              <a:buNone/>
            </a:pPr>
            <a:r>
              <a:rPr lang="en-US" altLang="en-US" sz="1800" dirty="0">
                <a:solidFill>
                  <a:srgbClr val="FFFF99"/>
                </a:solidFill>
                <a:latin typeface="Verdana" pitchFamily="34"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2"/>
          </p:nvPr>
        </p:nvSpPr>
        <p:spPr/>
        <p:txBody>
          <a:bodyPr/>
          <a:lstStyle/>
          <a:p>
            <a:fld id="{DD7D735A-C23F-4007-88F7-6E8F65830C73}" type="slidenum">
              <a:rPr lang="en-US" altLang="en-US"/>
              <a:pPr/>
              <a:t>21</a:t>
            </a:fld>
            <a:endParaRPr lang="en-US" altLang="en-US"/>
          </a:p>
        </p:txBody>
      </p:sp>
      <p:sp>
        <p:nvSpPr>
          <p:cNvPr id="23554" name="Rectangle 2"/>
          <p:cNvSpPr>
            <a:spLocks noGrp="1" noChangeArrowheads="1"/>
          </p:cNvSpPr>
          <p:nvPr>
            <p:ph type="title"/>
          </p:nvPr>
        </p:nvSpPr>
        <p:spPr/>
        <p:txBody>
          <a:bodyPr/>
          <a:lstStyle/>
          <a:p>
            <a:r>
              <a:rPr lang="en-US" altLang="en-US"/>
              <a:t>Inserting after (animation)</a:t>
            </a:r>
          </a:p>
        </p:txBody>
      </p:sp>
      <p:grpSp>
        <p:nvGrpSpPr>
          <p:cNvPr id="23555" name="Group 3"/>
          <p:cNvGrpSpPr>
            <a:grpSpLocks/>
          </p:cNvGrpSpPr>
          <p:nvPr/>
        </p:nvGrpSpPr>
        <p:grpSpPr bwMode="auto">
          <a:xfrm>
            <a:off x="685800" y="2971800"/>
            <a:ext cx="7543800" cy="1087438"/>
            <a:chOff x="432" y="2243"/>
            <a:chExt cx="4752" cy="685"/>
          </a:xfrm>
        </p:grpSpPr>
        <p:grpSp>
          <p:nvGrpSpPr>
            <p:cNvPr id="23556" name="Group 4"/>
            <p:cNvGrpSpPr>
              <a:grpSpLocks/>
            </p:cNvGrpSpPr>
            <p:nvPr/>
          </p:nvGrpSpPr>
          <p:grpSpPr bwMode="auto">
            <a:xfrm>
              <a:off x="4272" y="2682"/>
              <a:ext cx="912" cy="243"/>
              <a:chOff x="3792" y="3501"/>
              <a:chExt cx="912" cy="243"/>
            </a:xfrm>
          </p:grpSpPr>
          <p:sp>
            <p:nvSpPr>
              <p:cNvPr id="23557" name="Rectangle 5"/>
              <p:cNvSpPr>
                <a:spLocks noChangeArrowheads="1"/>
              </p:cNvSpPr>
              <p:nvPr/>
            </p:nvSpPr>
            <p:spPr bwMode="auto">
              <a:xfrm>
                <a:off x="3792" y="3502"/>
                <a:ext cx="623"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three</a:t>
                </a:r>
              </a:p>
            </p:txBody>
          </p:sp>
          <p:sp>
            <p:nvSpPr>
              <p:cNvPr id="23558" name="Rectangle 6"/>
              <p:cNvSpPr>
                <a:spLocks noChangeArrowheads="1"/>
              </p:cNvSpPr>
              <p:nvPr/>
            </p:nvSpPr>
            <p:spPr bwMode="auto">
              <a:xfrm>
                <a:off x="4416" y="3501"/>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59" name="Oval 7"/>
              <p:cNvSpPr>
                <a:spLocks noChangeArrowheads="1"/>
              </p:cNvSpPr>
              <p:nvPr/>
            </p:nvSpPr>
            <p:spPr bwMode="auto">
              <a:xfrm>
                <a:off x="4512" y="3552"/>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23560" name="Group 8"/>
            <p:cNvGrpSpPr>
              <a:grpSpLocks/>
            </p:cNvGrpSpPr>
            <p:nvPr/>
          </p:nvGrpSpPr>
          <p:grpSpPr bwMode="auto">
            <a:xfrm>
              <a:off x="3024" y="2682"/>
              <a:ext cx="1248" cy="243"/>
              <a:chOff x="2544" y="3501"/>
              <a:chExt cx="1248" cy="243"/>
            </a:xfrm>
          </p:grpSpPr>
          <p:sp>
            <p:nvSpPr>
              <p:cNvPr id="23561" name="Rectangle 9"/>
              <p:cNvSpPr>
                <a:spLocks noChangeArrowheads="1"/>
              </p:cNvSpPr>
              <p:nvPr/>
            </p:nvSpPr>
            <p:spPr bwMode="auto">
              <a:xfrm>
                <a:off x="2544" y="3502"/>
                <a:ext cx="623"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two</a:t>
                </a:r>
              </a:p>
            </p:txBody>
          </p:sp>
          <p:sp>
            <p:nvSpPr>
              <p:cNvPr id="23562" name="Rectangle 10"/>
              <p:cNvSpPr>
                <a:spLocks noChangeArrowheads="1"/>
              </p:cNvSpPr>
              <p:nvPr/>
            </p:nvSpPr>
            <p:spPr bwMode="auto">
              <a:xfrm>
                <a:off x="3168" y="3501"/>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63" name="Oval 11"/>
              <p:cNvSpPr>
                <a:spLocks noChangeArrowheads="1"/>
              </p:cNvSpPr>
              <p:nvPr/>
            </p:nvSpPr>
            <p:spPr bwMode="auto">
              <a:xfrm>
                <a:off x="3264" y="3552"/>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64" name="Line 12"/>
              <p:cNvSpPr>
                <a:spLocks noChangeShapeType="1"/>
              </p:cNvSpPr>
              <p:nvPr/>
            </p:nvSpPr>
            <p:spPr bwMode="auto">
              <a:xfrm>
                <a:off x="3312" y="3600"/>
                <a:ext cx="480"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23565" name="Group 13"/>
            <p:cNvGrpSpPr>
              <a:grpSpLocks/>
            </p:cNvGrpSpPr>
            <p:nvPr/>
          </p:nvGrpSpPr>
          <p:grpSpPr bwMode="auto">
            <a:xfrm>
              <a:off x="1776" y="2685"/>
              <a:ext cx="1248" cy="243"/>
              <a:chOff x="1296" y="3504"/>
              <a:chExt cx="1248" cy="243"/>
            </a:xfrm>
          </p:grpSpPr>
          <p:sp>
            <p:nvSpPr>
              <p:cNvPr id="23566" name="Rectangle 14"/>
              <p:cNvSpPr>
                <a:spLocks noChangeArrowheads="1"/>
              </p:cNvSpPr>
              <p:nvPr/>
            </p:nvSpPr>
            <p:spPr bwMode="auto">
              <a:xfrm>
                <a:off x="1296" y="3505"/>
                <a:ext cx="623"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one</a:t>
                </a:r>
              </a:p>
            </p:txBody>
          </p:sp>
          <p:sp>
            <p:nvSpPr>
              <p:cNvPr id="23567" name="Rectangle 15"/>
              <p:cNvSpPr>
                <a:spLocks noChangeArrowheads="1"/>
              </p:cNvSpPr>
              <p:nvPr/>
            </p:nvSpPr>
            <p:spPr bwMode="auto">
              <a:xfrm>
                <a:off x="1920" y="3504"/>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68" name="Oval 16"/>
              <p:cNvSpPr>
                <a:spLocks noChangeArrowheads="1"/>
              </p:cNvSpPr>
              <p:nvPr/>
            </p:nvSpPr>
            <p:spPr bwMode="auto">
              <a:xfrm>
                <a:off x="2016" y="3555"/>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69" name="Line 17"/>
              <p:cNvSpPr>
                <a:spLocks noChangeShapeType="1"/>
              </p:cNvSpPr>
              <p:nvPr/>
            </p:nvSpPr>
            <p:spPr bwMode="auto">
              <a:xfrm>
                <a:off x="2064" y="3603"/>
                <a:ext cx="480"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23570" name="Group 18"/>
            <p:cNvGrpSpPr>
              <a:grpSpLocks/>
            </p:cNvGrpSpPr>
            <p:nvPr/>
          </p:nvGrpSpPr>
          <p:grpSpPr bwMode="auto">
            <a:xfrm>
              <a:off x="432" y="2243"/>
              <a:ext cx="1152" cy="250"/>
              <a:chOff x="432" y="3062"/>
              <a:chExt cx="1152" cy="250"/>
            </a:xfrm>
          </p:grpSpPr>
          <p:grpSp>
            <p:nvGrpSpPr>
              <p:cNvPr id="23571" name="Group 19"/>
              <p:cNvGrpSpPr>
                <a:grpSpLocks/>
              </p:cNvGrpSpPr>
              <p:nvPr/>
            </p:nvGrpSpPr>
            <p:grpSpPr bwMode="auto">
              <a:xfrm>
                <a:off x="1296" y="3072"/>
                <a:ext cx="288" cy="240"/>
                <a:chOff x="960" y="1584"/>
                <a:chExt cx="288" cy="240"/>
              </a:xfrm>
            </p:grpSpPr>
            <p:sp>
              <p:nvSpPr>
                <p:cNvPr id="23572" name="Oval 20"/>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73" name="Rectangle 21"/>
                <p:cNvSpPr>
                  <a:spLocks noChangeArrowheads="1"/>
                </p:cNvSpPr>
                <p:nvPr/>
              </p:nvSpPr>
              <p:spPr bwMode="auto">
                <a:xfrm>
                  <a:off x="960" y="1584"/>
                  <a:ext cx="288" cy="2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23574" name="Text Box 22"/>
              <p:cNvSpPr txBox="1">
                <a:spLocks noChangeArrowheads="1"/>
              </p:cNvSpPr>
              <p:nvPr/>
            </p:nvSpPr>
            <p:spPr bwMode="auto">
              <a:xfrm>
                <a:off x="432" y="3062"/>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a:solidFill>
                      <a:srgbClr val="FFFF99"/>
                    </a:solidFill>
                    <a:latin typeface="Verdana" pitchFamily="34" charset="0"/>
                  </a:rPr>
                  <a:t>numerals</a:t>
                </a:r>
              </a:p>
            </p:txBody>
          </p:sp>
        </p:grpSp>
        <p:sp>
          <p:nvSpPr>
            <p:cNvPr id="23575" name="Line 23"/>
            <p:cNvSpPr>
              <a:spLocks noChangeShapeType="1"/>
            </p:cNvSpPr>
            <p:nvPr/>
          </p:nvSpPr>
          <p:spPr bwMode="auto">
            <a:xfrm>
              <a:off x="1440" y="2349"/>
              <a:ext cx="336" cy="336"/>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23581" name="Group 29"/>
          <p:cNvGrpSpPr>
            <a:grpSpLocks/>
          </p:cNvGrpSpPr>
          <p:nvPr/>
        </p:nvGrpSpPr>
        <p:grpSpPr bwMode="auto">
          <a:xfrm>
            <a:off x="4800600" y="1905000"/>
            <a:ext cx="2209800" cy="396875"/>
            <a:chOff x="3984" y="2160"/>
            <a:chExt cx="1392" cy="250"/>
          </a:xfrm>
        </p:grpSpPr>
        <p:grpSp>
          <p:nvGrpSpPr>
            <p:cNvPr id="23576" name="Group 24"/>
            <p:cNvGrpSpPr>
              <a:grpSpLocks/>
            </p:cNvGrpSpPr>
            <p:nvPr/>
          </p:nvGrpSpPr>
          <p:grpSpPr bwMode="auto">
            <a:xfrm>
              <a:off x="4511" y="2160"/>
              <a:ext cx="865" cy="243"/>
              <a:chOff x="4416" y="2160"/>
              <a:chExt cx="865" cy="243"/>
            </a:xfrm>
          </p:grpSpPr>
          <p:sp>
            <p:nvSpPr>
              <p:cNvPr id="23577" name="Rectangle 25"/>
              <p:cNvSpPr>
                <a:spLocks noChangeArrowheads="1"/>
              </p:cNvSpPr>
              <p:nvPr/>
            </p:nvSpPr>
            <p:spPr bwMode="auto">
              <a:xfrm>
                <a:off x="4416" y="2161"/>
                <a:ext cx="576"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2.5</a:t>
                </a:r>
              </a:p>
            </p:txBody>
          </p:sp>
          <p:sp>
            <p:nvSpPr>
              <p:cNvPr id="23578" name="Rectangle 26"/>
              <p:cNvSpPr>
                <a:spLocks noChangeArrowheads="1"/>
              </p:cNvSpPr>
              <p:nvPr/>
            </p:nvSpPr>
            <p:spPr bwMode="auto">
              <a:xfrm>
                <a:off x="4993" y="2160"/>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79" name="Oval 27"/>
              <p:cNvSpPr>
                <a:spLocks noChangeArrowheads="1"/>
              </p:cNvSpPr>
              <p:nvPr/>
            </p:nvSpPr>
            <p:spPr bwMode="auto">
              <a:xfrm>
                <a:off x="5089" y="2211"/>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23580" name="Text Box 28"/>
            <p:cNvSpPr txBox="1">
              <a:spLocks noChangeArrowheads="1"/>
            </p:cNvSpPr>
            <p:nvPr/>
          </p:nvSpPr>
          <p:spPr bwMode="auto">
            <a:xfrm>
              <a:off x="3984" y="2160"/>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a:solidFill>
                    <a:srgbClr val="FFFF99"/>
                  </a:solidFill>
                  <a:latin typeface="Verdana" pitchFamily="34" charset="0"/>
                </a:rPr>
                <a:t>node</a:t>
              </a:r>
              <a:endParaRPr lang="en-US" altLang="en-US" sz="2400">
                <a:solidFill>
                  <a:srgbClr val="FFFF99"/>
                </a:solidFill>
                <a:latin typeface="Verdana" pitchFamily="34" charset="0"/>
              </a:endParaRPr>
            </a:p>
          </p:txBody>
        </p:sp>
      </p:grpSp>
      <p:sp>
        <p:nvSpPr>
          <p:cNvPr id="23583" name="Text Box 31"/>
          <p:cNvSpPr txBox="1">
            <a:spLocks noChangeArrowheads="1"/>
          </p:cNvSpPr>
          <p:nvPr/>
        </p:nvSpPr>
        <p:spPr bwMode="auto">
          <a:xfrm>
            <a:off x="762000" y="4495800"/>
            <a:ext cx="739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800"/>
              <a:t>Find the node you want to insert after</a:t>
            </a:r>
            <a:endParaRPr lang="en-US" altLang="en-US" sz="2400"/>
          </a:p>
        </p:txBody>
      </p:sp>
      <p:sp>
        <p:nvSpPr>
          <p:cNvPr id="23584" name="Text Box 32"/>
          <p:cNvSpPr txBox="1">
            <a:spLocks noChangeArrowheads="1"/>
          </p:cNvSpPr>
          <p:nvPr/>
        </p:nvSpPr>
        <p:spPr bwMode="auto">
          <a:xfrm>
            <a:off x="762000" y="50292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b="1" i="1"/>
              <a:t>First,</a:t>
            </a:r>
            <a:r>
              <a:rPr lang="en-US" altLang="en-US" sz="2400" i="1"/>
              <a:t> </a:t>
            </a:r>
            <a:r>
              <a:rPr lang="en-US" altLang="en-US" sz="2400"/>
              <a:t>copy the link from the node that's already in the list</a:t>
            </a:r>
          </a:p>
        </p:txBody>
      </p:sp>
      <p:sp>
        <p:nvSpPr>
          <p:cNvPr id="23585" name="Text Box 33"/>
          <p:cNvSpPr txBox="1">
            <a:spLocks noChangeArrowheads="1"/>
          </p:cNvSpPr>
          <p:nvPr/>
        </p:nvSpPr>
        <p:spPr bwMode="auto">
          <a:xfrm>
            <a:off x="762000" y="55626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b="1" i="1"/>
              <a:t>Then,</a:t>
            </a:r>
            <a:r>
              <a:rPr lang="en-US" altLang="en-US" sz="2400"/>
              <a:t> change the link in the node that's already in the list </a:t>
            </a:r>
          </a:p>
        </p:txBody>
      </p:sp>
      <p:sp>
        <p:nvSpPr>
          <p:cNvPr id="23586" name="Freeform 34"/>
          <p:cNvSpPr>
            <a:spLocks/>
          </p:cNvSpPr>
          <p:nvPr/>
        </p:nvSpPr>
        <p:spPr bwMode="auto">
          <a:xfrm>
            <a:off x="6019800" y="2319338"/>
            <a:ext cx="733425" cy="1490662"/>
          </a:xfrm>
          <a:custGeom>
            <a:avLst/>
            <a:gdLst>
              <a:gd name="T0" fmla="*/ 0 w 462"/>
              <a:gd name="T1" fmla="*/ 939 h 939"/>
              <a:gd name="T2" fmla="*/ 39 w 462"/>
              <a:gd name="T3" fmla="*/ 554 h 939"/>
              <a:gd name="T4" fmla="*/ 231 w 462"/>
              <a:gd name="T5" fmla="*/ 208 h 939"/>
              <a:gd name="T6" fmla="*/ 462 w 462"/>
              <a:gd name="T7" fmla="*/ 0 h 939"/>
            </a:gdLst>
            <a:ahLst/>
            <a:cxnLst>
              <a:cxn ang="0">
                <a:pos x="T0" y="T1"/>
              </a:cxn>
              <a:cxn ang="0">
                <a:pos x="T2" y="T3"/>
              </a:cxn>
              <a:cxn ang="0">
                <a:pos x="T4" y="T5"/>
              </a:cxn>
              <a:cxn ang="0">
                <a:pos x="T6" y="T7"/>
              </a:cxn>
            </a:cxnLst>
            <a:rect l="0" t="0" r="r" b="b"/>
            <a:pathLst>
              <a:path w="462" h="939">
                <a:moveTo>
                  <a:pt x="0" y="939"/>
                </a:moveTo>
                <a:cubicBezTo>
                  <a:pt x="6" y="875"/>
                  <a:pt x="0" y="676"/>
                  <a:pt x="39" y="554"/>
                </a:cubicBezTo>
                <a:cubicBezTo>
                  <a:pt x="78" y="432"/>
                  <a:pt x="161" y="300"/>
                  <a:pt x="231" y="208"/>
                </a:cubicBezTo>
                <a:cubicBezTo>
                  <a:pt x="301" y="116"/>
                  <a:pt x="414" y="43"/>
                  <a:pt x="462" y="0"/>
                </a:cubicBezTo>
              </a:path>
            </a:pathLst>
          </a:custGeom>
          <a:noFill/>
          <a:ln w="19050" cap="flat">
            <a:solidFill>
              <a:srgbClr val="FF9900"/>
            </a:solidFill>
            <a:prstDash val="dash"/>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87" name="Line 35"/>
          <p:cNvSpPr>
            <a:spLocks noChangeShapeType="1"/>
          </p:cNvSpPr>
          <p:nvPr/>
        </p:nvSpPr>
        <p:spPr bwMode="auto">
          <a:xfrm>
            <a:off x="6781800" y="2057400"/>
            <a:ext cx="152400" cy="16002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88" name="Line 36"/>
          <p:cNvSpPr>
            <a:spLocks noChangeShapeType="1"/>
          </p:cNvSpPr>
          <p:nvPr/>
        </p:nvSpPr>
        <p:spPr bwMode="auto">
          <a:xfrm flipH="1" flipV="1">
            <a:off x="5791200" y="2362200"/>
            <a:ext cx="228600" cy="14478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89" name="Freeform 37"/>
          <p:cNvSpPr>
            <a:spLocks/>
          </p:cNvSpPr>
          <p:nvPr/>
        </p:nvSpPr>
        <p:spPr bwMode="auto">
          <a:xfrm>
            <a:off x="6280150" y="3651250"/>
            <a:ext cx="501650" cy="381000"/>
          </a:xfrm>
          <a:custGeom>
            <a:avLst/>
            <a:gdLst>
              <a:gd name="T0" fmla="*/ 0 w 316"/>
              <a:gd name="T1" fmla="*/ 230 h 240"/>
              <a:gd name="T2" fmla="*/ 62 w 316"/>
              <a:gd name="T3" fmla="*/ 77 h 240"/>
              <a:gd name="T4" fmla="*/ 92 w 316"/>
              <a:gd name="T5" fmla="*/ 0 h 240"/>
              <a:gd name="T6" fmla="*/ 108 w 316"/>
              <a:gd name="T7" fmla="*/ 184 h 240"/>
              <a:gd name="T8" fmla="*/ 162 w 316"/>
              <a:gd name="T9" fmla="*/ 107 h 240"/>
              <a:gd name="T10" fmla="*/ 200 w 316"/>
              <a:gd name="T11" fmla="*/ 15 h 240"/>
              <a:gd name="T12" fmla="*/ 231 w 316"/>
              <a:gd name="T13" fmla="*/ 238 h 240"/>
              <a:gd name="T14" fmla="*/ 269 w 316"/>
              <a:gd name="T15" fmla="*/ 154 h 240"/>
              <a:gd name="T16" fmla="*/ 300 w 316"/>
              <a:gd name="T17" fmla="*/ 92 h 240"/>
              <a:gd name="T18" fmla="*/ 315 w 316"/>
              <a:gd name="T19" fmla="*/ 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6" h="240">
                <a:moveTo>
                  <a:pt x="0" y="230"/>
                </a:moveTo>
                <a:cubicBezTo>
                  <a:pt x="46" y="170"/>
                  <a:pt x="42" y="152"/>
                  <a:pt x="62" y="77"/>
                </a:cubicBezTo>
                <a:cubicBezTo>
                  <a:pt x="69" y="52"/>
                  <a:pt x="84" y="26"/>
                  <a:pt x="92" y="0"/>
                </a:cubicBezTo>
                <a:cubicBezTo>
                  <a:pt x="108" y="59"/>
                  <a:pt x="69" y="136"/>
                  <a:pt x="108" y="184"/>
                </a:cubicBezTo>
                <a:cubicBezTo>
                  <a:pt x="128" y="208"/>
                  <a:pt x="162" y="107"/>
                  <a:pt x="162" y="107"/>
                </a:cubicBezTo>
                <a:cubicBezTo>
                  <a:pt x="171" y="48"/>
                  <a:pt x="177" y="63"/>
                  <a:pt x="200" y="15"/>
                </a:cubicBezTo>
                <a:cubicBezTo>
                  <a:pt x="218" y="89"/>
                  <a:pt x="220" y="163"/>
                  <a:pt x="231" y="238"/>
                </a:cubicBezTo>
                <a:cubicBezTo>
                  <a:pt x="276" y="193"/>
                  <a:pt x="237" y="240"/>
                  <a:pt x="269" y="154"/>
                </a:cubicBezTo>
                <a:cubicBezTo>
                  <a:pt x="277" y="132"/>
                  <a:pt x="300" y="92"/>
                  <a:pt x="300" y="92"/>
                </a:cubicBezTo>
                <a:cubicBezTo>
                  <a:pt x="316" y="18"/>
                  <a:pt x="315" y="47"/>
                  <a:pt x="315" y="7"/>
                </a:cubicBezTo>
              </a:path>
            </a:pathLst>
          </a:custGeom>
          <a:noFill/>
          <a:ln w="19050" cmpd="sng">
            <a:solidFill>
              <a:srgbClr val="FF99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93" name="Rectangle 41"/>
          <p:cNvSpPr>
            <a:spLocks noChangeArrowheads="1"/>
          </p:cNvSpPr>
          <p:nvPr/>
        </p:nvSpPr>
        <p:spPr bwMode="auto">
          <a:xfrm>
            <a:off x="4724400" y="3581400"/>
            <a:ext cx="1600200" cy="533400"/>
          </a:xfrm>
          <a:prstGeom prst="rect">
            <a:avLst/>
          </a:prstGeom>
          <a:noFill/>
          <a:ln w="57150">
            <a:solidFill>
              <a:srgbClr val="FF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dissolve">
                                      <p:cBhvr>
                                        <p:cTn id="7" dur="500"/>
                                        <p:tgtEl>
                                          <p:spTgt spid="23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3581"/>
                                        </p:tgtEl>
                                        <p:attrNameLst>
                                          <p:attrName>style.visibility</p:attrName>
                                        </p:attrNameLst>
                                      </p:cBhvr>
                                      <p:to>
                                        <p:strVal val="visible"/>
                                      </p:to>
                                    </p:set>
                                    <p:animEffect transition="in" filter="dissolve">
                                      <p:cBhvr>
                                        <p:cTn id="12" dur="500"/>
                                        <p:tgtEl>
                                          <p:spTgt spid="235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83"/>
                                        </p:tgtEl>
                                        <p:attrNameLst>
                                          <p:attrName>style.visibility</p:attrName>
                                        </p:attrNameLst>
                                      </p:cBhvr>
                                      <p:to>
                                        <p:strVal val="visible"/>
                                      </p:to>
                                    </p:set>
                                    <p:animEffect transition="in" filter="wipe(left)">
                                      <p:cBhvr>
                                        <p:cTn id="17" dur="500"/>
                                        <p:tgtEl>
                                          <p:spTgt spid="235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3593"/>
                                        </p:tgtEl>
                                        <p:attrNameLst>
                                          <p:attrName>style.visibility</p:attrName>
                                        </p:attrNameLst>
                                      </p:cBhvr>
                                      <p:to>
                                        <p:strVal val="visible"/>
                                      </p:to>
                                    </p:set>
                                    <p:animEffect transition="in" filter="dissolve">
                                      <p:cBhvr>
                                        <p:cTn id="22" dur="500"/>
                                        <p:tgtEl>
                                          <p:spTgt spid="23593"/>
                                        </p:tgtEl>
                                      </p:cBhvr>
                                    </p:animEffect>
                                  </p:childTnLst>
                                  <p:subTnLst>
                                    <p:set>
                                      <p:cBhvr override="childStyle">
                                        <p:cTn dur="1" fill="hold" display="0" masterRel="nextClick" afterEffect="1"/>
                                        <p:tgtEl>
                                          <p:spTgt spid="23593"/>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84"/>
                                        </p:tgtEl>
                                        <p:attrNameLst>
                                          <p:attrName>style.visibility</p:attrName>
                                        </p:attrNameLst>
                                      </p:cBhvr>
                                      <p:to>
                                        <p:strVal val="visible"/>
                                      </p:to>
                                    </p:set>
                                    <p:animEffect transition="in" filter="wipe(left)">
                                      <p:cBhvr>
                                        <p:cTn id="27" dur="500"/>
                                        <p:tgtEl>
                                          <p:spTgt spid="235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586"/>
                                        </p:tgtEl>
                                        <p:attrNameLst>
                                          <p:attrName>style.visibility</p:attrName>
                                        </p:attrNameLst>
                                      </p:cBhvr>
                                      <p:to>
                                        <p:strVal val="visible"/>
                                      </p:to>
                                    </p:set>
                                    <p:animEffect transition="in" filter="wipe(down)">
                                      <p:cBhvr>
                                        <p:cTn id="32" dur="500"/>
                                        <p:tgtEl>
                                          <p:spTgt spid="23586"/>
                                        </p:tgtEl>
                                      </p:cBhvr>
                                    </p:animEffect>
                                  </p:childTnLst>
                                  <p:subTnLst>
                                    <p:set>
                                      <p:cBhvr override="childStyle">
                                        <p:cTn dur="1" fill="hold" display="0" masterRel="nextClick" afterEffect="1"/>
                                        <p:tgtEl>
                                          <p:spTgt spid="23586"/>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3587"/>
                                        </p:tgtEl>
                                        <p:attrNameLst>
                                          <p:attrName>style.visibility</p:attrName>
                                        </p:attrNameLst>
                                      </p:cBhvr>
                                      <p:to>
                                        <p:strVal val="visible"/>
                                      </p:to>
                                    </p:set>
                                    <p:animEffect transition="in" filter="wipe(up)">
                                      <p:cBhvr>
                                        <p:cTn id="37" dur="500"/>
                                        <p:tgtEl>
                                          <p:spTgt spid="2358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585"/>
                                        </p:tgtEl>
                                        <p:attrNameLst>
                                          <p:attrName>style.visibility</p:attrName>
                                        </p:attrNameLst>
                                      </p:cBhvr>
                                      <p:to>
                                        <p:strVal val="visible"/>
                                      </p:to>
                                    </p:set>
                                    <p:animEffect transition="in" filter="wipe(left)">
                                      <p:cBhvr>
                                        <p:cTn id="42" dur="500"/>
                                        <p:tgtEl>
                                          <p:spTgt spid="2358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3589"/>
                                        </p:tgtEl>
                                        <p:attrNameLst>
                                          <p:attrName>style.visibility</p:attrName>
                                        </p:attrNameLst>
                                      </p:cBhvr>
                                      <p:to>
                                        <p:strVal val="visible"/>
                                      </p:to>
                                    </p:set>
                                    <p:animEffect transition="in" filter="dissolve">
                                      <p:cBhvr>
                                        <p:cTn id="47" dur="500"/>
                                        <p:tgtEl>
                                          <p:spTgt spid="235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588"/>
                                        </p:tgtEl>
                                        <p:attrNameLst>
                                          <p:attrName>style.visibility</p:attrName>
                                        </p:attrNameLst>
                                      </p:cBhvr>
                                      <p:to>
                                        <p:strVal val="visible"/>
                                      </p:to>
                                    </p:set>
                                    <p:animEffect transition="in" filter="wipe(down)">
                                      <p:cBhvr>
                                        <p:cTn id="52" dur="500"/>
                                        <p:tgtEl>
                                          <p:spTgt spid="23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83" grpId="0" autoUpdateAnimBg="0"/>
      <p:bldP spid="23584" grpId="0" autoUpdateAnimBg="0"/>
      <p:bldP spid="23585" grpId="0" autoUpdateAnimBg="0"/>
      <p:bldP spid="23586" grpId="0" animBg="1"/>
      <p:bldP spid="23587" grpId="0" animBg="1"/>
      <p:bldP spid="23588" grpId="0" animBg="1"/>
      <p:bldP spid="23589" grpId="0" animBg="1"/>
      <p:bldP spid="2359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74CA5B7-6471-46BA-9424-62056888C22B}" type="slidenum">
              <a:rPr lang="en-US" altLang="en-US"/>
              <a:pPr/>
              <a:t>22</a:t>
            </a:fld>
            <a:endParaRPr lang="en-US" altLang="en-US"/>
          </a:p>
        </p:txBody>
      </p:sp>
      <p:sp>
        <p:nvSpPr>
          <p:cNvPr id="27650" name="Rectangle 2"/>
          <p:cNvSpPr>
            <a:spLocks noGrp="1" noChangeArrowheads="1"/>
          </p:cNvSpPr>
          <p:nvPr>
            <p:ph type="title"/>
          </p:nvPr>
        </p:nvSpPr>
        <p:spPr/>
        <p:txBody>
          <a:bodyPr/>
          <a:lstStyle/>
          <a:p>
            <a:r>
              <a:rPr lang="en-US" altLang="en-US"/>
              <a:t>Deleting a node from a SLL</a:t>
            </a:r>
          </a:p>
        </p:txBody>
      </p:sp>
      <p:sp>
        <p:nvSpPr>
          <p:cNvPr id="27651" name="Rectangle 3"/>
          <p:cNvSpPr>
            <a:spLocks noGrp="1" noChangeArrowheads="1"/>
          </p:cNvSpPr>
          <p:nvPr>
            <p:ph type="body" idx="1"/>
          </p:nvPr>
        </p:nvSpPr>
        <p:spPr/>
        <p:txBody>
          <a:bodyPr/>
          <a:lstStyle/>
          <a:p>
            <a:r>
              <a:rPr lang="en-US" altLang="en-US" dirty="0"/>
              <a:t>In order to delete a node from a SLL, you have to change the link in its </a:t>
            </a:r>
            <a:r>
              <a:rPr lang="en-US" altLang="en-US" i="1" dirty="0"/>
              <a:t>predecessor</a:t>
            </a:r>
            <a:endParaRPr lang="en-US" altLang="en-US" dirty="0"/>
          </a:p>
          <a:p>
            <a:r>
              <a:rPr lang="en-US" altLang="en-US" dirty="0"/>
              <a:t>This is slightly tricky, because you can’t follow a pointer </a:t>
            </a:r>
            <a:r>
              <a:rPr lang="en-US" altLang="en-US" dirty="0" smtClean="0"/>
              <a:t>backwards. One trick is to keep a reference to the </a:t>
            </a:r>
            <a:r>
              <a:rPr lang="en-US" altLang="en-US" i="1" dirty="0" smtClean="0"/>
              <a:t>predecessor</a:t>
            </a:r>
            <a:r>
              <a:rPr lang="en-US" altLang="en-US" dirty="0" smtClean="0"/>
              <a:t>.</a:t>
            </a:r>
            <a:endParaRPr lang="en-US" altLang="en-US" dirty="0"/>
          </a:p>
          <a:p>
            <a:r>
              <a:rPr lang="en-US" altLang="en-US" dirty="0"/>
              <a:t>Deleting the first node in a list is a special case, because the node’s predecessor is the list header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4"/>
          <p:cNvSpPr>
            <a:spLocks noGrp="1"/>
          </p:cNvSpPr>
          <p:nvPr>
            <p:ph type="sldNum" sz="quarter" idx="12"/>
          </p:nvPr>
        </p:nvSpPr>
        <p:spPr/>
        <p:txBody>
          <a:bodyPr/>
          <a:lstStyle/>
          <a:p>
            <a:fld id="{CA65D65F-A2C2-4819-90FD-4C10AF2503CC}" type="slidenum">
              <a:rPr lang="en-US" altLang="en-US"/>
              <a:pPr/>
              <a:t>23</a:t>
            </a:fld>
            <a:endParaRPr lang="en-US" altLang="en-US"/>
          </a:p>
        </p:txBody>
      </p:sp>
      <p:sp>
        <p:nvSpPr>
          <p:cNvPr id="28674" name="Rectangle 2"/>
          <p:cNvSpPr>
            <a:spLocks noGrp="1" noChangeArrowheads="1"/>
          </p:cNvSpPr>
          <p:nvPr>
            <p:ph type="title"/>
          </p:nvPr>
        </p:nvSpPr>
        <p:spPr/>
        <p:txBody>
          <a:bodyPr/>
          <a:lstStyle/>
          <a:p>
            <a:r>
              <a:rPr lang="en-US" altLang="en-US"/>
              <a:t>Deleting an element from a SLL</a:t>
            </a:r>
          </a:p>
        </p:txBody>
      </p:sp>
      <p:sp>
        <p:nvSpPr>
          <p:cNvPr id="28721" name="Freeform 49"/>
          <p:cNvSpPr>
            <a:spLocks/>
          </p:cNvSpPr>
          <p:nvPr/>
        </p:nvSpPr>
        <p:spPr bwMode="auto">
          <a:xfrm>
            <a:off x="2286000" y="2508250"/>
            <a:ext cx="2514600" cy="539750"/>
          </a:xfrm>
          <a:custGeom>
            <a:avLst/>
            <a:gdLst>
              <a:gd name="T0" fmla="*/ 0 w 1584"/>
              <a:gd name="T1" fmla="*/ 4 h 340"/>
              <a:gd name="T2" fmla="*/ 709 w 1584"/>
              <a:gd name="T3" fmla="*/ 16 h 340"/>
              <a:gd name="T4" fmla="*/ 1278 w 1584"/>
              <a:gd name="T5" fmla="*/ 101 h 340"/>
              <a:gd name="T6" fmla="*/ 1584 w 1584"/>
              <a:gd name="T7" fmla="*/ 340 h 340"/>
            </a:gdLst>
            <a:ahLst/>
            <a:cxnLst>
              <a:cxn ang="0">
                <a:pos x="T0" y="T1"/>
              </a:cxn>
              <a:cxn ang="0">
                <a:pos x="T2" y="T3"/>
              </a:cxn>
              <a:cxn ang="0">
                <a:pos x="T4" y="T5"/>
              </a:cxn>
              <a:cxn ang="0">
                <a:pos x="T6" y="T7"/>
              </a:cxn>
            </a:cxnLst>
            <a:rect l="0" t="0" r="r" b="b"/>
            <a:pathLst>
              <a:path w="1584" h="340">
                <a:moveTo>
                  <a:pt x="0" y="4"/>
                </a:moveTo>
                <a:cubicBezTo>
                  <a:pt x="118" y="6"/>
                  <a:pt x="496" y="0"/>
                  <a:pt x="709" y="16"/>
                </a:cubicBezTo>
                <a:cubicBezTo>
                  <a:pt x="922" y="32"/>
                  <a:pt x="1132" y="47"/>
                  <a:pt x="1278" y="101"/>
                </a:cubicBezTo>
                <a:cubicBezTo>
                  <a:pt x="1424" y="155"/>
                  <a:pt x="1520" y="290"/>
                  <a:pt x="1584" y="340"/>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723" name="Freeform 51"/>
          <p:cNvSpPr>
            <a:spLocks/>
          </p:cNvSpPr>
          <p:nvPr/>
        </p:nvSpPr>
        <p:spPr bwMode="auto">
          <a:xfrm>
            <a:off x="4038600" y="4705350"/>
            <a:ext cx="2744788" cy="492125"/>
          </a:xfrm>
          <a:custGeom>
            <a:avLst/>
            <a:gdLst>
              <a:gd name="T0" fmla="*/ 0 w 1729"/>
              <a:gd name="T1" fmla="*/ 310 h 310"/>
              <a:gd name="T2" fmla="*/ 150 w 1729"/>
              <a:gd name="T3" fmla="*/ 279 h 310"/>
              <a:gd name="T4" fmla="*/ 303 w 1729"/>
              <a:gd name="T5" fmla="*/ 193 h 310"/>
              <a:gd name="T6" fmla="*/ 493 w 1729"/>
              <a:gd name="T7" fmla="*/ 95 h 310"/>
              <a:gd name="T8" fmla="*/ 816 w 1729"/>
              <a:gd name="T9" fmla="*/ 22 h 310"/>
              <a:gd name="T10" fmla="*/ 1123 w 1729"/>
              <a:gd name="T11" fmla="*/ 4 h 310"/>
              <a:gd name="T12" fmla="*/ 1374 w 1729"/>
              <a:gd name="T13" fmla="*/ 46 h 310"/>
              <a:gd name="T14" fmla="*/ 1582 w 1729"/>
              <a:gd name="T15" fmla="*/ 120 h 310"/>
              <a:gd name="T16" fmla="*/ 1729 w 1729"/>
              <a:gd name="T17" fmla="*/ 21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9" h="310">
                <a:moveTo>
                  <a:pt x="0" y="310"/>
                </a:moveTo>
                <a:cubicBezTo>
                  <a:pt x="25" y="305"/>
                  <a:pt x="100" y="298"/>
                  <a:pt x="150" y="279"/>
                </a:cubicBezTo>
                <a:cubicBezTo>
                  <a:pt x="200" y="260"/>
                  <a:pt x="246" y="224"/>
                  <a:pt x="303" y="193"/>
                </a:cubicBezTo>
                <a:cubicBezTo>
                  <a:pt x="360" y="162"/>
                  <a:pt x="408" y="123"/>
                  <a:pt x="493" y="95"/>
                </a:cubicBezTo>
                <a:cubicBezTo>
                  <a:pt x="578" y="67"/>
                  <a:pt x="711" y="37"/>
                  <a:pt x="816" y="22"/>
                </a:cubicBezTo>
                <a:cubicBezTo>
                  <a:pt x="921" y="7"/>
                  <a:pt x="1030" y="0"/>
                  <a:pt x="1123" y="4"/>
                </a:cubicBezTo>
                <a:cubicBezTo>
                  <a:pt x="1216" y="8"/>
                  <a:pt x="1298" y="27"/>
                  <a:pt x="1374" y="46"/>
                </a:cubicBezTo>
                <a:cubicBezTo>
                  <a:pt x="1450" y="65"/>
                  <a:pt x="1523" y="92"/>
                  <a:pt x="1582" y="120"/>
                </a:cubicBezTo>
                <a:cubicBezTo>
                  <a:pt x="1641" y="148"/>
                  <a:pt x="1698" y="193"/>
                  <a:pt x="1729" y="212"/>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28726" name="Group 54"/>
          <p:cNvGrpSpPr>
            <a:grpSpLocks/>
          </p:cNvGrpSpPr>
          <p:nvPr/>
        </p:nvGrpSpPr>
        <p:grpSpPr bwMode="auto">
          <a:xfrm>
            <a:off x="685800" y="2362200"/>
            <a:ext cx="7543800" cy="1087438"/>
            <a:chOff x="432" y="1680"/>
            <a:chExt cx="4752" cy="685"/>
          </a:xfrm>
        </p:grpSpPr>
        <p:sp>
          <p:nvSpPr>
            <p:cNvPr id="28696" name="Rectangle 24"/>
            <p:cNvSpPr>
              <a:spLocks noChangeArrowheads="1"/>
            </p:cNvSpPr>
            <p:nvPr/>
          </p:nvSpPr>
          <p:spPr bwMode="auto">
            <a:xfrm>
              <a:off x="4272" y="2120"/>
              <a:ext cx="623"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three</a:t>
              </a:r>
            </a:p>
          </p:txBody>
        </p:sp>
        <p:sp>
          <p:nvSpPr>
            <p:cNvPr id="28697" name="Rectangle 25"/>
            <p:cNvSpPr>
              <a:spLocks noChangeArrowheads="1"/>
            </p:cNvSpPr>
            <p:nvPr/>
          </p:nvSpPr>
          <p:spPr bwMode="auto">
            <a:xfrm>
              <a:off x="4896" y="2119"/>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698" name="Oval 26"/>
            <p:cNvSpPr>
              <a:spLocks noChangeArrowheads="1"/>
            </p:cNvSpPr>
            <p:nvPr/>
          </p:nvSpPr>
          <p:spPr bwMode="auto">
            <a:xfrm>
              <a:off x="4992" y="2170"/>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700" name="Rectangle 28"/>
            <p:cNvSpPr>
              <a:spLocks noChangeArrowheads="1"/>
            </p:cNvSpPr>
            <p:nvPr/>
          </p:nvSpPr>
          <p:spPr bwMode="auto">
            <a:xfrm>
              <a:off x="3024" y="2120"/>
              <a:ext cx="623"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two</a:t>
              </a:r>
            </a:p>
          </p:txBody>
        </p:sp>
        <p:sp>
          <p:nvSpPr>
            <p:cNvPr id="28701" name="Rectangle 29"/>
            <p:cNvSpPr>
              <a:spLocks noChangeArrowheads="1"/>
            </p:cNvSpPr>
            <p:nvPr/>
          </p:nvSpPr>
          <p:spPr bwMode="auto">
            <a:xfrm>
              <a:off x="3648" y="2119"/>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702" name="Oval 30"/>
            <p:cNvSpPr>
              <a:spLocks noChangeArrowheads="1"/>
            </p:cNvSpPr>
            <p:nvPr/>
          </p:nvSpPr>
          <p:spPr bwMode="auto">
            <a:xfrm>
              <a:off x="3744" y="2170"/>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703" name="Line 31"/>
            <p:cNvSpPr>
              <a:spLocks noChangeShapeType="1"/>
            </p:cNvSpPr>
            <p:nvPr/>
          </p:nvSpPr>
          <p:spPr bwMode="auto">
            <a:xfrm>
              <a:off x="3792" y="2218"/>
              <a:ext cx="480"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705" name="Rectangle 33"/>
            <p:cNvSpPr>
              <a:spLocks noChangeArrowheads="1"/>
            </p:cNvSpPr>
            <p:nvPr/>
          </p:nvSpPr>
          <p:spPr bwMode="auto">
            <a:xfrm>
              <a:off x="1776" y="2123"/>
              <a:ext cx="623"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one</a:t>
              </a:r>
            </a:p>
          </p:txBody>
        </p:sp>
        <p:sp>
          <p:nvSpPr>
            <p:cNvPr id="28706" name="Rectangle 34"/>
            <p:cNvSpPr>
              <a:spLocks noChangeArrowheads="1"/>
            </p:cNvSpPr>
            <p:nvPr/>
          </p:nvSpPr>
          <p:spPr bwMode="auto">
            <a:xfrm>
              <a:off x="2400" y="2122"/>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707" name="Oval 35"/>
            <p:cNvSpPr>
              <a:spLocks noChangeArrowheads="1"/>
            </p:cNvSpPr>
            <p:nvPr/>
          </p:nvSpPr>
          <p:spPr bwMode="auto">
            <a:xfrm>
              <a:off x="2496" y="2173"/>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708" name="Line 36"/>
            <p:cNvSpPr>
              <a:spLocks noChangeShapeType="1"/>
            </p:cNvSpPr>
            <p:nvPr/>
          </p:nvSpPr>
          <p:spPr bwMode="auto">
            <a:xfrm>
              <a:off x="2544" y="2221"/>
              <a:ext cx="480"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711" name="Oval 39"/>
            <p:cNvSpPr>
              <a:spLocks noChangeArrowheads="1"/>
            </p:cNvSpPr>
            <p:nvPr/>
          </p:nvSpPr>
          <p:spPr bwMode="auto">
            <a:xfrm>
              <a:off x="1392" y="1738"/>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712" name="Rectangle 40"/>
            <p:cNvSpPr>
              <a:spLocks noChangeArrowheads="1"/>
            </p:cNvSpPr>
            <p:nvPr/>
          </p:nvSpPr>
          <p:spPr bwMode="auto">
            <a:xfrm>
              <a:off x="1296" y="1690"/>
              <a:ext cx="288" cy="2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713" name="Text Box 41"/>
            <p:cNvSpPr txBox="1">
              <a:spLocks noChangeArrowheads="1"/>
            </p:cNvSpPr>
            <p:nvPr/>
          </p:nvSpPr>
          <p:spPr bwMode="auto">
            <a:xfrm>
              <a:off x="432" y="1680"/>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a:solidFill>
                    <a:srgbClr val="FFFF99"/>
                  </a:solidFill>
                  <a:latin typeface="Verdana" pitchFamily="34" charset="0"/>
                </a:rPr>
                <a:t>numerals</a:t>
              </a:r>
            </a:p>
          </p:txBody>
        </p:sp>
        <p:sp>
          <p:nvSpPr>
            <p:cNvPr id="28724" name="Line 52"/>
            <p:cNvSpPr>
              <a:spLocks noChangeShapeType="1"/>
            </p:cNvSpPr>
            <p:nvPr/>
          </p:nvSpPr>
          <p:spPr bwMode="auto">
            <a:xfrm>
              <a:off x="1440" y="1776"/>
              <a:ext cx="336" cy="336"/>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28725" name="Line 53"/>
          <p:cNvSpPr>
            <a:spLocks noChangeShapeType="1"/>
          </p:cNvSpPr>
          <p:nvPr/>
        </p:nvSpPr>
        <p:spPr bwMode="auto">
          <a:xfrm>
            <a:off x="2286000" y="2514600"/>
            <a:ext cx="533400" cy="533400"/>
          </a:xfrm>
          <a:prstGeom prst="line">
            <a:avLst/>
          </a:prstGeom>
          <a:noFill/>
          <a:ln w="19050">
            <a:solidFill>
              <a:srgbClr val="3333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28729" name="Group 57"/>
          <p:cNvGrpSpPr>
            <a:grpSpLocks/>
          </p:cNvGrpSpPr>
          <p:nvPr/>
        </p:nvGrpSpPr>
        <p:grpSpPr bwMode="auto">
          <a:xfrm>
            <a:off x="685800" y="4343400"/>
            <a:ext cx="7543800" cy="1087438"/>
            <a:chOff x="432" y="3062"/>
            <a:chExt cx="4752" cy="685"/>
          </a:xfrm>
        </p:grpSpPr>
        <p:sp>
          <p:nvSpPr>
            <p:cNvPr id="28676" name="Rectangle 4"/>
            <p:cNvSpPr>
              <a:spLocks noChangeArrowheads="1"/>
            </p:cNvSpPr>
            <p:nvPr/>
          </p:nvSpPr>
          <p:spPr bwMode="auto">
            <a:xfrm>
              <a:off x="4272" y="3502"/>
              <a:ext cx="623"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three</a:t>
              </a:r>
            </a:p>
          </p:txBody>
        </p:sp>
        <p:sp>
          <p:nvSpPr>
            <p:cNvPr id="28677" name="Rectangle 5"/>
            <p:cNvSpPr>
              <a:spLocks noChangeArrowheads="1"/>
            </p:cNvSpPr>
            <p:nvPr/>
          </p:nvSpPr>
          <p:spPr bwMode="auto">
            <a:xfrm>
              <a:off x="4896" y="3501"/>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678" name="Oval 6"/>
            <p:cNvSpPr>
              <a:spLocks noChangeArrowheads="1"/>
            </p:cNvSpPr>
            <p:nvPr/>
          </p:nvSpPr>
          <p:spPr bwMode="auto">
            <a:xfrm>
              <a:off x="4992" y="3552"/>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680" name="Rectangle 8"/>
            <p:cNvSpPr>
              <a:spLocks noChangeArrowheads="1"/>
            </p:cNvSpPr>
            <p:nvPr/>
          </p:nvSpPr>
          <p:spPr bwMode="auto">
            <a:xfrm>
              <a:off x="3024" y="3502"/>
              <a:ext cx="623"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two</a:t>
              </a:r>
            </a:p>
          </p:txBody>
        </p:sp>
        <p:sp>
          <p:nvSpPr>
            <p:cNvPr id="28681" name="Rectangle 9"/>
            <p:cNvSpPr>
              <a:spLocks noChangeArrowheads="1"/>
            </p:cNvSpPr>
            <p:nvPr/>
          </p:nvSpPr>
          <p:spPr bwMode="auto">
            <a:xfrm>
              <a:off x="3648" y="3501"/>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682" name="Oval 10"/>
            <p:cNvSpPr>
              <a:spLocks noChangeArrowheads="1"/>
            </p:cNvSpPr>
            <p:nvPr/>
          </p:nvSpPr>
          <p:spPr bwMode="auto">
            <a:xfrm>
              <a:off x="3744" y="3552"/>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683" name="Line 11"/>
            <p:cNvSpPr>
              <a:spLocks noChangeShapeType="1"/>
            </p:cNvSpPr>
            <p:nvPr/>
          </p:nvSpPr>
          <p:spPr bwMode="auto">
            <a:xfrm>
              <a:off x="3792" y="3600"/>
              <a:ext cx="480"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685" name="Rectangle 13"/>
            <p:cNvSpPr>
              <a:spLocks noChangeArrowheads="1"/>
            </p:cNvSpPr>
            <p:nvPr/>
          </p:nvSpPr>
          <p:spPr bwMode="auto">
            <a:xfrm>
              <a:off x="1776" y="3505"/>
              <a:ext cx="623"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one</a:t>
              </a:r>
            </a:p>
          </p:txBody>
        </p:sp>
        <p:sp>
          <p:nvSpPr>
            <p:cNvPr id="28686" name="Rectangle 14"/>
            <p:cNvSpPr>
              <a:spLocks noChangeArrowheads="1"/>
            </p:cNvSpPr>
            <p:nvPr/>
          </p:nvSpPr>
          <p:spPr bwMode="auto">
            <a:xfrm>
              <a:off x="2400" y="3504"/>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687" name="Oval 15"/>
            <p:cNvSpPr>
              <a:spLocks noChangeArrowheads="1"/>
            </p:cNvSpPr>
            <p:nvPr/>
          </p:nvSpPr>
          <p:spPr bwMode="auto">
            <a:xfrm>
              <a:off x="2496" y="3555"/>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28690" name="Group 18"/>
            <p:cNvGrpSpPr>
              <a:grpSpLocks/>
            </p:cNvGrpSpPr>
            <p:nvPr/>
          </p:nvGrpSpPr>
          <p:grpSpPr bwMode="auto">
            <a:xfrm>
              <a:off x="1296" y="3072"/>
              <a:ext cx="288" cy="240"/>
              <a:chOff x="960" y="1584"/>
              <a:chExt cx="288" cy="240"/>
            </a:xfrm>
          </p:grpSpPr>
          <p:sp>
            <p:nvSpPr>
              <p:cNvPr id="28691" name="Oval 19"/>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692" name="Rectangle 20"/>
              <p:cNvSpPr>
                <a:spLocks noChangeArrowheads="1"/>
              </p:cNvSpPr>
              <p:nvPr/>
            </p:nvSpPr>
            <p:spPr bwMode="auto">
              <a:xfrm>
                <a:off x="960" y="1584"/>
                <a:ext cx="288" cy="2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28693" name="Text Box 21"/>
            <p:cNvSpPr txBox="1">
              <a:spLocks noChangeArrowheads="1"/>
            </p:cNvSpPr>
            <p:nvPr/>
          </p:nvSpPr>
          <p:spPr bwMode="auto">
            <a:xfrm>
              <a:off x="432" y="3062"/>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a:solidFill>
                    <a:srgbClr val="FFFF99"/>
                  </a:solidFill>
                  <a:latin typeface="Verdana" pitchFamily="34" charset="0"/>
                </a:rPr>
                <a:t>numerals</a:t>
              </a:r>
            </a:p>
          </p:txBody>
        </p:sp>
        <p:sp>
          <p:nvSpPr>
            <p:cNvPr id="28694" name="Line 22"/>
            <p:cNvSpPr>
              <a:spLocks noChangeShapeType="1"/>
            </p:cNvSpPr>
            <p:nvPr/>
          </p:nvSpPr>
          <p:spPr bwMode="auto">
            <a:xfrm>
              <a:off x="1440" y="3168"/>
              <a:ext cx="336" cy="336"/>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727" name="Line 55"/>
            <p:cNvSpPr>
              <a:spLocks noChangeShapeType="1"/>
            </p:cNvSpPr>
            <p:nvPr/>
          </p:nvSpPr>
          <p:spPr bwMode="auto">
            <a:xfrm>
              <a:off x="2544" y="3600"/>
              <a:ext cx="480"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28728" name="Line 56"/>
          <p:cNvSpPr>
            <a:spLocks noChangeShapeType="1"/>
          </p:cNvSpPr>
          <p:nvPr/>
        </p:nvSpPr>
        <p:spPr bwMode="auto">
          <a:xfrm>
            <a:off x="4038600" y="5197475"/>
            <a:ext cx="762000" cy="0"/>
          </a:xfrm>
          <a:prstGeom prst="line">
            <a:avLst/>
          </a:prstGeom>
          <a:noFill/>
          <a:ln w="12700">
            <a:solidFill>
              <a:srgbClr val="3333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730" name="Rectangle 58"/>
          <p:cNvSpPr>
            <a:spLocks noChangeArrowheads="1"/>
          </p:cNvSpPr>
          <p:nvPr/>
        </p:nvSpPr>
        <p:spPr bwMode="auto">
          <a:xfrm>
            <a:off x="2743200" y="4968875"/>
            <a:ext cx="1600200" cy="533400"/>
          </a:xfrm>
          <a:prstGeom prst="rect">
            <a:avLst/>
          </a:prstGeom>
          <a:noFill/>
          <a:ln w="57150">
            <a:solidFill>
              <a:srgbClr val="FF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731" name="Text Box 59"/>
          <p:cNvSpPr txBox="1">
            <a:spLocks noChangeArrowheads="1"/>
          </p:cNvSpPr>
          <p:nvPr/>
        </p:nvSpPr>
        <p:spPr bwMode="auto">
          <a:xfrm>
            <a:off x="685800" y="1676400"/>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a:t>• </a:t>
            </a:r>
            <a:r>
              <a:rPr lang="en-US" altLang="en-US" sz="2400"/>
              <a:t>To delete the first element, change the link in the header</a:t>
            </a:r>
            <a:endParaRPr lang="en-US" altLang="en-US" sz="2800"/>
          </a:p>
        </p:txBody>
      </p:sp>
      <p:sp>
        <p:nvSpPr>
          <p:cNvPr id="28733" name="Text Box 61"/>
          <p:cNvSpPr txBox="1">
            <a:spLocks noChangeArrowheads="1"/>
          </p:cNvSpPr>
          <p:nvPr/>
        </p:nvSpPr>
        <p:spPr bwMode="auto">
          <a:xfrm>
            <a:off x="685800" y="3671888"/>
            <a:ext cx="822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a:t>• </a:t>
            </a:r>
            <a:r>
              <a:rPr lang="en-US" altLang="en-US" sz="2400"/>
              <a:t>To delete some other element, change the link in its predecessor</a:t>
            </a:r>
            <a:endParaRPr lang="en-US" altLang="en-US" sz="2800"/>
          </a:p>
        </p:txBody>
      </p:sp>
      <p:sp>
        <p:nvSpPr>
          <p:cNvPr id="28734" name="Text Box 62"/>
          <p:cNvSpPr txBox="1">
            <a:spLocks noChangeArrowheads="1"/>
          </p:cNvSpPr>
          <p:nvPr/>
        </p:nvSpPr>
        <p:spPr bwMode="auto">
          <a:xfrm>
            <a:off x="685800" y="5653088"/>
            <a:ext cx="822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a:t>• </a:t>
            </a:r>
            <a:r>
              <a:rPr lang="en-US" altLang="en-US" sz="2400"/>
              <a:t>Deleted nodes will eventually be garbage collected</a:t>
            </a:r>
            <a:endParaRPr lang="en-US"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731"/>
                                        </p:tgtEl>
                                        <p:attrNameLst>
                                          <p:attrName>style.visibility</p:attrName>
                                        </p:attrNameLst>
                                      </p:cBhvr>
                                      <p:to>
                                        <p:strVal val="visible"/>
                                      </p:to>
                                    </p:set>
                                    <p:animEffect transition="in" filter="wipe(left)">
                                      <p:cBhvr>
                                        <p:cTn id="7" dur="500"/>
                                        <p:tgtEl>
                                          <p:spTgt spid="287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726"/>
                                        </p:tgtEl>
                                        <p:attrNameLst>
                                          <p:attrName>style.visibility</p:attrName>
                                        </p:attrNameLst>
                                      </p:cBhvr>
                                      <p:to>
                                        <p:strVal val="visible"/>
                                      </p:to>
                                    </p:set>
                                    <p:animEffect transition="in" filter="dissolve">
                                      <p:cBhvr>
                                        <p:cTn id="12" dur="500"/>
                                        <p:tgtEl>
                                          <p:spTgt spid="287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725"/>
                                        </p:tgtEl>
                                        <p:attrNameLst>
                                          <p:attrName>style.visibility</p:attrName>
                                        </p:attrNameLst>
                                      </p:cBhvr>
                                      <p:to>
                                        <p:strVal val="visible"/>
                                      </p:to>
                                    </p:set>
                                    <p:animEffect transition="in" filter="dissolve">
                                      <p:cBhvr>
                                        <p:cTn id="17" dur="500"/>
                                        <p:tgtEl>
                                          <p:spTgt spid="287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721"/>
                                        </p:tgtEl>
                                        <p:attrNameLst>
                                          <p:attrName>style.visibility</p:attrName>
                                        </p:attrNameLst>
                                      </p:cBhvr>
                                      <p:to>
                                        <p:strVal val="visible"/>
                                      </p:to>
                                    </p:set>
                                    <p:animEffect transition="in" filter="wipe(left)">
                                      <p:cBhvr>
                                        <p:cTn id="22" dur="500"/>
                                        <p:tgtEl>
                                          <p:spTgt spid="287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733"/>
                                        </p:tgtEl>
                                        <p:attrNameLst>
                                          <p:attrName>style.visibility</p:attrName>
                                        </p:attrNameLst>
                                      </p:cBhvr>
                                      <p:to>
                                        <p:strVal val="visible"/>
                                      </p:to>
                                    </p:set>
                                    <p:animEffect transition="in" filter="wipe(left)">
                                      <p:cBhvr>
                                        <p:cTn id="27" dur="500"/>
                                        <p:tgtEl>
                                          <p:spTgt spid="287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8729"/>
                                        </p:tgtEl>
                                        <p:attrNameLst>
                                          <p:attrName>style.visibility</p:attrName>
                                        </p:attrNameLst>
                                      </p:cBhvr>
                                      <p:to>
                                        <p:strVal val="visible"/>
                                      </p:to>
                                    </p:set>
                                    <p:animEffect transition="in" filter="dissolve">
                                      <p:cBhvr>
                                        <p:cTn id="32" dur="500"/>
                                        <p:tgtEl>
                                          <p:spTgt spid="287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8730"/>
                                        </p:tgtEl>
                                        <p:attrNameLst>
                                          <p:attrName>style.visibility</p:attrName>
                                        </p:attrNameLst>
                                      </p:cBhvr>
                                      <p:to>
                                        <p:strVal val="visible"/>
                                      </p:to>
                                    </p:set>
                                    <p:animEffect transition="in" filter="dissolve">
                                      <p:cBhvr>
                                        <p:cTn id="37" dur="500"/>
                                        <p:tgtEl>
                                          <p:spTgt spid="28730"/>
                                        </p:tgtEl>
                                      </p:cBhvr>
                                    </p:animEffect>
                                  </p:childTnLst>
                                  <p:subTnLst>
                                    <p:set>
                                      <p:cBhvr override="childStyle">
                                        <p:cTn dur="1" fill="hold" display="0" masterRel="nextClick" afterEffect="1"/>
                                        <p:tgtEl>
                                          <p:spTgt spid="28730"/>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8728"/>
                                        </p:tgtEl>
                                        <p:attrNameLst>
                                          <p:attrName>style.visibility</p:attrName>
                                        </p:attrNameLst>
                                      </p:cBhvr>
                                      <p:to>
                                        <p:strVal val="visible"/>
                                      </p:to>
                                    </p:set>
                                    <p:animEffect transition="in" filter="dissolve">
                                      <p:cBhvr>
                                        <p:cTn id="42" dur="500"/>
                                        <p:tgtEl>
                                          <p:spTgt spid="2872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723"/>
                                        </p:tgtEl>
                                        <p:attrNameLst>
                                          <p:attrName>style.visibility</p:attrName>
                                        </p:attrNameLst>
                                      </p:cBhvr>
                                      <p:to>
                                        <p:strVal val="visible"/>
                                      </p:to>
                                    </p:set>
                                    <p:animEffect transition="in" filter="wipe(left)">
                                      <p:cBhvr>
                                        <p:cTn id="47" dur="500"/>
                                        <p:tgtEl>
                                          <p:spTgt spid="2872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734"/>
                                        </p:tgtEl>
                                        <p:attrNameLst>
                                          <p:attrName>style.visibility</p:attrName>
                                        </p:attrNameLst>
                                      </p:cBhvr>
                                      <p:to>
                                        <p:strVal val="visible"/>
                                      </p:to>
                                    </p:set>
                                    <p:animEffect transition="in" filter="wipe(left)">
                                      <p:cBhvr>
                                        <p:cTn id="52" dur="500"/>
                                        <p:tgtEl>
                                          <p:spTgt spid="28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21" grpId="0" animBg="1"/>
      <p:bldP spid="28723" grpId="0" animBg="1"/>
      <p:bldP spid="28725" grpId="0" animBg="1"/>
      <p:bldP spid="28728" grpId="0" animBg="1"/>
      <p:bldP spid="28730" grpId="0" animBg="1"/>
      <p:bldP spid="28731" grpId="0" autoUpdateAnimBg="0"/>
      <p:bldP spid="28733" grpId="0" autoUpdateAnimBg="0"/>
      <p:bldP spid="2873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25542A-58CB-46FC-B49C-56B15DBDC67B}" type="slidenum">
              <a:rPr lang="en-US" altLang="en-US"/>
              <a:pPr/>
              <a:t>24</a:t>
            </a:fld>
            <a:endParaRPr lang="en-US" altLang="en-US"/>
          </a:p>
        </p:txBody>
      </p:sp>
      <p:sp>
        <p:nvSpPr>
          <p:cNvPr id="29698" name="Rectangle 2"/>
          <p:cNvSpPr>
            <a:spLocks noGrp="1" noChangeArrowheads="1"/>
          </p:cNvSpPr>
          <p:nvPr>
            <p:ph type="title"/>
          </p:nvPr>
        </p:nvSpPr>
        <p:spPr/>
        <p:txBody>
          <a:bodyPr/>
          <a:lstStyle/>
          <a:p>
            <a:r>
              <a:rPr lang="en-US" altLang="en-US" dirty="0"/>
              <a:t>Deleting from a </a:t>
            </a:r>
            <a:r>
              <a:rPr lang="en-US" altLang="en-US" dirty="0" smtClean="0"/>
              <a:t>SLL</a:t>
            </a:r>
            <a:endParaRPr lang="en-US" altLang="en-US" dirty="0"/>
          </a:p>
        </p:txBody>
      </p:sp>
      <p:sp>
        <p:nvSpPr>
          <p:cNvPr id="29699" name="Rectangle 3"/>
          <p:cNvSpPr>
            <a:spLocks noGrp="1" noChangeArrowheads="1"/>
          </p:cNvSpPr>
          <p:nvPr>
            <p:ph type="body" idx="1"/>
          </p:nvPr>
        </p:nvSpPr>
        <p:spPr>
          <a:xfrm>
            <a:off x="683568" y="1124744"/>
            <a:ext cx="8229600" cy="4572000"/>
          </a:xfrm>
        </p:spPr>
        <p:txBody>
          <a:bodyPr/>
          <a:lstStyle/>
          <a:p>
            <a:pPr>
              <a:buFontTx/>
              <a:buChar char=" "/>
            </a:pPr>
            <a:r>
              <a:rPr lang="en-US" altLang="en-US" sz="1400" dirty="0">
                <a:solidFill>
                  <a:srgbClr val="FFFF99"/>
                </a:solidFill>
                <a:latin typeface="Verdana" pitchFamily="34" charset="0"/>
              </a:rPr>
              <a:t>public void </a:t>
            </a:r>
            <a:r>
              <a:rPr lang="en-US" altLang="en-US" sz="1400" dirty="0" smtClean="0">
                <a:solidFill>
                  <a:srgbClr val="FFFF99"/>
                </a:solidFill>
                <a:latin typeface="Verdana" pitchFamily="34" charset="0"/>
              </a:rPr>
              <a:t>delete(</a:t>
            </a:r>
            <a:r>
              <a:rPr lang="en-US" altLang="en-US" sz="1400" dirty="0" err="1" smtClean="0">
                <a:solidFill>
                  <a:srgbClr val="FFFF99"/>
                </a:solidFill>
                <a:latin typeface="Verdana" pitchFamily="34" charset="0"/>
              </a:rPr>
              <a:t>int</a:t>
            </a:r>
            <a:r>
              <a:rPr lang="en-US" altLang="en-US" sz="1400" dirty="0" smtClean="0">
                <a:solidFill>
                  <a:srgbClr val="FFFF99"/>
                </a:solidFill>
                <a:latin typeface="Verdana" pitchFamily="34" charset="0"/>
              </a:rPr>
              <a:t> value) </a:t>
            </a:r>
            <a:r>
              <a:rPr lang="en-US" altLang="en-US" sz="1400" dirty="0">
                <a:solidFill>
                  <a:srgbClr val="FFFF99"/>
                </a:solidFill>
                <a:latin typeface="Verdana" pitchFamily="34" charset="0"/>
              </a:rPr>
              <a:t>{</a:t>
            </a:r>
          </a:p>
          <a:p>
            <a:pPr lvl="1">
              <a:buFontTx/>
              <a:buChar char=" "/>
            </a:pPr>
            <a:r>
              <a:rPr lang="en-US" altLang="en-US" sz="1400" dirty="0" smtClean="0">
                <a:solidFill>
                  <a:srgbClr val="00FF00"/>
                </a:solidFill>
                <a:latin typeface="Verdana" pitchFamily="34" charset="0"/>
              </a:rPr>
              <a:t>// </a:t>
            </a:r>
            <a:r>
              <a:rPr lang="en-US" altLang="en-US" sz="1400" dirty="0">
                <a:solidFill>
                  <a:srgbClr val="00FF00"/>
                </a:solidFill>
                <a:latin typeface="Verdana" pitchFamily="34" charset="0"/>
              </a:rPr>
              <a:t>If del is first node, change link in header</a:t>
            </a:r>
          </a:p>
          <a:p>
            <a:pPr lvl="1">
              <a:buFontTx/>
              <a:buChar char=" "/>
            </a:pPr>
            <a:r>
              <a:rPr lang="en-US" altLang="en-US" sz="1400" dirty="0">
                <a:solidFill>
                  <a:srgbClr val="FFFF99"/>
                </a:solidFill>
                <a:latin typeface="Verdana" pitchFamily="34" charset="0"/>
              </a:rPr>
              <a:t>if </a:t>
            </a:r>
            <a:r>
              <a:rPr lang="en-US" altLang="en-US" sz="1400" dirty="0" smtClean="0">
                <a:solidFill>
                  <a:srgbClr val="FFFF99"/>
                </a:solidFill>
                <a:latin typeface="Verdana" pitchFamily="34" charset="0"/>
              </a:rPr>
              <a:t>(value </a:t>
            </a:r>
            <a:r>
              <a:rPr lang="en-US" altLang="en-US" sz="1400" dirty="0">
                <a:solidFill>
                  <a:srgbClr val="FFFF99"/>
                </a:solidFill>
                <a:latin typeface="Verdana" pitchFamily="34" charset="0"/>
              </a:rPr>
              <a:t>== </a:t>
            </a:r>
            <a:r>
              <a:rPr lang="en-US" altLang="en-US" sz="1400" dirty="0" err="1" smtClean="0">
                <a:solidFill>
                  <a:srgbClr val="FFFF99"/>
                </a:solidFill>
                <a:latin typeface="Verdana" pitchFamily="34" charset="0"/>
              </a:rPr>
              <a:t>front.element</a:t>
            </a:r>
            <a:r>
              <a:rPr lang="en-US" altLang="en-US" sz="1400" dirty="0" smtClean="0">
                <a:solidFill>
                  <a:srgbClr val="FFFF99"/>
                </a:solidFill>
                <a:latin typeface="Verdana" pitchFamily="34" charset="0"/>
              </a:rPr>
              <a:t>) {</a:t>
            </a:r>
          </a:p>
          <a:p>
            <a:pPr lvl="1">
              <a:buFontTx/>
              <a:buChar char=" "/>
            </a:pPr>
            <a:r>
              <a:rPr lang="en-US" altLang="en-US" sz="1400" dirty="0">
                <a:solidFill>
                  <a:srgbClr val="FFFF99"/>
                </a:solidFill>
                <a:latin typeface="Verdana" pitchFamily="34" charset="0"/>
              </a:rPr>
              <a:t> </a:t>
            </a:r>
            <a:r>
              <a:rPr lang="en-US" altLang="en-US" sz="1400" dirty="0" smtClean="0">
                <a:solidFill>
                  <a:srgbClr val="FFFF99"/>
                </a:solidFill>
                <a:latin typeface="Verdana" pitchFamily="34" charset="0"/>
              </a:rPr>
              <a:t>   first </a:t>
            </a:r>
            <a:r>
              <a:rPr lang="en-US" altLang="en-US" sz="1400" dirty="0">
                <a:solidFill>
                  <a:srgbClr val="FFFF99"/>
                </a:solidFill>
                <a:latin typeface="Verdana" pitchFamily="34" charset="0"/>
              </a:rPr>
              <a:t>= </a:t>
            </a:r>
            <a:r>
              <a:rPr lang="en-US" altLang="en-US" sz="1400" dirty="0" err="1" smtClean="0">
                <a:solidFill>
                  <a:srgbClr val="FFFF99"/>
                </a:solidFill>
                <a:latin typeface="Verdana" pitchFamily="34" charset="0"/>
              </a:rPr>
              <a:t>front.next</a:t>
            </a:r>
            <a:r>
              <a:rPr lang="en-US" altLang="en-US" sz="1400" dirty="0" smtClean="0">
                <a:solidFill>
                  <a:srgbClr val="FFFF99"/>
                </a:solidFill>
                <a:latin typeface="Verdana" pitchFamily="34" charset="0"/>
              </a:rPr>
              <a:t>; </a:t>
            </a:r>
            <a:r>
              <a:rPr lang="en-US" altLang="en-US" sz="1400" dirty="0" smtClean="0">
                <a:solidFill>
                  <a:srgbClr val="FFFF99"/>
                </a:solidFill>
                <a:latin typeface="Verdana" pitchFamily="34" charset="0"/>
              </a:rPr>
              <a:t>}</a:t>
            </a:r>
            <a:endParaRPr lang="en-US" altLang="en-US" sz="1400" dirty="0" smtClean="0">
              <a:solidFill>
                <a:srgbClr val="FFFF99"/>
              </a:solidFill>
              <a:latin typeface="Verdana" pitchFamily="34" charset="0"/>
            </a:endParaRPr>
          </a:p>
          <a:p>
            <a:pPr lvl="1">
              <a:buFontTx/>
              <a:buChar char=" "/>
            </a:pPr>
            <a:r>
              <a:rPr lang="en-US" altLang="en-US" sz="1400" dirty="0" smtClean="0">
                <a:solidFill>
                  <a:srgbClr val="00FF00"/>
                </a:solidFill>
                <a:latin typeface="Verdana" pitchFamily="34" charset="0"/>
              </a:rPr>
              <a:t>// find predecessor and change its link</a:t>
            </a:r>
            <a:endParaRPr lang="en-US" altLang="en-US" sz="1400" dirty="0">
              <a:solidFill>
                <a:srgbClr val="FFFF99"/>
              </a:solidFill>
              <a:latin typeface="Verdana" pitchFamily="34" charset="0"/>
            </a:endParaRPr>
          </a:p>
          <a:p>
            <a:pPr lvl="1">
              <a:buFontTx/>
              <a:buChar char=" "/>
            </a:pPr>
            <a:r>
              <a:rPr lang="en-US" altLang="en-US" sz="1400" dirty="0">
                <a:solidFill>
                  <a:srgbClr val="FFFF99"/>
                </a:solidFill>
                <a:latin typeface="Verdana" pitchFamily="34" charset="0"/>
              </a:rPr>
              <a:t>else { </a:t>
            </a:r>
            <a:endParaRPr lang="en-US" altLang="en-US" sz="1400" dirty="0">
              <a:solidFill>
                <a:srgbClr val="00FF00"/>
              </a:solidFill>
              <a:latin typeface="Verdana" pitchFamily="34" charset="0"/>
            </a:endParaRPr>
          </a:p>
          <a:p>
            <a:pPr lvl="2">
              <a:buFontTx/>
              <a:buChar char=" "/>
            </a:pPr>
            <a:r>
              <a:rPr lang="en-US" altLang="en-US" sz="1400" dirty="0" smtClean="0">
                <a:solidFill>
                  <a:srgbClr val="FFFF99"/>
                </a:solidFill>
                <a:latin typeface="Verdana" pitchFamily="34" charset="0"/>
              </a:rPr>
              <a:t>Node </a:t>
            </a:r>
            <a:r>
              <a:rPr lang="en-US" altLang="en-US" sz="1400" dirty="0" err="1" smtClean="0">
                <a:solidFill>
                  <a:srgbClr val="FFFF99"/>
                </a:solidFill>
                <a:latin typeface="Verdana" pitchFamily="34" charset="0"/>
              </a:rPr>
              <a:t>prev</a:t>
            </a:r>
            <a:r>
              <a:rPr lang="en-US" altLang="en-US" sz="1400" dirty="0" smtClean="0">
                <a:solidFill>
                  <a:srgbClr val="FFFF99"/>
                </a:solidFill>
                <a:latin typeface="Verdana" pitchFamily="34" charset="0"/>
              </a:rPr>
              <a:t> </a:t>
            </a:r>
            <a:r>
              <a:rPr lang="en-US" altLang="en-US" sz="1400" dirty="0">
                <a:solidFill>
                  <a:srgbClr val="FFFF99"/>
                </a:solidFill>
                <a:latin typeface="Verdana" pitchFamily="34" charset="0"/>
              </a:rPr>
              <a:t>= </a:t>
            </a:r>
            <a:r>
              <a:rPr lang="en-US" altLang="en-US" sz="1400" dirty="0" smtClean="0">
                <a:solidFill>
                  <a:srgbClr val="FFFF99"/>
                </a:solidFill>
                <a:latin typeface="Verdana" pitchFamily="34" charset="0"/>
              </a:rPr>
              <a:t>front;</a:t>
            </a:r>
            <a:endParaRPr lang="en-US" altLang="en-US" sz="1400" dirty="0" smtClean="0">
              <a:solidFill>
                <a:srgbClr val="FFFF99"/>
              </a:solidFill>
              <a:latin typeface="Verdana" pitchFamily="34" charset="0"/>
            </a:endParaRPr>
          </a:p>
          <a:p>
            <a:pPr lvl="2">
              <a:buFontTx/>
              <a:buChar char=" "/>
            </a:pPr>
            <a:r>
              <a:rPr lang="en-US" altLang="en-US" sz="1400" dirty="0" smtClean="0">
                <a:solidFill>
                  <a:srgbClr val="FFFF99"/>
                </a:solidFill>
                <a:latin typeface="Verdana" pitchFamily="34" charset="0"/>
              </a:rPr>
              <a:t>Node </a:t>
            </a:r>
            <a:r>
              <a:rPr lang="en-US" altLang="en-US" sz="1400" dirty="0" err="1" smtClean="0">
                <a:solidFill>
                  <a:srgbClr val="FFFF99"/>
                </a:solidFill>
                <a:latin typeface="Verdana" pitchFamily="34" charset="0"/>
              </a:rPr>
              <a:t>curr</a:t>
            </a:r>
            <a:r>
              <a:rPr lang="en-US" altLang="en-US" sz="1400" dirty="0" smtClean="0">
                <a:solidFill>
                  <a:srgbClr val="FFFF99"/>
                </a:solidFill>
                <a:latin typeface="Verdana" pitchFamily="34" charset="0"/>
              </a:rPr>
              <a:t> = </a:t>
            </a:r>
            <a:r>
              <a:rPr lang="en-US" altLang="en-US" sz="1400" dirty="0" err="1" smtClean="0">
                <a:solidFill>
                  <a:srgbClr val="FFFF99"/>
                </a:solidFill>
                <a:latin typeface="Verdana" pitchFamily="34" charset="0"/>
              </a:rPr>
              <a:t>prev.next</a:t>
            </a:r>
            <a:r>
              <a:rPr lang="en-US" altLang="en-US" sz="1400" dirty="0" smtClean="0">
                <a:solidFill>
                  <a:srgbClr val="FFFF99"/>
                </a:solidFill>
                <a:latin typeface="Verdana" pitchFamily="34" charset="0"/>
              </a:rPr>
              <a:t>;</a:t>
            </a:r>
            <a:endParaRPr lang="en-US" altLang="en-US" sz="1400" dirty="0">
              <a:solidFill>
                <a:srgbClr val="FFFF99"/>
              </a:solidFill>
              <a:latin typeface="Verdana" pitchFamily="34" charset="0"/>
            </a:endParaRPr>
          </a:p>
          <a:p>
            <a:pPr lvl="2">
              <a:buFontTx/>
              <a:buChar char=" "/>
            </a:pPr>
            <a:r>
              <a:rPr lang="en-US" altLang="en-US" sz="1400" dirty="0">
                <a:solidFill>
                  <a:srgbClr val="FFFF99"/>
                </a:solidFill>
                <a:latin typeface="Verdana" pitchFamily="34" charset="0"/>
              </a:rPr>
              <a:t>while </a:t>
            </a:r>
            <a:r>
              <a:rPr lang="en-US" altLang="en-US" sz="1400" dirty="0" smtClean="0">
                <a:solidFill>
                  <a:srgbClr val="FFFF99"/>
                </a:solidFill>
                <a:latin typeface="Verdana" pitchFamily="34" charset="0"/>
              </a:rPr>
              <a:t>(</a:t>
            </a:r>
            <a:r>
              <a:rPr lang="en-US" altLang="en-US" sz="1400" dirty="0" err="1" smtClean="0">
                <a:solidFill>
                  <a:srgbClr val="FFFF99"/>
                </a:solidFill>
                <a:latin typeface="Verdana" pitchFamily="34" charset="0"/>
              </a:rPr>
              <a:t>curr</a:t>
            </a:r>
            <a:r>
              <a:rPr lang="en-US" altLang="en-US" sz="1400" dirty="0" smtClean="0">
                <a:solidFill>
                  <a:srgbClr val="FFFF99"/>
                </a:solidFill>
                <a:latin typeface="Verdana" pitchFamily="34" charset="0"/>
              </a:rPr>
              <a:t> != null) {</a:t>
            </a:r>
          </a:p>
          <a:p>
            <a:pPr lvl="3">
              <a:buFontTx/>
              <a:buChar char=" "/>
            </a:pPr>
            <a:r>
              <a:rPr lang="en-US" altLang="en-US" sz="1400" dirty="0" smtClean="0">
                <a:solidFill>
                  <a:srgbClr val="FFFF99"/>
                </a:solidFill>
                <a:latin typeface="Verdana" pitchFamily="34" charset="0"/>
              </a:rPr>
              <a:t>if  </a:t>
            </a:r>
            <a:r>
              <a:rPr lang="en-US" altLang="en-US" sz="1400" dirty="0" smtClean="0">
                <a:solidFill>
                  <a:srgbClr val="FFFF99"/>
                </a:solidFill>
                <a:latin typeface="Verdana" pitchFamily="34" charset="0"/>
              </a:rPr>
              <a:t>(</a:t>
            </a:r>
            <a:r>
              <a:rPr lang="en-US" altLang="en-US" sz="1400" dirty="0" err="1" smtClean="0">
                <a:solidFill>
                  <a:srgbClr val="FFFF99"/>
                </a:solidFill>
                <a:latin typeface="Verdana" pitchFamily="34" charset="0"/>
              </a:rPr>
              <a:t>curr.element</a:t>
            </a:r>
            <a:r>
              <a:rPr lang="en-US" altLang="en-US" sz="1400" dirty="0" smtClean="0">
                <a:solidFill>
                  <a:srgbClr val="FFFF99"/>
                </a:solidFill>
                <a:latin typeface="Verdana" pitchFamily="34" charset="0"/>
              </a:rPr>
              <a:t> == value) {</a:t>
            </a:r>
          </a:p>
          <a:p>
            <a:pPr lvl="2">
              <a:buFontTx/>
              <a:buChar char=" "/>
            </a:pPr>
            <a:r>
              <a:rPr lang="en-US" altLang="en-US" sz="1400" dirty="0" smtClean="0">
                <a:solidFill>
                  <a:srgbClr val="FFFF99"/>
                </a:solidFill>
                <a:latin typeface="Verdana" pitchFamily="34" charset="0"/>
              </a:rPr>
              <a:t>     </a:t>
            </a:r>
            <a:r>
              <a:rPr lang="en-US" altLang="en-US" sz="1400" dirty="0" smtClean="0">
                <a:solidFill>
                  <a:srgbClr val="FFFF99"/>
                </a:solidFill>
                <a:latin typeface="Verdana" pitchFamily="34" charset="0"/>
              </a:rPr>
              <a:t>        </a:t>
            </a:r>
            <a:r>
              <a:rPr lang="en-US" altLang="en-US" sz="1400" dirty="0" err="1" smtClean="0">
                <a:solidFill>
                  <a:srgbClr val="FFFF99"/>
                </a:solidFill>
                <a:latin typeface="Verdana" pitchFamily="34" charset="0"/>
              </a:rPr>
              <a:t>prev.next</a:t>
            </a:r>
            <a:r>
              <a:rPr lang="en-US" altLang="en-US" sz="1400" dirty="0" smtClean="0">
                <a:solidFill>
                  <a:srgbClr val="FFFF99"/>
                </a:solidFill>
                <a:latin typeface="Verdana" pitchFamily="34" charset="0"/>
              </a:rPr>
              <a:t> </a:t>
            </a:r>
            <a:r>
              <a:rPr lang="en-US" altLang="en-US" sz="1400" dirty="0" smtClean="0">
                <a:solidFill>
                  <a:srgbClr val="FFFF99"/>
                </a:solidFill>
                <a:latin typeface="Verdana" pitchFamily="34" charset="0"/>
              </a:rPr>
              <a:t>= </a:t>
            </a:r>
            <a:r>
              <a:rPr lang="en-US" altLang="en-US" sz="1400" dirty="0" err="1" smtClean="0">
                <a:solidFill>
                  <a:srgbClr val="FFFF99"/>
                </a:solidFill>
                <a:latin typeface="Verdana" pitchFamily="34" charset="0"/>
              </a:rPr>
              <a:t>curr.next</a:t>
            </a:r>
            <a:r>
              <a:rPr lang="en-US" altLang="en-US" sz="1400" dirty="0" smtClean="0">
                <a:solidFill>
                  <a:srgbClr val="FFFF99"/>
                </a:solidFill>
                <a:latin typeface="Verdana" pitchFamily="34" charset="0"/>
              </a:rPr>
              <a:t>; </a:t>
            </a:r>
            <a:r>
              <a:rPr lang="en-US" altLang="en-US" sz="1400" dirty="0" smtClean="0">
                <a:solidFill>
                  <a:srgbClr val="FFFF99"/>
                </a:solidFill>
                <a:latin typeface="Verdana" pitchFamily="34" charset="0"/>
              </a:rPr>
              <a:t/>
            </a:r>
            <a:br>
              <a:rPr lang="en-US" altLang="en-US" sz="1400" dirty="0" smtClean="0">
                <a:solidFill>
                  <a:srgbClr val="FFFF99"/>
                </a:solidFill>
                <a:latin typeface="Verdana" pitchFamily="34" charset="0"/>
              </a:rPr>
            </a:br>
            <a:r>
              <a:rPr lang="en-US" altLang="en-US" sz="1400" dirty="0" smtClean="0">
                <a:solidFill>
                  <a:srgbClr val="FFFF99"/>
                </a:solidFill>
                <a:latin typeface="Verdana" pitchFamily="34" charset="0"/>
              </a:rPr>
              <a:t>	  </a:t>
            </a:r>
            <a:r>
              <a:rPr lang="en-US" altLang="en-US" sz="1400" dirty="0" err="1" smtClean="0">
                <a:solidFill>
                  <a:srgbClr val="FFFF99"/>
                </a:solidFill>
                <a:latin typeface="Verdana" pitchFamily="34" charset="0"/>
              </a:rPr>
              <a:t>i</a:t>
            </a:r>
            <a:r>
              <a:rPr lang="en-CA" sz="1400" dirty="0" smtClean="0">
                <a:solidFill>
                  <a:srgbClr val="FFFF99"/>
                </a:solidFill>
                <a:latin typeface="Verdana" pitchFamily="34" charset="0"/>
              </a:rPr>
              <a:t>f </a:t>
            </a:r>
            <a:r>
              <a:rPr lang="en-CA" sz="1400" dirty="0">
                <a:solidFill>
                  <a:srgbClr val="FFFF99"/>
                </a:solidFill>
                <a:latin typeface="Verdana" pitchFamily="34" charset="0"/>
              </a:rPr>
              <a:t>(</a:t>
            </a:r>
            <a:r>
              <a:rPr lang="en-CA" sz="1400" dirty="0" err="1">
                <a:solidFill>
                  <a:srgbClr val="FFFF99"/>
                </a:solidFill>
                <a:latin typeface="Verdana" pitchFamily="34" charset="0"/>
              </a:rPr>
              <a:t>curr.element</a:t>
            </a:r>
            <a:r>
              <a:rPr lang="en-CA" sz="1400" dirty="0">
                <a:solidFill>
                  <a:srgbClr val="FFFF99"/>
                </a:solidFill>
                <a:latin typeface="Verdana" pitchFamily="34" charset="0"/>
              </a:rPr>
              <a:t> == </a:t>
            </a:r>
            <a:r>
              <a:rPr lang="en-CA" sz="1400" dirty="0" err="1">
                <a:solidFill>
                  <a:srgbClr val="FFFF99"/>
                </a:solidFill>
                <a:latin typeface="Verdana" pitchFamily="34" charset="0"/>
              </a:rPr>
              <a:t>end.element</a:t>
            </a:r>
            <a:r>
              <a:rPr lang="en-CA" sz="1400" dirty="0">
                <a:solidFill>
                  <a:srgbClr val="FFFF99"/>
                </a:solidFill>
                <a:latin typeface="Verdana" pitchFamily="34" charset="0"/>
              </a:rPr>
              <a:t>){</a:t>
            </a:r>
          </a:p>
          <a:p>
            <a:pPr lvl="2">
              <a:buFontTx/>
              <a:buChar char=" "/>
            </a:pPr>
            <a:r>
              <a:rPr lang="en-CA" sz="1400" dirty="0">
                <a:solidFill>
                  <a:srgbClr val="FFFF99"/>
                </a:solidFill>
                <a:latin typeface="Verdana" pitchFamily="34" charset="0"/>
              </a:rPr>
              <a:t>             </a:t>
            </a:r>
            <a:r>
              <a:rPr lang="en-CA" sz="1400" dirty="0" smtClean="0">
                <a:solidFill>
                  <a:srgbClr val="FFFF99"/>
                </a:solidFill>
                <a:latin typeface="Verdana" pitchFamily="34" charset="0"/>
              </a:rPr>
              <a:t>     </a:t>
            </a:r>
            <a:r>
              <a:rPr lang="en-CA" sz="1400" dirty="0">
                <a:solidFill>
                  <a:srgbClr val="FFFF99"/>
                </a:solidFill>
                <a:latin typeface="Verdana" pitchFamily="34" charset="0"/>
              </a:rPr>
              <a:t>end = </a:t>
            </a:r>
            <a:r>
              <a:rPr lang="en-CA" sz="1400" dirty="0" err="1">
                <a:solidFill>
                  <a:srgbClr val="FFFF99"/>
                </a:solidFill>
                <a:latin typeface="Verdana" pitchFamily="34" charset="0"/>
              </a:rPr>
              <a:t>prev</a:t>
            </a:r>
            <a:r>
              <a:rPr lang="en-CA" sz="1400" dirty="0">
                <a:solidFill>
                  <a:srgbClr val="FFFF99"/>
                </a:solidFill>
                <a:latin typeface="Verdana" pitchFamily="34" charset="0"/>
              </a:rPr>
              <a:t>;</a:t>
            </a:r>
          </a:p>
          <a:p>
            <a:pPr lvl="2">
              <a:buFontTx/>
              <a:buChar char=" "/>
            </a:pPr>
            <a:r>
              <a:rPr lang="en-CA" sz="1400" dirty="0">
                <a:solidFill>
                  <a:srgbClr val="FFFF99"/>
                </a:solidFill>
                <a:latin typeface="Verdana" pitchFamily="34" charset="0"/>
              </a:rPr>
              <a:t>          </a:t>
            </a:r>
            <a:r>
              <a:rPr lang="en-CA" sz="1400" dirty="0" smtClean="0">
                <a:solidFill>
                  <a:srgbClr val="FFFF99"/>
                </a:solidFill>
                <a:latin typeface="Verdana" pitchFamily="34" charset="0"/>
              </a:rPr>
              <a:t>   }</a:t>
            </a:r>
            <a:endParaRPr lang="en-US" altLang="en-US" sz="1400" dirty="0" smtClean="0">
              <a:solidFill>
                <a:srgbClr val="FFFF99"/>
              </a:solidFill>
              <a:latin typeface="Verdana" pitchFamily="34" charset="0"/>
            </a:endParaRPr>
          </a:p>
          <a:p>
            <a:pPr lvl="1">
              <a:buFontTx/>
              <a:buChar char=" "/>
            </a:pPr>
            <a:r>
              <a:rPr lang="en-US" altLang="en-US" sz="1400" dirty="0">
                <a:solidFill>
                  <a:srgbClr val="FFFF99"/>
                </a:solidFill>
                <a:latin typeface="Verdana" pitchFamily="34" charset="0"/>
              </a:rPr>
              <a:t> </a:t>
            </a:r>
            <a:r>
              <a:rPr lang="en-US" altLang="en-US" sz="1400" dirty="0" smtClean="0">
                <a:solidFill>
                  <a:srgbClr val="FFFF99"/>
                </a:solidFill>
                <a:latin typeface="Verdana" pitchFamily="34" charset="0"/>
              </a:rPr>
              <a:t>               </a:t>
            </a:r>
            <a:r>
              <a:rPr lang="en-US" altLang="en-US" sz="1400" dirty="0" smtClean="0">
                <a:solidFill>
                  <a:srgbClr val="FFFF99"/>
                </a:solidFill>
                <a:latin typeface="Verdana" pitchFamily="34" charset="0"/>
              </a:rPr>
              <a:t>   return</a:t>
            </a:r>
            <a:r>
              <a:rPr lang="en-US" altLang="en-US" sz="1400" dirty="0" smtClean="0">
                <a:solidFill>
                  <a:srgbClr val="FFFF99"/>
                </a:solidFill>
                <a:latin typeface="Verdana" pitchFamily="34" charset="0"/>
              </a:rPr>
              <a:t>;</a:t>
            </a:r>
          </a:p>
          <a:p>
            <a:pPr lvl="1">
              <a:buFontTx/>
              <a:buChar char=" "/>
            </a:pPr>
            <a:r>
              <a:rPr lang="en-US" altLang="en-US" sz="1400" dirty="0" smtClean="0">
                <a:solidFill>
                  <a:srgbClr val="FFFF99"/>
                </a:solidFill>
                <a:latin typeface="Verdana" pitchFamily="34" charset="0"/>
              </a:rPr>
              <a:t>            </a:t>
            </a:r>
            <a:r>
              <a:rPr lang="en-US" altLang="en-US" sz="1400" dirty="0" smtClean="0">
                <a:solidFill>
                  <a:srgbClr val="FFFF99"/>
                </a:solidFill>
                <a:latin typeface="Verdana" pitchFamily="34" charset="0"/>
              </a:rPr>
              <a:t> }</a:t>
            </a:r>
            <a:endParaRPr lang="en-US" altLang="en-US" sz="1400" dirty="0" smtClean="0">
              <a:solidFill>
                <a:srgbClr val="FFFF99"/>
              </a:solidFill>
              <a:latin typeface="Verdana" pitchFamily="34" charset="0"/>
            </a:endParaRPr>
          </a:p>
          <a:p>
            <a:pPr lvl="1">
              <a:buFontTx/>
              <a:buChar char=" "/>
            </a:pPr>
            <a:r>
              <a:rPr lang="en-US" altLang="en-US" sz="1400" dirty="0">
                <a:solidFill>
                  <a:srgbClr val="FFFF99"/>
                </a:solidFill>
                <a:latin typeface="Verdana" pitchFamily="34" charset="0"/>
              </a:rPr>
              <a:t> </a:t>
            </a:r>
            <a:r>
              <a:rPr lang="en-US" altLang="en-US" sz="1400" dirty="0" smtClean="0">
                <a:solidFill>
                  <a:srgbClr val="FFFF99"/>
                </a:solidFill>
                <a:latin typeface="Verdana" pitchFamily="34" charset="0"/>
              </a:rPr>
              <a:t>           else {</a:t>
            </a:r>
          </a:p>
          <a:p>
            <a:pPr lvl="1">
              <a:buFontTx/>
              <a:buChar char=" "/>
            </a:pPr>
            <a:r>
              <a:rPr lang="en-US" altLang="en-US" sz="1400" dirty="0">
                <a:solidFill>
                  <a:srgbClr val="FFFF99"/>
                </a:solidFill>
                <a:latin typeface="Verdana" pitchFamily="34" charset="0"/>
              </a:rPr>
              <a:t> </a:t>
            </a:r>
            <a:r>
              <a:rPr lang="en-US" altLang="en-US" sz="1400" dirty="0" smtClean="0">
                <a:solidFill>
                  <a:srgbClr val="FFFF99"/>
                </a:solidFill>
                <a:latin typeface="Verdana" pitchFamily="34" charset="0"/>
              </a:rPr>
              <a:t>                </a:t>
            </a:r>
            <a:r>
              <a:rPr lang="en-US" altLang="en-US" sz="1400" dirty="0" err="1" smtClean="0">
                <a:solidFill>
                  <a:srgbClr val="FFFF99"/>
                </a:solidFill>
                <a:latin typeface="Verdana" pitchFamily="34" charset="0"/>
              </a:rPr>
              <a:t>prev</a:t>
            </a:r>
            <a:r>
              <a:rPr lang="en-US" altLang="en-US" sz="1400" dirty="0" smtClean="0">
                <a:solidFill>
                  <a:srgbClr val="FFFF99"/>
                </a:solidFill>
                <a:latin typeface="Verdana" pitchFamily="34" charset="0"/>
              </a:rPr>
              <a:t> = </a:t>
            </a:r>
            <a:r>
              <a:rPr lang="en-US" altLang="en-US" sz="1400" dirty="0" err="1" smtClean="0">
                <a:solidFill>
                  <a:srgbClr val="FFFF99"/>
                </a:solidFill>
                <a:latin typeface="Verdana" pitchFamily="34" charset="0"/>
              </a:rPr>
              <a:t>curr</a:t>
            </a:r>
            <a:r>
              <a:rPr lang="en-US" altLang="en-US" sz="1400" dirty="0" smtClean="0">
                <a:solidFill>
                  <a:srgbClr val="FFFF99"/>
                </a:solidFill>
                <a:latin typeface="Verdana" pitchFamily="34" charset="0"/>
              </a:rPr>
              <a:t>;</a:t>
            </a:r>
          </a:p>
          <a:p>
            <a:pPr lvl="1">
              <a:buFontTx/>
              <a:buChar char=" "/>
            </a:pPr>
            <a:r>
              <a:rPr lang="en-US" altLang="en-US" sz="1400" dirty="0">
                <a:solidFill>
                  <a:srgbClr val="FFFF99"/>
                </a:solidFill>
                <a:latin typeface="Verdana" pitchFamily="34" charset="0"/>
              </a:rPr>
              <a:t> </a:t>
            </a:r>
            <a:r>
              <a:rPr lang="en-US" altLang="en-US" sz="1400" dirty="0" smtClean="0">
                <a:solidFill>
                  <a:srgbClr val="FFFF99"/>
                </a:solidFill>
                <a:latin typeface="Verdana" pitchFamily="34" charset="0"/>
              </a:rPr>
              <a:t>                </a:t>
            </a:r>
            <a:r>
              <a:rPr lang="en-US" altLang="en-US" sz="1400" dirty="0" err="1" smtClean="0">
                <a:solidFill>
                  <a:srgbClr val="FFFF99"/>
                </a:solidFill>
                <a:latin typeface="Verdana" pitchFamily="34" charset="0"/>
              </a:rPr>
              <a:t>curr</a:t>
            </a:r>
            <a:r>
              <a:rPr lang="en-US" altLang="en-US" sz="1400" dirty="0" smtClean="0">
                <a:solidFill>
                  <a:srgbClr val="FFFF99"/>
                </a:solidFill>
                <a:latin typeface="Verdana" pitchFamily="34" charset="0"/>
              </a:rPr>
              <a:t> = </a:t>
            </a:r>
            <a:r>
              <a:rPr lang="en-US" altLang="en-US" sz="1400" dirty="0" err="1" smtClean="0">
                <a:solidFill>
                  <a:srgbClr val="FFFF99"/>
                </a:solidFill>
                <a:latin typeface="Verdana" pitchFamily="34" charset="0"/>
              </a:rPr>
              <a:t>curr.next</a:t>
            </a:r>
            <a:r>
              <a:rPr lang="en-US" altLang="en-US" sz="1400" dirty="0" smtClean="0">
                <a:solidFill>
                  <a:srgbClr val="FFFF99"/>
                </a:solidFill>
                <a:latin typeface="Verdana" pitchFamily="34" charset="0"/>
              </a:rPr>
              <a:t>;</a:t>
            </a:r>
          </a:p>
          <a:p>
            <a:pPr lvl="1">
              <a:buFontTx/>
              <a:buChar char=" "/>
            </a:pPr>
            <a:r>
              <a:rPr lang="en-US" altLang="en-US" sz="1400" dirty="0" smtClean="0">
                <a:solidFill>
                  <a:srgbClr val="FFFF99"/>
                </a:solidFill>
                <a:latin typeface="Verdana" pitchFamily="34" charset="0"/>
              </a:rPr>
              <a:t>            </a:t>
            </a:r>
            <a:r>
              <a:rPr lang="en-US" altLang="en-US" sz="1400" dirty="0" smtClean="0">
                <a:solidFill>
                  <a:srgbClr val="FFFF99"/>
                </a:solidFill>
                <a:latin typeface="Verdana" pitchFamily="34" charset="0"/>
              </a:rPr>
              <a:t>} }}</a:t>
            </a:r>
            <a:endParaRPr lang="en-US" altLang="en-US" sz="1400" dirty="0">
              <a:solidFill>
                <a:srgbClr val="FFFF99"/>
              </a:solidFill>
              <a:latin typeface="Verdan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7AA26ED-FE59-4EDB-8243-938F9E1CA627}" type="slidenum">
              <a:rPr lang="en-US" altLang="en-US"/>
              <a:pPr/>
              <a:t>25</a:t>
            </a:fld>
            <a:endParaRPr lang="en-US" altLang="en-US"/>
          </a:p>
        </p:txBody>
      </p:sp>
      <p:sp>
        <p:nvSpPr>
          <p:cNvPr id="36866" name="Rectangle 2"/>
          <p:cNvSpPr>
            <a:spLocks noGrp="1" noChangeArrowheads="1"/>
          </p:cNvSpPr>
          <p:nvPr>
            <p:ph type="title"/>
          </p:nvPr>
        </p:nvSpPr>
        <p:spPr/>
        <p:txBody>
          <a:bodyPr/>
          <a:lstStyle/>
          <a:p>
            <a:r>
              <a:rPr lang="en-US" altLang="en-US"/>
              <a:t>Other operations on linked lists</a:t>
            </a:r>
          </a:p>
        </p:txBody>
      </p:sp>
      <p:sp>
        <p:nvSpPr>
          <p:cNvPr id="36867" name="Rectangle 3"/>
          <p:cNvSpPr>
            <a:spLocks noGrp="1" noChangeArrowheads="1"/>
          </p:cNvSpPr>
          <p:nvPr>
            <p:ph type="body" idx="1"/>
          </p:nvPr>
        </p:nvSpPr>
        <p:spPr/>
        <p:txBody>
          <a:bodyPr/>
          <a:lstStyle/>
          <a:p>
            <a:r>
              <a:rPr lang="en-US" altLang="en-US"/>
              <a:t>Most “algorithms” on linked lists—such as insertion, deletion, and searching—are pretty obvious; you just need to be careful</a:t>
            </a:r>
          </a:p>
          <a:p>
            <a:r>
              <a:rPr lang="en-US" altLang="en-US"/>
              <a:t>Sorting a linked list is just messy, since you can’t directly access the n</a:t>
            </a:r>
            <a:r>
              <a:rPr lang="en-US" altLang="en-US" baseline="30000"/>
              <a:t>th</a:t>
            </a:r>
            <a:r>
              <a:rPr lang="en-US" altLang="en-US"/>
              <a:t> element—you have to count your way through a lot of other elements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z="3200"/>
              <a:t>What’s wrong with Array and Why lists?</a:t>
            </a:r>
          </a:p>
        </p:txBody>
      </p:sp>
      <p:sp>
        <p:nvSpPr>
          <p:cNvPr id="10243" name="Rectangle 3"/>
          <p:cNvSpPr>
            <a:spLocks noGrp="1" noChangeArrowheads="1"/>
          </p:cNvSpPr>
          <p:nvPr>
            <p:ph type="body" idx="1"/>
          </p:nvPr>
        </p:nvSpPr>
        <p:spPr/>
        <p:txBody>
          <a:bodyPr/>
          <a:lstStyle/>
          <a:p>
            <a:pPr>
              <a:lnSpc>
                <a:spcPct val="90000"/>
              </a:lnSpc>
            </a:pPr>
            <a:r>
              <a:rPr lang="en-US" altLang="en-US"/>
              <a:t>Disadvantages of arrays as storage data structures:</a:t>
            </a:r>
          </a:p>
          <a:p>
            <a:pPr lvl="1">
              <a:lnSpc>
                <a:spcPct val="90000"/>
              </a:lnSpc>
            </a:pPr>
            <a:r>
              <a:rPr lang="en-US" altLang="en-US"/>
              <a:t>slow searching in unordered array</a:t>
            </a:r>
          </a:p>
          <a:p>
            <a:pPr lvl="1">
              <a:lnSpc>
                <a:spcPct val="90000"/>
              </a:lnSpc>
            </a:pPr>
            <a:r>
              <a:rPr lang="en-US" altLang="en-US"/>
              <a:t>slow insertion in ordered array </a:t>
            </a:r>
          </a:p>
          <a:p>
            <a:pPr lvl="1">
              <a:lnSpc>
                <a:spcPct val="90000"/>
              </a:lnSpc>
            </a:pPr>
            <a:r>
              <a:rPr lang="en-US" altLang="en-US"/>
              <a:t>Fixed size</a:t>
            </a:r>
          </a:p>
          <a:p>
            <a:pPr>
              <a:lnSpc>
                <a:spcPct val="90000"/>
              </a:lnSpc>
            </a:pPr>
            <a:r>
              <a:rPr lang="en-US" altLang="en-US"/>
              <a:t>Linked lists solve some of these problems</a:t>
            </a:r>
          </a:p>
          <a:p>
            <a:pPr>
              <a:lnSpc>
                <a:spcPct val="90000"/>
              </a:lnSpc>
            </a:pPr>
            <a:r>
              <a:rPr lang="en-US" altLang="en-US"/>
              <a:t>Linked lists are general purpose storage data structures and are versatile. </a:t>
            </a:r>
          </a:p>
        </p:txBody>
      </p:sp>
    </p:spTree>
    <p:extLst>
      <p:ext uri="{BB962C8B-B14F-4D97-AF65-F5344CB8AC3E}">
        <p14:creationId xmlns:p14="http://schemas.microsoft.com/office/powerpoint/2010/main" val="634374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Linked Lists</a:t>
            </a:r>
          </a:p>
        </p:txBody>
      </p:sp>
      <p:sp>
        <p:nvSpPr>
          <p:cNvPr id="11267" name="Rectangle 3"/>
          <p:cNvSpPr>
            <a:spLocks noGrp="1" noChangeArrowheads="1"/>
          </p:cNvSpPr>
          <p:nvPr>
            <p:ph type="body" idx="1"/>
          </p:nvPr>
        </p:nvSpPr>
        <p:spPr/>
        <p:txBody>
          <a:bodyPr/>
          <a:lstStyle/>
          <a:p>
            <a:pPr>
              <a:lnSpc>
                <a:spcPct val="90000"/>
              </a:lnSpc>
            </a:pPr>
            <a:r>
              <a:rPr lang="en-US" altLang="en-US" dirty="0"/>
              <a:t>Each data item is embedded in a link.</a:t>
            </a:r>
          </a:p>
          <a:p>
            <a:pPr>
              <a:lnSpc>
                <a:spcPct val="90000"/>
              </a:lnSpc>
            </a:pPr>
            <a:r>
              <a:rPr lang="en-US" altLang="en-US" dirty="0"/>
              <a:t>Each Link object contains a reference to the next link in the list of items.</a:t>
            </a:r>
          </a:p>
          <a:p>
            <a:pPr>
              <a:lnSpc>
                <a:spcPct val="90000"/>
              </a:lnSpc>
            </a:pPr>
            <a:r>
              <a:rPr lang="en-US" altLang="en-US" dirty="0"/>
              <a:t>In an array items have a particular position, identified by its index.</a:t>
            </a:r>
          </a:p>
          <a:p>
            <a:pPr>
              <a:lnSpc>
                <a:spcPct val="90000"/>
              </a:lnSpc>
            </a:pPr>
            <a:r>
              <a:rPr lang="en-US" altLang="en-US" dirty="0"/>
              <a:t>In a list the only way to access an item is to traverse the </a:t>
            </a:r>
            <a:r>
              <a:rPr lang="en-US" altLang="en-US" dirty="0" smtClean="0"/>
              <a:t>list</a:t>
            </a:r>
            <a:endParaRPr lang="en-US" altLang="en-US" dirty="0"/>
          </a:p>
        </p:txBody>
      </p:sp>
    </p:spTree>
    <p:extLst>
      <p:ext uri="{BB962C8B-B14F-4D97-AF65-F5344CB8AC3E}">
        <p14:creationId xmlns:p14="http://schemas.microsoft.com/office/powerpoint/2010/main" val="2312143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Operations in a simple linked list:</a:t>
            </a:r>
          </a:p>
        </p:txBody>
      </p:sp>
      <p:sp>
        <p:nvSpPr>
          <p:cNvPr id="28675" name="Rectangle 3"/>
          <p:cNvSpPr>
            <a:spLocks noGrp="1" noChangeArrowheads="1"/>
          </p:cNvSpPr>
          <p:nvPr>
            <p:ph type="body" idx="1"/>
          </p:nvPr>
        </p:nvSpPr>
        <p:spPr/>
        <p:txBody>
          <a:bodyPr/>
          <a:lstStyle/>
          <a:p>
            <a:pPr>
              <a:lnSpc>
                <a:spcPct val="80000"/>
              </a:lnSpc>
            </a:pPr>
            <a:r>
              <a:rPr lang="en-US" altLang="en-US" sz="4000"/>
              <a:t>Insertion</a:t>
            </a:r>
          </a:p>
          <a:p>
            <a:pPr>
              <a:lnSpc>
                <a:spcPct val="80000"/>
              </a:lnSpc>
            </a:pPr>
            <a:r>
              <a:rPr lang="en-US" altLang="en-US" sz="4000"/>
              <a:t>Deletion</a:t>
            </a:r>
          </a:p>
          <a:p>
            <a:pPr>
              <a:lnSpc>
                <a:spcPct val="80000"/>
              </a:lnSpc>
            </a:pPr>
            <a:r>
              <a:rPr lang="en-US" altLang="en-US" sz="4000"/>
              <a:t>Searching or Iterating through the list to display items.</a:t>
            </a:r>
          </a:p>
        </p:txBody>
      </p:sp>
    </p:spTree>
    <p:extLst>
      <p:ext uri="{BB962C8B-B14F-4D97-AF65-F5344CB8AC3E}">
        <p14:creationId xmlns:p14="http://schemas.microsoft.com/office/powerpoint/2010/main" val="1353083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Operations in a simple linked list:</a:t>
            </a:r>
          </a:p>
        </p:txBody>
      </p:sp>
      <p:sp>
        <p:nvSpPr>
          <p:cNvPr id="12291" name="Rectangle 3"/>
          <p:cNvSpPr>
            <a:spLocks noGrp="1" noChangeArrowheads="1"/>
          </p:cNvSpPr>
          <p:nvPr>
            <p:ph type="body" idx="1"/>
          </p:nvPr>
        </p:nvSpPr>
        <p:spPr/>
        <p:txBody>
          <a:bodyPr/>
          <a:lstStyle/>
          <a:p>
            <a:pPr>
              <a:lnSpc>
                <a:spcPct val="80000"/>
              </a:lnSpc>
            </a:pPr>
            <a:r>
              <a:rPr lang="en-US" altLang="en-US" sz="2800"/>
              <a:t>The simplest methods are </a:t>
            </a:r>
          </a:p>
          <a:p>
            <a:pPr lvl="1">
              <a:lnSpc>
                <a:spcPct val="80000"/>
              </a:lnSpc>
            </a:pPr>
            <a:r>
              <a:rPr lang="en-US" altLang="en-US" sz="2400"/>
              <a:t>insertfirst() and </a:t>
            </a:r>
          </a:p>
          <a:p>
            <a:pPr lvl="1">
              <a:lnSpc>
                <a:spcPct val="80000"/>
              </a:lnSpc>
            </a:pPr>
            <a:r>
              <a:rPr lang="en-US" altLang="en-US" sz="2400"/>
              <a:t>deletefirst(), </a:t>
            </a:r>
          </a:p>
          <a:p>
            <a:pPr lvl="1">
              <a:lnSpc>
                <a:spcPct val="80000"/>
              </a:lnSpc>
            </a:pPr>
            <a:r>
              <a:rPr lang="en-US" altLang="en-US" sz="2400"/>
              <a:t>where the first item in the linked list is accessed and deleted or a new item is inserted as the head or root of the list.</a:t>
            </a:r>
          </a:p>
          <a:p>
            <a:pPr>
              <a:lnSpc>
                <a:spcPct val="80000"/>
              </a:lnSpc>
            </a:pPr>
            <a:r>
              <a:rPr lang="en-US" altLang="en-US" sz="2800"/>
              <a:t>To insert or delete items from any other part of the list, we need to traverse the list starting from its root and traversing till we get the item that we are looking for.</a:t>
            </a:r>
          </a:p>
        </p:txBody>
      </p:sp>
    </p:spTree>
    <p:extLst>
      <p:ext uri="{BB962C8B-B14F-4D97-AF65-F5344CB8AC3E}">
        <p14:creationId xmlns:p14="http://schemas.microsoft.com/office/powerpoint/2010/main" val="3881526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Abstract Data Types</a:t>
            </a:r>
          </a:p>
        </p:txBody>
      </p:sp>
      <p:sp>
        <p:nvSpPr>
          <p:cNvPr id="15363" name="Rectangle 3"/>
          <p:cNvSpPr>
            <a:spLocks noGrp="1" noChangeArrowheads="1"/>
          </p:cNvSpPr>
          <p:nvPr>
            <p:ph type="body" idx="1"/>
          </p:nvPr>
        </p:nvSpPr>
        <p:spPr/>
        <p:txBody>
          <a:bodyPr/>
          <a:lstStyle/>
          <a:p>
            <a:pPr>
              <a:lnSpc>
                <a:spcPct val="90000"/>
              </a:lnSpc>
            </a:pPr>
            <a:r>
              <a:rPr lang="en-US" altLang="en-US" dirty="0"/>
              <a:t>Focus on what the data structure does</a:t>
            </a:r>
          </a:p>
          <a:p>
            <a:pPr>
              <a:lnSpc>
                <a:spcPct val="90000"/>
              </a:lnSpc>
            </a:pPr>
            <a:r>
              <a:rPr lang="en-US" altLang="en-US" dirty="0"/>
              <a:t>Ignore how it does.</a:t>
            </a:r>
          </a:p>
          <a:p>
            <a:pPr>
              <a:lnSpc>
                <a:spcPct val="90000"/>
              </a:lnSpc>
            </a:pPr>
            <a:r>
              <a:rPr lang="en-US" altLang="en-US" dirty="0"/>
              <a:t>ADT is a class considered without regard to its implementation.</a:t>
            </a:r>
          </a:p>
          <a:p>
            <a:pPr>
              <a:lnSpc>
                <a:spcPct val="90000"/>
              </a:lnSpc>
            </a:pPr>
            <a:r>
              <a:rPr lang="en-US" altLang="en-US" dirty="0"/>
              <a:t>Examples: Stacks and Queues</a:t>
            </a:r>
          </a:p>
          <a:p>
            <a:pPr>
              <a:lnSpc>
                <a:spcPct val="90000"/>
              </a:lnSpc>
            </a:pPr>
            <a:r>
              <a:rPr lang="en-US" altLang="en-US" dirty="0"/>
              <a:t>They can also be implemented using linked lists as opposed to </a:t>
            </a:r>
            <a:r>
              <a:rPr lang="en-US" altLang="en-US" dirty="0" smtClean="0"/>
              <a:t>array.</a:t>
            </a:r>
            <a:endParaRPr lang="en-US" altLang="en-US" dirty="0"/>
          </a:p>
        </p:txBody>
      </p:sp>
    </p:spTree>
    <p:extLst>
      <p:ext uri="{BB962C8B-B14F-4D97-AF65-F5344CB8AC3E}">
        <p14:creationId xmlns:p14="http://schemas.microsoft.com/office/powerpoint/2010/main" val="3878939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ADT Lists</a:t>
            </a:r>
          </a:p>
        </p:txBody>
      </p:sp>
      <p:sp>
        <p:nvSpPr>
          <p:cNvPr id="16387" name="Rectangle 3"/>
          <p:cNvSpPr>
            <a:spLocks noGrp="1" noChangeArrowheads="1"/>
          </p:cNvSpPr>
          <p:nvPr>
            <p:ph type="body" idx="1"/>
          </p:nvPr>
        </p:nvSpPr>
        <p:spPr/>
        <p:txBody>
          <a:bodyPr/>
          <a:lstStyle/>
          <a:p>
            <a:r>
              <a:rPr lang="en-US" altLang="en-US" sz="2800" dirty="0"/>
              <a:t>Also called linear list.</a:t>
            </a:r>
          </a:p>
          <a:p>
            <a:r>
              <a:rPr lang="en-US" altLang="en-US" sz="2800" dirty="0"/>
              <a:t>Group of items arranged in a linear order.</a:t>
            </a:r>
          </a:p>
          <a:p>
            <a:r>
              <a:rPr lang="en-US" altLang="en-US" sz="2800" dirty="0"/>
              <a:t>Operations supported are : insertion, deletion and read an item.</a:t>
            </a:r>
          </a:p>
          <a:p>
            <a:r>
              <a:rPr lang="en-US" altLang="en-US" sz="2800" dirty="0" smtClean="0"/>
              <a:t>This </a:t>
            </a:r>
            <a:r>
              <a:rPr lang="en-US" altLang="en-US" sz="2800" dirty="0"/>
              <a:t>can be implemented using arrays or linked lists.</a:t>
            </a:r>
          </a:p>
        </p:txBody>
      </p:sp>
    </p:spTree>
    <p:extLst>
      <p:ext uri="{BB962C8B-B14F-4D97-AF65-F5344CB8AC3E}">
        <p14:creationId xmlns:p14="http://schemas.microsoft.com/office/powerpoint/2010/main" val="797020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5"/>
          <p:cNvSpPr>
            <a:spLocks noGrp="1"/>
          </p:cNvSpPr>
          <p:nvPr>
            <p:ph type="sldNum" sz="quarter" idx="12"/>
          </p:nvPr>
        </p:nvSpPr>
        <p:spPr/>
        <p:txBody>
          <a:bodyPr/>
          <a:lstStyle/>
          <a:p>
            <a:fld id="{D20DBAC7-9A71-42BE-B2AE-B58C214E453B}" type="slidenum">
              <a:rPr lang="en-US" altLang="en-US"/>
              <a:pPr/>
              <a:t>9</a:t>
            </a:fld>
            <a:endParaRPr lang="en-US" altLang="en-US"/>
          </a:p>
        </p:txBody>
      </p:sp>
      <p:sp>
        <p:nvSpPr>
          <p:cNvPr id="10242" name="Rectangle 2"/>
          <p:cNvSpPr>
            <a:spLocks noGrp="1" noChangeArrowheads="1"/>
          </p:cNvSpPr>
          <p:nvPr>
            <p:ph type="title"/>
          </p:nvPr>
        </p:nvSpPr>
        <p:spPr/>
        <p:txBody>
          <a:bodyPr/>
          <a:lstStyle/>
          <a:p>
            <a:r>
              <a:rPr lang="en-US" altLang="en-US"/>
              <a:t>Anatomy of a linked list</a:t>
            </a:r>
          </a:p>
        </p:txBody>
      </p:sp>
      <p:sp>
        <p:nvSpPr>
          <p:cNvPr id="10243" name="Rectangle 3"/>
          <p:cNvSpPr>
            <a:spLocks noGrp="1" noChangeArrowheads="1"/>
          </p:cNvSpPr>
          <p:nvPr>
            <p:ph type="body" idx="1"/>
          </p:nvPr>
        </p:nvSpPr>
        <p:spPr>
          <a:xfrm>
            <a:off x="685800" y="1447800"/>
            <a:ext cx="7772400" cy="1447800"/>
          </a:xfrm>
        </p:spPr>
        <p:txBody>
          <a:bodyPr/>
          <a:lstStyle/>
          <a:p>
            <a:r>
              <a:rPr lang="en-US" altLang="en-US"/>
              <a:t>A linked list consists of:</a:t>
            </a:r>
          </a:p>
          <a:p>
            <a:pPr lvl="1"/>
            <a:r>
              <a:rPr lang="en-US" altLang="en-US"/>
              <a:t>A sequence of </a:t>
            </a:r>
            <a:r>
              <a:rPr lang="en-US" altLang="en-US">
                <a:solidFill>
                  <a:schemeClr val="tx2"/>
                </a:solidFill>
              </a:rPr>
              <a:t>nodes</a:t>
            </a:r>
            <a:endParaRPr lang="en-US" altLang="en-US"/>
          </a:p>
        </p:txBody>
      </p:sp>
      <p:grpSp>
        <p:nvGrpSpPr>
          <p:cNvPr id="10272" name="Group 32"/>
          <p:cNvGrpSpPr>
            <a:grpSpLocks/>
          </p:cNvGrpSpPr>
          <p:nvPr/>
        </p:nvGrpSpPr>
        <p:grpSpPr bwMode="auto">
          <a:xfrm>
            <a:off x="2743200" y="3722688"/>
            <a:ext cx="5715000" cy="390525"/>
            <a:chOff x="1056" y="2011"/>
            <a:chExt cx="3600" cy="246"/>
          </a:xfrm>
        </p:grpSpPr>
        <p:grpSp>
          <p:nvGrpSpPr>
            <p:cNvPr id="10252" name="Group 12"/>
            <p:cNvGrpSpPr>
              <a:grpSpLocks/>
            </p:cNvGrpSpPr>
            <p:nvPr/>
          </p:nvGrpSpPr>
          <p:grpSpPr bwMode="auto">
            <a:xfrm>
              <a:off x="1056" y="2011"/>
              <a:ext cx="577" cy="243"/>
              <a:chOff x="863" y="1536"/>
              <a:chExt cx="577" cy="243"/>
            </a:xfrm>
          </p:grpSpPr>
          <p:sp>
            <p:nvSpPr>
              <p:cNvPr id="10253" name="Rectangle 13"/>
              <p:cNvSpPr>
                <a:spLocks noChangeArrowheads="1"/>
              </p:cNvSpPr>
              <p:nvPr/>
            </p:nvSpPr>
            <p:spPr bwMode="auto">
              <a:xfrm>
                <a:off x="863" y="1537"/>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p>
            </p:txBody>
          </p:sp>
          <p:sp>
            <p:nvSpPr>
              <p:cNvPr id="10254" name="Rectangle 14"/>
              <p:cNvSpPr>
                <a:spLocks noChangeArrowheads="1"/>
              </p:cNvSpPr>
              <p:nvPr/>
            </p:nvSpPr>
            <p:spPr bwMode="auto">
              <a:xfrm>
                <a:off x="1152" y="1536"/>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10255" name="Group 15"/>
            <p:cNvGrpSpPr>
              <a:grpSpLocks/>
            </p:cNvGrpSpPr>
            <p:nvPr/>
          </p:nvGrpSpPr>
          <p:grpSpPr bwMode="auto">
            <a:xfrm>
              <a:off x="2063" y="2014"/>
              <a:ext cx="577" cy="243"/>
              <a:chOff x="863" y="1536"/>
              <a:chExt cx="577" cy="243"/>
            </a:xfrm>
          </p:grpSpPr>
          <p:sp>
            <p:nvSpPr>
              <p:cNvPr id="10256" name="Rectangle 16"/>
              <p:cNvSpPr>
                <a:spLocks noChangeArrowheads="1"/>
              </p:cNvSpPr>
              <p:nvPr/>
            </p:nvSpPr>
            <p:spPr bwMode="auto">
              <a:xfrm>
                <a:off x="863" y="1537"/>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p>
            </p:txBody>
          </p:sp>
          <p:sp>
            <p:nvSpPr>
              <p:cNvPr id="10257" name="Rectangle 17"/>
              <p:cNvSpPr>
                <a:spLocks noChangeArrowheads="1"/>
              </p:cNvSpPr>
              <p:nvPr/>
            </p:nvSpPr>
            <p:spPr bwMode="auto">
              <a:xfrm>
                <a:off x="1152" y="1536"/>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10258" name="Group 18"/>
            <p:cNvGrpSpPr>
              <a:grpSpLocks/>
            </p:cNvGrpSpPr>
            <p:nvPr/>
          </p:nvGrpSpPr>
          <p:grpSpPr bwMode="auto">
            <a:xfrm>
              <a:off x="3071" y="2014"/>
              <a:ext cx="577" cy="243"/>
              <a:chOff x="863" y="1536"/>
              <a:chExt cx="577" cy="243"/>
            </a:xfrm>
          </p:grpSpPr>
          <p:sp>
            <p:nvSpPr>
              <p:cNvPr id="10259" name="Rectangle 19"/>
              <p:cNvSpPr>
                <a:spLocks noChangeArrowheads="1"/>
              </p:cNvSpPr>
              <p:nvPr/>
            </p:nvSpPr>
            <p:spPr bwMode="auto">
              <a:xfrm>
                <a:off x="863" y="1537"/>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p>
            </p:txBody>
          </p:sp>
          <p:sp>
            <p:nvSpPr>
              <p:cNvPr id="10260" name="Rectangle 20"/>
              <p:cNvSpPr>
                <a:spLocks noChangeArrowheads="1"/>
              </p:cNvSpPr>
              <p:nvPr/>
            </p:nvSpPr>
            <p:spPr bwMode="auto">
              <a:xfrm>
                <a:off x="1152" y="1536"/>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10261" name="Group 21"/>
            <p:cNvGrpSpPr>
              <a:grpSpLocks/>
            </p:cNvGrpSpPr>
            <p:nvPr/>
          </p:nvGrpSpPr>
          <p:grpSpPr bwMode="auto">
            <a:xfrm>
              <a:off x="4079" y="2014"/>
              <a:ext cx="577" cy="243"/>
              <a:chOff x="863" y="1536"/>
              <a:chExt cx="577" cy="243"/>
            </a:xfrm>
          </p:grpSpPr>
          <p:sp>
            <p:nvSpPr>
              <p:cNvPr id="10262" name="Rectangle 22"/>
              <p:cNvSpPr>
                <a:spLocks noChangeArrowheads="1"/>
              </p:cNvSpPr>
              <p:nvPr/>
            </p:nvSpPr>
            <p:spPr bwMode="auto">
              <a:xfrm>
                <a:off x="863" y="1537"/>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p>
            </p:txBody>
          </p:sp>
          <p:sp>
            <p:nvSpPr>
              <p:cNvPr id="10263" name="Rectangle 23"/>
              <p:cNvSpPr>
                <a:spLocks noChangeArrowheads="1"/>
              </p:cNvSpPr>
              <p:nvPr/>
            </p:nvSpPr>
            <p:spPr bwMode="auto">
              <a:xfrm>
                <a:off x="1152" y="1536"/>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10273" name="Group 33"/>
          <p:cNvGrpSpPr>
            <a:grpSpLocks/>
          </p:cNvGrpSpPr>
          <p:nvPr/>
        </p:nvGrpSpPr>
        <p:grpSpPr bwMode="auto">
          <a:xfrm>
            <a:off x="2743200" y="3730625"/>
            <a:ext cx="5257800" cy="384175"/>
            <a:chOff x="1056" y="2302"/>
            <a:chExt cx="3312" cy="242"/>
          </a:xfrm>
        </p:grpSpPr>
        <p:sp>
          <p:nvSpPr>
            <p:cNvPr id="10267" name="Rectangle 27"/>
            <p:cNvSpPr>
              <a:spLocks noChangeArrowheads="1"/>
            </p:cNvSpPr>
            <p:nvPr/>
          </p:nvSpPr>
          <p:spPr bwMode="auto">
            <a:xfrm>
              <a:off x="1056" y="2302"/>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a</a:t>
              </a:r>
              <a:endParaRPr lang="en-US" altLang="en-US" sz="2400"/>
            </a:p>
          </p:txBody>
        </p:sp>
        <p:sp>
          <p:nvSpPr>
            <p:cNvPr id="10268" name="Rectangle 28"/>
            <p:cNvSpPr>
              <a:spLocks noChangeArrowheads="1"/>
            </p:cNvSpPr>
            <p:nvPr/>
          </p:nvSpPr>
          <p:spPr bwMode="auto">
            <a:xfrm>
              <a:off x="2064" y="2302"/>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b</a:t>
              </a:r>
              <a:endParaRPr lang="en-US" altLang="en-US" sz="2400"/>
            </a:p>
          </p:txBody>
        </p:sp>
        <p:sp>
          <p:nvSpPr>
            <p:cNvPr id="10269" name="Rectangle 29"/>
            <p:cNvSpPr>
              <a:spLocks noChangeArrowheads="1"/>
            </p:cNvSpPr>
            <p:nvPr/>
          </p:nvSpPr>
          <p:spPr bwMode="auto">
            <a:xfrm>
              <a:off x="3072" y="2302"/>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c</a:t>
              </a:r>
              <a:endParaRPr lang="en-US" altLang="en-US" sz="2400"/>
            </a:p>
          </p:txBody>
        </p:sp>
        <p:sp>
          <p:nvSpPr>
            <p:cNvPr id="10270" name="Rectangle 30"/>
            <p:cNvSpPr>
              <a:spLocks noChangeArrowheads="1"/>
            </p:cNvSpPr>
            <p:nvPr/>
          </p:nvSpPr>
          <p:spPr bwMode="auto">
            <a:xfrm>
              <a:off x="4080" y="2302"/>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Verdana" pitchFamily="34" charset="0"/>
                </a:rPr>
                <a:t>d</a:t>
              </a:r>
              <a:endParaRPr lang="en-US" altLang="en-US" sz="2400"/>
            </a:p>
          </p:txBody>
        </p:sp>
      </p:grpSp>
      <p:grpSp>
        <p:nvGrpSpPr>
          <p:cNvPr id="10285" name="Group 45"/>
          <p:cNvGrpSpPr>
            <a:grpSpLocks/>
          </p:cNvGrpSpPr>
          <p:nvPr/>
        </p:nvGrpSpPr>
        <p:grpSpPr bwMode="auto">
          <a:xfrm>
            <a:off x="3352800" y="3806825"/>
            <a:ext cx="4191000" cy="152400"/>
            <a:chOff x="1440" y="2064"/>
            <a:chExt cx="2640" cy="96"/>
          </a:xfrm>
        </p:grpSpPr>
        <p:grpSp>
          <p:nvGrpSpPr>
            <p:cNvPr id="10274" name="Group 34"/>
            <p:cNvGrpSpPr>
              <a:grpSpLocks/>
            </p:cNvGrpSpPr>
            <p:nvPr/>
          </p:nvGrpSpPr>
          <p:grpSpPr bwMode="auto">
            <a:xfrm>
              <a:off x="1440" y="2064"/>
              <a:ext cx="624" cy="96"/>
              <a:chOff x="1008" y="2304"/>
              <a:chExt cx="624" cy="96"/>
            </a:xfrm>
          </p:grpSpPr>
          <p:sp>
            <p:nvSpPr>
              <p:cNvPr id="10275" name="Oval 35"/>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76" name="Line 36"/>
              <p:cNvSpPr>
                <a:spLocks noChangeShapeType="1"/>
              </p:cNvSpPr>
              <p:nvPr/>
            </p:nvSpPr>
            <p:spPr bwMode="auto">
              <a:xfrm>
                <a:off x="1056" y="2352"/>
                <a:ext cx="576"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10277" name="Group 37"/>
            <p:cNvGrpSpPr>
              <a:grpSpLocks/>
            </p:cNvGrpSpPr>
            <p:nvPr/>
          </p:nvGrpSpPr>
          <p:grpSpPr bwMode="auto">
            <a:xfrm>
              <a:off x="2448" y="2064"/>
              <a:ext cx="624" cy="96"/>
              <a:chOff x="1008" y="2304"/>
              <a:chExt cx="624" cy="96"/>
            </a:xfrm>
          </p:grpSpPr>
          <p:sp>
            <p:nvSpPr>
              <p:cNvPr id="10278" name="Oval 38"/>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79" name="Line 39"/>
              <p:cNvSpPr>
                <a:spLocks noChangeShapeType="1"/>
              </p:cNvSpPr>
              <p:nvPr/>
            </p:nvSpPr>
            <p:spPr bwMode="auto">
              <a:xfrm>
                <a:off x="1056" y="2352"/>
                <a:ext cx="576"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10280" name="Group 40"/>
            <p:cNvGrpSpPr>
              <a:grpSpLocks/>
            </p:cNvGrpSpPr>
            <p:nvPr/>
          </p:nvGrpSpPr>
          <p:grpSpPr bwMode="auto">
            <a:xfrm>
              <a:off x="3456" y="2064"/>
              <a:ext cx="624" cy="96"/>
              <a:chOff x="1008" y="2304"/>
              <a:chExt cx="624" cy="96"/>
            </a:xfrm>
          </p:grpSpPr>
          <p:sp>
            <p:nvSpPr>
              <p:cNvPr id="10281" name="Oval 41"/>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82" name="Line 42"/>
              <p:cNvSpPr>
                <a:spLocks noChangeShapeType="1"/>
              </p:cNvSpPr>
              <p:nvPr/>
            </p:nvSpPr>
            <p:spPr bwMode="auto">
              <a:xfrm>
                <a:off x="1056" y="2352"/>
                <a:ext cx="576"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sp>
        <p:nvSpPr>
          <p:cNvPr id="10283" name="Text Box 43"/>
          <p:cNvSpPr txBox="1">
            <a:spLocks noChangeArrowheads="1"/>
          </p:cNvSpPr>
          <p:nvPr/>
        </p:nvSpPr>
        <p:spPr bwMode="auto">
          <a:xfrm>
            <a:off x="609600" y="434340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0" hangingPunct="0"/>
            <a:r>
              <a:rPr lang="en-US" altLang="en-US" sz="2400"/>
              <a:t>Each node contains a </a:t>
            </a:r>
            <a:r>
              <a:rPr lang="en-US" altLang="en-US" sz="2400">
                <a:solidFill>
                  <a:schemeClr val="tx2"/>
                </a:solidFill>
              </a:rPr>
              <a:t>value</a:t>
            </a:r>
            <a:endParaRPr lang="en-US" altLang="en-US" sz="2400"/>
          </a:p>
        </p:txBody>
      </p:sp>
      <p:sp>
        <p:nvSpPr>
          <p:cNvPr id="10284" name="Text Box 44"/>
          <p:cNvSpPr txBox="1">
            <a:spLocks noChangeArrowheads="1"/>
          </p:cNvSpPr>
          <p:nvPr/>
        </p:nvSpPr>
        <p:spPr bwMode="auto">
          <a:xfrm>
            <a:off x="1066800" y="4724400"/>
            <a:ext cx="693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a:t>and a </a:t>
            </a:r>
            <a:r>
              <a:rPr lang="en-US" altLang="en-US" sz="2400">
                <a:solidFill>
                  <a:schemeClr val="tx2"/>
                </a:solidFill>
              </a:rPr>
              <a:t>link</a:t>
            </a:r>
            <a:r>
              <a:rPr lang="en-US" altLang="en-US" sz="2400"/>
              <a:t> (pointer or reference) to some other node</a:t>
            </a:r>
          </a:p>
        </p:txBody>
      </p:sp>
      <p:sp>
        <p:nvSpPr>
          <p:cNvPr id="10286" name="Text Box 46"/>
          <p:cNvSpPr txBox="1">
            <a:spLocks noChangeArrowheads="1"/>
          </p:cNvSpPr>
          <p:nvPr/>
        </p:nvSpPr>
        <p:spPr bwMode="auto">
          <a:xfrm>
            <a:off x="1066800" y="5181600"/>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a:t>The last node contains a </a:t>
            </a:r>
            <a:r>
              <a:rPr lang="en-US" altLang="en-US" sz="2400">
                <a:solidFill>
                  <a:schemeClr val="tx2"/>
                </a:solidFill>
              </a:rPr>
              <a:t>null link</a:t>
            </a:r>
            <a:endParaRPr lang="en-US" altLang="en-US" sz="2400"/>
          </a:p>
        </p:txBody>
      </p:sp>
      <p:sp>
        <p:nvSpPr>
          <p:cNvPr id="10287" name="Oval 47"/>
          <p:cNvSpPr>
            <a:spLocks noChangeArrowheads="1"/>
          </p:cNvSpPr>
          <p:nvPr/>
        </p:nvSpPr>
        <p:spPr bwMode="auto">
          <a:xfrm>
            <a:off x="8153400" y="3810000"/>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88" name="Text Box 48"/>
          <p:cNvSpPr txBox="1">
            <a:spLocks noChangeArrowheads="1"/>
          </p:cNvSpPr>
          <p:nvPr/>
        </p:nvSpPr>
        <p:spPr bwMode="auto">
          <a:xfrm>
            <a:off x="1066800" y="5638800"/>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dirty="0"/>
              <a:t>The list may have a </a:t>
            </a:r>
            <a:r>
              <a:rPr lang="en-US" altLang="en-US" sz="2400" dirty="0" smtClean="0">
                <a:solidFill>
                  <a:schemeClr val="tx2"/>
                </a:solidFill>
              </a:rPr>
              <a:t>front</a:t>
            </a:r>
            <a:endParaRPr lang="en-US" altLang="en-US" sz="2400" dirty="0"/>
          </a:p>
        </p:txBody>
      </p:sp>
      <p:grpSp>
        <p:nvGrpSpPr>
          <p:cNvPr id="10295" name="Group 55"/>
          <p:cNvGrpSpPr>
            <a:grpSpLocks/>
          </p:cNvGrpSpPr>
          <p:nvPr/>
        </p:nvGrpSpPr>
        <p:grpSpPr bwMode="auto">
          <a:xfrm>
            <a:off x="685800" y="2971800"/>
            <a:ext cx="1981200" cy="762000"/>
            <a:chOff x="192" y="1872"/>
            <a:chExt cx="1248" cy="480"/>
          </a:xfrm>
        </p:grpSpPr>
        <p:grpSp>
          <p:nvGrpSpPr>
            <p:cNvPr id="10289" name="Group 49"/>
            <p:cNvGrpSpPr>
              <a:grpSpLocks/>
            </p:cNvGrpSpPr>
            <p:nvPr/>
          </p:nvGrpSpPr>
          <p:grpSpPr bwMode="auto">
            <a:xfrm>
              <a:off x="960" y="1920"/>
              <a:ext cx="480" cy="432"/>
              <a:chOff x="432" y="2352"/>
              <a:chExt cx="480" cy="432"/>
            </a:xfrm>
          </p:grpSpPr>
          <p:grpSp>
            <p:nvGrpSpPr>
              <p:cNvPr id="10290" name="Group 50"/>
              <p:cNvGrpSpPr>
                <a:grpSpLocks/>
              </p:cNvGrpSpPr>
              <p:nvPr/>
            </p:nvGrpSpPr>
            <p:grpSpPr bwMode="auto">
              <a:xfrm>
                <a:off x="432" y="2352"/>
                <a:ext cx="288" cy="240"/>
                <a:chOff x="960" y="1584"/>
                <a:chExt cx="288" cy="240"/>
              </a:xfrm>
            </p:grpSpPr>
            <p:sp>
              <p:nvSpPr>
                <p:cNvPr id="10291" name="Oval 51"/>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92" name="Rectangle 52"/>
                <p:cNvSpPr>
                  <a:spLocks noChangeArrowheads="1"/>
                </p:cNvSpPr>
                <p:nvPr/>
              </p:nvSpPr>
              <p:spPr bwMode="auto">
                <a:xfrm>
                  <a:off x="960" y="1584"/>
                  <a:ext cx="288" cy="2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0293" name="Line 53"/>
              <p:cNvSpPr>
                <a:spLocks noChangeShapeType="1"/>
              </p:cNvSpPr>
              <p:nvPr/>
            </p:nvSpPr>
            <p:spPr bwMode="auto">
              <a:xfrm>
                <a:off x="576" y="2448"/>
                <a:ext cx="336"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0294" name="Text Box 54"/>
            <p:cNvSpPr txBox="1">
              <a:spLocks noChangeArrowheads="1"/>
            </p:cNvSpPr>
            <p:nvPr/>
          </p:nvSpPr>
          <p:spPr bwMode="auto">
            <a:xfrm>
              <a:off x="192" y="1872"/>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dirty="0" smtClean="0">
                  <a:solidFill>
                    <a:srgbClr val="FFFF99"/>
                  </a:solidFill>
                  <a:latin typeface="Verdana" pitchFamily="34" charset="0"/>
                </a:rPr>
                <a:t>front</a:t>
              </a:r>
              <a:endParaRPr lang="en-US" altLang="en-US" sz="2400"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72"/>
                                        </p:tgtEl>
                                        <p:attrNameLst>
                                          <p:attrName>style.visibility</p:attrName>
                                        </p:attrNameLst>
                                      </p:cBhvr>
                                      <p:to>
                                        <p:strVal val="visible"/>
                                      </p:to>
                                    </p:set>
                                    <p:animEffect transition="in" filter="wipe(left)">
                                      <p:cBhvr>
                                        <p:cTn id="7" dur="500"/>
                                        <p:tgtEl>
                                          <p:spTgt spid="102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83"/>
                                        </p:tgtEl>
                                        <p:attrNameLst>
                                          <p:attrName>style.visibility</p:attrName>
                                        </p:attrNameLst>
                                      </p:cBhvr>
                                      <p:to>
                                        <p:strVal val="visible"/>
                                      </p:to>
                                    </p:set>
                                    <p:animEffect transition="in" filter="wipe(left)">
                                      <p:cBhvr>
                                        <p:cTn id="12" dur="500"/>
                                        <p:tgtEl>
                                          <p:spTgt spid="102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273"/>
                                        </p:tgtEl>
                                        <p:attrNameLst>
                                          <p:attrName>style.visibility</p:attrName>
                                        </p:attrNameLst>
                                      </p:cBhvr>
                                      <p:to>
                                        <p:strVal val="visible"/>
                                      </p:to>
                                    </p:set>
                                    <p:animEffect transition="in" filter="wipe(left)">
                                      <p:cBhvr>
                                        <p:cTn id="17" dur="500"/>
                                        <p:tgtEl>
                                          <p:spTgt spid="102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84"/>
                                        </p:tgtEl>
                                        <p:attrNameLst>
                                          <p:attrName>style.visibility</p:attrName>
                                        </p:attrNameLst>
                                      </p:cBhvr>
                                      <p:to>
                                        <p:strVal val="visible"/>
                                      </p:to>
                                    </p:set>
                                    <p:animEffect transition="in" filter="wipe(left)">
                                      <p:cBhvr>
                                        <p:cTn id="22" dur="500"/>
                                        <p:tgtEl>
                                          <p:spTgt spid="102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285"/>
                                        </p:tgtEl>
                                        <p:attrNameLst>
                                          <p:attrName>style.visibility</p:attrName>
                                        </p:attrNameLst>
                                      </p:cBhvr>
                                      <p:to>
                                        <p:strVal val="visible"/>
                                      </p:to>
                                    </p:set>
                                    <p:animEffect transition="in" filter="wipe(left)">
                                      <p:cBhvr>
                                        <p:cTn id="27" dur="500"/>
                                        <p:tgtEl>
                                          <p:spTgt spid="102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86"/>
                                        </p:tgtEl>
                                        <p:attrNameLst>
                                          <p:attrName>style.visibility</p:attrName>
                                        </p:attrNameLst>
                                      </p:cBhvr>
                                      <p:to>
                                        <p:strVal val="visible"/>
                                      </p:to>
                                    </p:set>
                                    <p:animEffect transition="in" filter="wipe(left)">
                                      <p:cBhvr>
                                        <p:cTn id="32" dur="500"/>
                                        <p:tgtEl>
                                          <p:spTgt spid="102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10287"/>
                                        </p:tgtEl>
                                        <p:attrNameLst>
                                          <p:attrName>style.visibility</p:attrName>
                                        </p:attrNameLst>
                                      </p:cBhvr>
                                      <p:to>
                                        <p:strVal val="visible"/>
                                      </p:to>
                                    </p:set>
                                    <p:anim calcmode="lin" valueType="num">
                                      <p:cBhvr>
                                        <p:cTn id="37" dur="500" fill="hold"/>
                                        <p:tgtEl>
                                          <p:spTgt spid="10287"/>
                                        </p:tgtEl>
                                        <p:attrNameLst>
                                          <p:attrName>ppt_w</p:attrName>
                                        </p:attrNameLst>
                                      </p:cBhvr>
                                      <p:tavLst>
                                        <p:tav tm="0">
                                          <p:val>
                                            <p:strVal val="2/3*#ppt_w"/>
                                          </p:val>
                                        </p:tav>
                                        <p:tav tm="100000">
                                          <p:val>
                                            <p:strVal val="#ppt_w"/>
                                          </p:val>
                                        </p:tav>
                                      </p:tavLst>
                                    </p:anim>
                                    <p:anim calcmode="lin" valueType="num">
                                      <p:cBhvr>
                                        <p:cTn id="38" dur="500" fill="hold"/>
                                        <p:tgtEl>
                                          <p:spTgt spid="10287"/>
                                        </p:tgtEl>
                                        <p:attrNameLst>
                                          <p:attrName>ppt_h</p:attrName>
                                        </p:attrNameLst>
                                      </p:cBhvr>
                                      <p:tavLst>
                                        <p:tav tm="0">
                                          <p:val>
                                            <p:strVal val="2/3*#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0288"/>
                                        </p:tgtEl>
                                        <p:attrNameLst>
                                          <p:attrName>style.visibility</p:attrName>
                                        </p:attrNameLst>
                                      </p:cBhvr>
                                      <p:to>
                                        <p:strVal val="visible"/>
                                      </p:to>
                                    </p:set>
                                    <p:animEffect transition="in" filter="wipe(left)">
                                      <p:cBhvr>
                                        <p:cTn id="43" dur="500"/>
                                        <p:tgtEl>
                                          <p:spTgt spid="1028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0295"/>
                                        </p:tgtEl>
                                        <p:attrNameLst>
                                          <p:attrName>style.visibility</p:attrName>
                                        </p:attrNameLst>
                                      </p:cBhvr>
                                      <p:to>
                                        <p:strVal val="visible"/>
                                      </p:to>
                                    </p:set>
                                    <p:animEffect transition="in" filter="wipe(left)">
                                      <p:cBhvr>
                                        <p:cTn id="48" dur="500"/>
                                        <p:tgtEl>
                                          <p:spTgt spid="10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3" grpId="0" autoUpdateAnimBg="0"/>
      <p:bldP spid="10284" grpId="0" autoUpdateAnimBg="0"/>
      <p:bldP spid="10286" grpId="0" autoUpdateAnimBg="0"/>
      <p:bldP spid="10287" grpId="0" animBg="1"/>
      <p:bldP spid="10288" grpId="0" autoUpdateAnimBg="0"/>
    </p:bldLst>
  </p:timing>
</p:sld>
</file>

<file path=ppt/theme/theme1.xml><?xml version="1.0" encoding="utf-8"?>
<a:theme xmlns:a="http://schemas.openxmlformats.org/drawingml/2006/main" name="dark-blue">
  <a:themeElements>
    <a:clrScheme name="dark-blu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dark-blu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3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3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ark-blu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dark-blu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dark-blu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dark-blu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dark-blu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dark-blu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891</TotalTime>
  <Words>1167</Words>
  <Application>Microsoft Office PowerPoint</Application>
  <PresentationFormat>On-screen Show (4:3)</PresentationFormat>
  <Paragraphs>233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dark-blue</vt:lpstr>
      <vt:lpstr>Linked Lists</vt:lpstr>
      <vt:lpstr>Array vs Linked List </vt:lpstr>
      <vt:lpstr>What’s wrong with Array and Why lists?</vt:lpstr>
      <vt:lpstr>Linked Lists</vt:lpstr>
      <vt:lpstr>Operations in a simple linked list:</vt:lpstr>
      <vt:lpstr>Operations in a simple linked list:</vt:lpstr>
      <vt:lpstr>Abstract Data Types</vt:lpstr>
      <vt:lpstr>ADT Lists</vt:lpstr>
      <vt:lpstr>Anatomy of a linked list</vt:lpstr>
      <vt:lpstr>More terminology</vt:lpstr>
      <vt:lpstr>Pointers and references</vt:lpstr>
      <vt:lpstr>Creating references</vt:lpstr>
      <vt:lpstr>Creating links in Java</vt:lpstr>
      <vt:lpstr>Singly-linked lists</vt:lpstr>
      <vt:lpstr>SLL nodes in Java</vt:lpstr>
      <vt:lpstr>Traversing a SLL</vt:lpstr>
      <vt:lpstr>Traversing a SLL (animation)</vt:lpstr>
      <vt:lpstr>Inserting a node into a SLL</vt:lpstr>
      <vt:lpstr>Inserting as a new first element</vt:lpstr>
      <vt:lpstr>Inserting a node after a given value</vt:lpstr>
      <vt:lpstr>Inserting after (animation)</vt:lpstr>
      <vt:lpstr>Deleting a node from a SLL</vt:lpstr>
      <vt:lpstr>Deleting an element from a SLL</vt:lpstr>
      <vt:lpstr>Deleting from a SLL</vt:lpstr>
      <vt:lpstr>Other operations on linked lists</vt:lpstr>
    </vt:vector>
  </TitlesOfParts>
  <Company>House of Chaos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Lists</dc:title>
  <dc:creator>David Matuszek</dc:creator>
  <cp:lastModifiedBy>Corea</cp:lastModifiedBy>
  <cp:revision>32</cp:revision>
  <dcterms:created xsi:type="dcterms:W3CDTF">2002-01-27T18:55:22Z</dcterms:created>
  <dcterms:modified xsi:type="dcterms:W3CDTF">2014-04-02T15:14:10Z</dcterms:modified>
</cp:coreProperties>
</file>