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87" r:id="rId9"/>
    <p:sldId id="289" r:id="rId10"/>
    <p:sldId id="290" r:id="rId11"/>
    <p:sldId id="291" r:id="rId12"/>
    <p:sldId id="292" r:id="rId13"/>
    <p:sldId id="297" r:id="rId14"/>
    <p:sldId id="299" r:id="rId15"/>
    <p:sldId id="300" r:id="rId16"/>
    <p:sldId id="301" r:id="rId17"/>
    <p:sldId id="302" r:id="rId18"/>
    <p:sldId id="303" r:id="rId19"/>
    <p:sldId id="30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316" autoAdjust="0"/>
  </p:normalViewPr>
  <p:slideViewPr>
    <p:cSldViewPr>
      <p:cViewPr>
        <p:scale>
          <a:sx n="75" d="100"/>
          <a:sy n="75" d="100"/>
        </p:scale>
        <p:origin x="1685" y="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7D7C8-EE5D-49ED-9C4C-43C9B83BE132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F635E-4BD8-4E27-BBEC-89737C474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3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is not necessary to declare a local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US" dirty="0"/>
              <a:t>; the method call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US" sz="1100" dirty="0"/>
              <a:t> </a:t>
            </a:r>
            <a:r>
              <a:rPr lang="en-US" dirty="0"/>
              <a:t>returns an anonymous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US" dirty="0"/>
              <a:t> object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F635E-4BD8-4E27-BBEC-89737C4747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7556-F39C-417A-8609-802C6F265538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AE0E-DB18-4CEE-83C0-DFDEDAECD7A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18C7-20E6-4DB3-B00B-E6B2C3404C6F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AE0E-DB18-4CEE-83C0-DFDEDAECD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4E06-1BC4-4869-85ED-2747C15E5E56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AE0E-DB18-4CEE-83C0-DFDEDAECD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F204-10F4-4653-B8FF-5E9D350656CF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AE0E-DB18-4CEE-83C0-DFDEDAECD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9A4C-3C46-4277-8CC2-17B9AE476A9E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AE0E-DB18-4CEE-83C0-DFDEDAECD7A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93BF-8A1F-4D44-94D9-8B10E27336C4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AE0E-DB18-4CEE-83C0-DFDEDAECD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FDB3-F42A-4C92-B74C-4C6066E99A66}" type="datetime1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CS340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AE0E-DB18-4CEE-83C0-DFDEDAECD7A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059B-3A5C-4DBE-B209-AE88C7E13C0D}" type="datetime1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AE0E-DB18-4CEE-83C0-DFDEDAECD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E778-EC59-4AF3-A2C4-064645C3057E}" type="datetime1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AE0E-DB18-4CEE-83C0-DFDEDAECD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7CB5-FD5E-4677-AB5B-F09DA3C99DFA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AE0E-DB18-4CEE-83C0-DFDEDAECD7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8CC1-C6BD-4C78-A13C-2E23F3EC7E96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AE0E-DB18-4CEE-83C0-DFDEDAECD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67938B9-19A2-41E4-8030-8F84C50E9309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CS340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AF0AE0E-DB18-4CEE-83C0-DFDEDAECD7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Title 3"/>
          <p:cNvSpPr>
            <a:spLocks noGrp="1"/>
          </p:cNvSpPr>
          <p:nvPr>
            <p:ph type="title"/>
          </p:nvPr>
        </p:nvSpPr>
        <p:spPr>
          <a:xfrm>
            <a:off x="457200" y="2011680"/>
            <a:ext cx="2142680" cy="126492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/>
              <a:t>Double-Linked Lists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AE0E-DB18-4CEE-83C0-DFDEDAECD7A0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661416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62E246-B918-46A9-8DA2-A72715CE84D5}"/>
              </a:ext>
            </a:extLst>
          </p:cNvPr>
          <p:cNvSpPr txBox="1"/>
          <p:nvPr/>
        </p:nvSpPr>
        <p:spPr>
          <a:xfrm>
            <a:off x="3657600" y="2743200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A001D-4613-4E1D-B81F-52264C77E0AE}"/>
              </a:ext>
            </a:extLst>
          </p:cNvPr>
          <p:cNvSpPr txBox="1"/>
          <p:nvPr/>
        </p:nvSpPr>
        <p:spPr>
          <a:xfrm>
            <a:off x="8440572" y="2761611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End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/>
              <a:t> </a:t>
            </a:r>
            <a:r>
              <a:rPr lang="en-US" b="1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589088"/>
            <a:ext cx="4495800" cy="4572000"/>
          </a:xfrm>
        </p:spPr>
        <p:txBody>
          <a:bodyPr>
            <a:no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/>
              <a:t>Obtain a reference,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nodeRef</a:t>
            </a:r>
            <a:r>
              <a:rPr lang="en-US" sz="2000" dirty="0"/>
              <a:t>, to the node at position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cs typeface="Courier New" pitchFamily="49" charset="0"/>
              </a:rPr>
              <a:t>Insert a new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Node n </a:t>
            </a:r>
            <a:r>
              <a:rPr lang="en-US" sz="2000" dirty="0">
                <a:cs typeface="Courier New" pitchFamily="49" charset="0"/>
              </a:rPr>
              <a:t>before the node referenced by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nodeRef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524000"/>
            <a:ext cx="4800600" cy="4572000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/** Add an item at the specified</a:t>
            </a:r>
            <a:br>
              <a:rPr lang="en-US" sz="1400" b="1" dirty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index.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@param index The index at </a:t>
            </a:r>
            <a:br>
              <a:rPr lang="en-US" sz="1400" b="1" dirty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which the node is</a:t>
            </a:r>
            <a:br>
              <a:rPr lang="en-US" sz="1400" b="1" dirty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to be inserted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n The node to be</a:t>
            </a:r>
            <a:br>
              <a:rPr lang="en-US" sz="1400" b="1" dirty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inserted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Returns true if successful, false   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otherwise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add(int index, Node n)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0AE0E-DB18-4CEE-83C0-DFDEDAECD7A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/>
              <a:t> </a:t>
            </a:r>
            <a:r>
              <a:rPr lang="en-US" b="1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400" dirty="0"/>
              <a:t>Obtain a reference,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nodeRef</a:t>
            </a:r>
            <a:r>
              <a:rPr lang="en-US" sz="2400" dirty="0"/>
              <a:t>, to the node at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400" dirty="0">
                <a:cs typeface="Courier New" pitchFamily="49" charset="0"/>
              </a:rPr>
              <a:t>Return the contents of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Node </a:t>
            </a:r>
            <a:r>
              <a:rPr lang="en-US" sz="2400" dirty="0">
                <a:cs typeface="Courier New" pitchFamily="49" charset="0"/>
              </a:rPr>
              <a:t>referenced by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nodeRef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589088"/>
            <a:ext cx="4648200" cy="4572000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/** Get the element at position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index.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index Position of 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item to be retrieved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@return The item at index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String get(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index)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0AE0E-DB18-4CEE-83C0-DFDEDAECD7A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Other</a:t>
            </a:r>
            <a:r>
              <a:rPr lang="en-US"/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/>
              <a:t> </a:t>
            </a:r>
            <a:r>
              <a:rPr lang="en-US" b="1"/>
              <a:t>and</a:t>
            </a:r>
            <a:r>
              <a:rPr lang="en-US"/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/>
              <a:t> </a:t>
            </a:r>
            <a:r>
              <a:rPr lang="en-US" b="1"/>
              <a:t>Methods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addFirst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item)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add(0, item);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addLast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item)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add(size, item);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   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E getFirst()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front.data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   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E getLast()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end.data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0AE0E-DB18-4CEE-83C0-DFDEDAECD7A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The</a:t>
            </a:r>
            <a:r>
              <a:rPr lang="en-US"/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hasNext()</a:t>
            </a:r>
            <a:r>
              <a:rPr lang="en-US" b="1"/>
              <a:t>Method</a:t>
            </a:r>
          </a:p>
        </p:txBody>
      </p:sp>
      <p:sp>
        <p:nvSpPr>
          <p:cNvPr id="153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tests to see if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/>
              <a:t> is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hasnext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() {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	return next != null;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0AE0E-DB18-4CEE-83C0-DFDEDAECD7A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Previous</a:t>
            </a:r>
            <a:r>
              <a:rPr lang="en-US"/>
              <a:t> </a:t>
            </a:r>
            <a:r>
              <a:rPr lang="en-US" b="1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524000"/>
            <a:ext cx="8153400" cy="54864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boolean hasPrevious()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!= null;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Object previous()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Node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if (!hasPrevious())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return null;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if (next == null) { // Iterator past the last element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next = end;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else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next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next.prev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next;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index--;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lastItemReturned.data;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0AE0E-DB18-4CEE-83C0-DFDEDAECD7A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The</a:t>
            </a:r>
            <a:r>
              <a:rPr lang="en-US"/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/>
              <a:t> </a:t>
            </a:r>
            <a:r>
              <a:rPr lang="en-US" b="1"/>
              <a:t>Method</a:t>
            </a:r>
          </a:p>
        </p:txBody>
      </p:sp>
      <p:sp>
        <p:nvSpPr>
          <p:cNvPr id="156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4 cases to address:</a:t>
            </a:r>
          </a:p>
          <a:p>
            <a:pPr lvl="1" eaLnBrk="1" hangingPunct="1"/>
            <a:r>
              <a:rPr lang="en-US" dirty="0"/>
              <a:t>Add to an empty list</a:t>
            </a:r>
          </a:p>
          <a:p>
            <a:pPr lvl="1" eaLnBrk="1" hangingPunct="1"/>
            <a:r>
              <a:rPr lang="en-US" dirty="0"/>
              <a:t>Add to the front of the list</a:t>
            </a:r>
          </a:p>
          <a:p>
            <a:pPr lvl="1" eaLnBrk="1" hangingPunct="1"/>
            <a:r>
              <a:rPr lang="en-US" dirty="0"/>
              <a:t>Add to the end of the list</a:t>
            </a:r>
          </a:p>
          <a:p>
            <a:pPr lvl="1" eaLnBrk="1" hangingPunct="1"/>
            <a:r>
              <a:rPr lang="en-US" dirty="0"/>
              <a:t>Add to the middle of the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0AE0E-DB18-4CEE-83C0-DFDEDAECD7A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Adding to an Empty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0AE0E-DB18-4CEE-83C0-DFDEDAECD7A0}" type="slidenum">
              <a:rPr lang="en-US" smtClean="0"/>
              <a:t>16</a:t>
            </a:fld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724400" y="38100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if (front == null) {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  front = new Node(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  end = front;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size++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600" y="2667000"/>
            <a:ext cx="2208213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 b="0" dirty="0">
                <a:latin typeface="+mn-lt"/>
                <a:cs typeface="+mn-cs"/>
              </a:rPr>
              <a:t>(after insertion)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2600" y="4572000"/>
            <a:ext cx="2720975" cy="381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ListIter</a:t>
            </a:r>
            <a:endParaRPr lang="en-US" u="sn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2600" y="4953000"/>
            <a:ext cx="2720975" cy="99060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next = lastItemReturned = null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index = 0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4600" y="5557838"/>
            <a:ext cx="381000" cy="201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43338" y="5145088"/>
            <a:ext cx="457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2057400"/>
            <a:ext cx="2057400" cy="381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LinkedList</a:t>
            </a:r>
            <a:endParaRPr lang="en-US" u="sn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2438400"/>
            <a:ext cx="2057400" cy="99060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front = null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 = null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 = 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50169" y="2616200"/>
            <a:ext cx="566738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12863" y="2857104"/>
            <a:ext cx="566738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252538" y="3084512"/>
            <a:ext cx="381000" cy="201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grpSp>
        <p:nvGrpSpPr>
          <p:cNvPr id="18" name="Group 10"/>
          <p:cNvGrpSpPr>
            <a:grpSpLocks/>
          </p:cNvGrpSpPr>
          <p:nvPr/>
        </p:nvGrpSpPr>
        <p:grpSpPr bwMode="auto">
          <a:xfrm>
            <a:off x="2895600" y="2030413"/>
            <a:ext cx="1752600" cy="1371600"/>
            <a:chOff x="762000" y="1981200"/>
            <a:chExt cx="1752600" cy="1371600"/>
          </a:xfrm>
        </p:grpSpPr>
        <p:sp>
          <p:nvSpPr>
            <p:cNvPr id="19" name="Rectangle 18"/>
            <p:cNvSpPr/>
            <p:nvPr/>
          </p:nvSpPr>
          <p:spPr>
            <a:xfrm>
              <a:off x="762000" y="1981200"/>
              <a:ext cx="1752600" cy="381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Node</a:t>
              </a:r>
              <a:endParaRPr lang="en-US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" y="2362200"/>
              <a:ext cx="1752600" cy="990600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 =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null = prev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data = "Tom"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52600" y="2552700"/>
              <a:ext cx="457200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013075" y="2830513"/>
            <a:ext cx="457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6" name="Curved Connector 5"/>
          <p:cNvCxnSpPr>
            <a:stCxn id="15" idx="3"/>
            <a:endCxn id="19" idx="1"/>
          </p:cNvCxnSpPr>
          <p:nvPr/>
        </p:nvCxnSpPr>
        <p:spPr>
          <a:xfrm flipV="1">
            <a:off x="1916907" y="2220913"/>
            <a:ext cx="978693" cy="471487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6" idx="3"/>
          </p:cNvCxnSpPr>
          <p:nvPr/>
        </p:nvCxnSpPr>
        <p:spPr>
          <a:xfrm flipV="1">
            <a:off x="1879601" y="2462610"/>
            <a:ext cx="1071562" cy="470694"/>
          </a:xfrm>
          <a:prstGeom prst="curved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AE0E-DB18-4CEE-83C0-DFDEDAECD7A0}" type="slidenum">
              <a:rPr lang="en-US" smtClean="0"/>
              <a:t>17</a:t>
            </a:fld>
            <a:endParaRPr lang="en-US"/>
          </a:p>
        </p:txBody>
      </p:sp>
      <p:sp>
        <p:nvSpPr>
          <p:cNvPr id="158722" name="Title 1"/>
          <p:cNvSpPr>
            <a:spLocks noGrp="1"/>
          </p:cNvSpPr>
          <p:nvPr>
            <p:ph type="title" idx="4294967295"/>
          </p:nvPr>
        </p:nvSpPr>
        <p:spPr>
          <a:xfrm>
            <a:off x="990600" y="533400"/>
            <a:ext cx="81534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/>
              <a:t>                 Adding to the Front of the</a:t>
            </a:r>
            <a:br>
              <a:rPr lang="en-US" sz="4000" b="1" dirty="0"/>
            </a:br>
            <a:r>
              <a:rPr lang="en-US" sz="4000" b="1" dirty="0"/>
              <a:t>                 L</a:t>
            </a:r>
            <a:r>
              <a:rPr lang="en-US" sz="3500" b="1" dirty="0"/>
              <a:t>ist</a:t>
            </a:r>
          </a:p>
        </p:txBody>
      </p:sp>
      <p:grpSp>
        <p:nvGrpSpPr>
          <p:cNvPr id="158723" name="Group 10"/>
          <p:cNvGrpSpPr>
            <a:grpSpLocks/>
          </p:cNvGrpSpPr>
          <p:nvPr/>
        </p:nvGrpSpPr>
        <p:grpSpPr bwMode="auto">
          <a:xfrm>
            <a:off x="2895600" y="2030413"/>
            <a:ext cx="1752600" cy="1371600"/>
            <a:chOff x="762000" y="1981200"/>
            <a:chExt cx="1752600" cy="1371600"/>
          </a:xfrm>
        </p:grpSpPr>
        <p:sp>
          <p:nvSpPr>
            <p:cNvPr id="12" name="Rectangle 11"/>
            <p:cNvSpPr/>
            <p:nvPr/>
          </p:nvSpPr>
          <p:spPr>
            <a:xfrm>
              <a:off x="762000" y="1981200"/>
              <a:ext cx="1752600" cy="381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Node</a:t>
              </a:r>
              <a:endParaRPr lang="en-US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2000" y="2362200"/>
              <a:ext cx="1752600" cy="990600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 =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null = prev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data = "Tom"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52600" y="2552700"/>
              <a:ext cx="457200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142875" y="866775"/>
            <a:ext cx="2720975" cy="381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ListIter</a:t>
            </a:r>
            <a:endParaRPr lang="en-US" u="sn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875" y="1247775"/>
            <a:ext cx="2720975" cy="99060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next = lastItemReturned = null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index = 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829175" y="3805238"/>
            <a:ext cx="45339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if (next == front) {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  Node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 = new Node(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newNode.next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 = next;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next.prev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  front =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size++;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index++;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875" y="2620963"/>
            <a:ext cx="2051050" cy="381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LinkedList</a:t>
            </a:r>
            <a:endParaRPr lang="en-US" u="sn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75" y="3001963"/>
            <a:ext cx="2051050" cy="99060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front = null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  = null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 = 3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1168400" y="3200400"/>
            <a:ext cx="715963" cy="133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68400" y="3421063"/>
            <a:ext cx="7159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74875" y="1852613"/>
            <a:ext cx="381000" cy="201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53000" y="2030413"/>
            <a:ext cx="1752600" cy="381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</a:t>
            </a:r>
            <a:endParaRPr lang="en-US" u="sn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53000" y="2411413"/>
            <a:ext cx="1752600" cy="99060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next =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= prev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 = "Harry"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43600" y="2601913"/>
            <a:ext cx="457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67300" y="2830513"/>
            <a:ext cx="457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58736" name="Group 27"/>
          <p:cNvGrpSpPr>
            <a:grpSpLocks/>
          </p:cNvGrpSpPr>
          <p:nvPr/>
        </p:nvGrpSpPr>
        <p:grpSpPr bwMode="auto">
          <a:xfrm>
            <a:off x="7010400" y="2030413"/>
            <a:ext cx="1752600" cy="1371600"/>
            <a:chOff x="762000" y="1981200"/>
            <a:chExt cx="1752600" cy="1371600"/>
          </a:xfrm>
        </p:grpSpPr>
        <p:sp>
          <p:nvSpPr>
            <p:cNvPr id="29" name="Rectangle 28"/>
            <p:cNvSpPr/>
            <p:nvPr/>
          </p:nvSpPr>
          <p:spPr>
            <a:xfrm>
              <a:off x="762000" y="1981200"/>
              <a:ext cx="1752600" cy="381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Node</a:t>
              </a:r>
              <a:endParaRPr lang="en-US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2000" y="2362200"/>
              <a:ext cx="1752600" cy="990600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 = null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= prev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data = "Sam"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00" y="2801937"/>
              <a:ext cx="457200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cxnSp>
        <p:nvCxnSpPr>
          <p:cNvPr id="23" name="Curved Connector 22"/>
          <p:cNvCxnSpPr>
            <a:stCxn id="7" idx="3"/>
            <a:endCxn id="13" idx="1"/>
          </p:cNvCxnSpPr>
          <p:nvPr/>
        </p:nvCxnSpPr>
        <p:spPr>
          <a:xfrm flipV="1">
            <a:off x="1884363" y="2906713"/>
            <a:ext cx="1011237" cy="360362"/>
          </a:xfrm>
          <a:prstGeom prst="curvedConnector3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7" idx="1"/>
          </p:cNvCxnSpPr>
          <p:nvPr/>
        </p:nvCxnSpPr>
        <p:spPr>
          <a:xfrm rot="10800000">
            <a:off x="4648200" y="2906713"/>
            <a:ext cx="419100" cy="0"/>
          </a:xfrm>
          <a:prstGeom prst="curvedConnector3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2" idx="3"/>
          </p:cNvCxnSpPr>
          <p:nvPr/>
        </p:nvCxnSpPr>
        <p:spPr>
          <a:xfrm flipH="1" flipV="1">
            <a:off x="6705600" y="2906713"/>
            <a:ext cx="381000" cy="1905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endCxn id="20" idx="1"/>
          </p:cNvCxnSpPr>
          <p:nvPr/>
        </p:nvCxnSpPr>
        <p:spPr>
          <a:xfrm flipV="1">
            <a:off x="4343400" y="2220913"/>
            <a:ext cx="609600" cy="457200"/>
          </a:xfrm>
          <a:prstGeom prst="curvedConnector3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24" idx="3"/>
          </p:cNvCxnSpPr>
          <p:nvPr/>
        </p:nvCxnSpPr>
        <p:spPr>
          <a:xfrm flipV="1">
            <a:off x="6400800" y="2220913"/>
            <a:ext cx="609600" cy="457200"/>
          </a:xfrm>
          <a:prstGeom prst="curvedConnector3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233613" y="1439863"/>
            <a:ext cx="457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63" name="Curved Connector 62"/>
          <p:cNvCxnSpPr>
            <a:stCxn id="62" idx="3"/>
            <a:endCxn id="13" idx="1"/>
          </p:cNvCxnSpPr>
          <p:nvPr/>
        </p:nvCxnSpPr>
        <p:spPr>
          <a:xfrm>
            <a:off x="2690813" y="1516063"/>
            <a:ext cx="204787" cy="1390650"/>
          </a:xfrm>
          <a:prstGeom prst="curved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312863" y="3648075"/>
            <a:ext cx="381000" cy="201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cxnSp>
        <p:nvCxnSpPr>
          <p:cNvPr id="91" name="Curved Connector 90"/>
          <p:cNvCxnSpPr>
            <a:stCxn id="8" idx="3"/>
            <a:endCxn id="30" idx="2"/>
          </p:cNvCxnSpPr>
          <p:nvPr/>
        </p:nvCxnSpPr>
        <p:spPr>
          <a:xfrm flipV="1">
            <a:off x="1884363" y="3402013"/>
            <a:ext cx="6002337" cy="95250"/>
          </a:xfrm>
          <a:prstGeom prst="curvedConnector2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427038" y="4325938"/>
            <a:ext cx="3773487" cy="1371600"/>
            <a:chOff x="440565" y="3992610"/>
            <a:chExt cx="3773511" cy="1371600"/>
          </a:xfrm>
        </p:grpSpPr>
        <p:sp>
          <p:nvSpPr>
            <p:cNvPr id="74" name="Rectangle 73"/>
            <p:cNvSpPr/>
            <p:nvPr/>
          </p:nvSpPr>
          <p:spPr>
            <a:xfrm>
              <a:off x="2461465" y="4373610"/>
              <a:ext cx="1752611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 = null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null = prev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data = "Ann"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461465" y="3992610"/>
              <a:ext cx="1752611" cy="381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Node</a:t>
              </a:r>
              <a:endParaRPr lang="en-US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40565" y="4716510"/>
              <a:ext cx="1063632" cy="541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newNode</a:t>
              </a:r>
            </a:p>
          </p:txBody>
        </p:sp>
        <p:cxnSp>
          <p:nvCxnSpPr>
            <p:cNvPr id="97" name="Straight Arrow Connector 96"/>
            <p:cNvCxnSpPr>
              <a:stCxn id="95" idx="3"/>
              <a:endCxn id="74" idx="1"/>
            </p:cNvCxnSpPr>
            <p:nvPr/>
          </p:nvCxnSpPr>
          <p:spPr>
            <a:xfrm flipV="1">
              <a:off x="1504197" y="4868910"/>
              <a:ext cx="957268" cy="117475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3390900" y="4897438"/>
            <a:ext cx="457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00" name="Curved Connector 99"/>
          <p:cNvCxnSpPr>
            <a:stCxn id="75" idx="3"/>
            <a:endCxn id="13" idx="1"/>
          </p:cNvCxnSpPr>
          <p:nvPr/>
        </p:nvCxnSpPr>
        <p:spPr>
          <a:xfrm flipH="1" flipV="1">
            <a:off x="2895600" y="2906713"/>
            <a:ext cx="952500" cy="2066925"/>
          </a:xfrm>
          <a:prstGeom prst="curvedConnector5">
            <a:avLst>
              <a:gd name="adj1" fmla="val -24000"/>
              <a:gd name="adj2" fmla="val 39862"/>
              <a:gd name="adj3" fmla="val 124000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3013075" y="2830513"/>
            <a:ext cx="457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05" name="Curved Connector 104"/>
          <p:cNvCxnSpPr>
            <a:stCxn id="103" idx="1"/>
            <a:endCxn id="73" idx="1"/>
          </p:cNvCxnSpPr>
          <p:nvPr/>
        </p:nvCxnSpPr>
        <p:spPr>
          <a:xfrm rot="10800000" flipV="1">
            <a:off x="2447925" y="2906713"/>
            <a:ext cx="565150" cy="1609725"/>
          </a:xfrm>
          <a:prstGeom prst="curvedConnector3">
            <a:avLst>
              <a:gd name="adj1" fmla="val 140456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7" idx="3"/>
            <a:endCxn id="74" idx="1"/>
          </p:cNvCxnSpPr>
          <p:nvPr/>
        </p:nvCxnSpPr>
        <p:spPr>
          <a:xfrm>
            <a:off x="1884363" y="3267075"/>
            <a:ext cx="563562" cy="1935163"/>
          </a:xfrm>
          <a:prstGeom prst="curvedConnector3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2" grpId="0" animBg="1"/>
      <p:bldP spid="75" grpId="0" animBg="1"/>
      <p:bldP spid="10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AE0E-DB18-4CEE-83C0-DFDEDAECD7A0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57600" y="182562"/>
            <a:ext cx="5486400" cy="141763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Adding to the End of the List</a:t>
            </a:r>
          </a:p>
        </p:txBody>
      </p:sp>
      <p:grpSp>
        <p:nvGrpSpPr>
          <p:cNvPr id="159747" name="Group 10"/>
          <p:cNvGrpSpPr>
            <a:grpSpLocks/>
          </p:cNvGrpSpPr>
          <p:nvPr/>
        </p:nvGrpSpPr>
        <p:grpSpPr bwMode="auto">
          <a:xfrm>
            <a:off x="2978150" y="1397000"/>
            <a:ext cx="1752600" cy="1371600"/>
            <a:chOff x="762000" y="1981200"/>
            <a:chExt cx="1752600" cy="1371600"/>
          </a:xfrm>
        </p:grpSpPr>
        <p:sp>
          <p:nvSpPr>
            <p:cNvPr id="12" name="Rectangle 11"/>
            <p:cNvSpPr/>
            <p:nvPr/>
          </p:nvSpPr>
          <p:spPr>
            <a:xfrm>
              <a:off x="762000" y="1981200"/>
              <a:ext cx="1752600" cy="381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Node</a:t>
              </a:r>
              <a:endParaRPr lang="en-US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2000" y="2362200"/>
              <a:ext cx="1752600" cy="990600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 =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prev = null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data = "Tom"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52600" y="2552700"/>
              <a:ext cx="457200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82550" y="465138"/>
            <a:ext cx="2693988" cy="381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ListIter</a:t>
            </a:r>
            <a:endParaRPr lang="en-US" u="sn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550" y="846138"/>
            <a:ext cx="2693988" cy="99060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next = null</a:t>
            </a:r>
            <a:b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lastItemReturned = null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index = 2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46125" y="3810000"/>
            <a:ext cx="48006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if (next == null) {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  Node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 = new Node(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end.next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newNode.prev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 = end;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  end =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newNode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size++;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index++;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50" y="2330450"/>
            <a:ext cx="2060575" cy="381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LinkedList</a:t>
            </a:r>
            <a:endParaRPr lang="en-US" sz="1600" u="sn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550" y="2711450"/>
            <a:ext cx="2060575" cy="99060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front = null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 = null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 = 3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990601" y="2901394"/>
            <a:ext cx="844550" cy="132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1" y="3132138"/>
            <a:ext cx="844549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43125" y="1455738"/>
            <a:ext cx="381000" cy="200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35550" y="1397000"/>
            <a:ext cx="1752600" cy="381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</a:t>
            </a:r>
            <a:endParaRPr lang="en-US" u="sn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35550" y="1778000"/>
            <a:ext cx="1752600" cy="99060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next =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= prev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 = "Ann"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26150" y="1968500"/>
            <a:ext cx="457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49850" y="2198688"/>
            <a:ext cx="457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59760" name="Group 27"/>
          <p:cNvGrpSpPr>
            <a:grpSpLocks/>
          </p:cNvGrpSpPr>
          <p:nvPr/>
        </p:nvGrpSpPr>
        <p:grpSpPr bwMode="auto">
          <a:xfrm>
            <a:off x="7092950" y="1397000"/>
            <a:ext cx="1752600" cy="1371600"/>
            <a:chOff x="762000" y="1981200"/>
            <a:chExt cx="1752600" cy="1371600"/>
          </a:xfrm>
        </p:grpSpPr>
        <p:sp>
          <p:nvSpPr>
            <p:cNvPr id="29" name="Rectangle 28"/>
            <p:cNvSpPr/>
            <p:nvPr/>
          </p:nvSpPr>
          <p:spPr>
            <a:xfrm>
              <a:off x="762000" y="1981200"/>
              <a:ext cx="1752600" cy="381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Node</a:t>
              </a:r>
              <a:endParaRPr lang="en-US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2000" y="2362200"/>
              <a:ext cx="1752600" cy="990600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 = null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= prev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data = "Sam"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00" y="2801938"/>
              <a:ext cx="457200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cxnSp>
        <p:nvCxnSpPr>
          <p:cNvPr id="23" name="Curved Connector 22"/>
          <p:cNvCxnSpPr>
            <a:stCxn id="7" idx="3"/>
            <a:endCxn id="12" idx="1"/>
          </p:cNvCxnSpPr>
          <p:nvPr/>
        </p:nvCxnSpPr>
        <p:spPr>
          <a:xfrm flipV="1">
            <a:off x="1835151" y="1587500"/>
            <a:ext cx="1142999" cy="1380291"/>
          </a:xfrm>
          <a:prstGeom prst="curved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3"/>
            <a:endCxn id="30" idx="2"/>
          </p:cNvCxnSpPr>
          <p:nvPr/>
        </p:nvCxnSpPr>
        <p:spPr>
          <a:xfrm flipV="1">
            <a:off x="1835150" y="2768600"/>
            <a:ext cx="6134100" cy="439738"/>
          </a:xfrm>
          <a:prstGeom prst="curvedConnector2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7" idx="1"/>
          </p:cNvCxnSpPr>
          <p:nvPr/>
        </p:nvCxnSpPr>
        <p:spPr>
          <a:xfrm rot="10800000">
            <a:off x="4730750" y="2273300"/>
            <a:ext cx="419100" cy="1588"/>
          </a:xfrm>
          <a:prstGeom prst="curvedConnector3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2" idx="3"/>
          </p:cNvCxnSpPr>
          <p:nvPr/>
        </p:nvCxnSpPr>
        <p:spPr>
          <a:xfrm flipH="1" flipV="1">
            <a:off x="6788150" y="2273300"/>
            <a:ext cx="381000" cy="2063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endCxn id="20" idx="1"/>
          </p:cNvCxnSpPr>
          <p:nvPr/>
        </p:nvCxnSpPr>
        <p:spPr>
          <a:xfrm flipV="1">
            <a:off x="4425950" y="1587500"/>
            <a:ext cx="609600" cy="457200"/>
          </a:xfrm>
          <a:prstGeom prst="curvedConnector3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24" idx="3"/>
          </p:cNvCxnSpPr>
          <p:nvPr/>
        </p:nvCxnSpPr>
        <p:spPr>
          <a:xfrm flipV="1">
            <a:off x="6483350" y="1587500"/>
            <a:ext cx="609600" cy="457200"/>
          </a:xfrm>
          <a:prstGeom prst="curvedConnector3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7775" y="3284538"/>
            <a:ext cx="381000" cy="300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4597400" y="3827463"/>
            <a:ext cx="3773488" cy="1371600"/>
            <a:chOff x="440565" y="3992610"/>
            <a:chExt cx="3773511" cy="1371600"/>
          </a:xfrm>
        </p:grpSpPr>
        <p:sp>
          <p:nvSpPr>
            <p:cNvPr id="46" name="Rectangle 45"/>
            <p:cNvSpPr/>
            <p:nvPr/>
          </p:nvSpPr>
          <p:spPr>
            <a:xfrm>
              <a:off x="2461465" y="4373610"/>
              <a:ext cx="1752611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 = null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null = prev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data = "Bob"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61465" y="3992610"/>
              <a:ext cx="1752611" cy="381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Node</a:t>
              </a:r>
              <a:endParaRPr lang="en-US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40565" y="4716510"/>
              <a:ext cx="1063631" cy="541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newNode</a:t>
              </a:r>
            </a:p>
          </p:txBody>
        </p:sp>
        <p:cxnSp>
          <p:nvCxnSpPr>
            <p:cNvPr id="50" name="Straight Arrow Connector 49"/>
            <p:cNvCxnSpPr>
              <a:stCxn id="48" idx="3"/>
              <a:endCxn id="46" idx="1"/>
            </p:cNvCxnSpPr>
            <p:nvPr/>
          </p:nvCxnSpPr>
          <p:spPr>
            <a:xfrm flipV="1">
              <a:off x="1504196" y="4868910"/>
              <a:ext cx="957269" cy="117475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6738938" y="4652963"/>
            <a:ext cx="457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8034338" y="1939925"/>
            <a:ext cx="457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53" name="Curved Connector 52"/>
          <p:cNvCxnSpPr>
            <a:stCxn id="52" idx="3"/>
            <a:endCxn id="47" idx="0"/>
          </p:cNvCxnSpPr>
          <p:nvPr/>
        </p:nvCxnSpPr>
        <p:spPr>
          <a:xfrm flipH="1">
            <a:off x="7494588" y="2016125"/>
            <a:ext cx="996950" cy="1811338"/>
          </a:xfrm>
          <a:prstGeom prst="curvedConnector4">
            <a:avLst>
              <a:gd name="adj1" fmla="val -52609"/>
              <a:gd name="adj2" fmla="val 58497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1" idx="1"/>
          </p:cNvCxnSpPr>
          <p:nvPr/>
        </p:nvCxnSpPr>
        <p:spPr>
          <a:xfrm rot="10800000" flipH="1">
            <a:off x="6738938" y="2711450"/>
            <a:ext cx="658812" cy="2017713"/>
          </a:xfrm>
          <a:prstGeom prst="curvedConnector4">
            <a:avLst>
              <a:gd name="adj1" fmla="val -60098"/>
              <a:gd name="adj2" fmla="val 65303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8" idx="3"/>
            <a:endCxn id="47" idx="1"/>
          </p:cNvCxnSpPr>
          <p:nvPr/>
        </p:nvCxnSpPr>
        <p:spPr>
          <a:xfrm>
            <a:off x="1835150" y="3208338"/>
            <a:ext cx="4783138" cy="809625"/>
          </a:xfrm>
          <a:prstGeom prst="curved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8" grpId="0" animBg="1"/>
      <p:bldP spid="51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le 1"/>
          <p:cNvSpPr>
            <a:spLocks noGrp="1"/>
          </p:cNvSpPr>
          <p:nvPr>
            <p:ph type="title" idx="4294967295"/>
          </p:nvPr>
        </p:nvSpPr>
        <p:spPr>
          <a:xfrm>
            <a:off x="3657600" y="371475"/>
            <a:ext cx="5486400" cy="847725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/>
              <a:t>Adding to the Middle of the List</a:t>
            </a:r>
          </a:p>
        </p:txBody>
      </p:sp>
      <p:grpSp>
        <p:nvGrpSpPr>
          <p:cNvPr id="160771" name="Group 10"/>
          <p:cNvGrpSpPr>
            <a:grpSpLocks/>
          </p:cNvGrpSpPr>
          <p:nvPr/>
        </p:nvGrpSpPr>
        <p:grpSpPr bwMode="auto">
          <a:xfrm>
            <a:off x="2978150" y="1397000"/>
            <a:ext cx="1752600" cy="1371600"/>
            <a:chOff x="762000" y="1981200"/>
            <a:chExt cx="1752600" cy="1371600"/>
          </a:xfrm>
        </p:grpSpPr>
        <p:sp>
          <p:nvSpPr>
            <p:cNvPr id="12" name="Rectangle 11"/>
            <p:cNvSpPr/>
            <p:nvPr/>
          </p:nvSpPr>
          <p:spPr>
            <a:xfrm>
              <a:off x="762000" y="1981200"/>
              <a:ext cx="1752600" cy="381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Node</a:t>
              </a:r>
              <a:endParaRPr lang="en-US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2000" y="2362200"/>
              <a:ext cx="1752600" cy="990600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 =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prev = null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data = "Tom"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52600" y="2552700"/>
              <a:ext cx="457200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82550" y="465138"/>
            <a:ext cx="2693988" cy="381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ListIter</a:t>
            </a:r>
            <a:endParaRPr lang="en-US" u="sn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550" y="846138"/>
            <a:ext cx="2693988" cy="99060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next = null</a:t>
            </a:r>
            <a:b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lastItemReturned = null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index = 1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3400" y="3733800"/>
            <a:ext cx="50133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  Node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 = new Node(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newNode.prev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next.prev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next.prev.next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newNode.next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 = next;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next.prev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size++;</a:t>
            </a:r>
          </a:p>
          <a:p>
            <a:pPr eaLnBrk="1" hangingPunct="1"/>
            <a:r>
              <a:rPr lang="en-US" b="0" dirty="0">
                <a:latin typeface="Courier New" pitchFamily="49" charset="0"/>
                <a:cs typeface="Courier New" pitchFamily="49" charset="0"/>
              </a:rPr>
              <a:t>index++;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50" y="2330450"/>
            <a:ext cx="2060575" cy="381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LinkedList</a:t>
            </a:r>
            <a:endParaRPr lang="en-US" u="sn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550" y="2711450"/>
            <a:ext cx="2060575" cy="99060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front = null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 = null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 = 3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1" y="2901950"/>
            <a:ext cx="844549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1" y="3132138"/>
            <a:ext cx="84455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43125" y="1455738"/>
            <a:ext cx="381000" cy="200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35550" y="1397000"/>
            <a:ext cx="1752600" cy="381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</a:t>
            </a:r>
            <a:endParaRPr lang="en-US" u="sn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35550" y="1778000"/>
            <a:ext cx="1752600" cy="99060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next =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= prev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 = "Ann"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26150" y="1968500"/>
            <a:ext cx="457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49850" y="2198688"/>
            <a:ext cx="457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60784" name="Group 27"/>
          <p:cNvGrpSpPr>
            <a:grpSpLocks/>
          </p:cNvGrpSpPr>
          <p:nvPr/>
        </p:nvGrpSpPr>
        <p:grpSpPr bwMode="auto">
          <a:xfrm>
            <a:off x="7092950" y="1397000"/>
            <a:ext cx="1752600" cy="1371600"/>
            <a:chOff x="762000" y="1981200"/>
            <a:chExt cx="1752600" cy="1371600"/>
          </a:xfrm>
        </p:grpSpPr>
        <p:sp>
          <p:nvSpPr>
            <p:cNvPr id="29" name="Rectangle 28"/>
            <p:cNvSpPr/>
            <p:nvPr/>
          </p:nvSpPr>
          <p:spPr>
            <a:xfrm>
              <a:off x="762000" y="1981200"/>
              <a:ext cx="1752600" cy="381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Node</a:t>
              </a:r>
              <a:endParaRPr lang="en-US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2000" y="2362200"/>
              <a:ext cx="1752600" cy="990600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 = null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= prev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data = "Sam"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00" y="2801938"/>
              <a:ext cx="457200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cxnSp>
        <p:nvCxnSpPr>
          <p:cNvPr id="23" name="Curved Connector 22"/>
          <p:cNvCxnSpPr>
            <a:stCxn id="7" idx="3"/>
            <a:endCxn id="12" idx="1"/>
          </p:cNvCxnSpPr>
          <p:nvPr/>
        </p:nvCxnSpPr>
        <p:spPr>
          <a:xfrm flipV="1">
            <a:off x="1835150" y="1587500"/>
            <a:ext cx="1143000" cy="1390650"/>
          </a:xfrm>
          <a:prstGeom prst="curved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3"/>
            <a:endCxn id="30" idx="2"/>
          </p:cNvCxnSpPr>
          <p:nvPr/>
        </p:nvCxnSpPr>
        <p:spPr>
          <a:xfrm flipV="1">
            <a:off x="1835151" y="2768600"/>
            <a:ext cx="6134099" cy="439738"/>
          </a:xfrm>
          <a:prstGeom prst="curvedConnector2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7" idx="1"/>
          </p:cNvCxnSpPr>
          <p:nvPr/>
        </p:nvCxnSpPr>
        <p:spPr>
          <a:xfrm rot="10800000">
            <a:off x="4730750" y="2273300"/>
            <a:ext cx="419100" cy="1588"/>
          </a:xfrm>
          <a:prstGeom prst="curvedConnector3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2" idx="3"/>
          </p:cNvCxnSpPr>
          <p:nvPr/>
        </p:nvCxnSpPr>
        <p:spPr>
          <a:xfrm flipH="1" flipV="1">
            <a:off x="6788150" y="2273300"/>
            <a:ext cx="381000" cy="2063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endCxn id="20" idx="1"/>
          </p:cNvCxnSpPr>
          <p:nvPr/>
        </p:nvCxnSpPr>
        <p:spPr>
          <a:xfrm flipV="1">
            <a:off x="4425950" y="1587500"/>
            <a:ext cx="609600" cy="457200"/>
          </a:xfrm>
          <a:prstGeom prst="curvedConnector3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24" idx="3"/>
          </p:cNvCxnSpPr>
          <p:nvPr/>
        </p:nvCxnSpPr>
        <p:spPr>
          <a:xfrm flipV="1">
            <a:off x="6483350" y="1587500"/>
            <a:ext cx="609600" cy="457200"/>
          </a:xfrm>
          <a:prstGeom prst="curvedConnector3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7775" y="3284538"/>
            <a:ext cx="381000" cy="300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724525" y="3519488"/>
            <a:ext cx="3184525" cy="2185987"/>
            <a:chOff x="5142963" y="3592562"/>
            <a:chExt cx="3183695" cy="2185574"/>
          </a:xfrm>
        </p:grpSpPr>
        <p:sp>
          <p:nvSpPr>
            <p:cNvPr id="46" name="Rectangle 45"/>
            <p:cNvSpPr/>
            <p:nvPr/>
          </p:nvSpPr>
          <p:spPr>
            <a:xfrm>
              <a:off x="5142963" y="3973490"/>
              <a:ext cx="1752143" cy="9904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 = null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null = prev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data = "Bob"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142963" y="3592562"/>
              <a:ext cx="1752143" cy="38092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Node</a:t>
              </a:r>
              <a:endParaRPr lang="en-US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263310" y="5236901"/>
              <a:ext cx="1063348" cy="54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newNode</a:t>
              </a:r>
            </a:p>
          </p:txBody>
        </p:sp>
        <p:cxnSp>
          <p:nvCxnSpPr>
            <p:cNvPr id="50" name="Straight Arrow Connector 49"/>
            <p:cNvCxnSpPr>
              <a:stCxn id="48" idx="1"/>
              <a:endCxn id="46" idx="3"/>
            </p:cNvCxnSpPr>
            <p:nvPr/>
          </p:nvCxnSpPr>
          <p:spPr>
            <a:xfrm flipH="1" flipV="1">
              <a:off x="6895106" y="4468696"/>
              <a:ext cx="368204" cy="1038029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3854450" y="2768600"/>
            <a:ext cx="2414588" cy="1703388"/>
            <a:chOff x="6599481" y="2845158"/>
            <a:chExt cx="2413714" cy="1703196"/>
          </a:xfrm>
        </p:grpSpPr>
        <p:sp>
          <p:nvSpPr>
            <p:cNvPr id="51" name="Rectangle 50"/>
            <p:cNvSpPr/>
            <p:nvPr/>
          </p:nvSpPr>
          <p:spPr>
            <a:xfrm>
              <a:off x="8556160" y="4395971"/>
              <a:ext cx="457035" cy="1523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6" name="Curved Connector 55"/>
            <p:cNvCxnSpPr>
              <a:stCxn id="51" idx="1"/>
              <a:endCxn id="13" idx="2"/>
            </p:cNvCxnSpPr>
            <p:nvPr/>
          </p:nvCxnSpPr>
          <p:spPr>
            <a:xfrm rot="10800000">
              <a:off x="6599481" y="2845158"/>
              <a:ext cx="1956679" cy="1627005"/>
            </a:xfrm>
            <a:prstGeom prst="curvedConnector2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2195513" y="1046163"/>
            <a:ext cx="457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58" name="Curved Connector 57"/>
          <p:cNvCxnSpPr>
            <a:stCxn id="57" idx="3"/>
            <a:endCxn id="20" idx="0"/>
          </p:cNvCxnSpPr>
          <p:nvPr/>
        </p:nvCxnSpPr>
        <p:spPr>
          <a:xfrm>
            <a:off x="2652713" y="1122363"/>
            <a:ext cx="3259137" cy="274637"/>
          </a:xfrm>
          <a:prstGeom prst="curvedConnector2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5911850" y="2768600"/>
            <a:ext cx="1233488" cy="1455738"/>
            <a:chOff x="7780581" y="3092540"/>
            <a:chExt cx="1232614" cy="1455814"/>
          </a:xfrm>
        </p:grpSpPr>
        <p:sp>
          <p:nvSpPr>
            <p:cNvPr id="63" name="Rectangle 62"/>
            <p:cNvSpPr/>
            <p:nvPr/>
          </p:nvSpPr>
          <p:spPr>
            <a:xfrm>
              <a:off x="8556319" y="4395946"/>
              <a:ext cx="456876" cy="1524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65" name="Curved Connector 64"/>
            <p:cNvCxnSpPr>
              <a:stCxn id="63" idx="3"/>
              <a:endCxn id="22" idx="2"/>
            </p:cNvCxnSpPr>
            <p:nvPr/>
          </p:nvCxnSpPr>
          <p:spPr>
            <a:xfrm flipH="1" flipV="1">
              <a:off x="7780581" y="3092540"/>
              <a:ext cx="1232614" cy="1379610"/>
            </a:xfrm>
            <a:prstGeom prst="curvedConnector4">
              <a:avLst>
                <a:gd name="adj1" fmla="val -63474"/>
                <a:gd name="adj2" fmla="val 71432"/>
              </a:avLst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Curved Connector 65"/>
          <p:cNvCxnSpPr>
            <a:stCxn id="14" idx="3"/>
            <a:endCxn id="47" idx="1"/>
          </p:cNvCxnSpPr>
          <p:nvPr/>
        </p:nvCxnSpPr>
        <p:spPr>
          <a:xfrm>
            <a:off x="4425950" y="2044700"/>
            <a:ext cx="1298575" cy="1665288"/>
          </a:xfrm>
          <a:prstGeom prst="curvedConnector3">
            <a:avLst>
              <a:gd name="adj1" fmla="val 33147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27" idx="1"/>
            <a:endCxn id="47" idx="0"/>
          </p:cNvCxnSpPr>
          <p:nvPr/>
        </p:nvCxnSpPr>
        <p:spPr>
          <a:xfrm rot="10800000" flipH="1" flipV="1">
            <a:off x="5149850" y="2274888"/>
            <a:ext cx="1450975" cy="1244600"/>
          </a:xfrm>
          <a:prstGeom prst="curvedConnector4">
            <a:avLst>
              <a:gd name="adj1" fmla="val -12200"/>
              <a:gd name="adj2" fmla="val 78911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Double-Linked Lists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Limitations of a singly-linked list:</a:t>
            </a:r>
          </a:p>
          <a:p>
            <a:pPr lvl="1" eaLnBrk="1" hangingPunct="1"/>
            <a:r>
              <a:rPr lang="en-US" dirty="0"/>
              <a:t>Insertion is convenient only after a referenced node</a:t>
            </a:r>
          </a:p>
          <a:p>
            <a:pPr lvl="1" eaLnBrk="1" hangingPunct="1"/>
            <a:r>
              <a:rPr lang="en-US" dirty="0"/>
              <a:t>Removing a node requires a reference to the previous node</a:t>
            </a:r>
          </a:p>
          <a:p>
            <a:pPr lvl="1" eaLnBrk="1" hangingPunct="1"/>
            <a:r>
              <a:rPr lang="en-US" dirty="0"/>
              <a:t>We can traverse the list only in the </a:t>
            </a:r>
            <a:r>
              <a:rPr lang="en-US" b="1" dirty="0"/>
              <a:t>forward direction</a:t>
            </a:r>
          </a:p>
          <a:p>
            <a:pPr eaLnBrk="1" hangingPunct="1"/>
            <a:r>
              <a:rPr lang="en-US" dirty="0"/>
              <a:t>How to overcome these limitations?</a:t>
            </a:r>
          </a:p>
          <a:p>
            <a:pPr lvl="1" eaLnBrk="1" hangingPunct="1"/>
            <a:r>
              <a:rPr lang="en-US" dirty="0"/>
              <a:t>D</a:t>
            </a:r>
            <a:r>
              <a:rPr lang="en-US" i="1" dirty="0"/>
              <a:t>ouble-linked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0AE0E-DB18-4CEE-83C0-DFDEDAECD7A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Double-Linked Lists </a:t>
            </a:r>
            <a:r>
              <a:rPr lang="en-US"/>
              <a:t>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0AE0E-DB18-4CEE-83C0-DFDEDAECD7A0}" type="slidenum">
              <a:rPr lang="en-US" smtClean="0"/>
              <a:t>3</a:t>
            </a:fld>
            <a:endParaRPr lang="en-US"/>
          </a:p>
        </p:txBody>
      </p:sp>
      <p:pic>
        <p:nvPicPr>
          <p:cNvPr id="115715" name="Picture 2" descr="C:\Documents and Settings\Administrator\My Documents\Koffman\PPTs\JPEGS\JWCL233_Koffman JPG files\ch02\w0033-n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30194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6" name="Picture 3" descr="C:\Documents and Settings\Administrator\My Documents\Koffman\PPTs\JPEGS\JWCL233_Koffman JPG files\ch02\w0034-n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85312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/>
              <a:t> </a:t>
            </a:r>
            <a:r>
              <a:rPr lang="en-US" b="1"/>
              <a:t>Class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34200" cy="45259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Node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Object data;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Node next;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Node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 Node(Object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dataItem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dataItem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0AE0E-DB18-4CEE-83C0-DFDEDAECD7A0}" type="slidenum">
              <a:rPr lang="en-US" smtClean="0"/>
              <a:t>4</a:t>
            </a:fld>
            <a:endParaRPr lang="en-US"/>
          </a:p>
        </p:txBody>
      </p:sp>
      <p:pic>
        <p:nvPicPr>
          <p:cNvPr id="116740" name="Picture 2" descr="C:\Documents and Settings\Administrator\My Documents\Koffman\PPTs\JPEGS\JWCL233_Koffman JPG files\ch02\w0033-n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81200"/>
            <a:ext cx="35226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Inserting into a Double-Linked List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0AE0E-DB18-4CEE-83C0-DFDEDAECD7A0}" type="slidenum">
              <a:rPr lang="en-US" smtClean="0"/>
              <a:t>5</a:t>
            </a:fld>
            <a:endParaRPr lang="en-US"/>
          </a:p>
        </p:txBody>
      </p:sp>
      <p:grpSp>
        <p:nvGrpSpPr>
          <p:cNvPr id="117763" name="Group 8"/>
          <p:cNvGrpSpPr>
            <a:grpSpLocks/>
          </p:cNvGrpSpPr>
          <p:nvPr/>
        </p:nvGrpSpPr>
        <p:grpSpPr bwMode="auto">
          <a:xfrm>
            <a:off x="1876425" y="1936750"/>
            <a:ext cx="1917700" cy="1676400"/>
            <a:chOff x="1648" y="1481"/>
            <a:chExt cx="1073" cy="1056"/>
          </a:xfrm>
        </p:grpSpPr>
        <p:sp>
          <p:nvSpPr>
            <p:cNvPr id="117788" name="Rectangle 9"/>
            <p:cNvSpPr>
              <a:spLocks noChangeArrowheads="1"/>
            </p:cNvSpPr>
            <p:nvPr/>
          </p:nvSpPr>
          <p:spPr bwMode="auto">
            <a:xfrm>
              <a:off x="1648" y="1817"/>
              <a:ext cx="1073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>
                  <a:solidFill>
                    <a:srgbClr val="000000"/>
                  </a:solidFill>
                  <a:latin typeface="Courier New" pitchFamily="49" charset="0"/>
                </a:rPr>
                <a:t>next =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urier New" pitchFamily="49" charset="0"/>
                </a:rPr>
                <a:t>      = prev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urier New" pitchFamily="49" charset="0"/>
                </a:rPr>
                <a:t>data = "Harry"</a:t>
              </a:r>
            </a:p>
          </p:txBody>
        </p:sp>
        <p:sp>
          <p:nvSpPr>
            <p:cNvPr id="117789" name="Rectangle 10"/>
            <p:cNvSpPr>
              <a:spLocks noChangeArrowheads="1"/>
            </p:cNvSpPr>
            <p:nvPr/>
          </p:nvSpPr>
          <p:spPr bwMode="auto">
            <a:xfrm>
              <a:off x="2229" y="1977"/>
              <a:ext cx="447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790" name="Rectangle 11"/>
            <p:cNvSpPr>
              <a:spLocks noChangeArrowheads="1"/>
            </p:cNvSpPr>
            <p:nvPr/>
          </p:nvSpPr>
          <p:spPr bwMode="auto">
            <a:xfrm>
              <a:off x="1648" y="1481"/>
              <a:ext cx="1073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u="sng" dirty="0">
                  <a:latin typeface="Courier New" pitchFamily="49" charset="0"/>
                </a:rPr>
                <a:t>Node</a:t>
              </a:r>
            </a:p>
          </p:txBody>
        </p:sp>
        <p:sp>
          <p:nvSpPr>
            <p:cNvPr id="117791" name="Rectangle 12"/>
            <p:cNvSpPr>
              <a:spLocks noChangeArrowheads="1"/>
            </p:cNvSpPr>
            <p:nvPr/>
          </p:nvSpPr>
          <p:spPr bwMode="auto">
            <a:xfrm>
              <a:off x="1677" y="2129"/>
              <a:ext cx="447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198670" name="AutoShape 14"/>
          <p:cNvCxnSpPr>
            <a:cxnSpLocks noChangeShapeType="1"/>
          </p:cNvCxnSpPr>
          <p:nvPr/>
        </p:nvCxnSpPr>
        <p:spPr bwMode="auto">
          <a:xfrm flipV="1">
            <a:off x="3713163" y="2254250"/>
            <a:ext cx="1897062" cy="546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7765" name="Group 15"/>
          <p:cNvGrpSpPr>
            <a:grpSpLocks/>
          </p:cNvGrpSpPr>
          <p:nvPr/>
        </p:nvGrpSpPr>
        <p:grpSpPr bwMode="auto">
          <a:xfrm>
            <a:off x="5610225" y="1987550"/>
            <a:ext cx="1905000" cy="1676400"/>
            <a:chOff x="1648" y="1481"/>
            <a:chExt cx="1073" cy="1056"/>
          </a:xfrm>
        </p:grpSpPr>
        <p:sp>
          <p:nvSpPr>
            <p:cNvPr id="117785" name="Rectangle 16"/>
            <p:cNvSpPr>
              <a:spLocks noChangeArrowheads="1"/>
            </p:cNvSpPr>
            <p:nvPr/>
          </p:nvSpPr>
          <p:spPr bwMode="auto">
            <a:xfrm>
              <a:off x="1648" y="1817"/>
              <a:ext cx="1073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>
                  <a:solidFill>
                    <a:srgbClr val="000000"/>
                  </a:solidFill>
                  <a:latin typeface="Courier New" pitchFamily="49" charset="0"/>
                </a:rPr>
                <a:t>next = null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urier New" pitchFamily="49" charset="0"/>
                </a:rPr>
                <a:t>      = prev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urier New" pitchFamily="49" charset="0"/>
                </a:rPr>
                <a:t>data = "Sam"</a:t>
              </a:r>
            </a:p>
          </p:txBody>
        </p:sp>
        <p:sp>
          <p:nvSpPr>
            <p:cNvPr id="117786" name="Rectangle 18"/>
            <p:cNvSpPr>
              <a:spLocks noChangeArrowheads="1"/>
            </p:cNvSpPr>
            <p:nvPr/>
          </p:nvSpPr>
          <p:spPr bwMode="auto">
            <a:xfrm>
              <a:off x="1648" y="1481"/>
              <a:ext cx="1073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u="sng" dirty="0">
                  <a:latin typeface="Courier New" pitchFamily="49" charset="0"/>
                </a:rPr>
                <a:t>Node</a:t>
              </a:r>
            </a:p>
          </p:txBody>
        </p:sp>
        <p:sp>
          <p:nvSpPr>
            <p:cNvPr id="117787" name="Rectangle 19"/>
            <p:cNvSpPr>
              <a:spLocks noChangeArrowheads="1"/>
            </p:cNvSpPr>
            <p:nvPr/>
          </p:nvSpPr>
          <p:spPr bwMode="auto">
            <a:xfrm>
              <a:off x="1677" y="2129"/>
              <a:ext cx="447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198682" name="AutoShape 26"/>
          <p:cNvCxnSpPr>
            <a:cxnSpLocks noChangeShapeType="1"/>
          </p:cNvCxnSpPr>
          <p:nvPr/>
        </p:nvCxnSpPr>
        <p:spPr bwMode="auto">
          <a:xfrm flipH="1" flipV="1">
            <a:off x="3794125" y="3041650"/>
            <a:ext cx="1866900" cy="5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303713" y="4883150"/>
            <a:ext cx="2044700" cy="1676400"/>
            <a:chOff x="1648" y="1481"/>
            <a:chExt cx="1073" cy="1056"/>
          </a:xfrm>
        </p:grpSpPr>
        <p:sp>
          <p:nvSpPr>
            <p:cNvPr id="117781" name="Rectangle 30"/>
            <p:cNvSpPr>
              <a:spLocks noChangeArrowheads="1"/>
            </p:cNvSpPr>
            <p:nvPr/>
          </p:nvSpPr>
          <p:spPr bwMode="auto">
            <a:xfrm>
              <a:off x="1648" y="1817"/>
              <a:ext cx="1073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>
                  <a:solidFill>
                    <a:srgbClr val="000000"/>
                  </a:solidFill>
                  <a:latin typeface="Courier New" pitchFamily="49" charset="0"/>
                </a:rPr>
                <a:t>next =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urier New" pitchFamily="49" charset="0"/>
                </a:rPr>
                <a:t>       = prev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urier New" pitchFamily="49" charset="0"/>
                </a:rPr>
                <a:t>data = "Sharon"</a:t>
              </a:r>
            </a:p>
          </p:txBody>
        </p:sp>
        <p:sp>
          <p:nvSpPr>
            <p:cNvPr id="117782" name="Rectangle 31"/>
            <p:cNvSpPr>
              <a:spLocks noChangeArrowheads="1"/>
            </p:cNvSpPr>
            <p:nvPr/>
          </p:nvSpPr>
          <p:spPr bwMode="auto">
            <a:xfrm>
              <a:off x="2229" y="1977"/>
              <a:ext cx="447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783" name="Rectangle 32"/>
            <p:cNvSpPr>
              <a:spLocks noChangeArrowheads="1"/>
            </p:cNvSpPr>
            <p:nvPr/>
          </p:nvSpPr>
          <p:spPr bwMode="auto">
            <a:xfrm>
              <a:off x="1648" y="1481"/>
              <a:ext cx="1073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u="sng" dirty="0">
                  <a:latin typeface="Courier New" pitchFamily="49" charset="0"/>
                </a:rPr>
                <a:t>Node</a:t>
              </a:r>
            </a:p>
          </p:txBody>
        </p:sp>
        <p:sp>
          <p:nvSpPr>
            <p:cNvPr id="117784" name="Rectangle 33"/>
            <p:cNvSpPr>
              <a:spLocks noChangeArrowheads="1"/>
            </p:cNvSpPr>
            <p:nvPr/>
          </p:nvSpPr>
          <p:spPr bwMode="auto">
            <a:xfrm>
              <a:off x="1677" y="2129"/>
              <a:ext cx="447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198693" name="AutoShape 37"/>
          <p:cNvCxnSpPr>
            <a:cxnSpLocks noChangeShapeType="1"/>
            <a:stCxn id="117781" idx="1"/>
          </p:cNvCxnSpPr>
          <p:nvPr/>
        </p:nvCxnSpPr>
        <p:spPr bwMode="auto">
          <a:xfrm rot="10800000">
            <a:off x="2835275" y="3613150"/>
            <a:ext cx="1468438" cy="237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694" name="AutoShape 38"/>
          <p:cNvCxnSpPr>
            <a:cxnSpLocks noChangeShapeType="1"/>
            <a:stCxn id="117782" idx="3"/>
          </p:cNvCxnSpPr>
          <p:nvPr/>
        </p:nvCxnSpPr>
        <p:spPr bwMode="auto">
          <a:xfrm flipV="1">
            <a:off x="6262688" y="3663950"/>
            <a:ext cx="300037" cy="2082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695" name="AutoShape 39"/>
          <p:cNvCxnSpPr>
            <a:cxnSpLocks noChangeShapeType="1"/>
            <a:endCxn id="117783" idx="0"/>
          </p:cNvCxnSpPr>
          <p:nvPr/>
        </p:nvCxnSpPr>
        <p:spPr bwMode="auto">
          <a:xfrm rot="5400000">
            <a:off x="4610894" y="3883819"/>
            <a:ext cx="1714500" cy="284162"/>
          </a:xfrm>
          <a:prstGeom prst="curvedConnector3">
            <a:avLst>
              <a:gd name="adj1" fmla="val 1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696" name="AutoShape 40"/>
          <p:cNvCxnSpPr>
            <a:cxnSpLocks noChangeShapeType="1"/>
            <a:endCxn id="117783" idx="0"/>
          </p:cNvCxnSpPr>
          <p:nvPr/>
        </p:nvCxnSpPr>
        <p:spPr bwMode="auto">
          <a:xfrm rot="16200000" flipH="1">
            <a:off x="3524250" y="3081338"/>
            <a:ext cx="2071687" cy="1531938"/>
          </a:xfrm>
          <a:prstGeom prst="curvedConnector3">
            <a:avLst>
              <a:gd name="adj1" fmla="val 27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699" name="Rectangle 43"/>
          <p:cNvSpPr>
            <a:spLocks noChangeArrowheads="1"/>
          </p:cNvSpPr>
          <p:nvPr/>
        </p:nvSpPr>
        <p:spPr bwMode="auto">
          <a:xfrm>
            <a:off x="-76200" y="4381500"/>
            <a:ext cx="37052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Node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sharon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new Node("Sharon");</a:t>
            </a:r>
          </a:p>
          <a:p>
            <a:pPr>
              <a:spcAft>
                <a:spcPts val="60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sharon.next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sam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pPr>
              <a:spcAft>
                <a:spcPts val="60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sharon.prev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sam.prev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sam.prev.next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sharon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sam.prev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sharon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cxnSp>
        <p:nvCxnSpPr>
          <p:cNvPr id="117773" name="AutoShape 46"/>
          <p:cNvCxnSpPr>
            <a:cxnSpLocks noChangeShapeType="1"/>
          </p:cNvCxnSpPr>
          <p:nvPr/>
        </p:nvCxnSpPr>
        <p:spPr bwMode="auto">
          <a:xfrm rot="10800000">
            <a:off x="885825" y="2800350"/>
            <a:ext cx="1042988" cy="241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774" name="AutoShape 46"/>
          <p:cNvCxnSpPr>
            <a:cxnSpLocks noChangeShapeType="1"/>
          </p:cNvCxnSpPr>
          <p:nvPr/>
        </p:nvCxnSpPr>
        <p:spPr bwMode="auto">
          <a:xfrm>
            <a:off x="885825" y="1911350"/>
            <a:ext cx="990600" cy="292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775" name="TextBox 10"/>
          <p:cNvSpPr txBox="1">
            <a:spLocks noChangeArrowheads="1"/>
          </p:cNvSpPr>
          <p:nvPr/>
        </p:nvSpPr>
        <p:spPr bwMode="auto">
          <a:xfrm>
            <a:off x="228600" y="1524000"/>
            <a:ext cx="2181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dirty="0"/>
              <a:t>from predecessor</a:t>
            </a:r>
          </a:p>
        </p:txBody>
      </p:sp>
      <p:sp>
        <p:nvSpPr>
          <p:cNvPr id="117776" name="TextBox 58"/>
          <p:cNvSpPr txBox="1">
            <a:spLocks noChangeArrowheads="1"/>
          </p:cNvSpPr>
          <p:nvPr/>
        </p:nvSpPr>
        <p:spPr bwMode="auto">
          <a:xfrm>
            <a:off x="-55563" y="2450068"/>
            <a:ext cx="1960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dirty="0"/>
              <a:t>to predecessor</a:t>
            </a:r>
          </a:p>
        </p:txBody>
      </p:sp>
      <p:sp>
        <p:nvSpPr>
          <p:cNvPr id="117777" name="Rectangle 41"/>
          <p:cNvSpPr>
            <a:spLocks noChangeArrowheads="1"/>
          </p:cNvSpPr>
          <p:nvPr/>
        </p:nvSpPr>
        <p:spPr bwMode="auto">
          <a:xfrm>
            <a:off x="7772400" y="1587500"/>
            <a:ext cx="762000" cy="388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sam</a:t>
            </a:r>
          </a:p>
        </p:txBody>
      </p:sp>
      <p:cxnSp>
        <p:nvCxnSpPr>
          <p:cNvPr id="117778" name="AutoShape 42"/>
          <p:cNvCxnSpPr>
            <a:cxnSpLocks noChangeShapeType="1"/>
            <a:stCxn id="117777" idx="1"/>
            <a:endCxn id="117786" idx="0"/>
          </p:cNvCxnSpPr>
          <p:nvPr/>
        </p:nvCxnSpPr>
        <p:spPr bwMode="auto">
          <a:xfrm rot="10800000" flipV="1">
            <a:off x="6562725" y="1782763"/>
            <a:ext cx="1209675" cy="2047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7416800" y="3997325"/>
            <a:ext cx="965200" cy="388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sharon</a:t>
            </a:r>
          </a:p>
        </p:txBody>
      </p:sp>
      <p:cxnSp>
        <p:nvCxnSpPr>
          <p:cNvPr id="32" name="AutoShape 42"/>
          <p:cNvCxnSpPr>
            <a:cxnSpLocks noChangeShapeType="1"/>
            <a:stCxn id="31" idx="1"/>
            <a:endCxn id="117783" idx="3"/>
          </p:cNvCxnSpPr>
          <p:nvPr/>
        </p:nvCxnSpPr>
        <p:spPr bwMode="auto">
          <a:xfrm rot="10800000" flipV="1">
            <a:off x="6348413" y="4191000"/>
            <a:ext cx="1068387" cy="9588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8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8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98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9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98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98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198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Removing from a Double-Linked List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0AE0E-DB18-4CEE-83C0-DFDEDAECD7A0}" type="slidenum">
              <a:rPr lang="en-US" smtClean="0"/>
              <a:t>6</a:t>
            </a:fld>
            <a:endParaRPr lang="en-US"/>
          </a:p>
        </p:txBody>
      </p:sp>
      <p:grpSp>
        <p:nvGrpSpPr>
          <p:cNvPr id="118787" name="Group 8"/>
          <p:cNvGrpSpPr>
            <a:grpSpLocks/>
          </p:cNvGrpSpPr>
          <p:nvPr/>
        </p:nvGrpSpPr>
        <p:grpSpPr bwMode="auto">
          <a:xfrm>
            <a:off x="993775" y="2311400"/>
            <a:ext cx="1870075" cy="1676400"/>
            <a:chOff x="1648" y="1481"/>
            <a:chExt cx="1073" cy="1056"/>
          </a:xfrm>
        </p:grpSpPr>
        <p:sp>
          <p:nvSpPr>
            <p:cNvPr id="118809" name="Rectangle 9"/>
            <p:cNvSpPr>
              <a:spLocks noChangeArrowheads="1"/>
            </p:cNvSpPr>
            <p:nvPr/>
          </p:nvSpPr>
          <p:spPr bwMode="auto">
            <a:xfrm>
              <a:off x="1648" y="1817"/>
              <a:ext cx="1073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</a:rPr>
                <a:t>next =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</a:rPr>
                <a:t>      =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</a:rPr>
                <a:t>prev</a:t>
              </a:r>
              <a:endParaRPr lang="en-US" sz="1600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</a:rPr>
                <a:t>data = “Bob"</a:t>
              </a:r>
            </a:p>
          </p:txBody>
        </p:sp>
        <p:sp>
          <p:nvSpPr>
            <p:cNvPr id="118810" name="Rectangle 10"/>
            <p:cNvSpPr>
              <a:spLocks noChangeArrowheads="1"/>
            </p:cNvSpPr>
            <p:nvPr/>
          </p:nvSpPr>
          <p:spPr bwMode="auto">
            <a:xfrm>
              <a:off x="2229" y="1977"/>
              <a:ext cx="447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811" name="Rectangle 11"/>
            <p:cNvSpPr>
              <a:spLocks noChangeArrowheads="1"/>
            </p:cNvSpPr>
            <p:nvPr/>
          </p:nvSpPr>
          <p:spPr bwMode="auto">
            <a:xfrm>
              <a:off x="1648" y="1481"/>
              <a:ext cx="1073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u="sng" dirty="0">
                  <a:latin typeface="Courier New" pitchFamily="49" charset="0"/>
                </a:rPr>
                <a:t>Node</a:t>
              </a:r>
            </a:p>
          </p:txBody>
        </p:sp>
        <p:sp>
          <p:nvSpPr>
            <p:cNvPr id="118812" name="Rectangle 12"/>
            <p:cNvSpPr>
              <a:spLocks noChangeArrowheads="1"/>
            </p:cNvSpPr>
            <p:nvPr/>
          </p:nvSpPr>
          <p:spPr bwMode="auto">
            <a:xfrm>
              <a:off x="1677" y="2129"/>
              <a:ext cx="447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201742" name="AutoShape 14"/>
          <p:cNvCxnSpPr>
            <a:cxnSpLocks noChangeShapeType="1"/>
            <a:stCxn id="118810" idx="3"/>
            <a:endCxn id="118807" idx="1"/>
          </p:cNvCxnSpPr>
          <p:nvPr/>
        </p:nvCxnSpPr>
        <p:spPr bwMode="auto">
          <a:xfrm>
            <a:off x="2786063" y="3175000"/>
            <a:ext cx="1135062" cy="10493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8789" name="Group 15"/>
          <p:cNvGrpSpPr>
            <a:grpSpLocks/>
          </p:cNvGrpSpPr>
          <p:nvPr/>
        </p:nvGrpSpPr>
        <p:grpSpPr bwMode="auto">
          <a:xfrm>
            <a:off x="3921125" y="3957638"/>
            <a:ext cx="1835150" cy="1676400"/>
            <a:chOff x="1648" y="1481"/>
            <a:chExt cx="1073" cy="1056"/>
          </a:xfrm>
        </p:grpSpPr>
        <p:sp>
          <p:nvSpPr>
            <p:cNvPr id="118805" name="Rectangle 16"/>
            <p:cNvSpPr>
              <a:spLocks noChangeArrowheads="1"/>
            </p:cNvSpPr>
            <p:nvPr/>
          </p:nvSpPr>
          <p:spPr bwMode="auto">
            <a:xfrm>
              <a:off x="1648" y="1817"/>
              <a:ext cx="1073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>
                  <a:solidFill>
                    <a:srgbClr val="000000"/>
                  </a:solidFill>
                  <a:latin typeface="Courier New" pitchFamily="49" charset="0"/>
                </a:rPr>
                <a:t>next =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urier New" pitchFamily="49" charset="0"/>
                </a:rPr>
                <a:t>      = prev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urier New" pitchFamily="49" charset="0"/>
                </a:rPr>
                <a:t>data = "Harry"</a:t>
              </a:r>
            </a:p>
          </p:txBody>
        </p:sp>
        <p:sp>
          <p:nvSpPr>
            <p:cNvPr id="118806" name="Rectangle 17"/>
            <p:cNvSpPr>
              <a:spLocks noChangeArrowheads="1"/>
            </p:cNvSpPr>
            <p:nvPr/>
          </p:nvSpPr>
          <p:spPr bwMode="auto">
            <a:xfrm>
              <a:off x="2229" y="1977"/>
              <a:ext cx="447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807" name="Rectangle 18"/>
            <p:cNvSpPr>
              <a:spLocks noChangeArrowheads="1"/>
            </p:cNvSpPr>
            <p:nvPr/>
          </p:nvSpPr>
          <p:spPr bwMode="auto">
            <a:xfrm>
              <a:off x="1648" y="1481"/>
              <a:ext cx="1073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u="sng" dirty="0">
                  <a:latin typeface="Courier New" pitchFamily="49" charset="0"/>
                </a:rPr>
                <a:t>Node</a:t>
              </a:r>
            </a:p>
          </p:txBody>
        </p:sp>
        <p:sp>
          <p:nvSpPr>
            <p:cNvPr id="118808" name="Rectangle 19"/>
            <p:cNvSpPr>
              <a:spLocks noChangeArrowheads="1"/>
            </p:cNvSpPr>
            <p:nvPr/>
          </p:nvSpPr>
          <p:spPr bwMode="auto">
            <a:xfrm>
              <a:off x="1677" y="2129"/>
              <a:ext cx="447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8790" name="Group 20"/>
          <p:cNvGrpSpPr>
            <a:grpSpLocks/>
          </p:cNvGrpSpPr>
          <p:nvPr/>
        </p:nvGrpSpPr>
        <p:grpSpPr bwMode="auto">
          <a:xfrm>
            <a:off x="6351588" y="2311400"/>
            <a:ext cx="1954212" cy="1676400"/>
            <a:chOff x="1648" y="1481"/>
            <a:chExt cx="1073" cy="1056"/>
          </a:xfrm>
        </p:grpSpPr>
        <p:sp>
          <p:nvSpPr>
            <p:cNvPr id="118801" name="Rectangle 21"/>
            <p:cNvSpPr>
              <a:spLocks noChangeArrowheads="1"/>
            </p:cNvSpPr>
            <p:nvPr/>
          </p:nvSpPr>
          <p:spPr bwMode="auto">
            <a:xfrm>
              <a:off x="1648" y="1817"/>
              <a:ext cx="1073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</a:rPr>
                <a:t>next =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</a:rPr>
                <a:t>      =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</a:rPr>
                <a:t>prev</a:t>
              </a:r>
              <a:endParaRPr lang="en-US" sz="1600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</a:rPr>
                <a:t>data = "Sharon"</a:t>
              </a:r>
            </a:p>
          </p:txBody>
        </p:sp>
        <p:sp>
          <p:nvSpPr>
            <p:cNvPr id="118802" name="Rectangle 22"/>
            <p:cNvSpPr>
              <a:spLocks noChangeArrowheads="1"/>
            </p:cNvSpPr>
            <p:nvPr/>
          </p:nvSpPr>
          <p:spPr bwMode="auto">
            <a:xfrm>
              <a:off x="2229" y="1977"/>
              <a:ext cx="447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803" name="Rectangle 23"/>
            <p:cNvSpPr>
              <a:spLocks noChangeArrowheads="1"/>
            </p:cNvSpPr>
            <p:nvPr/>
          </p:nvSpPr>
          <p:spPr bwMode="auto">
            <a:xfrm>
              <a:off x="1648" y="1481"/>
              <a:ext cx="1073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u="sng" dirty="0">
                  <a:latin typeface="Courier New" pitchFamily="49" charset="0"/>
                </a:rPr>
                <a:t>Node</a:t>
              </a:r>
            </a:p>
          </p:txBody>
        </p:sp>
        <p:sp>
          <p:nvSpPr>
            <p:cNvPr id="118804" name="Rectangle 24"/>
            <p:cNvSpPr>
              <a:spLocks noChangeArrowheads="1"/>
            </p:cNvSpPr>
            <p:nvPr/>
          </p:nvSpPr>
          <p:spPr bwMode="auto">
            <a:xfrm>
              <a:off x="1677" y="2129"/>
              <a:ext cx="447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118791" name="AutoShape 25"/>
          <p:cNvCxnSpPr>
            <a:cxnSpLocks noChangeShapeType="1"/>
            <a:stCxn id="118806" idx="3"/>
            <a:endCxn id="118803" idx="1"/>
          </p:cNvCxnSpPr>
          <p:nvPr/>
        </p:nvCxnSpPr>
        <p:spPr bwMode="auto">
          <a:xfrm flipV="1">
            <a:off x="5680075" y="2578100"/>
            <a:ext cx="671513" cy="22431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792" name="AutoShape 26"/>
          <p:cNvCxnSpPr>
            <a:cxnSpLocks noChangeShapeType="1"/>
            <a:stCxn id="118808" idx="1"/>
            <a:endCxn id="118809" idx="3"/>
          </p:cNvCxnSpPr>
          <p:nvPr/>
        </p:nvCxnSpPr>
        <p:spPr bwMode="auto">
          <a:xfrm flipH="1" flipV="1">
            <a:off x="2863850" y="3416300"/>
            <a:ext cx="1106488" cy="164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755" name="AutoShape 27"/>
          <p:cNvCxnSpPr>
            <a:cxnSpLocks noChangeShapeType="1"/>
            <a:stCxn id="118804" idx="1"/>
            <a:endCxn id="118805" idx="3"/>
          </p:cNvCxnSpPr>
          <p:nvPr/>
        </p:nvCxnSpPr>
        <p:spPr bwMode="auto">
          <a:xfrm flipH="1">
            <a:off x="5756275" y="3416300"/>
            <a:ext cx="649288" cy="164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794" name="Rectangle 38"/>
          <p:cNvSpPr>
            <a:spLocks noChangeArrowheads="1"/>
          </p:cNvSpPr>
          <p:nvPr/>
        </p:nvSpPr>
        <p:spPr bwMode="auto">
          <a:xfrm>
            <a:off x="4122738" y="21590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harry</a:t>
            </a:r>
          </a:p>
        </p:txBody>
      </p:sp>
      <p:cxnSp>
        <p:nvCxnSpPr>
          <p:cNvPr id="118795" name="AutoShape 39"/>
          <p:cNvCxnSpPr>
            <a:cxnSpLocks noChangeShapeType="1"/>
            <a:stCxn id="118794" idx="2"/>
            <a:endCxn id="118807" idx="0"/>
          </p:cNvCxnSpPr>
          <p:nvPr/>
        </p:nvCxnSpPr>
        <p:spPr bwMode="auto">
          <a:xfrm rot="16200000" flipH="1">
            <a:off x="3943350" y="3062288"/>
            <a:ext cx="1493838" cy="2968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1768" name="Rectangle 40"/>
          <p:cNvSpPr>
            <a:spLocks noChangeArrowheads="1"/>
          </p:cNvSpPr>
          <p:nvPr/>
        </p:nvSpPr>
        <p:spPr bwMode="auto">
          <a:xfrm>
            <a:off x="152400" y="4419600"/>
            <a:ext cx="43894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harry.prev.next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harry.next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harry.next.prev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harry.prev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118797" name="AutoShape 25"/>
          <p:cNvCxnSpPr>
            <a:cxnSpLocks noChangeShapeType="1"/>
            <a:stCxn id="118802" idx="3"/>
          </p:cNvCxnSpPr>
          <p:nvPr/>
        </p:nvCxnSpPr>
        <p:spPr bwMode="auto">
          <a:xfrm flipV="1">
            <a:off x="8223250" y="2578100"/>
            <a:ext cx="866775" cy="596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798" name="AutoShape 26"/>
          <p:cNvCxnSpPr>
            <a:cxnSpLocks noChangeShapeType="1"/>
            <a:stCxn id="118812" idx="1"/>
          </p:cNvCxnSpPr>
          <p:nvPr/>
        </p:nvCxnSpPr>
        <p:spPr bwMode="auto">
          <a:xfrm flipH="1">
            <a:off x="133350" y="3416300"/>
            <a:ext cx="911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14"/>
          <p:cNvCxnSpPr>
            <a:cxnSpLocks noChangeShapeType="1"/>
            <a:stCxn id="118810" idx="3"/>
            <a:endCxn id="118803" idx="1"/>
          </p:cNvCxnSpPr>
          <p:nvPr/>
        </p:nvCxnSpPr>
        <p:spPr bwMode="auto">
          <a:xfrm flipV="1">
            <a:off x="2786063" y="2578100"/>
            <a:ext cx="3565525" cy="596900"/>
          </a:xfrm>
          <a:prstGeom prst="curvedConnector3">
            <a:avLst>
              <a:gd name="adj1" fmla="val 1930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27"/>
          <p:cNvCxnSpPr>
            <a:cxnSpLocks noChangeShapeType="1"/>
            <a:stCxn id="118804" idx="1"/>
            <a:endCxn id="118809" idx="3"/>
          </p:cNvCxnSpPr>
          <p:nvPr/>
        </p:nvCxnSpPr>
        <p:spPr bwMode="auto">
          <a:xfrm flipH="1">
            <a:off x="2863850" y="3416300"/>
            <a:ext cx="3541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1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1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1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07864A-A19F-4BBD-A1BE-F6748B6F3A98}"/>
              </a:ext>
            </a:extLst>
          </p:cNvPr>
          <p:cNvSpPr/>
          <p:nvPr/>
        </p:nvSpPr>
        <p:spPr>
          <a:xfrm>
            <a:off x="2207491" y="4648200"/>
            <a:ext cx="205740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8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A Double-Linked List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A double-linked list object has data fields: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dirty="0"/>
              <a:t> (a reference to the first list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dirty="0"/>
              <a:t>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/>
              <a:t> (a reference to the last list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dirty="0"/>
              <a:t>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size </a:t>
            </a:r>
          </a:p>
          <a:p>
            <a:pPr marL="365760" lvl="1" indent="0" eaLnBrk="1" fontAlgn="auto" hangingPunct="1">
              <a:spcAft>
                <a:spcPts val="0"/>
              </a:spcAft>
              <a:buNone/>
              <a:defRPr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0AE0E-DB18-4CEE-83C0-DFDEDAECD7A0}" type="slidenum">
              <a:rPr lang="en-US" smtClean="0"/>
              <a:t>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4ADA81-25BE-4085-8D46-5CE556924EE0}"/>
              </a:ext>
            </a:extLst>
          </p:cNvPr>
          <p:cNvSpPr/>
          <p:nvPr/>
        </p:nvSpPr>
        <p:spPr>
          <a:xfrm>
            <a:off x="2209800" y="3810000"/>
            <a:ext cx="20574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80196-E190-4966-9EB5-75934D189CC2}"/>
              </a:ext>
            </a:extLst>
          </p:cNvPr>
          <p:cNvSpPr txBox="1"/>
          <p:nvPr/>
        </p:nvSpPr>
        <p:spPr>
          <a:xfrm>
            <a:off x="2285999" y="4914900"/>
            <a:ext cx="1905001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 =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  = 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 =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7700B-EBFC-4D3B-9897-7F1686CB0D4E}"/>
              </a:ext>
            </a:extLst>
          </p:cNvPr>
          <p:cNvSpPr/>
          <p:nvPr/>
        </p:nvSpPr>
        <p:spPr>
          <a:xfrm>
            <a:off x="3408217" y="4976515"/>
            <a:ext cx="764310" cy="20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F31212-A674-416A-ACC4-76101B1AB29F}"/>
              </a:ext>
            </a:extLst>
          </p:cNvPr>
          <p:cNvSpPr/>
          <p:nvPr/>
        </p:nvSpPr>
        <p:spPr>
          <a:xfrm>
            <a:off x="3402792" y="5281315"/>
            <a:ext cx="764310" cy="20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99625F-F320-4316-8472-BADFF2378FF1}"/>
              </a:ext>
            </a:extLst>
          </p:cNvPr>
          <p:cNvSpPr/>
          <p:nvPr/>
        </p:nvSpPr>
        <p:spPr>
          <a:xfrm>
            <a:off x="3402792" y="5559772"/>
            <a:ext cx="764310" cy="20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FD0F8-FF02-4499-A57E-46CC07AE55EC}"/>
              </a:ext>
            </a:extLst>
          </p:cNvPr>
          <p:cNvSpPr txBox="1"/>
          <p:nvPr/>
        </p:nvSpPr>
        <p:spPr>
          <a:xfrm>
            <a:off x="2454567" y="409729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Implementation of a Double-Linked List Class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AE0E-DB18-4CEE-83C0-DFDEDAECD7A0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38200"/>
            <a:ext cx="4495800" cy="537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/** 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implements a double linked list. */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MyLinkedList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// Data Fields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front;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end;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. . 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0AE0E-DB18-4CEE-83C0-DFDEDAECD7A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1334</TotalTime>
  <Words>1015</Words>
  <Application>Microsoft Office PowerPoint</Application>
  <PresentationFormat>On-screen Show (4:3)</PresentationFormat>
  <Paragraphs>301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Tw Cen MT</vt:lpstr>
      <vt:lpstr>Wingdings</vt:lpstr>
      <vt:lpstr>Wingdings 2</vt:lpstr>
      <vt:lpstr>Clarity</vt:lpstr>
      <vt:lpstr>Double-Linked Lists</vt:lpstr>
      <vt:lpstr>Double-Linked Lists</vt:lpstr>
      <vt:lpstr>Double-Linked Lists (cont.)</vt:lpstr>
      <vt:lpstr>Node Class</vt:lpstr>
      <vt:lpstr>Inserting into a Double-Linked List</vt:lpstr>
      <vt:lpstr>Removing from a Double-Linked List</vt:lpstr>
      <vt:lpstr>A Double-Linked List Class</vt:lpstr>
      <vt:lpstr>Implementation of a Double-Linked List Class</vt:lpstr>
      <vt:lpstr>LinkedList</vt:lpstr>
      <vt:lpstr>Add Method</vt:lpstr>
      <vt:lpstr>Get Method</vt:lpstr>
      <vt:lpstr>Other Add and Get Methods</vt:lpstr>
      <vt:lpstr>The hasNext()Method</vt:lpstr>
      <vt:lpstr>Previous Methods</vt:lpstr>
      <vt:lpstr>The Add Method</vt:lpstr>
      <vt:lpstr>Adding to an Empty List</vt:lpstr>
      <vt:lpstr>                 Adding to the Front of the                  List</vt:lpstr>
      <vt:lpstr>Adding to the End of the List</vt:lpstr>
      <vt:lpstr>Adding to the Middle of the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Xenia Mountrouidou</dc:creator>
  <cp:lastModifiedBy>Corea</cp:lastModifiedBy>
  <cp:revision>74</cp:revision>
  <dcterms:created xsi:type="dcterms:W3CDTF">2011-07-06T01:38:35Z</dcterms:created>
  <dcterms:modified xsi:type="dcterms:W3CDTF">2019-01-11T15:07:01Z</dcterms:modified>
</cp:coreProperties>
</file>