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57" r:id="rId2"/>
    <p:sldId id="422" r:id="rId3"/>
    <p:sldId id="418" r:id="rId4"/>
    <p:sldId id="454" r:id="rId5"/>
    <p:sldId id="455" r:id="rId6"/>
    <p:sldId id="456" r:id="rId7"/>
    <p:sldId id="457" r:id="rId8"/>
    <p:sldId id="458" r:id="rId9"/>
    <p:sldId id="416" r:id="rId10"/>
    <p:sldId id="417" r:id="rId11"/>
    <p:sldId id="419" r:id="rId12"/>
    <p:sldId id="460" r:id="rId13"/>
    <p:sldId id="423" r:id="rId14"/>
    <p:sldId id="441" r:id="rId15"/>
    <p:sldId id="438" r:id="rId16"/>
    <p:sldId id="439" r:id="rId17"/>
    <p:sldId id="440" r:id="rId18"/>
    <p:sldId id="443" r:id="rId19"/>
    <p:sldId id="444" r:id="rId20"/>
    <p:sldId id="463" r:id="rId21"/>
    <p:sldId id="46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FF"/>
    <a:srgbClr val="CC99FF"/>
    <a:srgbClr val="CCCCFF"/>
    <a:srgbClr val="FF99FF"/>
    <a:srgbClr val="FF9999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6" autoAdjust="0"/>
    <p:restoredTop sz="90929"/>
  </p:normalViewPr>
  <p:slideViewPr>
    <p:cSldViewPr snapToGrid="0">
      <p:cViewPr varScale="1">
        <p:scale>
          <a:sx n="80" d="100"/>
          <a:sy n="80" d="100"/>
        </p:scale>
        <p:origin x="100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notesViewPr>
    <p:cSldViewPr snapToGrid="0">
      <p:cViewPr varScale="1">
        <p:scale>
          <a:sx n="113" d="100"/>
          <a:sy n="113" d="100"/>
        </p:scale>
        <p:origin x="-21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F27921-B959-4216-BD4D-972407D2C1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135D12E-E1D0-49C1-BFBB-BD97CD3033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C396A751-778A-4F75-99EF-72927DEC98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D811E9D-EB82-41D5-95DE-ADB82FDFFC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CEA5E-0046-4F30-8E2C-D3DE57E534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370FFD6-C5AC-47A3-9934-1BF379AD85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888DB6C-ABEF-4591-80E1-807DC72D55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3EEC3D9-1DD2-4280-AB18-8A62F53801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A4C8A89-3F76-4DF4-A4E2-3522A20C30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FEB9C78-0EE5-4C73-A2DC-8AD3FBB602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8000F72-6384-4242-8C33-CF13AF1A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F50628-7B43-4FA4-9FAE-BE5660C8BA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56BE28A-4B46-4136-9C77-F393F54CF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E98AA-8F0A-4340-8E30-4120C241639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9B7BEC1-A761-43A5-8B91-0F334F3C5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C0D0C81-29EC-4547-85EB-A41F593E2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53F1965-B26E-4F0F-A18E-E73DF8731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1659ED-4981-47E7-9839-962A8564DC14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947D93A-143F-4E64-9D03-17FF33145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FC8DA05-973D-4DC5-A242-BBC15EE60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05CD689-626B-4F5B-BDAD-BDB5843CB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699211-7453-43D3-B4F0-1DAC349D4552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B59EC48-B5D6-4C94-B7E8-C8F865EB8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DD5F4D5-73C5-41F5-9946-007674E2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C51D65E-D3C1-4951-AA91-B6DA50EE3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D349F-569A-4EC5-9BFD-48711C7E658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2FA28F0-ADB6-4D92-A30B-093EBC715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00070EF-9F4A-4869-BA31-FC7F507C9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F58E08C-544C-4877-8CD3-2943351F3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F4592D-950B-41FA-A118-464309F71AB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BC05809-E0F7-4C27-B1E3-5CF1B467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5A82C01-09C6-4858-9EE0-47615A486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13D2E79-7F6D-4B94-97F6-F90A4633F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ECE930-DB3C-43A8-90FF-B3CE8881B91F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3910218-662D-4E30-995B-6956F5540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B4DB884-65CD-4BE4-A37B-7A19C2429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2C18A60-85F3-4DAA-8051-3D60EA6E9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78033-E693-4D83-86FF-020B77A922D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93B876-9FF6-4FEB-B341-D3107C9ED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C01EE00-4F2D-471F-A9DE-49BF01971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E655EFC-A3D1-4FDF-8B5D-587AD5E82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8EF862-D3BB-4514-ABA8-6DD201E502F1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3F26BD8-3522-4F23-8796-AC9FFF6C2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4EE4286-F0B7-4083-B0F1-25AB805ED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651D9B0-739E-44E1-BDFC-9B18778C1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0DEA8F-94BB-4CBE-9CBD-9ABC856D88A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9A5D5E5-A9E4-46D5-B90B-F9CA84D7B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A3A12BC-4C95-43B9-A07C-9C81C465C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B345F09-F57B-4BC8-88DC-F8A0DBDEC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960C5E-D4BC-4A20-826A-A6E7CBA3E81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E6E0536-115B-42C4-A3B9-9AF8A8EB5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2CB1A59-93FE-4FEF-8385-C3D33AA8B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2925066-2487-4727-A8DA-76A7A87E2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2B0EFF-FD08-4C37-9CCB-6A74AAE1AE7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7195F41-1502-42A5-9964-1CF8F0E97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A3507FF-A114-41BB-8157-8239DB6EE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172DBBE-37B6-4A82-A428-01E2031BE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2C8A92-C5E9-47DA-B189-8DD5460D44E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8F31D8E-C32F-4725-B8F7-B3A67C973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A5357F0-52E1-40DE-9573-16AA0FCE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5B57CB4-D041-41D9-84EF-3B18170D7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3CC12F-2678-4A2E-ABEC-3D108779FF1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00E7161-06D6-44D4-BC58-D53A0569C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8901617-9AB3-4651-83C9-430DC3118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EEFF45F-60B5-42BB-A666-06A2E019D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86D878-ECCC-41D3-8E37-310C3D3973A6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0873BD7-8E59-4C0F-B774-4C697C1FE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477DA99-65C7-4674-9D14-4AF2D99D6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34A7A20-AAF5-4173-AED0-4EC3CA82A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174134-9954-4AD7-8E46-B386DF31A69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D7D1E51-B7E7-42DA-86CA-231C1099C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EF0B0B-1EBE-48D6-AAFA-6B120D6AA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4EFE874-E655-437B-82D2-D8394677A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69EA6C-D4C4-47F8-BB3E-5FB3FB4A6630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702713E-BBE5-4BE4-B494-4EC5F6D35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B05D136-B1FE-4CB4-8850-7734F8466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B0EF736-5CF2-4695-B892-51D7F5AFA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949FDD-5B05-41BB-8BD0-EFBCB9B0571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2518833-F4C9-4F61-80A2-CDF591767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7297E62-C1D1-45F3-9343-FE25BE993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85B02A4-BF8D-4850-8D0D-7923DA367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C29D50-5CA4-4FEB-AE5E-875D835D123B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CDBB124-DB7D-48FF-9C5E-4A33ACD6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EE49A39-1428-42AB-AF5B-D28E5BE0F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B44AB47-F87E-4BEE-94B7-B69574ED7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6207EF-A3EB-4B65-AAB9-A528A6729A7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C005127-B647-425A-8EC6-ADC8A4D5D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F184ADA-0D14-4C65-B005-37DFE7F7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CD0B738-F36D-4E56-87A2-FED1F74C5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8B2AA0-F45A-4CCC-84B7-BCFC8027829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060AC4D-1C44-46A2-8E24-71216B4DA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F1C19B5-99EF-4100-9514-D89E588BC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BD7DA51-7F26-4501-82E3-D20C894CF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3F586C-2A5C-48F2-9641-5A1F0EE01F6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ECA2BDD-6211-44E2-B129-2EC1DD3EA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7AC339F-4834-447C-BDED-A4C0716BE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6D6E64-5588-441A-828C-99295BBF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F13C420-3383-405B-B6DB-2E2ECA75C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07F33F-B24E-449D-80BD-6EAFEF687313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3A8B81B8-9FEE-4478-A29B-6CCB221B70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FC36887C-6ACF-4FC4-80EC-584D72EA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" name="Rectangle 12">
            <a:extLst>
              <a:ext uri="{FF2B5EF4-FFF2-40B4-BE49-F238E27FC236}">
                <a16:creationId xmlns:a16="http://schemas.microsoft.com/office/drawing/2014/main" id="{D0746A70-EAF8-4BAE-894C-9723C306B5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C2C34307-C0DF-47E9-B622-9A4C79F25C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4250" y="6491288"/>
            <a:ext cx="387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19119E-3CA9-41C7-8DCC-EC96528A7F98}" type="slidenum">
              <a:rPr lang="en-US" altLang="en-US" sz="1300" b="1">
                <a:latin typeface="Arial" panose="020B0604020202020204" pitchFamily="34" charset="0"/>
              </a:rPr>
              <a:pPr eaLnBrk="1" hangingPunct="1"/>
              <a:t>‹#›</a:t>
            </a:fld>
            <a:endParaRPr lang="en-US" altLang="en-US" sz="1300" b="1">
              <a:latin typeface="Arial" panose="020B0604020202020204" pitchFamily="34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E582BCAE-18DA-4CE0-9D8A-19B4063D21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567488"/>
            <a:ext cx="1841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 sz="1300" b="1">
              <a:latin typeface="Arial" panose="020B0604020202020204" pitchFamily="34" charset="0"/>
            </a:endParaRPr>
          </a:p>
        </p:txBody>
      </p:sp>
      <p:sp>
        <p:nvSpPr>
          <p:cNvPr id="565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652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AF124C7-0457-4848-842D-38231C527B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5B33ACA-2E73-45AE-B43A-E7F208497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0411A7-ABB0-47BD-B310-7E65FC14B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4C3771B7-0636-437C-8B85-286C56592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0DCE007-D283-4C36-8001-03061773F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A9C6C5-592D-47EE-B1DB-2F21B0374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1043C5-14E0-4FEE-A1AE-F7430A7F3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75D47-F25A-462D-A68B-9DC0B902D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9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7AEC627-70AD-462D-A7E2-6285746AD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C15F55F-8872-450C-A536-951759BB0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E13A663-DC61-4883-814C-B28559131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DE566-1D8B-45E8-ACF8-D4845FF16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F0F22F0-EC78-46AD-AA77-809946139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936F71-9B49-441A-95D8-588554A42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879DFC3-D011-4C49-BD85-0743328FC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96C2-50DA-4626-99C1-DBD20528E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3FC983-5689-4CE4-B213-9F8FEB325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6041BF7-9E70-4008-866B-0D7C976C0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FF6421-F6B7-45C8-B311-65D4E2EFE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41D5D-3C9C-449A-ADAD-35A4844C4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8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09F9D24-7B4F-4BC2-9FD8-63AC4BFF5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9E3E352-7370-4C20-A94E-9FBD99979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291580D-49ED-49CA-BB25-1B0CE05CA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986CA-8226-4EC9-950E-86FE7818C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00A4F2-8BC0-49C9-A44D-B389F3E61F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34C00C5-CB3A-4E8F-B487-A8F0A056A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38B7664-8B83-4033-81D9-386F647E8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0E326-9AB7-4A1E-AF74-F2A4F1FB7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0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A321F18-CE97-4237-808F-35F24AAC6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C93B4F7-057D-4058-B15F-E32C669F5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910A98F-2C4E-42D3-9AA6-DD24F6AB3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CF298-9C5F-4D46-B2A0-31967AD86B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9CBE743-04B6-4C67-B0EF-CC5842F4F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2D6970-CB5F-4493-B492-2E6D93F47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DD33A7C-91C4-4A58-B7C0-C8A9FD5E9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A8DA-A023-4316-B2D9-7BBB8D53A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A73351D-1A37-495C-9E1F-0B198F9C6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ECB21CE-E835-4FA8-9032-DDE8E1B0C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311FA5B-AC0C-4762-BC35-1B80FF53B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7B5E6-7291-450A-AD1D-A323B7107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78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E6C154-1D49-4CEF-B28E-05402DF91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44FBC0B-8A26-4589-96A8-C71854E93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FF7E3E-F7B8-481A-8FB0-4E4F1BF47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CBC9B-C885-4015-AF16-FBCAD5D2B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F386996-9AA1-4C47-9238-11AFC879D6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8" name="Rectangle 3">
              <a:extLst>
                <a:ext uri="{FF2B5EF4-FFF2-40B4-BE49-F238E27FC236}">
                  <a16:creationId xmlns:a16="http://schemas.microsoft.com/office/drawing/2014/main" id="{5C4967A4-DDFC-4454-BD43-B62BE442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Rectangle 4">
              <a:extLst>
                <a:ext uri="{FF2B5EF4-FFF2-40B4-BE49-F238E27FC236}">
                  <a16:creationId xmlns:a16="http://schemas.microsoft.com/office/drawing/2014/main" id="{47AF212F-9415-45D5-AAC8-DD183C45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7" name="AutoShape 5">
            <a:extLst>
              <a:ext uri="{FF2B5EF4-FFF2-40B4-BE49-F238E27FC236}">
                <a16:creationId xmlns:a16="http://schemas.microsoft.com/office/drawing/2014/main" id="{ADB444EF-53BE-497D-BF85-060A9C73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4AEC2729-BFFE-4453-A099-548DC32FA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AE5DC025-D7A3-4391-B92D-18741CD50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4232" name="Rectangle 8">
            <a:extLst>
              <a:ext uri="{FF2B5EF4-FFF2-40B4-BE49-F238E27FC236}">
                <a16:creationId xmlns:a16="http://schemas.microsoft.com/office/drawing/2014/main" id="{1653E40E-80C8-4888-A378-1CC5A97D26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4233" name="Rectangle 9">
            <a:extLst>
              <a:ext uri="{FF2B5EF4-FFF2-40B4-BE49-F238E27FC236}">
                <a16:creationId xmlns:a16="http://schemas.microsoft.com/office/drawing/2014/main" id="{E5118564-FEFE-484A-BD2A-708881378B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adapted from James Landay</a:t>
            </a:r>
          </a:p>
        </p:txBody>
      </p:sp>
      <p:sp>
        <p:nvSpPr>
          <p:cNvPr id="564234" name="Rectangle 10">
            <a:extLst>
              <a:ext uri="{FF2B5EF4-FFF2-40B4-BE49-F238E27FC236}">
                <a16:creationId xmlns:a16="http://schemas.microsoft.com/office/drawing/2014/main" id="{6A1A180F-57A8-4389-973A-3EF39474E7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938E0CB2-6566-40D7-A39C-4DFB2EBDDD1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1">
            <a:extLst>
              <a:ext uri="{FF2B5EF4-FFF2-40B4-BE49-F238E27FC236}">
                <a16:creationId xmlns:a16="http://schemas.microsoft.com/office/drawing/2014/main" id="{11DE522C-632D-4773-8713-5F7983A52FD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6" name="AutoShape 12">
              <a:extLst>
                <a:ext uri="{FF2B5EF4-FFF2-40B4-BE49-F238E27FC236}">
                  <a16:creationId xmlns:a16="http://schemas.microsoft.com/office/drawing/2014/main" id="{05A08DE1-786E-48F3-8EF4-31DFDC7E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AutoShape 13">
              <a:extLst>
                <a:ext uri="{FF2B5EF4-FFF2-40B4-BE49-F238E27FC236}">
                  <a16:creationId xmlns:a16="http://schemas.microsoft.com/office/drawing/2014/main" id="{AE15AA43-D3EE-46CF-82A3-8A3499710A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4" name="Text Box 15">
            <a:extLst>
              <a:ext uri="{FF2B5EF4-FFF2-40B4-BE49-F238E27FC236}">
                <a16:creationId xmlns:a16="http://schemas.microsoft.com/office/drawing/2014/main" id="{034A9B05-2D64-483D-A319-6DE15A2D80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4250" y="6491288"/>
            <a:ext cx="387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097339-5B44-45C7-A1A2-2AF016F20B51}" type="slidenum">
              <a:rPr lang="en-US" altLang="en-US" sz="1300" b="1">
                <a:latin typeface="Arial" panose="020B0604020202020204" pitchFamily="34" charset="0"/>
              </a:rPr>
              <a:pPr eaLnBrk="1" hangingPunct="1"/>
              <a:t>‹#›</a:t>
            </a:fld>
            <a:endParaRPr lang="en-US" altLang="en-US" sz="1300" b="1">
              <a:latin typeface="Arial" panose="020B0604020202020204" pitchFamily="34" charset="0"/>
            </a:endParaRPr>
          </a:p>
        </p:txBody>
      </p:sp>
      <p:sp>
        <p:nvSpPr>
          <p:cNvPr id="1035" name="Text Box 16">
            <a:extLst>
              <a:ext uri="{FF2B5EF4-FFF2-40B4-BE49-F238E27FC236}">
                <a16:creationId xmlns:a16="http://schemas.microsoft.com/office/drawing/2014/main" id="{12E2F9CC-8884-4965-BBE4-7092C76A44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567488"/>
            <a:ext cx="1841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 sz="1300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583A9D-9249-4F92-8025-7F85C945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B5C6DC-E14C-4995-9180-5E4B245366D0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7664B1E-99EA-44A8-BE85-3367C7108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pic>
        <p:nvPicPr>
          <p:cNvPr id="3076" name="Picture 4" descr="C:\WINNT\Profiles\hearst\My Documents\My Pictures\Trees.gif">
            <a:extLst>
              <a:ext uri="{FF2B5EF4-FFF2-40B4-BE49-F238E27FC236}">
                <a16:creationId xmlns:a16="http://schemas.microsoft.com/office/drawing/2014/main" id="{81DE19FA-B073-4FD9-A4F2-F1002DEA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971800"/>
            <a:ext cx="2503487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C:\WINNT\Profiles\hearst\My Documents\My Pictures\treerock.gif">
            <a:extLst>
              <a:ext uri="{FF2B5EF4-FFF2-40B4-BE49-F238E27FC236}">
                <a16:creationId xmlns:a16="http://schemas.microsoft.com/office/drawing/2014/main" id="{2FE094FA-8215-472D-83DF-E9DF1073D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793750"/>
            <a:ext cx="3143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9D6C3A-3160-40F4-8B57-13005126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55F416-8F02-4871-929F-178D8856E28C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F8483F8E-E79C-40FA-A84F-F7E0700D1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sp>
        <p:nvSpPr>
          <p:cNvPr id="12292" name="Rectangle 1028">
            <a:extLst>
              <a:ext uri="{FF2B5EF4-FFF2-40B4-BE49-F238E27FC236}">
                <a16:creationId xmlns:a16="http://schemas.microsoft.com/office/drawing/2014/main" id="{EB309CAE-F055-4DF9-90A9-0F49A58D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pic>
        <p:nvPicPr>
          <p:cNvPr id="12293" name="Picture 1029" descr="C:\WINNT\Profiles\hearst\My Documents\My Pictures\tree.gif">
            <a:extLst>
              <a:ext uri="{FF2B5EF4-FFF2-40B4-BE49-F238E27FC236}">
                <a16:creationId xmlns:a16="http://schemas.microsoft.com/office/drawing/2014/main" id="{CD019590-CC91-450C-B655-AA76EED1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2395538"/>
            <a:ext cx="70643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C2DEB9E8-6EBC-4BCC-ABB5-C64B678A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1D52E3-D603-4BA0-ADA3-C1838ED6E256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68BBDE3-FE6A-4024-8678-8F4C7AE87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425" y="793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A89E283-5CA9-462D-BB89-2C296CB52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2373313"/>
            <a:ext cx="7821613" cy="3000375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Proper tree</a:t>
            </a:r>
          </a:p>
          <a:p>
            <a:pPr lvl="1" eaLnBrk="1" hangingPunct="1"/>
            <a:r>
              <a:rPr lang="en-US" altLang="en-US" sz="1800"/>
              <a:t>A binary tree is proper if every node has either 2 or 0 children</a:t>
            </a:r>
          </a:p>
          <a:p>
            <a:pPr lvl="2" eaLnBrk="1" hangingPunct="1"/>
            <a:r>
              <a:rPr lang="en-US" altLang="en-US" sz="1800"/>
              <a:t>all internal nodes have exactly 2 children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Full tree</a:t>
            </a:r>
          </a:p>
          <a:p>
            <a:pPr lvl="1" eaLnBrk="1" hangingPunct="1"/>
            <a:r>
              <a:rPr lang="en-US" altLang="en-US" sz="1800"/>
              <a:t>A tree (binary or otherwise) is full if it’s proper and every leaf is the same distance from the root </a:t>
            </a:r>
          </a:p>
          <a:p>
            <a:pPr eaLnBrk="1" hangingPunct="1"/>
            <a:endParaRPr lang="en-US" altLang="en-US" sz="1800"/>
          </a:p>
          <a:p>
            <a:pPr lvl="1" eaLnBrk="1" hangingPunct="1"/>
            <a:endParaRPr lang="en-US" altLang="en-US" sz="2800"/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9B0C6880-E611-4160-8E3B-0D9D10E6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453072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6E62C103-56D1-4817-9216-5C0D2C0F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594201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D54C6D37-FB86-4D0C-9000-02560E51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538003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9073420D-ED32-4EA1-991C-1A1DB1F1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538956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Oval 10">
            <a:extLst>
              <a:ext uri="{FF2B5EF4-FFF2-40B4-BE49-F238E27FC236}">
                <a16:creationId xmlns:a16="http://schemas.microsoft.com/office/drawing/2014/main" id="{295A7E65-DE13-41A9-AEA6-96CDF991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493871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Oval 11">
            <a:extLst>
              <a:ext uri="{FF2B5EF4-FFF2-40B4-BE49-F238E27FC236}">
                <a16:creationId xmlns:a16="http://schemas.microsoft.com/office/drawing/2014/main" id="{32F5F0AE-B14B-4B68-855B-40F2416F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95312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3" name="AutoShape 13">
            <a:extLst>
              <a:ext uri="{FF2B5EF4-FFF2-40B4-BE49-F238E27FC236}">
                <a16:creationId xmlns:a16="http://schemas.microsoft.com/office/drawing/2014/main" id="{967531CD-550A-42A7-8F12-2FF2594F20D7}"/>
              </a:ext>
            </a:extLst>
          </p:cNvPr>
          <p:cNvCxnSpPr>
            <a:cxnSpLocks noChangeShapeType="1"/>
            <a:stCxn id="13317" idx="3"/>
            <a:endCxn id="13321" idx="7"/>
          </p:cNvCxnSpPr>
          <p:nvPr/>
        </p:nvCxnSpPr>
        <p:spPr bwMode="auto">
          <a:xfrm flipH="1">
            <a:off x="1149350" y="4794250"/>
            <a:ext cx="177800" cy="188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5">
            <a:extLst>
              <a:ext uri="{FF2B5EF4-FFF2-40B4-BE49-F238E27FC236}">
                <a16:creationId xmlns:a16="http://schemas.microsoft.com/office/drawing/2014/main" id="{FD23232C-72AF-4992-977A-12D2DC4CA878}"/>
              </a:ext>
            </a:extLst>
          </p:cNvPr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796925" y="5202238"/>
            <a:ext cx="117475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7">
            <a:extLst>
              <a:ext uri="{FF2B5EF4-FFF2-40B4-BE49-F238E27FC236}">
                <a16:creationId xmlns:a16="http://schemas.microsoft.com/office/drawing/2014/main" id="{85CA8D49-44CB-4062-BBF0-1046B558A0ED}"/>
              </a:ext>
            </a:extLst>
          </p:cNvPr>
          <p:cNvCxnSpPr>
            <a:cxnSpLocks noChangeShapeType="1"/>
            <a:stCxn id="13320" idx="3"/>
          </p:cNvCxnSpPr>
          <p:nvPr/>
        </p:nvCxnSpPr>
        <p:spPr bwMode="auto">
          <a:xfrm flipH="1">
            <a:off x="439738" y="5653088"/>
            <a:ext cx="122237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18">
            <a:extLst>
              <a:ext uri="{FF2B5EF4-FFF2-40B4-BE49-F238E27FC236}">
                <a16:creationId xmlns:a16="http://schemas.microsoft.com/office/drawing/2014/main" id="{50675F6C-2743-4277-921B-DFF737626803}"/>
              </a:ext>
            </a:extLst>
          </p:cNvPr>
          <p:cNvCxnSpPr>
            <a:cxnSpLocks noChangeShapeType="1"/>
            <a:stCxn id="13320" idx="5"/>
            <a:endCxn id="13322" idx="0"/>
          </p:cNvCxnSpPr>
          <p:nvPr/>
        </p:nvCxnSpPr>
        <p:spPr bwMode="auto">
          <a:xfrm>
            <a:off x="796925" y="5653088"/>
            <a:ext cx="87313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AutoShape 19">
            <a:extLst>
              <a:ext uri="{FF2B5EF4-FFF2-40B4-BE49-F238E27FC236}">
                <a16:creationId xmlns:a16="http://schemas.microsoft.com/office/drawing/2014/main" id="{F25838D1-9313-4530-AC7C-EB3576C15E32}"/>
              </a:ext>
            </a:extLst>
          </p:cNvPr>
          <p:cNvCxnSpPr>
            <a:cxnSpLocks noChangeShapeType="1"/>
            <a:stCxn id="13321" idx="5"/>
            <a:endCxn id="13319" idx="1"/>
          </p:cNvCxnSpPr>
          <p:nvPr/>
        </p:nvCxnSpPr>
        <p:spPr bwMode="auto">
          <a:xfrm>
            <a:off x="1149350" y="5202238"/>
            <a:ext cx="114300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8" name="Oval 20">
            <a:extLst>
              <a:ext uri="{FF2B5EF4-FFF2-40B4-BE49-F238E27FC236}">
                <a16:creationId xmlns:a16="http://schemas.microsoft.com/office/drawing/2014/main" id="{F26F3743-C0C9-4C79-AEB6-6F09B109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35451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Oval 21">
            <a:extLst>
              <a:ext uri="{FF2B5EF4-FFF2-40B4-BE49-F238E27FC236}">
                <a16:creationId xmlns:a16="http://schemas.microsoft.com/office/drawing/2014/main" id="{D8477E2E-DA5F-4104-B9E8-EF4F03FB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594360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23">
            <a:extLst>
              <a:ext uri="{FF2B5EF4-FFF2-40B4-BE49-F238E27FC236}">
                <a16:creationId xmlns:a16="http://schemas.microsoft.com/office/drawing/2014/main" id="{2A211405-5621-40AA-A2A2-22702025F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539115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Oval 24">
            <a:extLst>
              <a:ext uri="{FF2B5EF4-FFF2-40B4-BE49-F238E27FC236}">
                <a16:creationId xmlns:a16="http://schemas.microsoft.com/office/drawing/2014/main" id="{BBE07847-1DAF-48AF-B7FE-0B2E96F2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91648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2" name="Oval 25">
            <a:extLst>
              <a:ext uri="{FF2B5EF4-FFF2-40B4-BE49-F238E27FC236}">
                <a16:creationId xmlns:a16="http://schemas.microsoft.com/office/drawing/2014/main" id="{0AE208A1-A834-4033-8DDB-925582B4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597693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33" name="AutoShape 26">
            <a:extLst>
              <a:ext uri="{FF2B5EF4-FFF2-40B4-BE49-F238E27FC236}">
                <a16:creationId xmlns:a16="http://schemas.microsoft.com/office/drawing/2014/main" id="{012D91A6-15E8-4A3E-970F-757F942FC18A}"/>
              </a:ext>
            </a:extLst>
          </p:cNvPr>
          <p:cNvCxnSpPr>
            <a:cxnSpLocks noChangeShapeType="1"/>
            <a:stCxn id="13328" idx="3"/>
            <a:endCxn id="13331" idx="7"/>
          </p:cNvCxnSpPr>
          <p:nvPr/>
        </p:nvCxnSpPr>
        <p:spPr bwMode="auto">
          <a:xfrm flipH="1">
            <a:off x="5486400" y="4618038"/>
            <a:ext cx="604838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27">
            <a:extLst>
              <a:ext uri="{FF2B5EF4-FFF2-40B4-BE49-F238E27FC236}">
                <a16:creationId xmlns:a16="http://schemas.microsoft.com/office/drawing/2014/main" id="{7661F58A-75FF-46B8-897F-D638019CD924}"/>
              </a:ext>
            </a:extLst>
          </p:cNvPr>
          <p:cNvCxnSpPr>
            <a:cxnSpLocks noChangeShapeType="1"/>
            <a:stCxn id="13331" idx="3"/>
            <a:endCxn id="13330" idx="7"/>
          </p:cNvCxnSpPr>
          <p:nvPr/>
        </p:nvCxnSpPr>
        <p:spPr bwMode="auto">
          <a:xfrm flipH="1">
            <a:off x="4991100" y="5180013"/>
            <a:ext cx="260350" cy="255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28">
            <a:extLst>
              <a:ext uri="{FF2B5EF4-FFF2-40B4-BE49-F238E27FC236}">
                <a16:creationId xmlns:a16="http://schemas.microsoft.com/office/drawing/2014/main" id="{8D9C6D04-5187-47CF-8EF2-11B741F45F08}"/>
              </a:ext>
            </a:extLst>
          </p:cNvPr>
          <p:cNvCxnSpPr>
            <a:cxnSpLocks noChangeShapeType="1"/>
            <a:stCxn id="13330" idx="3"/>
          </p:cNvCxnSpPr>
          <p:nvPr/>
        </p:nvCxnSpPr>
        <p:spPr bwMode="auto">
          <a:xfrm flipH="1">
            <a:off x="4633913" y="5654675"/>
            <a:ext cx="122237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29">
            <a:extLst>
              <a:ext uri="{FF2B5EF4-FFF2-40B4-BE49-F238E27FC236}">
                <a16:creationId xmlns:a16="http://schemas.microsoft.com/office/drawing/2014/main" id="{60A654E1-0EAF-40E5-969F-02641EBC4F19}"/>
              </a:ext>
            </a:extLst>
          </p:cNvPr>
          <p:cNvCxnSpPr>
            <a:cxnSpLocks noChangeShapeType="1"/>
            <a:stCxn id="13330" idx="5"/>
            <a:endCxn id="13332" idx="0"/>
          </p:cNvCxnSpPr>
          <p:nvPr/>
        </p:nvCxnSpPr>
        <p:spPr bwMode="auto">
          <a:xfrm>
            <a:off x="4991100" y="5654675"/>
            <a:ext cx="123825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30">
            <a:extLst>
              <a:ext uri="{FF2B5EF4-FFF2-40B4-BE49-F238E27FC236}">
                <a16:creationId xmlns:a16="http://schemas.microsoft.com/office/drawing/2014/main" id="{0B3CA6D6-8462-4E8D-A75C-C31E4143EAEE}"/>
              </a:ext>
            </a:extLst>
          </p:cNvPr>
          <p:cNvCxnSpPr>
            <a:cxnSpLocks noChangeShapeType="1"/>
            <a:stCxn id="13331" idx="5"/>
          </p:cNvCxnSpPr>
          <p:nvPr/>
        </p:nvCxnSpPr>
        <p:spPr bwMode="auto">
          <a:xfrm>
            <a:off x="5486400" y="5180013"/>
            <a:ext cx="339725" cy="21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8" name="Oval 31">
            <a:extLst>
              <a:ext uri="{FF2B5EF4-FFF2-40B4-BE49-F238E27FC236}">
                <a16:creationId xmlns:a16="http://schemas.microsoft.com/office/drawing/2014/main" id="{77BC0033-ABD0-4874-A8AE-DA0BE720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596423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9" name="Oval 32">
            <a:extLst>
              <a:ext uri="{FF2B5EF4-FFF2-40B4-BE49-F238E27FC236}">
                <a16:creationId xmlns:a16="http://schemas.microsoft.com/office/drawing/2014/main" id="{34806765-2BF2-440A-A9AC-08D923E4E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537686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0" name="Oval 33">
            <a:extLst>
              <a:ext uri="{FF2B5EF4-FFF2-40B4-BE49-F238E27FC236}">
                <a16:creationId xmlns:a16="http://schemas.microsoft.com/office/drawing/2014/main" id="{73E835C9-5A90-4686-AA39-2AEFC459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96265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1" name="AutoShape 34">
            <a:extLst>
              <a:ext uri="{FF2B5EF4-FFF2-40B4-BE49-F238E27FC236}">
                <a16:creationId xmlns:a16="http://schemas.microsoft.com/office/drawing/2014/main" id="{4094AB3A-4DBF-46DB-87D0-40AE5E00C1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29275" y="5675313"/>
            <a:ext cx="122238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5">
            <a:extLst>
              <a:ext uri="{FF2B5EF4-FFF2-40B4-BE49-F238E27FC236}">
                <a16:creationId xmlns:a16="http://schemas.microsoft.com/office/drawing/2014/main" id="{51F8F8FE-259C-4B19-8891-CE9205205CF8}"/>
              </a:ext>
            </a:extLst>
          </p:cNvPr>
          <p:cNvCxnSpPr>
            <a:cxnSpLocks noChangeShapeType="1"/>
            <a:stCxn id="13339" idx="5"/>
            <a:endCxn id="13340" idx="0"/>
          </p:cNvCxnSpPr>
          <p:nvPr/>
        </p:nvCxnSpPr>
        <p:spPr bwMode="auto">
          <a:xfrm>
            <a:off x="5915025" y="5640388"/>
            <a:ext cx="1238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Oval 36">
            <a:extLst>
              <a:ext uri="{FF2B5EF4-FFF2-40B4-BE49-F238E27FC236}">
                <a16:creationId xmlns:a16="http://schemas.microsoft.com/office/drawing/2014/main" id="{C328DF6D-5166-48E0-BE01-BB43C425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96582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4" name="Oval 37">
            <a:extLst>
              <a:ext uri="{FF2B5EF4-FFF2-40B4-BE49-F238E27FC236}">
                <a16:creationId xmlns:a16="http://schemas.microsoft.com/office/drawing/2014/main" id="{090EE5E1-A12C-48ED-B1B1-8EA03E67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541337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Oval 38">
            <a:extLst>
              <a:ext uri="{FF2B5EF4-FFF2-40B4-BE49-F238E27FC236}">
                <a16:creationId xmlns:a16="http://schemas.microsoft.com/office/drawing/2014/main" id="{F03C757D-36A5-4692-8586-F710E79A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493871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6" name="Oval 39">
            <a:extLst>
              <a:ext uri="{FF2B5EF4-FFF2-40B4-BE49-F238E27FC236}">
                <a16:creationId xmlns:a16="http://schemas.microsoft.com/office/drawing/2014/main" id="{E2357949-ACEE-4F9A-B98C-6115C7BF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99916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7" name="AutoShape 40">
            <a:extLst>
              <a:ext uri="{FF2B5EF4-FFF2-40B4-BE49-F238E27FC236}">
                <a16:creationId xmlns:a16="http://schemas.microsoft.com/office/drawing/2014/main" id="{57115690-5A1D-44A4-903F-6B285D0D2AAC}"/>
              </a:ext>
            </a:extLst>
          </p:cNvPr>
          <p:cNvCxnSpPr>
            <a:cxnSpLocks noChangeShapeType="1"/>
            <a:stCxn id="13345" idx="3"/>
            <a:endCxn id="13344" idx="7"/>
          </p:cNvCxnSpPr>
          <p:nvPr/>
        </p:nvCxnSpPr>
        <p:spPr bwMode="auto">
          <a:xfrm flipH="1">
            <a:off x="6853238" y="5202238"/>
            <a:ext cx="247650" cy="255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8" name="AutoShape 41">
            <a:extLst>
              <a:ext uri="{FF2B5EF4-FFF2-40B4-BE49-F238E27FC236}">
                <a16:creationId xmlns:a16="http://schemas.microsoft.com/office/drawing/2014/main" id="{D9134B98-F062-44B9-BE4F-C16D50B31B0A}"/>
              </a:ext>
            </a:extLst>
          </p:cNvPr>
          <p:cNvCxnSpPr>
            <a:cxnSpLocks noChangeShapeType="1"/>
            <a:stCxn id="13344" idx="3"/>
          </p:cNvCxnSpPr>
          <p:nvPr/>
        </p:nvCxnSpPr>
        <p:spPr bwMode="auto">
          <a:xfrm flipH="1">
            <a:off x="6496050" y="5676900"/>
            <a:ext cx="122238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9" name="AutoShape 42">
            <a:extLst>
              <a:ext uri="{FF2B5EF4-FFF2-40B4-BE49-F238E27FC236}">
                <a16:creationId xmlns:a16="http://schemas.microsoft.com/office/drawing/2014/main" id="{724F53A9-1088-4307-8616-249452B4173A}"/>
              </a:ext>
            </a:extLst>
          </p:cNvPr>
          <p:cNvCxnSpPr>
            <a:cxnSpLocks noChangeShapeType="1"/>
            <a:stCxn id="13344" idx="5"/>
            <a:endCxn id="13346" idx="0"/>
          </p:cNvCxnSpPr>
          <p:nvPr/>
        </p:nvCxnSpPr>
        <p:spPr bwMode="auto">
          <a:xfrm>
            <a:off x="6853238" y="5676900"/>
            <a:ext cx="123825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0" name="AutoShape 43">
            <a:extLst>
              <a:ext uri="{FF2B5EF4-FFF2-40B4-BE49-F238E27FC236}">
                <a16:creationId xmlns:a16="http://schemas.microsoft.com/office/drawing/2014/main" id="{CC7E8734-6CD1-4BEF-A7D3-8F01780695FF}"/>
              </a:ext>
            </a:extLst>
          </p:cNvPr>
          <p:cNvCxnSpPr>
            <a:cxnSpLocks noChangeShapeType="1"/>
            <a:stCxn id="13345" idx="5"/>
          </p:cNvCxnSpPr>
          <p:nvPr/>
        </p:nvCxnSpPr>
        <p:spPr bwMode="auto">
          <a:xfrm>
            <a:off x="7335838" y="5202238"/>
            <a:ext cx="339725" cy="21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1" name="Oval 44">
            <a:extLst>
              <a:ext uri="{FF2B5EF4-FFF2-40B4-BE49-F238E27FC236}">
                <a16:creationId xmlns:a16="http://schemas.microsoft.com/office/drawing/2014/main" id="{7B3B0063-C68A-4141-85E3-5291A12E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5986463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2" name="Oval 45">
            <a:extLst>
              <a:ext uri="{FF2B5EF4-FFF2-40B4-BE49-F238E27FC236}">
                <a16:creationId xmlns:a16="http://schemas.microsoft.com/office/drawing/2014/main" id="{4358E376-3ED2-4347-87DD-E38E6DA4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539908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3" name="Oval 46">
            <a:extLst>
              <a:ext uri="{FF2B5EF4-FFF2-40B4-BE49-F238E27FC236}">
                <a16:creationId xmlns:a16="http://schemas.microsoft.com/office/drawing/2014/main" id="{823E2896-30C1-4A9B-A813-320C9838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598487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54" name="AutoShape 47">
            <a:extLst>
              <a:ext uri="{FF2B5EF4-FFF2-40B4-BE49-F238E27FC236}">
                <a16:creationId xmlns:a16="http://schemas.microsoft.com/office/drawing/2014/main" id="{08A5D52D-13D6-404B-85F4-03A83B054B6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91413" y="5697538"/>
            <a:ext cx="122237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5" name="AutoShape 48">
            <a:extLst>
              <a:ext uri="{FF2B5EF4-FFF2-40B4-BE49-F238E27FC236}">
                <a16:creationId xmlns:a16="http://schemas.microsoft.com/office/drawing/2014/main" id="{52371876-4960-423A-9CC7-FEE28F047EB4}"/>
              </a:ext>
            </a:extLst>
          </p:cNvPr>
          <p:cNvCxnSpPr>
            <a:cxnSpLocks noChangeShapeType="1"/>
            <a:stCxn id="13352" idx="5"/>
            <a:endCxn id="13353" idx="0"/>
          </p:cNvCxnSpPr>
          <p:nvPr/>
        </p:nvCxnSpPr>
        <p:spPr bwMode="auto">
          <a:xfrm>
            <a:off x="7777163" y="5662613"/>
            <a:ext cx="1238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6" name="AutoShape 49">
            <a:extLst>
              <a:ext uri="{FF2B5EF4-FFF2-40B4-BE49-F238E27FC236}">
                <a16:creationId xmlns:a16="http://schemas.microsoft.com/office/drawing/2014/main" id="{7089EB97-34A5-433D-8E7D-8D656600A3EF}"/>
              </a:ext>
            </a:extLst>
          </p:cNvPr>
          <p:cNvCxnSpPr>
            <a:cxnSpLocks noChangeShapeType="1"/>
            <a:stCxn id="13328" idx="5"/>
            <a:endCxn id="13345" idx="0"/>
          </p:cNvCxnSpPr>
          <p:nvPr/>
        </p:nvCxnSpPr>
        <p:spPr bwMode="auto">
          <a:xfrm>
            <a:off x="6326188" y="4618038"/>
            <a:ext cx="89217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7" name="Rectangle 50">
            <a:extLst>
              <a:ext uri="{FF2B5EF4-FFF2-40B4-BE49-F238E27FC236}">
                <a16:creationId xmlns:a16="http://schemas.microsoft.com/office/drawing/2014/main" id="{1474CD11-E3DF-4727-A933-F3D3791E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6308725"/>
            <a:ext cx="133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Proper tree</a:t>
            </a:r>
          </a:p>
        </p:txBody>
      </p:sp>
      <p:sp>
        <p:nvSpPr>
          <p:cNvPr id="13358" name="Rectangle 51">
            <a:extLst>
              <a:ext uri="{FF2B5EF4-FFF2-40B4-BE49-F238E27FC236}">
                <a16:creationId xmlns:a16="http://schemas.microsoft.com/office/drawing/2014/main" id="{E6303044-51AE-4C9E-8190-DB65B376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6340475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Full tree</a:t>
            </a:r>
          </a:p>
        </p:txBody>
      </p:sp>
      <p:sp>
        <p:nvSpPr>
          <p:cNvPr id="13359" name="Oval 52">
            <a:extLst>
              <a:ext uri="{FF2B5EF4-FFF2-40B4-BE49-F238E27FC236}">
                <a16:creationId xmlns:a16="http://schemas.microsoft.com/office/drawing/2014/main" id="{F0CF0E67-93A6-483E-A1B5-2B4A61E33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88950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60" name="AutoShape 53">
            <a:extLst>
              <a:ext uri="{FF2B5EF4-FFF2-40B4-BE49-F238E27FC236}">
                <a16:creationId xmlns:a16="http://schemas.microsoft.com/office/drawing/2014/main" id="{E7D04275-F6A1-4FEE-9357-267071316926}"/>
              </a:ext>
            </a:extLst>
          </p:cNvPr>
          <p:cNvCxnSpPr>
            <a:cxnSpLocks noChangeShapeType="1"/>
            <a:stCxn id="13317" idx="5"/>
            <a:endCxn id="13359" idx="1"/>
          </p:cNvCxnSpPr>
          <p:nvPr/>
        </p:nvCxnSpPr>
        <p:spPr bwMode="auto">
          <a:xfrm>
            <a:off x="1562100" y="4794250"/>
            <a:ext cx="185738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1" name="Oval 54">
            <a:extLst>
              <a:ext uri="{FF2B5EF4-FFF2-40B4-BE49-F238E27FC236}">
                <a16:creationId xmlns:a16="http://schemas.microsoft.com/office/drawing/2014/main" id="{3C174F43-1D18-4079-BDD8-DB83C95E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450215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2" name="Oval 55">
            <a:extLst>
              <a:ext uri="{FF2B5EF4-FFF2-40B4-BE49-F238E27FC236}">
                <a16:creationId xmlns:a16="http://schemas.microsoft.com/office/drawing/2014/main" id="{3491D2F4-3D38-4062-A61C-42B34884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591343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3" name="Oval 57">
            <a:extLst>
              <a:ext uri="{FF2B5EF4-FFF2-40B4-BE49-F238E27FC236}">
                <a16:creationId xmlns:a16="http://schemas.microsoft.com/office/drawing/2014/main" id="{221348BC-5400-4A3C-A1E4-A27BF9A9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536098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4" name="Oval 58">
            <a:extLst>
              <a:ext uri="{FF2B5EF4-FFF2-40B4-BE49-F238E27FC236}">
                <a16:creationId xmlns:a16="http://schemas.microsoft.com/office/drawing/2014/main" id="{860BAF29-88AB-405D-BFC6-3A42FD588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4910138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65" name="AutoShape 60">
            <a:extLst>
              <a:ext uri="{FF2B5EF4-FFF2-40B4-BE49-F238E27FC236}">
                <a16:creationId xmlns:a16="http://schemas.microsoft.com/office/drawing/2014/main" id="{20F8F54F-6F36-4C0F-B23B-472F34C72D3B}"/>
              </a:ext>
            </a:extLst>
          </p:cNvPr>
          <p:cNvCxnSpPr>
            <a:cxnSpLocks noChangeShapeType="1"/>
            <a:stCxn id="13361" idx="3"/>
            <a:endCxn id="13364" idx="7"/>
          </p:cNvCxnSpPr>
          <p:nvPr/>
        </p:nvCxnSpPr>
        <p:spPr bwMode="auto">
          <a:xfrm flipH="1">
            <a:off x="3549650" y="4765675"/>
            <a:ext cx="177800" cy="188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6" name="AutoShape 61">
            <a:extLst>
              <a:ext uri="{FF2B5EF4-FFF2-40B4-BE49-F238E27FC236}">
                <a16:creationId xmlns:a16="http://schemas.microsoft.com/office/drawing/2014/main" id="{1749D342-893B-450B-98DF-0A8C43E06B20}"/>
              </a:ext>
            </a:extLst>
          </p:cNvPr>
          <p:cNvCxnSpPr>
            <a:cxnSpLocks noChangeShapeType="1"/>
            <a:stCxn id="13364" idx="3"/>
            <a:endCxn id="13363" idx="7"/>
          </p:cNvCxnSpPr>
          <p:nvPr/>
        </p:nvCxnSpPr>
        <p:spPr bwMode="auto">
          <a:xfrm flipH="1">
            <a:off x="3197225" y="5173663"/>
            <a:ext cx="117475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7" name="AutoShape 62">
            <a:extLst>
              <a:ext uri="{FF2B5EF4-FFF2-40B4-BE49-F238E27FC236}">
                <a16:creationId xmlns:a16="http://schemas.microsoft.com/office/drawing/2014/main" id="{67DC8F1E-DD0F-453E-AF37-ABB7B5B1E65A}"/>
              </a:ext>
            </a:extLst>
          </p:cNvPr>
          <p:cNvCxnSpPr>
            <a:cxnSpLocks noChangeShapeType="1"/>
            <a:stCxn id="13363" idx="3"/>
          </p:cNvCxnSpPr>
          <p:nvPr/>
        </p:nvCxnSpPr>
        <p:spPr bwMode="auto">
          <a:xfrm flipH="1">
            <a:off x="2840038" y="5624513"/>
            <a:ext cx="122237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8" name="Rectangle 65">
            <a:extLst>
              <a:ext uri="{FF2B5EF4-FFF2-40B4-BE49-F238E27FC236}">
                <a16:creationId xmlns:a16="http://schemas.microsoft.com/office/drawing/2014/main" id="{EA2484E3-EEA1-445B-9B01-32FBF257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6335713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Improper tree</a:t>
            </a:r>
          </a:p>
        </p:txBody>
      </p:sp>
      <p:sp>
        <p:nvSpPr>
          <p:cNvPr id="13369" name="Oval 66">
            <a:extLst>
              <a:ext uri="{FF2B5EF4-FFF2-40B4-BE49-F238E27FC236}">
                <a16:creationId xmlns:a16="http://schemas.microsoft.com/office/drawing/2014/main" id="{BE4616AE-24E3-4770-9C2F-1BA08BD3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860925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70" name="AutoShape 67">
            <a:extLst>
              <a:ext uri="{FF2B5EF4-FFF2-40B4-BE49-F238E27FC236}">
                <a16:creationId xmlns:a16="http://schemas.microsoft.com/office/drawing/2014/main" id="{352E4155-3D67-4C46-AB7E-3004BF730DEC}"/>
              </a:ext>
            </a:extLst>
          </p:cNvPr>
          <p:cNvCxnSpPr>
            <a:cxnSpLocks noChangeShapeType="1"/>
            <a:stCxn id="13361" idx="5"/>
            <a:endCxn id="13369" idx="1"/>
          </p:cNvCxnSpPr>
          <p:nvPr/>
        </p:nvCxnSpPr>
        <p:spPr bwMode="auto">
          <a:xfrm>
            <a:off x="3962400" y="4765675"/>
            <a:ext cx="185738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86FF6C91-FF74-4DD1-8F26-681CC12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77A52A-2F61-41C7-A9DF-97BB379094C6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99C3F6C-DB66-4FC9-A0D4-087818DC1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613" y="7397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118A257-A6F2-40DA-9A4D-164E5F73A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2246313"/>
            <a:ext cx="7772400" cy="3068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Depth of a node</a:t>
            </a:r>
          </a:p>
          <a:p>
            <a:pPr lvl="1" eaLnBrk="1" hangingPunct="1"/>
            <a:r>
              <a:rPr lang="en-US" altLang="en-US"/>
              <a:t>The depth of a node v in T is the number of ancestors of v, excluding v itself.</a:t>
            </a:r>
          </a:p>
          <a:p>
            <a:pPr lvl="1" eaLnBrk="1" hangingPunct="1"/>
            <a:r>
              <a:rPr lang="en-US" altLang="en-US"/>
              <a:t>If v is the root, the depth of v is 0</a:t>
            </a:r>
          </a:p>
          <a:p>
            <a:pPr lvl="1" eaLnBrk="1" hangingPunct="1"/>
            <a:r>
              <a:rPr lang="en-US" altLang="en-US"/>
              <a:t>Otherwise, the depth of v is one plus the depth of the parent of v</a:t>
            </a:r>
          </a:p>
        </p:txBody>
      </p:sp>
      <p:sp>
        <p:nvSpPr>
          <p:cNvPr id="526366" name="Text Box 30">
            <a:extLst>
              <a:ext uri="{FF2B5EF4-FFF2-40B4-BE49-F238E27FC236}">
                <a16:creationId xmlns:a16="http://schemas.microsoft.com/office/drawing/2014/main" id="{77FB1A4B-6D29-4139-9716-46AFC8160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5611813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Verdana" panose="020B0604030504040204" pitchFamily="34" charset="0"/>
              </a:rPr>
              <a:t>depth of v = 1</a:t>
            </a:r>
          </a:p>
        </p:txBody>
      </p:sp>
      <p:sp>
        <p:nvSpPr>
          <p:cNvPr id="526367" name="Text Box 31">
            <a:extLst>
              <a:ext uri="{FF2B5EF4-FFF2-40B4-BE49-F238E27FC236}">
                <a16:creationId xmlns:a16="http://schemas.microsoft.com/office/drawing/2014/main" id="{26443986-7F2F-4EE3-A94B-F60D94AA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5613400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Verdana" panose="020B0604030504040204" pitchFamily="34" charset="0"/>
              </a:rPr>
              <a:t>depth of v = 3</a:t>
            </a:r>
          </a:p>
        </p:txBody>
      </p:sp>
      <p:grpSp>
        <p:nvGrpSpPr>
          <p:cNvPr id="526371" name="Group 35">
            <a:extLst>
              <a:ext uri="{FF2B5EF4-FFF2-40B4-BE49-F238E27FC236}">
                <a16:creationId xmlns:a16="http://schemas.microsoft.com/office/drawing/2014/main" id="{1E759FF8-4CF3-4658-9855-21EB536D95ED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4937125"/>
            <a:ext cx="1835150" cy="1730375"/>
            <a:chOff x="1001" y="2633"/>
            <a:chExt cx="1156" cy="1090"/>
          </a:xfrm>
        </p:grpSpPr>
        <p:sp>
          <p:nvSpPr>
            <p:cNvPr id="14359" name="Oval 4">
              <a:extLst>
                <a:ext uri="{FF2B5EF4-FFF2-40B4-BE49-F238E27FC236}">
                  <a16:creationId xmlns:a16="http://schemas.microsoft.com/office/drawing/2014/main" id="{E9070F00-90CD-426D-81BA-C5988C72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633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Oval 5">
              <a:extLst>
                <a:ext uri="{FF2B5EF4-FFF2-40B4-BE49-F238E27FC236}">
                  <a16:creationId xmlns:a16="http://schemas.microsoft.com/office/drawing/2014/main" id="{D0E622B6-0FB1-4AC0-9C5D-088A093F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522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Oval 6">
              <a:extLst>
                <a:ext uri="{FF2B5EF4-FFF2-40B4-BE49-F238E27FC236}">
                  <a16:creationId xmlns:a16="http://schemas.microsoft.com/office/drawing/2014/main" id="{982C0751-C7E5-4FE7-83FA-5080EEBD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3168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Oval 7">
              <a:extLst>
                <a:ext uri="{FF2B5EF4-FFF2-40B4-BE49-F238E27FC236}">
                  <a16:creationId xmlns:a16="http://schemas.microsoft.com/office/drawing/2014/main" id="{DB95672D-72DC-46B4-9C17-4D6CD1B8B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74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Oval 8">
              <a:extLst>
                <a:ext uri="{FF2B5EF4-FFF2-40B4-BE49-F238E27FC236}">
                  <a16:creationId xmlns:a16="http://schemas.microsoft.com/office/drawing/2014/main" id="{E7025B58-2A34-4BA2-AF54-B9E11A5B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890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4" name="Oval 9">
              <a:extLst>
                <a:ext uri="{FF2B5EF4-FFF2-40B4-BE49-F238E27FC236}">
                  <a16:creationId xmlns:a16="http://schemas.microsoft.com/office/drawing/2014/main" id="{E35D8A0D-F886-4694-B281-04CF9DC8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352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65" name="AutoShape 10">
              <a:extLst>
                <a:ext uri="{FF2B5EF4-FFF2-40B4-BE49-F238E27FC236}">
                  <a16:creationId xmlns:a16="http://schemas.microsoft.com/office/drawing/2014/main" id="{62A62111-0F15-41E8-9214-066788A48DA7}"/>
                </a:ext>
              </a:extLst>
            </p:cNvPr>
            <p:cNvCxnSpPr>
              <a:cxnSpLocks noChangeShapeType="1"/>
              <a:stCxn id="14359" idx="3"/>
              <a:endCxn id="14363" idx="7"/>
            </p:cNvCxnSpPr>
            <p:nvPr/>
          </p:nvCxnSpPr>
          <p:spPr bwMode="auto">
            <a:xfrm flipH="1">
              <a:off x="1601" y="2799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6" name="AutoShape 11">
              <a:extLst>
                <a:ext uri="{FF2B5EF4-FFF2-40B4-BE49-F238E27FC236}">
                  <a16:creationId xmlns:a16="http://schemas.microsoft.com/office/drawing/2014/main" id="{4D286FAE-E4F8-4F5A-814D-AE8219DA4AB7}"/>
                </a:ext>
              </a:extLst>
            </p:cNvPr>
            <p:cNvCxnSpPr>
              <a:cxnSpLocks noChangeShapeType="1"/>
              <a:stCxn id="14363" idx="3"/>
              <a:endCxn id="14362" idx="7"/>
            </p:cNvCxnSpPr>
            <p:nvPr/>
          </p:nvCxnSpPr>
          <p:spPr bwMode="auto">
            <a:xfrm flipH="1">
              <a:off x="1379" y="3056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7" name="AutoShape 12">
              <a:extLst>
                <a:ext uri="{FF2B5EF4-FFF2-40B4-BE49-F238E27FC236}">
                  <a16:creationId xmlns:a16="http://schemas.microsoft.com/office/drawing/2014/main" id="{FBAC67CE-22D7-4F6B-9589-B6DA5AE604D5}"/>
                </a:ext>
              </a:extLst>
            </p:cNvPr>
            <p:cNvCxnSpPr>
              <a:cxnSpLocks noChangeShapeType="1"/>
              <a:stCxn id="14362" idx="3"/>
            </p:cNvCxnSpPr>
            <p:nvPr/>
          </p:nvCxnSpPr>
          <p:spPr bwMode="auto">
            <a:xfrm flipH="1">
              <a:off x="1154" y="3340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8" name="AutoShape 13">
              <a:extLst>
                <a:ext uri="{FF2B5EF4-FFF2-40B4-BE49-F238E27FC236}">
                  <a16:creationId xmlns:a16="http://schemas.microsoft.com/office/drawing/2014/main" id="{BAC7F9DD-25E2-4C9E-A8B3-A4727534557B}"/>
                </a:ext>
              </a:extLst>
            </p:cNvPr>
            <p:cNvCxnSpPr>
              <a:cxnSpLocks noChangeShapeType="1"/>
              <a:stCxn id="14362" idx="5"/>
              <a:endCxn id="14364" idx="0"/>
            </p:cNvCxnSpPr>
            <p:nvPr/>
          </p:nvCxnSpPr>
          <p:spPr bwMode="auto">
            <a:xfrm>
              <a:off x="1379" y="3340"/>
              <a:ext cx="55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9" name="AutoShape 14">
              <a:extLst>
                <a:ext uri="{FF2B5EF4-FFF2-40B4-BE49-F238E27FC236}">
                  <a16:creationId xmlns:a16="http://schemas.microsoft.com/office/drawing/2014/main" id="{AC48DD58-F7DC-4F9D-86BA-92441560D9F9}"/>
                </a:ext>
              </a:extLst>
            </p:cNvPr>
            <p:cNvCxnSpPr>
              <a:cxnSpLocks noChangeShapeType="1"/>
              <a:stCxn id="14363" idx="5"/>
              <a:endCxn id="14361" idx="1"/>
            </p:cNvCxnSpPr>
            <p:nvPr/>
          </p:nvCxnSpPr>
          <p:spPr bwMode="auto">
            <a:xfrm>
              <a:off x="1601" y="3056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70" name="Oval 15">
              <a:extLst>
                <a:ext uri="{FF2B5EF4-FFF2-40B4-BE49-F238E27FC236}">
                  <a16:creationId xmlns:a16="http://schemas.microsoft.com/office/drawing/2014/main" id="{7084A79B-DAB7-4518-8F4F-CCA3ED89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285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71" name="AutoShape 16">
              <a:extLst>
                <a:ext uri="{FF2B5EF4-FFF2-40B4-BE49-F238E27FC236}">
                  <a16:creationId xmlns:a16="http://schemas.microsoft.com/office/drawing/2014/main" id="{998B74C4-01BF-4154-B4AD-3320490424A0}"/>
                </a:ext>
              </a:extLst>
            </p:cNvPr>
            <p:cNvCxnSpPr>
              <a:cxnSpLocks noChangeShapeType="1"/>
              <a:stCxn id="14359" idx="5"/>
              <a:endCxn id="14370" idx="1"/>
            </p:cNvCxnSpPr>
            <p:nvPr/>
          </p:nvCxnSpPr>
          <p:spPr bwMode="auto">
            <a:xfrm>
              <a:off x="1861" y="2799"/>
              <a:ext cx="117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72" name="Text Box 32">
              <a:extLst>
                <a:ext uri="{FF2B5EF4-FFF2-40B4-BE49-F238E27FC236}">
                  <a16:creationId xmlns:a16="http://schemas.microsoft.com/office/drawing/2014/main" id="{77F549FB-9075-4818-B3A5-55DF1936F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14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Verdana" panose="020B0604030504040204" pitchFamily="34" charset="0"/>
                </a:rPr>
                <a:t>v</a:t>
              </a:r>
            </a:p>
          </p:txBody>
        </p:sp>
      </p:grpSp>
      <p:grpSp>
        <p:nvGrpSpPr>
          <p:cNvPr id="526372" name="Group 36">
            <a:extLst>
              <a:ext uri="{FF2B5EF4-FFF2-40B4-BE49-F238E27FC236}">
                <a16:creationId xmlns:a16="http://schemas.microsoft.com/office/drawing/2014/main" id="{E2867BF0-5EEB-42C3-8E8C-7E95031F8FFB}"/>
              </a:ext>
            </a:extLst>
          </p:cNvPr>
          <p:cNvGrpSpPr>
            <a:grpSpLocks/>
          </p:cNvGrpSpPr>
          <p:nvPr/>
        </p:nvGrpSpPr>
        <p:grpSpPr bwMode="auto">
          <a:xfrm>
            <a:off x="4979988" y="4818063"/>
            <a:ext cx="2117725" cy="1730375"/>
            <a:chOff x="3310" y="2682"/>
            <a:chExt cx="1334" cy="1090"/>
          </a:xfrm>
        </p:grpSpPr>
        <p:sp>
          <p:nvSpPr>
            <p:cNvPr id="14345" name="Oval 17">
              <a:extLst>
                <a:ext uri="{FF2B5EF4-FFF2-40B4-BE49-F238E27FC236}">
                  <a16:creationId xmlns:a16="http://schemas.microsoft.com/office/drawing/2014/main" id="{4DB22C6D-401E-42E4-87A3-E0B1C15A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82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Oval 18">
              <a:extLst>
                <a:ext uri="{FF2B5EF4-FFF2-40B4-BE49-F238E27FC236}">
                  <a16:creationId xmlns:a16="http://schemas.microsoft.com/office/drawing/2014/main" id="{58B54C63-002E-41EB-A7F7-F0F22063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571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Oval 19">
              <a:extLst>
                <a:ext uri="{FF2B5EF4-FFF2-40B4-BE49-F238E27FC236}">
                  <a16:creationId xmlns:a16="http://schemas.microsoft.com/office/drawing/2014/main" id="{43C3665E-D820-4B54-A21D-4B078E94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217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Oval 20">
              <a:extLst>
                <a:ext uri="{FF2B5EF4-FFF2-40B4-BE49-F238E27FC236}">
                  <a16:creationId xmlns:a16="http://schemas.microsoft.com/office/drawing/2014/main" id="{97A0B0D1-3CB2-444A-9EB0-1D5819A5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3223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9" name="Oval 21">
              <a:extLst>
                <a:ext uri="{FF2B5EF4-FFF2-40B4-BE49-F238E27FC236}">
                  <a16:creationId xmlns:a16="http://schemas.microsoft.com/office/drawing/2014/main" id="{10599D09-DF92-437E-A705-33CDC593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293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0" name="Oval 22">
              <a:extLst>
                <a:ext uri="{FF2B5EF4-FFF2-40B4-BE49-F238E27FC236}">
                  <a16:creationId xmlns:a16="http://schemas.microsoft.com/office/drawing/2014/main" id="{795A0EDF-B8C3-49C2-9C23-76825AFF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578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51" name="AutoShape 23">
              <a:extLst>
                <a:ext uri="{FF2B5EF4-FFF2-40B4-BE49-F238E27FC236}">
                  <a16:creationId xmlns:a16="http://schemas.microsoft.com/office/drawing/2014/main" id="{F3F3F7A6-B3E6-4DC4-B1AA-46E982E1DED1}"/>
                </a:ext>
              </a:extLst>
            </p:cNvPr>
            <p:cNvCxnSpPr>
              <a:cxnSpLocks noChangeShapeType="1"/>
              <a:stCxn id="14345" idx="3"/>
              <a:endCxn id="14349" idx="7"/>
            </p:cNvCxnSpPr>
            <p:nvPr/>
          </p:nvCxnSpPr>
          <p:spPr bwMode="auto">
            <a:xfrm flipH="1">
              <a:off x="4088" y="2848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2" name="AutoShape 24">
              <a:extLst>
                <a:ext uri="{FF2B5EF4-FFF2-40B4-BE49-F238E27FC236}">
                  <a16:creationId xmlns:a16="http://schemas.microsoft.com/office/drawing/2014/main" id="{C7AEF233-41A9-47B6-9A64-3453F2B00E94}"/>
                </a:ext>
              </a:extLst>
            </p:cNvPr>
            <p:cNvCxnSpPr>
              <a:cxnSpLocks noChangeShapeType="1"/>
              <a:stCxn id="14349" idx="3"/>
              <a:endCxn id="14348" idx="7"/>
            </p:cNvCxnSpPr>
            <p:nvPr/>
          </p:nvCxnSpPr>
          <p:spPr bwMode="auto">
            <a:xfrm flipH="1">
              <a:off x="3866" y="3105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25">
              <a:extLst>
                <a:ext uri="{FF2B5EF4-FFF2-40B4-BE49-F238E27FC236}">
                  <a16:creationId xmlns:a16="http://schemas.microsoft.com/office/drawing/2014/main" id="{DB6DBDAD-0280-47CD-A1D9-F8CBCFEF4701}"/>
                </a:ext>
              </a:extLst>
            </p:cNvPr>
            <p:cNvCxnSpPr>
              <a:cxnSpLocks noChangeShapeType="1"/>
              <a:stCxn id="14348" idx="3"/>
            </p:cNvCxnSpPr>
            <p:nvPr/>
          </p:nvCxnSpPr>
          <p:spPr bwMode="auto">
            <a:xfrm flipH="1">
              <a:off x="3641" y="3389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4" name="AutoShape 26">
              <a:extLst>
                <a:ext uri="{FF2B5EF4-FFF2-40B4-BE49-F238E27FC236}">
                  <a16:creationId xmlns:a16="http://schemas.microsoft.com/office/drawing/2014/main" id="{E89D24DD-226C-4AFC-85EE-33F64AE9B0EE}"/>
                </a:ext>
              </a:extLst>
            </p:cNvPr>
            <p:cNvCxnSpPr>
              <a:cxnSpLocks noChangeShapeType="1"/>
              <a:stCxn id="14348" idx="5"/>
              <a:endCxn id="14350" idx="0"/>
            </p:cNvCxnSpPr>
            <p:nvPr/>
          </p:nvCxnSpPr>
          <p:spPr bwMode="auto">
            <a:xfrm>
              <a:off x="3866" y="3389"/>
              <a:ext cx="55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AutoShape 27">
              <a:extLst>
                <a:ext uri="{FF2B5EF4-FFF2-40B4-BE49-F238E27FC236}">
                  <a16:creationId xmlns:a16="http://schemas.microsoft.com/office/drawing/2014/main" id="{F8EA7A94-08BF-483E-9AEC-C00123E16E5C}"/>
                </a:ext>
              </a:extLst>
            </p:cNvPr>
            <p:cNvCxnSpPr>
              <a:cxnSpLocks noChangeShapeType="1"/>
              <a:stCxn id="14349" idx="5"/>
              <a:endCxn id="14347" idx="1"/>
            </p:cNvCxnSpPr>
            <p:nvPr/>
          </p:nvCxnSpPr>
          <p:spPr bwMode="auto">
            <a:xfrm>
              <a:off x="4088" y="3105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6" name="Oval 28">
              <a:extLst>
                <a:ext uri="{FF2B5EF4-FFF2-40B4-BE49-F238E27FC236}">
                  <a16:creationId xmlns:a16="http://schemas.microsoft.com/office/drawing/2014/main" id="{8ECF28D5-EF4B-46C6-BD37-EC0D194E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2908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57" name="AutoShape 29">
              <a:extLst>
                <a:ext uri="{FF2B5EF4-FFF2-40B4-BE49-F238E27FC236}">
                  <a16:creationId xmlns:a16="http://schemas.microsoft.com/office/drawing/2014/main" id="{4CA0EE6A-7361-4EDD-B23F-CF1ED0CE04F0}"/>
                </a:ext>
              </a:extLst>
            </p:cNvPr>
            <p:cNvCxnSpPr>
              <a:cxnSpLocks noChangeShapeType="1"/>
              <a:stCxn id="14345" idx="5"/>
              <a:endCxn id="14356" idx="1"/>
            </p:cNvCxnSpPr>
            <p:nvPr/>
          </p:nvCxnSpPr>
          <p:spPr bwMode="auto">
            <a:xfrm>
              <a:off x="4348" y="2848"/>
              <a:ext cx="117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8" name="Text Box 34">
              <a:extLst>
                <a:ext uri="{FF2B5EF4-FFF2-40B4-BE49-F238E27FC236}">
                  <a16:creationId xmlns:a16="http://schemas.microsoft.com/office/drawing/2014/main" id="{016D0B37-6A44-4F86-946E-C2227CAE5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" y="3353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Verdana" panose="020B0604030504040204" pitchFamily="34" charset="0"/>
                </a:rPr>
                <a:t>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66" grpId="0" autoUpdateAnimBg="0"/>
      <p:bldP spid="5263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AADDBE09-F967-40B6-A058-5ACE225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60BAE9-5453-4065-91D6-8D7AAA42D54A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47F4FCC-1F5D-44D6-8721-E019F728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71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6A3AECC-53E8-4826-A450-A897C556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7075" y="2386013"/>
            <a:ext cx="7772400" cy="2455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Height (or depth) of a tree </a:t>
            </a:r>
          </a:p>
          <a:p>
            <a:pPr lvl="1" eaLnBrk="1" hangingPunct="1"/>
            <a:r>
              <a:rPr lang="en-US" altLang="en-US"/>
              <a:t>The depth of a tree is the maximum depth of any of its leaves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756B892E-B82D-464F-92FE-4EDCF657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473127" name="Group 39">
            <a:extLst>
              <a:ext uri="{FF2B5EF4-FFF2-40B4-BE49-F238E27FC236}">
                <a16:creationId xmlns:a16="http://schemas.microsoft.com/office/drawing/2014/main" id="{FAD2B190-568D-4D8B-884F-E1835B5AAC99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4216400"/>
            <a:ext cx="2132012" cy="1731963"/>
            <a:chOff x="713" y="2130"/>
            <a:chExt cx="1343" cy="1091"/>
          </a:xfrm>
        </p:grpSpPr>
        <p:grpSp>
          <p:nvGrpSpPr>
            <p:cNvPr id="15382" name="Group 32">
              <a:extLst>
                <a:ext uri="{FF2B5EF4-FFF2-40B4-BE49-F238E27FC236}">
                  <a16:creationId xmlns:a16="http://schemas.microsoft.com/office/drawing/2014/main" id="{C2218D83-6643-43EF-96A6-204FED84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" y="2131"/>
              <a:ext cx="1156" cy="1090"/>
              <a:chOff x="1001" y="2633"/>
              <a:chExt cx="1156" cy="1090"/>
            </a:xfrm>
          </p:grpSpPr>
          <p:sp>
            <p:nvSpPr>
              <p:cNvPr id="15384" name="Oval 6">
                <a:extLst>
                  <a:ext uri="{FF2B5EF4-FFF2-40B4-BE49-F238E27FC236}">
                    <a16:creationId xmlns:a16="http://schemas.microsoft.com/office/drawing/2014/main" id="{01DFDE1A-5E4B-4959-9FEA-F6FAFF67C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633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5" name="Oval 7">
                <a:extLst>
                  <a:ext uri="{FF2B5EF4-FFF2-40B4-BE49-F238E27FC236}">
                    <a16:creationId xmlns:a16="http://schemas.microsoft.com/office/drawing/2014/main" id="{2669DA51-9A1F-41D6-95D5-4C88C0604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3522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6" name="Oval 8">
                <a:extLst>
                  <a:ext uri="{FF2B5EF4-FFF2-40B4-BE49-F238E27FC236}">
                    <a16:creationId xmlns:a16="http://schemas.microsoft.com/office/drawing/2014/main" id="{64B18BAC-EE20-4F39-828C-F2FE818E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168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7" name="Oval 9">
                <a:extLst>
                  <a:ext uri="{FF2B5EF4-FFF2-40B4-BE49-F238E27FC236}">
                    <a16:creationId xmlns:a16="http://schemas.microsoft.com/office/drawing/2014/main" id="{89B73CD7-50B5-45D5-9B07-A9076CBB3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174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8" name="Oval 10">
                <a:extLst>
                  <a:ext uri="{FF2B5EF4-FFF2-40B4-BE49-F238E27FC236}">
                    <a16:creationId xmlns:a16="http://schemas.microsoft.com/office/drawing/2014/main" id="{74399F25-20C5-495F-8B14-8DBDBC5FE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2890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9" name="Oval 11">
                <a:extLst>
                  <a:ext uri="{FF2B5EF4-FFF2-40B4-BE49-F238E27FC236}">
                    <a16:creationId xmlns:a16="http://schemas.microsoft.com/office/drawing/2014/main" id="{9E90F9F7-A20F-48FE-B712-AA6247D0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3529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5390" name="AutoShape 12">
                <a:extLst>
                  <a:ext uri="{FF2B5EF4-FFF2-40B4-BE49-F238E27FC236}">
                    <a16:creationId xmlns:a16="http://schemas.microsoft.com/office/drawing/2014/main" id="{A1CCC1DD-D752-426E-9936-5A73D0041C30}"/>
                  </a:ext>
                </a:extLst>
              </p:cNvPr>
              <p:cNvCxnSpPr>
                <a:cxnSpLocks noChangeShapeType="1"/>
                <a:stCxn id="15384" idx="3"/>
                <a:endCxn id="15388" idx="7"/>
              </p:cNvCxnSpPr>
              <p:nvPr/>
            </p:nvCxnSpPr>
            <p:spPr bwMode="auto">
              <a:xfrm flipH="1">
                <a:off x="1601" y="2799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1" name="AutoShape 13">
                <a:extLst>
                  <a:ext uri="{FF2B5EF4-FFF2-40B4-BE49-F238E27FC236}">
                    <a16:creationId xmlns:a16="http://schemas.microsoft.com/office/drawing/2014/main" id="{F2B3DF33-7F5F-4E78-B6BE-8A542C7818AB}"/>
                  </a:ext>
                </a:extLst>
              </p:cNvPr>
              <p:cNvCxnSpPr>
                <a:cxnSpLocks noChangeShapeType="1"/>
                <a:stCxn id="15388" idx="3"/>
                <a:endCxn id="15387" idx="7"/>
              </p:cNvCxnSpPr>
              <p:nvPr/>
            </p:nvCxnSpPr>
            <p:spPr bwMode="auto">
              <a:xfrm flipH="1">
                <a:off x="1379" y="3056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2" name="AutoShape 14">
                <a:extLst>
                  <a:ext uri="{FF2B5EF4-FFF2-40B4-BE49-F238E27FC236}">
                    <a16:creationId xmlns:a16="http://schemas.microsoft.com/office/drawing/2014/main" id="{860B2D98-5675-46F6-81B7-DF71E38500A2}"/>
                  </a:ext>
                </a:extLst>
              </p:cNvPr>
              <p:cNvCxnSpPr>
                <a:cxnSpLocks noChangeShapeType="1"/>
                <a:stCxn id="15387" idx="3"/>
              </p:cNvCxnSpPr>
              <p:nvPr/>
            </p:nvCxnSpPr>
            <p:spPr bwMode="auto">
              <a:xfrm flipH="1">
                <a:off x="1154" y="3340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3" name="AutoShape 15">
                <a:extLst>
                  <a:ext uri="{FF2B5EF4-FFF2-40B4-BE49-F238E27FC236}">
                    <a16:creationId xmlns:a16="http://schemas.microsoft.com/office/drawing/2014/main" id="{F87B0400-4911-4EAE-B951-27CAFEF65FEC}"/>
                  </a:ext>
                </a:extLst>
              </p:cNvPr>
              <p:cNvCxnSpPr>
                <a:cxnSpLocks noChangeShapeType="1"/>
                <a:stCxn id="15387" idx="5"/>
                <a:endCxn id="15389" idx="0"/>
              </p:cNvCxnSpPr>
              <p:nvPr/>
            </p:nvCxnSpPr>
            <p:spPr bwMode="auto">
              <a:xfrm>
                <a:off x="1379" y="3340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4" name="AutoShape 16">
                <a:extLst>
                  <a:ext uri="{FF2B5EF4-FFF2-40B4-BE49-F238E27FC236}">
                    <a16:creationId xmlns:a16="http://schemas.microsoft.com/office/drawing/2014/main" id="{C72AF9BB-9FE9-4FA8-82B6-701A866E10A8}"/>
                  </a:ext>
                </a:extLst>
              </p:cNvPr>
              <p:cNvCxnSpPr>
                <a:cxnSpLocks noChangeShapeType="1"/>
                <a:stCxn id="15388" idx="5"/>
                <a:endCxn id="15386" idx="1"/>
              </p:cNvCxnSpPr>
              <p:nvPr/>
            </p:nvCxnSpPr>
            <p:spPr bwMode="auto">
              <a:xfrm>
                <a:off x="1601" y="3056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95" name="Oval 17">
                <a:extLst>
                  <a:ext uri="{FF2B5EF4-FFF2-40B4-BE49-F238E27FC236}">
                    <a16:creationId xmlns:a16="http://schemas.microsoft.com/office/drawing/2014/main" id="{62957D7E-0B3A-4A22-B00B-D2712ABC5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59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5396" name="AutoShape 18">
                <a:extLst>
                  <a:ext uri="{FF2B5EF4-FFF2-40B4-BE49-F238E27FC236}">
                    <a16:creationId xmlns:a16="http://schemas.microsoft.com/office/drawing/2014/main" id="{646E7A9D-8ACE-4CA5-A9E0-001FDE0A2C7F}"/>
                  </a:ext>
                </a:extLst>
              </p:cNvPr>
              <p:cNvCxnSpPr>
                <a:cxnSpLocks noChangeShapeType="1"/>
                <a:stCxn id="15384" idx="5"/>
                <a:endCxn id="15395" idx="1"/>
              </p:cNvCxnSpPr>
              <p:nvPr/>
            </p:nvCxnSpPr>
            <p:spPr bwMode="auto">
              <a:xfrm>
                <a:off x="1861" y="2799"/>
                <a:ext cx="117" cy="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383" name="Line 33">
              <a:extLst>
                <a:ext uri="{FF2B5EF4-FFF2-40B4-BE49-F238E27FC236}">
                  <a16:creationId xmlns:a16="http://schemas.microsoft.com/office/drawing/2014/main" id="{00BC4532-5856-452B-8ACF-215B6B1A4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13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73128" name="Group 40">
            <a:extLst>
              <a:ext uri="{FF2B5EF4-FFF2-40B4-BE49-F238E27FC236}">
                <a16:creationId xmlns:a16="http://schemas.microsoft.com/office/drawing/2014/main" id="{0001DEC2-BB71-42DE-8DE0-18A7BA55F70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868738"/>
            <a:ext cx="1876425" cy="1212850"/>
            <a:chOff x="3660" y="2083"/>
            <a:chExt cx="1182" cy="764"/>
          </a:xfrm>
        </p:grpSpPr>
        <p:sp>
          <p:nvSpPr>
            <p:cNvPr id="15372" name="Oval 19">
              <a:extLst>
                <a:ext uri="{FF2B5EF4-FFF2-40B4-BE49-F238E27FC236}">
                  <a16:creationId xmlns:a16="http://schemas.microsoft.com/office/drawing/2014/main" id="{5D692273-0532-4DC1-B057-4CA068E29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112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3" name="Oval 21">
              <a:extLst>
                <a:ext uri="{FF2B5EF4-FFF2-40B4-BE49-F238E27FC236}">
                  <a16:creationId xmlns:a16="http://schemas.microsoft.com/office/drawing/2014/main" id="{C6F581CE-8A40-4880-B30E-C347720B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647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4" name="Oval 22">
              <a:extLst>
                <a:ext uri="{FF2B5EF4-FFF2-40B4-BE49-F238E27FC236}">
                  <a16:creationId xmlns:a16="http://schemas.microsoft.com/office/drawing/2014/main" id="{35A2172D-08BC-4F6B-B44D-91273554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653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Oval 23">
              <a:extLst>
                <a:ext uri="{FF2B5EF4-FFF2-40B4-BE49-F238E27FC236}">
                  <a16:creationId xmlns:a16="http://schemas.microsoft.com/office/drawing/2014/main" id="{7B29B363-56FC-44C2-BF8A-A4F9C201D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36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5376" name="AutoShape 25">
              <a:extLst>
                <a:ext uri="{FF2B5EF4-FFF2-40B4-BE49-F238E27FC236}">
                  <a16:creationId xmlns:a16="http://schemas.microsoft.com/office/drawing/2014/main" id="{0ECF8053-C139-4C15-962D-3A08D93AF150}"/>
                </a:ext>
              </a:extLst>
            </p:cNvPr>
            <p:cNvCxnSpPr>
              <a:cxnSpLocks noChangeShapeType="1"/>
              <a:stCxn id="15372" idx="3"/>
              <a:endCxn id="15375" idx="7"/>
            </p:cNvCxnSpPr>
            <p:nvPr/>
          </p:nvCxnSpPr>
          <p:spPr bwMode="auto">
            <a:xfrm flipH="1">
              <a:off x="4061" y="2278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26">
              <a:extLst>
                <a:ext uri="{FF2B5EF4-FFF2-40B4-BE49-F238E27FC236}">
                  <a16:creationId xmlns:a16="http://schemas.microsoft.com/office/drawing/2014/main" id="{BE835A19-E596-49F2-B0FC-062C4B71D6A6}"/>
                </a:ext>
              </a:extLst>
            </p:cNvPr>
            <p:cNvCxnSpPr>
              <a:cxnSpLocks noChangeShapeType="1"/>
              <a:stCxn id="15375" idx="3"/>
              <a:endCxn id="15374" idx="7"/>
            </p:cNvCxnSpPr>
            <p:nvPr/>
          </p:nvCxnSpPr>
          <p:spPr bwMode="auto">
            <a:xfrm flipH="1">
              <a:off x="3839" y="2535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AutoShape 29">
              <a:extLst>
                <a:ext uri="{FF2B5EF4-FFF2-40B4-BE49-F238E27FC236}">
                  <a16:creationId xmlns:a16="http://schemas.microsoft.com/office/drawing/2014/main" id="{913D370F-B727-4084-9FFA-8BCC1C231B1A}"/>
                </a:ext>
              </a:extLst>
            </p:cNvPr>
            <p:cNvCxnSpPr>
              <a:cxnSpLocks noChangeShapeType="1"/>
              <a:stCxn id="15375" idx="5"/>
              <a:endCxn id="15373" idx="1"/>
            </p:cNvCxnSpPr>
            <p:nvPr/>
          </p:nvCxnSpPr>
          <p:spPr bwMode="auto">
            <a:xfrm>
              <a:off x="4061" y="2535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9" name="Oval 30">
              <a:extLst>
                <a:ext uri="{FF2B5EF4-FFF2-40B4-BE49-F238E27FC236}">
                  <a16:creationId xmlns:a16="http://schemas.microsoft.com/office/drawing/2014/main" id="{132A6397-3045-4E30-AE73-FE835194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338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5380" name="AutoShape 31">
              <a:extLst>
                <a:ext uri="{FF2B5EF4-FFF2-40B4-BE49-F238E27FC236}">
                  <a16:creationId xmlns:a16="http://schemas.microsoft.com/office/drawing/2014/main" id="{6B563362-8029-4730-B8BE-B34DDECD492F}"/>
                </a:ext>
              </a:extLst>
            </p:cNvPr>
            <p:cNvCxnSpPr>
              <a:cxnSpLocks noChangeShapeType="1"/>
              <a:stCxn id="15372" idx="5"/>
              <a:endCxn id="15379" idx="1"/>
            </p:cNvCxnSpPr>
            <p:nvPr/>
          </p:nvCxnSpPr>
          <p:spPr bwMode="auto">
            <a:xfrm>
              <a:off x="4321" y="2278"/>
              <a:ext cx="117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Line 34">
              <a:extLst>
                <a:ext uri="{FF2B5EF4-FFF2-40B4-BE49-F238E27FC236}">
                  <a16:creationId xmlns:a16="http://schemas.microsoft.com/office/drawing/2014/main" id="{CED70ED0-B969-4C73-8EFD-2CD318D74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2083"/>
              <a:ext cx="0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73123" name="Text Box 35">
            <a:extLst>
              <a:ext uri="{FF2B5EF4-FFF2-40B4-BE49-F238E27FC236}">
                <a16:creationId xmlns:a16="http://schemas.microsoft.com/office/drawing/2014/main" id="{D2160F2C-D797-4AD2-A0EF-99E10D15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4073525"/>
            <a:ext cx="1878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tree depth = 3</a:t>
            </a: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2719BD23-6086-4CCE-BA44-95F688F8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5203825"/>
            <a:ext cx="1878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tree depth = 2</a:t>
            </a:r>
          </a:p>
        </p:txBody>
      </p:sp>
      <p:sp>
        <p:nvSpPr>
          <p:cNvPr id="473125" name="Oval 37">
            <a:extLst>
              <a:ext uri="{FF2B5EF4-FFF2-40B4-BE49-F238E27FC236}">
                <a16:creationId xmlns:a16="http://schemas.microsoft.com/office/drawing/2014/main" id="{868D0955-9E8C-47D4-BC50-6FEEFE5A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429250"/>
            <a:ext cx="333375" cy="3079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D1365B9E-0EB5-4243-A2CC-363756072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5432425"/>
            <a:ext cx="1878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tree depth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3" grpId="0" autoUpdateAnimBg="0"/>
      <p:bldP spid="473124" grpId="0" autoUpdateAnimBg="0"/>
      <p:bldP spid="473125" grpId="0" animBg="1"/>
      <p:bldP spid="4731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1E8A27-7649-4D70-93FC-46FA26CD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138702-CAE0-4412-ABF1-BEDD1636089B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D4BA755-A5ED-45F3-A088-7837F8E0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Binary Tree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A3A6E97-872C-4831-8BA4-AA57C8F8F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recursively as consisting of</a:t>
            </a:r>
          </a:p>
          <a:p>
            <a:pPr lvl="1" eaLnBrk="1" hangingPunct="1"/>
            <a:r>
              <a:rPr lang="en-US" altLang="en-US" dirty="0"/>
              <a:t>Data (in this example: int and String, but can be anything!)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 err="1"/>
              <a:t>leftHand</a:t>
            </a:r>
            <a:r>
              <a:rPr lang="en-US" altLang="en-US" dirty="0"/>
              <a:t> Binary Tree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 err="1"/>
              <a:t>rightHand</a:t>
            </a:r>
            <a:r>
              <a:rPr lang="en-US" altLang="en-US" dirty="0"/>
              <a:t> Binary Tree</a:t>
            </a: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2F79E47A-1BF5-424D-8FAB-ED6FEBDA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564063"/>
            <a:ext cx="3967163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27F87E-D373-45AF-8ED1-510AEA8F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EDE5C4-452E-4A91-8D42-7F0E2672C5B3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D4D5B64-9945-4A10-8FE5-D386DE59B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0" y="0"/>
            <a:ext cx="6416675" cy="684213"/>
          </a:xfrm>
        </p:spPr>
        <p:txBody>
          <a:bodyPr/>
          <a:lstStyle/>
          <a:p>
            <a:pPr eaLnBrk="1" hangingPunct="1"/>
            <a:r>
              <a:rPr lang="en-US" altLang="en-US"/>
              <a:t>Simple Binary Tree Code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C842B664-40B0-407D-8839-F2466858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742950"/>
            <a:ext cx="7604125" cy="601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641815F-82F6-48A8-9501-909FB064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AC9DF8-1606-4ABF-9BB5-CE51F06A10E3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0B81E2EF-3537-4B0F-9279-41980A36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742950"/>
            <a:ext cx="769302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0F3BEB1-7BC7-4B18-A927-E1C8FCBC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EF3805-D914-4EA5-A58F-AFC32676D528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C87AB216-A68B-4FFA-AE88-E901E160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65225"/>
            <a:ext cx="8102600" cy="436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A9E8CA-DF54-4038-AFE2-1BAB41A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DB150F-F3FC-4543-BDA3-0FFEB8BCCA11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A243521-5C3B-4DEE-9393-B99E6FA7C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5E3166F-D759-4747-82B9-2DF9C3F0A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2309813"/>
            <a:ext cx="8001000" cy="3733800"/>
          </a:xfrm>
        </p:spPr>
        <p:txBody>
          <a:bodyPr/>
          <a:lstStyle/>
          <a:p>
            <a:pPr eaLnBrk="1" hangingPunct="1"/>
            <a:r>
              <a:rPr lang="en-US" altLang="en-US" sz="2400"/>
              <a:t>To process all the nodes in a tree,                     applying the same operation to each node</a:t>
            </a:r>
          </a:p>
          <a:p>
            <a:pPr lvl="1" eaLnBrk="1" hangingPunct="1"/>
            <a:r>
              <a:rPr lang="en-US" altLang="en-US" sz="2000"/>
              <a:t>Preorder</a:t>
            </a:r>
          </a:p>
          <a:p>
            <a:pPr lvl="1" eaLnBrk="1" hangingPunct="1"/>
            <a:r>
              <a:rPr lang="en-US" altLang="en-US" sz="2000"/>
              <a:t>Inorder</a:t>
            </a:r>
          </a:p>
          <a:p>
            <a:pPr lvl="1" eaLnBrk="1" hangingPunct="1"/>
            <a:r>
              <a:rPr lang="en-US" altLang="en-US" sz="2000"/>
              <a:t>Postorder</a:t>
            </a:r>
          </a:p>
          <a:p>
            <a:pPr eaLnBrk="1" hangingPunct="1"/>
            <a:r>
              <a:rPr lang="en-US" altLang="en-US" sz="2400"/>
              <a:t>All defined in terms of </a:t>
            </a:r>
          </a:p>
          <a:p>
            <a:pPr lvl="1" eaLnBrk="1" hangingPunct="1"/>
            <a:r>
              <a:rPr lang="en-US" altLang="en-US" sz="2000"/>
              <a:t>When do you visit the node itself</a:t>
            </a:r>
          </a:p>
          <a:p>
            <a:pPr lvl="1" eaLnBrk="1" hangingPunct="1"/>
            <a:r>
              <a:rPr lang="en-US" altLang="en-US" sz="2000"/>
              <a:t>When do you visit the lefthand side</a:t>
            </a:r>
          </a:p>
          <a:p>
            <a:pPr lvl="1" eaLnBrk="1" hangingPunct="1"/>
            <a:r>
              <a:rPr lang="en-US" altLang="en-US" sz="2000"/>
              <a:t>When do you visit the righthand side</a:t>
            </a: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71223CBF-13D1-4A70-BAF4-28B78832DC24}"/>
              </a:ext>
            </a:extLst>
          </p:cNvPr>
          <p:cNvGrpSpPr>
            <a:grpSpLocks/>
          </p:cNvGrpSpPr>
          <p:nvPr/>
        </p:nvGrpSpPr>
        <p:grpSpPr bwMode="auto">
          <a:xfrm>
            <a:off x="6221413" y="2435225"/>
            <a:ext cx="2351087" cy="2492375"/>
            <a:chOff x="3300" y="642"/>
            <a:chExt cx="1481" cy="1570"/>
          </a:xfrm>
        </p:grpSpPr>
        <p:sp>
          <p:nvSpPr>
            <p:cNvPr id="20486" name="Oval 5">
              <a:extLst>
                <a:ext uri="{FF2B5EF4-FFF2-40B4-BE49-F238E27FC236}">
                  <a16:creationId xmlns:a16="http://schemas.microsoft.com/office/drawing/2014/main" id="{BD9AE6CF-ACCF-416E-B40F-3EC5834A9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642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root</a:t>
              </a:r>
            </a:p>
          </p:txBody>
        </p:sp>
        <p:sp>
          <p:nvSpPr>
            <p:cNvPr id="20487" name="Oval 6">
              <a:extLst>
                <a:ext uri="{FF2B5EF4-FFF2-40B4-BE49-F238E27FC236}">
                  <a16:creationId xmlns:a16="http://schemas.microsoft.com/office/drawing/2014/main" id="{911BE791-5A15-444D-8507-A3A813DC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2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aaa</a:t>
              </a:r>
            </a:p>
          </p:txBody>
        </p:sp>
        <p:sp>
          <p:nvSpPr>
            <p:cNvPr id="20488" name="Oval 7">
              <a:extLst>
                <a:ext uri="{FF2B5EF4-FFF2-40B4-BE49-F238E27FC236}">
                  <a16:creationId xmlns:a16="http://schemas.microsoft.com/office/drawing/2014/main" id="{E20B351D-8D74-4786-B513-B81E51EB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41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ab</a:t>
              </a:r>
            </a:p>
          </p:txBody>
        </p:sp>
        <p:sp>
          <p:nvSpPr>
            <p:cNvPr id="20489" name="Oval 8">
              <a:extLst>
                <a:ext uri="{FF2B5EF4-FFF2-40B4-BE49-F238E27FC236}">
                  <a16:creationId xmlns:a16="http://schemas.microsoft.com/office/drawing/2014/main" id="{1CCC6272-978B-44E8-83D3-9E1032C3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421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</a:t>
              </a:r>
            </a:p>
          </p:txBody>
        </p:sp>
        <p:sp>
          <p:nvSpPr>
            <p:cNvPr id="20490" name="Oval 9">
              <a:extLst>
                <a:ext uri="{FF2B5EF4-FFF2-40B4-BE49-F238E27FC236}">
                  <a16:creationId xmlns:a16="http://schemas.microsoft.com/office/drawing/2014/main" id="{DE023208-D9D3-4DD2-9C8F-7BFEF2AC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01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20491" name="Oval 10">
              <a:extLst>
                <a:ext uri="{FF2B5EF4-FFF2-40B4-BE49-F238E27FC236}">
                  <a16:creationId xmlns:a16="http://schemas.microsoft.com/office/drawing/2014/main" id="{44542B8B-07CF-40E0-B0C7-2274B072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93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aab</a:t>
              </a:r>
            </a:p>
          </p:txBody>
        </p:sp>
        <p:cxnSp>
          <p:nvCxnSpPr>
            <p:cNvPr id="20492" name="AutoShape 11">
              <a:extLst>
                <a:ext uri="{FF2B5EF4-FFF2-40B4-BE49-F238E27FC236}">
                  <a16:creationId xmlns:a16="http://schemas.microsoft.com/office/drawing/2014/main" id="{1CDF69F6-4C28-4782-A770-76EA2C50B075}"/>
                </a:ext>
              </a:extLst>
            </p:cNvPr>
            <p:cNvCxnSpPr>
              <a:cxnSpLocks noChangeShapeType="1"/>
              <a:stCxn id="20486" idx="3"/>
              <a:endCxn id="20490" idx="7"/>
            </p:cNvCxnSpPr>
            <p:nvPr/>
          </p:nvCxnSpPr>
          <p:spPr bwMode="auto">
            <a:xfrm flipH="1">
              <a:off x="4069" y="881"/>
              <a:ext cx="143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3" name="AutoShape 12">
              <a:extLst>
                <a:ext uri="{FF2B5EF4-FFF2-40B4-BE49-F238E27FC236}">
                  <a16:creationId xmlns:a16="http://schemas.microsoft.com/office/drawing/2014/main" id="{8D76121E-2DCA-40AA-974A-4BB60D42D0A8}"/>
                </a:ext>
              </a:extLst>
            </p:cNvPr>
            <p:cNvCxnSpPr>
              <a:cxnSpLocks noChangeShapeType="1"/>
              <a:stCxn id="20490" idx="3"/>
              <a:endCxn id="20489" idx="7"/>
            </p:cNvCxnSpPr>
            <p:nvPr/>
          </p:nvCxnSpPr>
          <p:spPr bwMode="auto">
            <a:xfrm flipH="1">
              <a:off x="3784" y="1251"/>
              <a:ext cx="95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4" name="AutoShape 13">
              <a:extLst>
                <a:ext uri="{FF2B5EF4-FFF2-40B4-BE49-F238E27FC236}">
                  <a16:creationId xmlns:a16="http://schemas.microsoft.com/office/drawing/2014/main" id="{A06077AA-7DDF-4846-913E-C25B56C75589}"/>
                </a:ext>
              </a:extLst>
            </p:cNvPr>
            <p:cNvCxnSpPr>
              <a:cxnSpLocks noChangeShapeType="1"/>
              <a:stCxn id="20489" idx="3"/>
            </p:cNvCxnSpPr>
            <p:nvPr/>
          </p:nvCxnSpPr>
          <p:spPr bwMode="auto">
            <a:xfrm flipH="1">
              <a:off x="3495" y="1660"/>
              <a:ext cx="99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14">
              <a:extLst>
                <a:ext uri="{FF2B5EF4-FFF2-40B4-BE49-F238E27FC236}">
                  <a16:creationId xmlns:a16="http://schemas.microsoft.com/office/drawing/2014/main" id="{83BB6162-D81C-4587-9611-2ED3579F7C73}"/>
                </a:ext>
              </a:extLst>
            </p:cNvPr>
            <p:cNvCxnSpPr>
              <a:cxnSpLocks noChangeShapeType="1"/>
              <a:stCxn id="20489" idx="5"/>
              <a:endCxn id="20491" idx="0"/>
            </p:cNvCxnSpPr>
            <p:nvPr/>
          </p:nvCxnSpPr>
          <p:spPr bwMode="auto">
            <a:xfrm>
              <a:off x="3784" y="1660"/>
              <a:ext cx="71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15">
              <a:extLst>
                <a:ext uri="{FF2B5EF4-FFF2-40B4-BE49-F238E27FC236}">
                  <a16:creationId xmlns:a16="http://schemas.microsoft.com/office/drawing/2014/main" id="{612F1C12-333E-49C3-87C6-287815EECAA4}"/>
                </a:ext>
              </a:extLst>
            </p:cNvPr>
            <p:cNvCxnSpPr>
              <a:cxnSpLocks noChangeShapeType="1"/>
              <a:stCxn id="20490" idx="5"/>
              <a:endCxn id="20488" idx="1"/>
            </p:cNvCxnSpPr>
            <p:nvPr/>
          </p:nvCxnSpPr>
          <p:spPr bwMode="auto">
            <a:xfrm>
              <a:off x="4069" y="1251"/>
              <a:ext cx="92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7" name="Oval 16">
              <a:extLst>
                <a:ext uri="{FF2B5EF4-FFF2-40B4-BE49-F238E27FC236}">
                  <a16:creationId xmlns:a16="http://schemas.microsoft.com/office/drawing/2014/main" id="{CE4CE44C-1C37-4766-9596-F66DCAAA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8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cxnSp>
          <p:nvCxnSpPr>
            <p:cNvPr id="20498" name="AutoShape 17">
              <a:extLst>
                <a:ext uri="{FF2B5EF4-FFF2-40B4-BE49-F238E27FC236}">
                  <a16:creationId xmlns:a16="http://schemas.microsoft.com/office/drawing/2014/main" id="{B29D1DD3-753F-435C-90AE-374B5E6C2552}"/>
                </a:ext>
              </a:extLst>
            </p:cNvPr>
            <p:cNvCxnSpPr>
              <a:cxnSpLocks noChangeShapeType="1"/>
              <a:stCxn id="20486" idx="5"/>
              <a:endCxn id="20497" idx="1"/>
            </p:cNvCxnSpPr>
            <p:nvPr/>
          </p:nvCxnSpPr>
          <p:spPr bwMode="auto">
            <a:xfrm>
              <a:off x="4402" y="881"/>
              <a:ext cx="150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4F86A70-7C31-47C2-BB8F-2C3F8F51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E23041-9356-4705-9473-2FFB8F11B81D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1E2392E-481F-4E9C-ADBA-F4A30C555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575" y="7794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PreOrder</a:t>
            </a:r>
          </a:p>
        </p:txBody>
      </p:sp>
      <p:grpSp>
        <p:nvGrpSpPr>
          <p:cNvPr id="21508" name="Group 5">
            <a:extLst>
              <a:ext uri="{FF2B5EF4-FFF2-40B4-BE49-F238E27FC236}">
                <a16:creationId xmlns:a16="http://schemas.microsoft.com/office/drawing/2014/main" id="{7D5FCA76-77E6-4A35-8D92-7156F653C1FF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2643188"/>
            <a:ext cx="2351088" cy="2492375"/>
            <a:chOff x="3300" y="642"/>
            <a:chExt cx="1481" cy="1570"/>
          </a:xfrm>
        </p:grpSpPr>
        <p:sp>
          <p:nvSpPr>
            <p:cNvPr id="21518" name="Oval 6">
              <a:extLst>
                <a:ext uri="{FF2B5EF4-FFF2-40B4-BE49-F238E27FC236}">
                  <a16:creationId xmlns:a16="http://schemas.microsoft.com/office/drawing/2014/main" id="{561D3E56-213B-4CD7-B0FA-B8ACACCB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642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root</a:t>
              </a:r>
            </a:p>
          </p:txBody>
        </p:sp>
        <p:sp>
          <p:nvSpPr>
            <p:cNvPr id="21519" name="Oval 7">
              <a:extLst>
                <a:ext uri="{FF2B5EF4-FFF2-40B4-BE49-F238E27FC236}">
                  <a16:creationId xmlns:a16="http://schemas.microsoft.com/office/drawing/2014/main" id="{05C2792C-F7D4-41FC-A271-75AAE04A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2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aaa</a:t>
              </a:r>
            </a:p>
          </p:txBody>
        </p:sp>
        <p:sp>
          <p:nvSpPr>
            <p:cNvPr id="21520" name="Oval 8">
              <a:extLst>
                <a:ext uri="{FF2B5EF4-FFF2-40B4-BE49-F238E27FC236}">
                  <a16:creationId xmlns:a16="http://schemas.microsoft.com/office/drawing/2014/main" id="{400CB15E-4E1E-4894-9782-930D6F93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41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ab</a:t>
              </a:r>
            </a:p>
          </p:txBody>
        </p:sp>
        <p:sp>
          <p:nvSpPr>
            <p:cNvPr id="21521" name="Oval 9">
              <a:extLst>
                <a:ext uri="{FF2B5EF4-FFF2-40B4-BE49-F238E27FC236}">
                  <a16:creationId xmlns:a16="http://schemas.microsoft.com/office/drawing/2014/main" id="{EE87FF3F-0269-4A28-BC1B-C8CA683E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421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</a:t>
              </a:r>
            </a:p>
          </p:txBody>
        </p:sp>
        <p:sp>
          <p:nvSpPr>
            <p:cNvPr id="21522" name="Oval 10">
              <a:extLst>
                <a:ext uri="{FF2B5EF4-FFF2-40B4-BE49-F238E27FC236}">
                  <a16:creationId xmlns:a16="http://schemas.microsoft.com/office/drawing/2014/main" id="{F2B6ACFC-F403-4D83-B0D2-46297BD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01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21523" name="Oval 11">
              <a:extLst>
                <a:ext uri="{FF2B5EF4-FFF2-40B4-BE49-F238E27FC236}">
                  <a16:creationId xmlns:a16="http://schemas.microsoft.com/office/drawing/2014/main" id="{01414FA8-6E05-4EAA-8783-4618312F2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93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aab</a:t>
              </a:r>
            </a:p>
          </p:txBody>
        </p:sp>
        <p:cxnSp>
          <p:nvCxnSpPr>
            <p:cNvPr id="21524" name="AutoShape 12">
              <a:extLst>
                <a:ext uri="{FF2B5EF4-FFF2-40B4-BE49-F238E27FC236}">
                  <a16:creationId xmlns:a16="http://schemas.microsoft.com/office/drawing/2014/main" id="{0A2FB470-E11F-4D3C-9802-7678754B19D3}"/>
                </a:ext>
              </a:extLst>
            </p:cNvPr>
            <p:cNvCxnSpPr>
              <a:cxnSpLocks noChangeShapeType="1"/>
              <a:stCxn id="21518" idx="3"/>
              <a:endCxn id="21522" idx="7"/>
            </p:cNvCxnSpPr>
            <p:nvPr/>
          </p:nvCxnSpPr>
          <p:spPr bwMode="auto">
            <a:xfrm flipH="1">
              <a:off x="4069" y="881"/>
              <a:ext cx="143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13">
              <a:extLst>
                <a:ext uri="{FF2B5EF4-FFF2-40B4-BE49-F238E27FC236}">
                  <a16:creationId xmlns:a16="http://schemas.microsoft.com/office/drawing/2014/main" id="{03DF7C35-91A5-4434-BACA-F195789FB53F}"/>
                </a:ext>
              </a:extLst>
            </p:cNvPr>
            <p:cNvCxnSpPr>
              <a:cxnSpLocks noChangeShapeType="1"/>
              <a:stCxn id="21522" idx="3"/>
              <a:endCxn id="21521" idx="7"/>
            </p:cNvCxnSpPr>
            <p:nvPr/>
          </p:nvCxnSpPr>
          <p:spPr bwMode="auto">
            <a:xfrm flipH="1">
              <a:off x="3784" y="1251"/>
              <a:ext cx="95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14">
              <a:extLst>
                <a:ext uri="{FF2B5EF4-FFF2-40B4-BE49-F238E27FC236}">
                  <a16:creationId xmlns:a16="http://schemas.microsoft.com/office/drawing/2014/main" id="{4D1D4380-6A82-4275-894B-532C85E5F1BB}"/>
                </a:ext>
              </a:extLst>
            </p:cNvPr>
            <p:cNvCxnSpPr>
              <a:cxnSpLocks noChangeShapeType="1"/>
              <a:stCxn id="21521" idx="3"/>
            </p:cNvCxnSpPr>
            <p:nvPr/>
          </p:nvCxnSpPr>
          <p:spPr bwMode="auto">
            <a:xfrm flipH="1">
              <a:off x="3495" y="1660"/>
              <a:ext cx="99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15">
              <a:extLst>
                <a:ext uri="{FF2B5EF4-FFF2-40B4-BE49-F238E27FC236}">
                  <a16:creationId xmlns:a16="http://schemas.microsoft.com/office/drawing/2014/main" id="{E5B78323-23E6-4DE9-9716-D3E00AFB1693}"/>
                </a:ext>
              </a:extLst>
            </p:cNvPr>
            <p:cNvCxnSpPr>
              <a:cxnSpLocks noChangeShapeType="1"/>
              <a:stCxn id="21521" idx="5"/>
              <a:endCxn id="21523" idx="0"/>
            </p:cNvCxnSpPr>
            <p:nvPr/>
          </p:nvCxnSpPr>
          <p:spPr bwMode="auto">
            <a:xfrm>
              <a:off x="3784" y="1660"/>
              <a:ext cx="71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16">
              <a:extLst>
                <a:ext uri="{FF2B5EF4-FFF2-40B4-BE49-F238E27FC236}">
                  <a16:creationId xmlns:a16="http://schemas.microsoft.com/office/drawing/2014/main" id="{498C0488-195F-4711-B6F9-51705AD7E3D6}"/>
                </a:ext>
              </a:extLst>
            </p:cNvPr>
            <p:cNvCxnSpPr>
              <a:cxnSpLocks noChangeShapeType="1"/>
              <a:stCxn id="21522" idx="5"/>
              <a:endCxn id="21520" idx="1"/>
            </p:cNvCxnSpPr>
            <p:nvPr/>
          </p:nvCxnSpPr>
          <p:spPr bwMode="auto">
            <a:xfrm>
              <a:off x="4069" y="1251"/>
              <a:ext cx="92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9" name="Oval 17">
              <a:extLst>
                <a:ext uri="{FF2B5EF4-FFF2-40B4-BE49-F238E27FC236}">
                  <a16:creationId xmlns:a16="http://schemas.microsoft.com/office/drawing/2014/main" id="{E0EA0353-33E0-4969-9443-1AEF84E8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8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cxnSp>
          <p:nvCxnSpPr>
            <p:cNvPr id="21530" name="AutoShape 18">
              <a:extLst>
                <a:ext uri="{FF2B5EF4-FFF2-40B4-BE49-F238E27FC236}">
                  <a16:creationId xmlns:a16="http://schemas.microsoft.com/office/drawing/2014/main" id="{A3048CF2-4976-447F-A246-8D2FB3FC52DE}"/>
                </a:ext>
              </a:extLst>
            </p:cNvPr>
            <p:cNvCxnSpPr>
              <a:cxnSpLocks noChangeShapeType="1"/>
              <a:stCxn id="21518" idx="5"/>
              <a:endCxn id="21529" idx="1"/>
            </p:cNvCxnSpPr>
            <p:nvPr/>
          </p:nvCxnSpPr>
          <p:spPr bwMode="auto">
            <a:xfrm>
              <a:off x="4402" y="881"/>
              <a:ext cx="150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9" name="Rectangle 19">
            <a:extLst>
              <a:ext uri="{FF2B5EF4-FFF2-40B4-BE49-F238E27FC236}">
                <a16:creationId xmlns:a16="http://schemas.microsoft.com/office/drawing/2014/main" id="{E5EE12FA-51F4-41E7-94FE-CCC9D4FB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6153150"/>
            <a:ext cx="7496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latin typeface="Verdana" panose="020B0604030504040204" pitchFamily="34" charset="0"/>
              </a:rPr>
              <a:t>Textual representation of the tree (parents before children)</a:t>
            </a:r>
          </a:p>
        </p:txBody>
      </p:sp>
      <p:sp>
        <p:nvSpPr>
          <p:cNvPr id="21510" name="Text Box 20">
            <a:extLst>
              <a:ext uri="{FF2B5EF4-FFF2-40B4-BE49-F238E27FC236}">
                <a16:creationId xmlns:a16="http://schemas.microsoft.com/office/drawing/2014/main" id="{3DB75AAD-400A-4A22-9EB8-AB1D179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213100"/>
            <a:ext cx="210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Printing Preorder</a:t>
            </a:r>
          </a:p>
        </p:txBody>
      </p:sp>
      <p:sp>
        <p:nvSpPr>
          <p:cNvPr id="498709" name="Text Box 21">
            <a:extLst>
              <a:ext uri="{FF2B5EF4-FFF2-40B4-BE49-F238E27FC236}">
                <a16:creationId xmlns:a16="http://schemas.microsoft.com/office/drawing/2014/main" id="{965B086E-2BFD-4E54-BE26-AF3CE301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559175"/>
            <a:ext cx="642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root</a:t>
            </a:r>
          </a:p>
        </p:txBody>
      </p:sp>
      <p:sp>
        <p:nvSpPr>
          <p:cNvPr id="498710" name="Text Box 22">
            <a:extLst>
              <a:ext uri="{FF2B5EF4-FFF2-40B4-BE49-F238E27FC236}">
                <a16:creationId xmlns:a16="http://schemas.microsoft.com/office/drawing/2014/main" id="{7F92A6C5-E52F-4414-ACD0-97509401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946525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</a:t>
            </a:r>
          </a:p>
        </p:txBody>
      </p:sp>
      <p:sp>
        <p:nvSpPr>
          <p:cNvPr id="498711" name="Text Box 23">
            <a:extLst>
              <a:ext uri="{FF2B5EF4-FFF2-40B4-BE49-F238E27FC236}">
                <a16:creationId xmlns:a16="http://schemas.microsoft.com/office/drawing/2014/main" id="{57777828-34DC-4A6F-A743-3C9D48C0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42926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</a:t>
            </a:r>
          </a:p>
        </p:txBody>
      </p:sp>
      <p:sp>
        <p:nvSpPr>
          <p:cNvPr id="498712" name="Text Box 24">
            <a:extLst>
              <a:ext uri="{FF2B5EF4-FFF2-40B4-BE49-F238E27FC236}">
                <a16:creationId xmlns:a16="http://schemas.microsoft.com/office/drawing/2014/main" id="{8C6CEEA7-DC21-4FDE-AD86-FC48C69E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4652963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aaa</a:t>
            </a:r>
          </a:p>
        </p:txBody>
      </p:sp>
      <p:sp>
        <p:nvSpPr>
          <p:cNvPr id="498713" name="Text Box 25">
            <a:extLst>
              <a:ext uri="{FF2B5EF4-FFF2-40B4-BE49-F238E27FC236}">
                <a16:creationId xmlns:a16="http://schemas.microsoft.com/office/drawing/2014/main" id="{A798068B-E34D-4604-89C4-FA88AD64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027613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aab</a:t>
            </a:r>
          </a:p>
        </p:txBody>
      </p:sp>
      <p:sp>
        <p:nvSpPr>
          <p:cNvPr id="498714" name="Text Box 26">
            <a:extLst>
              <a:ext uri="{FF2B5EF4-FFF2-40B4-BE49-F238E27FC236}">
                <a16:creationId xmlns:a16="http://schemas.microsoft.com/office/drawing/2014/main" id="{8D091848-8A71-405C-ACA9-9F0FA4FF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3609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ab</a:t>
            </a:r>
          </a:p>
        </p:txBody>
      </p:sp>
      <p:sp>
        <p:nvSpPr>
          <p:cNvPr id="498716" name="Text Box 28">
            <a:extLst>
              <a:ext uri="{FF2B5EF4-FFF2-40B4-BE49-F238E27FC236}">
                <a16:creationId xmlns:a16="http://schemas.microsoft.com/office/drawing/2014/main" id="{6356DDEB-8080-46E8-B3D2-74687E73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7213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9" grpId="0" autoUpdateAnimBg="0"/>
      <p:bldP spid="498710" grpId="0" autoUpdateAnimBg="0"/>
      <p:bldP spid="498711" grpId="0" autoUpdateAnimBg="0"/>
      <p:bldP spid="498712" grpId="0" autoUpdateAnimBg="0"/>
      <p:bldP spid="498713" grpId="0" autoUpdateAnimBg="0"/>
      <p:bldP spid="498714" grpId="0" autoUpdateAnimBg="0"/>
      <p:bldP spid="4987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315512-A0FC-4C17-86EC-F7E8A22E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4A8482-0564-4B74-8304-DB682CE6C3FF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637733C-84D0-4047-BD97-16ED4BC3E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6873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63E1022-D9B5-4AE9-96D2-E8AB5A21E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963" y="2511425"/>
            <a:ext cx="7772400" cy="3944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Trees are very important and useful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They are usually drawn upside-down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allow us to represent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Book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Employees in a bureacracy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Definition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set of nodes and a set of directed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edges that connect the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Every node has exactly one parent (except the root)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unique path traverses from the root to each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  <p:pic>
        <p:nvPicPr>
          <p:cNvPr id="4101" name="Picture 8" descr="C:\WINNT\Profiles\hearst\My Documents\My Pictures\guimain.jpg">
            <a:extLst>
              <a:ext uri="{FF2B5EF4-FFF2-40B4-BE49-F238E27FC236}">
                <a16:creationId xmlns:a16="http://schemas.microsoft.com/office/drawing/2014/main" id="{2B77761C-835D-4496-8056-723854CD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647700"/>
            <a:ext cx="3128963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0114A20-9871-4CBF-8AC5-6E8E2F57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5FF840-8AFD-4E07-B625-30076DFE1BF2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5A6320C-287A-408C-8B61-112E8E3F2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PostOrder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A06043C-3B5A-40AD-84A1-35A220DFC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root is processed after its subtrees</a:t>
            </a:r>
          </a:p>
        </p:txBody>
      </p:sp>
      <p:grpSp>
        <p:nvGrpSpPr>
          <p:cNvPr id="22533" name="Group 5">
            <a:extLst>
              <a:ext uri="{FF2B5EF4-FFF2-40B4-BE49-F238E27FC236}">
                <a16:creationId xmlns:a16="http://schemas.microsoft.com/office/drawing/2014/main" id="{CF29E1EA-7B7F-4A0D-83D7-C712CC95E182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3360738"/>
            <a:ext cx="2351087" cy="2492375"/>
            <a:chOff x="3300" y="642"/>
            <a:chExt cx="1481" cy="1570"/>
          </a:xfrm>
        </p:grpSpPr>
        <p:sp>
          <p:nvSpPr>
            <p:cNvPr id="22543" name="Oval 6">
              <a:extLst>
                <a:ext uri="{FF2B5EF4-FFF2-40B4-BE49-F238E27FC236}">
                  <a16:creationId xmlns:a16="http://schemas.microsoft.com/office/drawing/2014/main" id="{783A36D7-6A52-44A2-8468-B1BEC5D0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642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root</a:t>
              </a:r>
            </a:p>
          </p:txBody>
        </p:sp>
        <p:sp>
          <p:nvSpPr>
            <p:cNvPr id="22544" name="Oval 7">
              <a:extLst>
                <a:ext uri="{FF2B5EF4-FFF2-40B4-BE49-F238E27FC236}">
                  <a16:creationId xmlns:a16="http://schemas.microsoft.com/office/drawing/2014/main" id="{404CC639-CBAA-45D4-91D0-6045A793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2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aaa</a:t>
              </a:r>
            </a:p>
          </p:txBody>
        </p:sp>
        <p:sp>
          <p:nvSpPr>
            <p:cNvPr id="22545" name="Oval 8">
              <a:extLst>
                <a:ext uri="{FF2B5EF4-FFF2-40B4-BE49-F238E27FC236}">
                  <a16:creationId xmlns:a16="http://schemas.microsoft.com/office/drawing/2014/main" id="{6134E7E4-5C3D-4F28-9A43-B775D325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41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ab</a:t>
              </a:r>
            </a:p>
          </p:txBody>
        </p:sp>
        <p:sp>
          <p:nvSpPr>
            <p:cNvPr id="22546" name="Oval 9">
              <a:extLst>
                <a:ext uri="{FF2B5EF4-FFF2-40B4-BE49-F238E27FC236}">
                  <a16:creationId xmlns:a16="http://schemas.microsoft.com/office/drawing/2014/main" id="{43AD99DB-E421-4B3D-9633-D12DC527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421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</a:t>
              </a:r>
            </a:p>
          </p:txBody>
        </p:sp>
        <p:sp>
          <p:nvSpPr>
            <p:cNvPr id="22547" name="Oval 10">
              <a:extLst>
                <a:ext uri="{FF2B5EF4-FFF2-40B4-BE49-F238E27FC236}">
                  <a16:creationId xmlns:a16="http://schemas.microsoft.com/office/drawing/2014/main" id="{C8A26E6A-385C-493E-AB78-0CE425F2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01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22548" name="Oval 11">
              <a:extLst>
                <a:ext uri="{FF2B5EF4-FFF2-40B4-BE49-F238E27FC236}">
                  <a16:creationId xmlns:a16="http://schemas.microsoft.com/office/drawing/2014/main" id="{7026926E-C4D8-4151-89A2-C91D0A49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93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aab</a:t>
              </a:r>
            </a:p>
          </p:txBody>
        </p:sp>
        <p:cxnSp>
          <p:nvCxnSpPr>
            <p:cNvPr id="22549" name="AutoShape 12">
              <a:extLst>
                <a:ext uri="{FF2B5EF4-FFF2-40B4-BE49-F238E27FC236}">
                  <a16:creationId xmlns:a16="http://schemas.microsoft.com/office/drawing/2014/main" id="{A1399CE4-4EF7-49DF-BA75-C466846A6129}"/>
                </a:ext>
              </a:extLst>
            </p:cNvPr>
            <p:cNvCxnSpPr>
              <a:cxnSpLocks noChangeShapeType="1"/>
              <a:stCxn id="22543" idx="3"/>
              <a:endCxn id="22547" idx="7"/>
            </p:cNvCxnSpPr>
            <p:nvPr/>
          </p:nvCxnSpPr>
          <p:spPr bwMode="auto">
            <a:xfrm flipH="1">
              <a:off x="4069" y="881"/>
              <a:ext cx="143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13">
              <a:extLst>
                <a:ext uri="{FF2B5EF4-FFF2-40B4-BE49-F238E27FC236}">
                  <a16:creationId xmlns:a16="http://schemas.microsoft.com/office/drawing/2014/main" id="{610EF60C-1672-419D-A74E-43440C9852EC}"/>
                </a:ext>
              </a:extLst>
            </p:cNvPr>
            <p:cNvCxnSpPr>
              <a:cxnSpLocks noChangeShapeType="1"/>
              <a:stCxn id="22547" idx="3"/>
              <a:endCxn id="22546" idx="7"/>
            </p:cNvCxnSpPr>
            <p:nvPr/>
          </p:nvCxnSpPr>
          <p:spPr bwMode="auto">
            <a:xfrm flipH="1">
              <a:off x="3784" y="1251"/>
              <a:ext cx="95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14">
              <a:extLst>
                <a:ext uri="{FF2B5EF4-FFF2-40B4-BE49-F238E27FC236}">
                  <a16:creationId xmlns:a16="http://schemas.microsoft.com/office/drawing/2014/main" id="{DAC8F929-735B-473D-9DF5-017F72F27742}"/>
                </a:ext>
              </a:extLst>
            </p:cNvPr>
            <p:cNvCxnSpPr>
              <a:cxnSpLocks noChangeShapeType="1"/>
              <a:stCxn id="22546" idx="3"/>
            </p:cNvCxnSpPr>
            <p:nvPr/>
          </p:nvCxnSpPr>
          <p:spPr bwMode="auto">
            <a:xfrm flipH="1">
              <a:off x="3495" y="1660"/>
              <a:ext cx="99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15">
              <a:extLst>
                <a:ext uri="{FF2B5EF4-FFF2-40B4-BE49-F238E27FC236}">
                  <a16:creationId xmlns:a16="http://schemas.microsoft.com/office/drawing/2014/main" id="{861F83F3-33BE-4014-A532-7CECA8CAE7BF}"/>
                </a:ext>
              </a:extLst>
            </p:cNvPr>
            <p:cNvCxnSpPr>
              <a:cxnSpLocks noChangeShapeType="1"/>
              <a:stCxn id="22546" idx="5"/>
              <a:endCxn id="22548" idx="0"/>
            </p:cNvCxnSpPr>
            <p:nvPr/>
          </p:nvCxnSpPr>
          <p:spPr bwMode="auto">
            <a:xfrm>
              <a:off x="3784" y="1660"/>
              <a:ext cx="71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16">
              <a:extLst>
                <a:ext uri="{FF2B5EF4-FFF2-40B4-BE49-F238E27FC236}">
                  <a16:creationId xmlns:a16="http://schemas.microsoft.com/office/drawing/2014/main" id="{C6B012E5-711E-4133-BA66-40D3263309A6}"/>
                </a:ext>
              </a:extLst>
            </p:cNvPr>
            <p:cNvCxnSpPr>
              <a:cxnSpLocks noChangeShapeType="1"/>
              <a:stCxn id="22547" idx="5"/>
              <a:endCxn id="22545" idx="1"/>
            </p:cNvCxnSpPr>
            <p:nvPr/>
          </p:nvCxnSpPr>
          <p:spPr bwMode="auto">
            <a:xfrm>
              <a:off x="4069" y="1251"/>
              <a:ext cx="92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4" name="Oval 17">
              <a:extLst>
                <a:ext uri="{FF2B5EF4-FFF2-40B4-BE49-F238E27FC236}">
                  <a16:creationId xmlns:a16="http://schemas.microsoft.com/office/drawing/2014/main" id="{4E7308AD-1BD9-48E9-AB43-48EC36B2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8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cxnSp>
          <p:nvCxnSpPr>
            <p:cNvPr id="22555" name="AutoShape 18">
              <a:extLst>
                <a:ext uri="{FF2B5EF4-FFF2-40B4-BE49-F238E27FC236}">
                  <a16:creationId xmlns:a16="http://schemas.microsoft.com/office/drawing/2014/main" id="{E78D7303-1FFF-4300-931E-9AC6D51B83EE}"/>
                </a:ext>
              </a:extLst>
            </p:cNvPr>
            <p:cNvCxnSpPr>
              <a:cxnSpLocks noChangeShapeType="1"/>
              <a:stCxn id="22543" idx="5"/>
              <a:endCxn id="22554" idx="1"/>
            </p:cNvCxnSpPr>
            <p:nvPr/>
          </p:nvCxnSpPr>
          <p:spPr bwMode="auto">
            <a:xfrm>
              <a:off x="4402" y="881"/>
              <a:ext cx="150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4" name="Text Box 19">
            <a:extLst>
              <a:ext uri="{FF2B5EF4-FFF2-40B4-BE49-F238E27FC236}">
                <a16:creationId xmlns:a16="http://schemas.microsoft.com/office/drawing/2014/main" id="{E4B8519E-3D1A-41A9-9606-0F4E3025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825750"/>
            <a:ext cx="197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Printing InOrder</a:t>
            </a:r>
          </a:p>
        </p:txBody>
      </p:sp>
      <p:sp>
        <p:nvSpPr>
          <p:cNvPr id="531476" name="Text Box 20">
            <a:extLst>
              <a:ext uri="{FF2B5EF4-FFF2-40B4-BE49-F238E27FC236}">
                <a16:creationId xmlns:a16="http://schemas.microsoft.com/office/drawing/2014/main" id="{37C00612-8656-4843-9F62-6E5B4E7A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171825"/>
            <a:ext cx="642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aaa</a:t>
            </a:r>
          </a:p>
        </p:txBody>
      </p:sp>
      <p:sp>
        <p:nvSpPr>
          <p:cNvPr id="531477" name="Text Box 21">
            <a:extLst>
              <a:ext uri="{FF2B5EF4-FFF2-40B4-BE49-F238E27FC236}">
                <a16:creationId xmlns:a16="http://schemas.microsoft.com/office/drawing/2014/main" id="{D981CB89-1FF4-4F1C-837C-CA700F11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559175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aab</a:t>
            </a:r>
          </a:p>
        </p:txBody>
      </p:sp>
      <p:sp>
        <p:nvSpPr>
          <p:cNvPr id="531478" name="Text Box 22">
            <a:extLst>
              <a:ext uri="{FF2B5EF4-FFF2-40B4-BE49-F238E27FC236}">
                <a16:creationId xmlns:a16="http://schemas.microsoft.com/office/drawing/2014/main" id="{DA4700AE-F553-44E6-929B-20FFC5E7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9052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</a:t>
            </a:r>
          </a:p>
        </p:txBody>
      </p:sp>
      <p:sp>
        <p:nvSpPr>
          <p:cNvPr id="531479" name="Text Box 23">
            <a:extLst>
              <a:ext uri="{FF2B5EF4-FFF2-40B4-BE49-F238E27FC236}">
                <a16:creationId xmlns:a16="http://schemas.microsoft.com/office/drawing/2014/main" id="{9966DC54-09D7-4E20-A472-9DD7A855C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265613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ab</a:t>
            </a:r>
          </a:p>
        </p:txBody>
      </p:sp>
      <p:sp>
        <p:nvSpPr>
          <p:cNvPr id="531480" name="Text Box 24">
            <a:extLst>
              <a:ext uri="{FF2B5EF4-FFF2-40B4-BE49-F238E27FC236}">
                <a16:creationId xmlns:a16="http://schemas.microsoft.com/office/drawing/2014/main" id="{4B41435C-CE9F-481E-90AD-BCEBC569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6402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</a:t>
            </a:r>
          </a:p>
        </p:txBody>
      </p:sp>
      <p:sp>
        <p:nvSpPr>
          <p:cNvPr id="531481" name="Text Box 25">
            <a:extLst>
              <a:ext uri="{FF2B5EF4-FFF2-40B4-BE49-F238E27FC236}">
                <a16:creationId xmlns:a16="http://schemas.microsoft.com/office/drawing/2014/main" id="{7AD5002B-5B26-46B9-B397-AEFB3BA8D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973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b</a:t>
            </a:r>
          </a:p>
        </p:txBody>
      </p:sp>
      <p:sp>
        <p:nvSpPr>
          <p:cNvPr id="531482" name="Text Box 26">
            <a:extLst>
              <a:ext uri="{FF2B5EF4-FFF2-40B4-BE49-F238E27FC236}">
                <a16:creationId xmlns:a16="http://schemas.microsoft.com/office/drawing/2014/main" id="{0422E55E-7953-4A6A-829F-4DA0A1A9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340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root</a:t>
            </a:r>
          </a:p>
        </p:txBody>
      </p:sp>
      <p:sp>
        <p:nvSpPr>
          <p:cNvPr id="22542" name="Rectangle 30">
            <a:extLst>
              <a:ext uri="{FF2B5EF4-FFF2-40B4-BE49-F238E27FC236}">
                <a16:creationId xmlns:a16="http://schemas.microsoft.com/office/drawing/2014/main" id="{357F117F-7DEB-443C-9718-58BD70AE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6072188"/>
            <a:ext cx="8183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latin typeface="Verdana" panose="020B0604030504040204" pitchFamily="34" charset="0"/>
              </a:rPr>
              <a:t>Computing a property of a node depends on the nodes below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6" grpId="0" autoUpdateAnimBg="0"/>
      <p:bldP spid="531477" grpId="0" autoUpdateAnimBg="0"/>
      <p:bldP spid="531478" grpId="0" autoUpdateAnimBg="0"/>
      <p:bldP spid="531479" grpId="0" autoUpdateAnimBg="0"/>
      <p:bldP spid="531480" grpId="0" autoUpdateAnimBg="0"/>
      <p:bldP spid="531481" grpId="0" autoUpdateAnimBg="0"/>
      <p:bldP spid="5314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2C1B406-BD17-4035-A035-8004BFA2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CFA061-80EE-469E-AB06-E74F2A6335CD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29A2397-90F7-412B-817C-10CD6D921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InOrder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E147025-37F7-4E18-8B93-31552A21F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change is that the root is processed </a:t>
            </a:r>
            <a:r>
              <a:rPr lang="en-US" altLang="en-US" i="1"/>
              <a:t>in</a:t>
            </a:r>
            <a:r>
              <a:rPr lang="en-US" altLang="en-US"/>
              <a:t> between the processing of its two subtrees </a:t>
            </a:r>
          </a:p>
        </p:txBody>
      </p:sp>
      <p:grpSp>
        <p:nvGrpSpPr>
          <p:cNvPr id="23557" name="Group 48">
            <a:extLst>
              <a:ext uri="{FF2B5EF4-FFF2-40B4-BE49-F238E27FC236}">
                <a16:creationId xmlns:a16="http://schemas.microsoft.com/office/drawing/2014/main" id="{1AE4339B-1FB5-4F76-83FE-277DF68ACB7A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3360738"/>
            <a:ext cx="2351087" cy="2492375"/>
            <a:chOff x="3300" y="642"/>
            <a:chExt cx="1481" cy="1570"/>
          </a:xfrm>
        </p:grpSpPr>
        <p:sp>
          <p:nvSpPr>
            <p:cNvPr id="23567" name="Oval 49">
              <a:extLst>
                <a:ext uri="{FF2B5EF4-FFF2-40B4-BE49-F238E27FC236}">
                  <a16:creationId xmlns:a16="http://schemas.microsoft.com/office/drawing/2014/main" id="{6664CD36-17B5-4B3F-ABD0-9F97127FD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642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root</a:t>
              </a:r>
            </a:p>
          </p:txBody>
        </p:sp>
        <p:sp>
          <p:nvSpPr>
            <p:cNvPr id="23568" name="Oval 50">
              <a:extLst>
                <a:ext uri="{FF2B5EF4-FFF2-40B4-BE49-F238E27FC236}">
                  <a16:creationId xmlns:a16="http://schemas.microsoft.com/office/drawing/2014/main" id="{4BFC593F-B624-47C2-97FB-84FAE13CB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2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aaa</a:t>
              </a:r>
            </a:p>
          </p:txBody>
        </p:sp>
        <p:sp>
          <p:nvSpPr>
            <p:cNvPr id="23569" name="Oval 51">
              <a:extLst>
                <a:ext uri="{FF2B5EF4-FFF2-40B4-BE49-F238E27FC236}">
                  <a16:creationId xmlns:a16="http://schemas.microsoft.com/office/drawing/2014/main" id="{DFB8FD3F-C02F-42B1-A6E8-6DE6AD926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41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ab</a:t>
              </a:r>
            </a:p>
          </p:txBody>
        </p:sp>
        <p:sp>
          <p:nvSpPr>
            <p:cNvPr id="23570" name="Oval 52">
              <a:extLst>
                <a:ext uri="{FF2B5EF4-FFF2-40B4-BE49-F238E27FC236}">
                  <a16:creationId xmlns:a16="http://schemas.microsoft.com/office/drawing/2014/main" id="{824F8224-6E03-42F7-B194-1F643E96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421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</a:t>
              </a:r>
            </a:p>
          </p:txBody>
        </p:sp>
        <p:sp>
          <p:nvSpPr>
            <p:cNvPr id="23571" name="Oval 53">
              <a:extLst>
                <a:ext uri="{FF2B5EF4-FFF2-40B4-BE49-F238E27FC236}">
                  <a16:creationId xmlns:a16="http://schemas.microsoft.com/office/drawing/2014/main" id="{CFF919AE-6323-41E5-BDF5-F8F42F56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012"/>
              <a:ext cx="269" cy="28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23572" name="Oval 54">
              <a:extLst>
                <a:ext uri="{FF2B5EF4-FFF2-40B4-BE49-F238E27FC236}">
                  <a16:creationId xmlns:a16="http://schemas.microsoft.com/office/drawing/2014/main" id="{E4743EED-CFDF-478C-A7B6-9D888F578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933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aab</a:t>
              </a:r>
            </a:p>
          </p:txBody>
        </p:sp>
        <p:cxnSp>
          <p:nvCxnSpPr>
            <p:cNvPr id="23573" name="AutoShape 55">
              <a:extLst>
                <a:ext uri="{FF2B5EF4-FFF2-40B4-BE49-F238E27FC236}">
                  <a16:creationId xmlns:a16="http://schemas.microsoft.com/office/drawing/2014/main" id="{5AA8655C-8A0B-4F40-8659-B02FDBE9A92E}"/>
                </a:ext>
              </a:extLst>
            </p:cNvPr>
            <p:cNvCxnSpPr>
              <a:cxnSpLocks noChangeShapeType="1"/>
              <a:stCxn id="23567" idx="3"/>
              <a:endCxn id="23571" idx="7"/>
            </p:cNvCxnSpPr>
            <p:nvPr/>
          </p:nvCxnSpPr>
          <p:spPr bwMode="auto">
            <a:xfrm flipH="1">
              <a:off x="4069" y="881"/>
              <a:ext cx="143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56">
              <a:extLst>
                <a:ext uri="{FF2B5EF4-FFF2-40B4-BE49-F238E27FC236}">
                  <a16:creationId xmlns:a16="http://schemas.microsoft.com/office/drawing/2014/main" id="{825C3E06-3411-4244-81B0-6143330A5B48}"/>
                </a:ext>
              </a:extLst>
            </p:cNvPr>
            <p:cNvCxnSpPr>
              <a:cxnSpLocks noChangeShapeType="1"/>
              <a:stCxn id="23571" idx="3"/>
              <a:endCxn id="23570" idx="7"/>
            </p:cNvCxnSpPr>
            <p:nvPr/>
          </p:nvCxnSpPr>
          <p:spPr bwMode="auto">
            <a:xfrm flipH="1">
              <a:off x="3784" y="1251"/>
              <a:ext cx="95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57">
              <a:extLst>
                <a:ext uri="{FF2B5EF4-FFF2-40B4-BE49-F238E27FC236}">
                  <a16:creationId xmlns:a16="http://schemas.microsoft.com/office/drawing/2014/main" id="{7C984AAB-D42A-431F-8252-3EADF63C463D}"/>
                </a:ext>
              </a:extLst>
            </p:cNvPr>
            <p:cNvCxnSpPr>
              <a:cxnSpLocks noChangeShapeType="1"/>
              <a:stCxn id="23570" idx="3"/>
            </p:cNvCxnSpPr>
            <p:nvPr/>
          </p:nvCxnSpPr>
          <p:spPr bwMode="auto">
            <a:xfrm flipH="1">
              <a:off x="3495" y="1660"/>
              <a:ext cx="99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58">
              <a:extLst>
                <a:ext uri="{FF2B5EF4-FFF2-40B4-BE49-F238E27FC236}">
                  <a16:creationId xmlns:a16="http://schemas.microsoft.com/office/drawing/2014/main" id="{FD20E72D-E546-4E59-ADD5-88ADA674266E}"/>
                </a:ext>
              </a:extLst>
            </p:cNvPr>
            <p:cNvCxnSpPr>
              <a:cxnSpLocks noChangeShapeType="1"/>
              <a:stCxn id="23570" idx="5"/>
              <a:endCxn id="23572" idx="0"/>
            </p:cNvCxnSpPr>
            <p:nvPr/>
          </p:nvCxnSpPr>
          <p:spPr bwMode="auto">
            <a:xfrm>
              <a:off x="3784" y="1660"/>
              <a:ext cx="71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7" name="AutoShape 59">
              <a:extLst>
                <a:ext uri="{FF2B5EF4-FFF2-40B4-BE49-F238E27FC236}">
                  <a16:creationId xmlns:a16="http://schemas.microsoft.com/office/drawing/2014/main" id="{5365F4CD-40A4-44D1-8164-A1D78BC95683}"/>
                </a:ext>
              </a:extLst>
            </p:cNvPr>
            <p:cNvCxnSpPr>
              <a:cxnSpLocks noChangeShapeType="1"/>
              <a:stCxn id="23571" idx="5"/>
              <a:endCxn id="23569" idx="1"/>
            </p:cNvCxnSpPr>
            <p:nvPr/>
          </p:nvCxnSpPr>
          <p:spPr bwMode="auto">
            <a:xfrm>
              <a:off x="4069" y="1251"/>
              <a:ext cx="92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8" name="Oval 60">
              <a:extLst>
                <a:ext uri="{FF2B5EF4-FFF2-40B4-BE49-F238E27FC236}">
                  <a16:creationId xmlns:a16="http://schemas.microsoft.com/office/drawing/2014/main" id="{28C66E50-917E-4B34-ABCB-6227C610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8"/>
              <a:ext cx="269" cy="27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cxnSp>
          <p:nvCxnSpPr>
            <p:cNvPr id="23579" name="AutoShape 61">
              <a:extLst>
                <a:ext uri="{FF2B5EF4-FFF2-40B4-BE49-F238E27FC236}">
                  <a16:creationId xmlns:a16="http://schemas.microsoft.com/office/drawing/2014/main" id="{5454BADA-1F5A-43D0-AD2F-E01DEFADB723}"/>
                </a:ext>
              </a:extLst>
            </p:cNvPr>
            <p:cNvCxnSpPr>
              <a:cxnSpLocks noChangeShapeType="1"/>
              <a:stCxn id="23567" idx="5"/>
              <a:endCxn id="23578" idx="1"/>
            </p:cNvCxnSpPr>
            <p:nvPr/>
          </p:nvCxnSpPr>
          <p:spPr bwMode="auto">
            <a:xfrm>
              <a:off x="4402" y="881"/>
              <a:ext cx="150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8" name="Text Box 62">
            <a:extLst>
              <a:ext uri="{FF2B5EF4-FFF2-40B4-BE49-F238E27FC236}">
                <a16:creationId xmlns:a16="http://schemas.microsoft.com/office/drawing/2014/main" id="{918C9801-DCAA-4B86-8196-F3DBF658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3282950"/>
            <a:ext cx="197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Printing InOrder</a:t>
            </a:r>
          </a:p>
        </p:txBody>
      </p:sp>
      <p:sp>
        <p:nvSpPr>
          <p:cNvPr id="530495" name="Text Box 63">
            <a:extLst>
              <a:ext uri="{FF2B5EF4-FFF2-40B4-BE49-F238E27FC236}">
                <a16:creationId xmlns:a16="http://schemas.microsoft.com/office/drawing/2014/main" id="{4872FA31-24E8-4C68-A1FE-62D896FE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3629025"/>
            <a:ext cx="642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aaa</a:t>
            </a:r>
          </a:p>
        </p:txBody>
      </p:sp>
      <p:sp>
        <p:nvSpPr>
          <p:cNvPr id="530496" name="Text Box 64">
            <a:extLst>
              <a:ext uri="{FF2B5EF4-FFF2-40B4-BE49-F238E27FC236}">
                <a16:creationId xmlns:a16="http://schemas.microsoft.com/office/drawing/2014/main" id="{5D8FBA07-CD7C-485C-B6AA-89F81B70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4016375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</a:t>
            </a:r>
          </a:p>
        </p:txBody>
      </p:sp>
      <p:sp>
        <p:nvSpPr>
          <p:cNvPr id="530497" name="Text Box 65">
            <a:extLst>
              <a:ext uri="{FF2B5EF4-FFF2-40B4-BE49-F238E27FC236}">
                <a16:creationId xmlns:a16="http://schemas.microsoft.com/office/drawing/2014/main" id="{AE2C17FE-8B73-4A10-BBFE-4CF993E9B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4362450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aab</a:t>
            </a:r>
          </a:p>
        </p:txBody>
      </p:sp>
      <p:sp>
        <p:nvSpPr>
          <p:cNvPr id="530498" name="Text Box 66">
            <a:extLst>
              <a:ext uri="{FF2B5EF4-FFF2-40B4-BE49-F238E27FC236}">
                <a16:creationId xmlns:a16="http://schemas.microsoft.com/office/drawing/2014/main" id="{57C55E10-FFC6-4E5B-84BA-21EB916A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4722813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</a:t>
            </a:r>
          </a:p>
        </p:txBody>
      </p:sp>
      <p:sp>
        <p:nvSpPr>
          <p:cNvPr id="530499" name="Text Box 67">
            <a:extLst>
              <a:ext uri="{FF2B5EF4-FFF2-40B4-BE49-F238E27FC236}">
                <a16:creationId xmlns:a16="http://schemas.microsoft.com/office/drawing/2014/main" id="{862160C8-A84C-4EAD-9891-485E3A8F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50974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ab</a:t>
            </a:r>
          </a:p>
        </p:txBody>
      </p:sp>
      <p:sp>
        <p:nvSpPr>
          <p:cNvPr id="530500" name="Text Box 68">
            <a:extLst>
              <a:ext uri="{FF2B5EF4-FFF2-40B4-BE49-F238E27FC236}">
                <a16:creationId xmlns:a16="http://schemas.microsoft.com/office/drawing/2014/main" id="{EA595726-7116-43CE-8C80-D32DEAD9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5430838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root</a:t>
            </a:r>
          </a:p>
        </p:txBody>
      </p:sp>
      <p:sp>
        <p:nvSpPr>
          <p:cNvPr id="530501" name="Text Box 69">
            <a:extLst>
              <a:ext uri="{FF2B5EF4-FFF2-40B4-BE49-F238E27FC236}">
                <a16:creationId xmlns:a16="http://schemas.microsoft.com/office/drawing/2014/main" id="{1E2E2834-C9AA-4C98-9A33-7CB4549C7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5791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 (PCL6)" pitchFamily="34" charset="0"/>
              </a:rPr>
              <a:t>b</a:t>
            </a:r>
          </a:p>
        </p:txBody>
      </p:sp>
      <p:sp>
        <p:nvSpPr>
          <p:cNvPr id="23566" name="Rectangle 70">
            <a:extLst>
              <a:ext uri="{FF2B5EF4-FFF2-40B4-BE49-F238E27FC236}">
                <a16:creationId xmlns:a16="http://schemas.microsoft.com/office/drawing/2014/main" id="{D4F179DE-617D-46C0-ADDC-5AB44704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926138"/>
            <a:ext cx="5646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latin typeface="Verdana" panose="020B0604030504040204" pitchFamily="34" charset="0"/>
              </a:rPr>
              <a:t>Why?  Useful for searching in ordered trees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5" grpId="0" autoUpdateAnimBg="0"/>
      <p:bldP spid="530496" grpId="0" autoUpdateAnimBg="0"/>
      <p:bldP spid="530497" grpId="0" autoUpdateAnimBg="0"/>
      <p:bldP spid="530498" grpId="0" autoUpdateAnimBg="0"/>
      <p:bldP spid="530499" grpId="0" autoUpdateAnimBg="0"/>
      <p:bldP spid="530500" grpId="0" autoUpdateAnimBg="0"/>
      <p:bldP spid="5305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24261A0-801A-4EE5-A711-E094B5BB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EF5A7B-4CF5-416F-8100-F768D7F7E24E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6257255-BB13-412B-828A-3B588EF5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8" y="731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81BC698-D6D4-413E-816A-03EB777B0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2328863"/>
            <a:ext cx="7781925" cy="270351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Parent / Child</a:t>
            </a:r>
          </a:p>
          <a:p>
            <a:pPr lvl="1" eaLnBrk="1" hangingPunct="1"/>
            <a:r>
              <a:rPr lang="en-US" altLang="en-US"/>
              <a:t>The parent of a node is the node linked above it</a:t>
            </a:r>
          </a:p>
          <a:p>
            <a:pPr lvl="1" eaLnBrk="1" hangingPunct="1"/>
            <a:r>
              <a:rPr lang="en-US" altLang="en-US"/>
              <a:t>If node u is the parent of node v, then v is the child of u</a:t>
            </a:r>
          </a:p>
          <a:p>
            <a:pPr lvl="1" eaLnBrk="1" hangingPunct="1"/>
            <a:r>
              <a:rPr lang="en-US" altLang="en-US"/>
              <a:t>Except for the root (no parent), every node has exactly one parent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D3F07217-2376-4EB9-9F5B-78F97764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468017" name="Group 49">
            <a:extLst>
              <a:ext uri="{FF2B5EF4-FFF2-40B4-BE49-F238E27FC236}">
                <a16:creationId xmlns:a16="http://schemas.microsoft.com/office/drawing/2014/main" id="{8701A1BF-9E1E-42D2-88DF-363191A0A4D6}"/>
              </a:ext>
            </a:extLst>
          </p:cNvPr>
          <p:cNvGrpSpPr>
            <a:grpSpLocks/>
          </p:cNvGrpSpPr>
          <p:nvPr/>
        </p:nvGrpSpPr>
        <p:grpSpPr bwMode="auto">
          <a:xfrm>
            <a:off x="5583238" y="4378325"/>
            <a:ext cx="1835150" cy="2074863"/>
            <a:chOff x="1822" y="2083"/>
            <a:chExt cx="1156" cy="1307"/>
          </a:xfrm>
        </p:grpSpPr>
        <p:cxnSp>
          <p:nvCxnSpPr>
            <p:cNvPr id="5127" name="AutoShape 27">
              <a:extLst>
                <a:ext uri="{FF2B5EF4-FFF2-40B4-BE49-F238E27FC236}">
                  <a16:creationId xmlns:a16="http://schemas.microsoft.com/office/drawing/2014/main" id="{8C5B613F-86DB-45B8-BA57-BDA86279100D}"/>
                </a:ext>
              </a:extLst>
            </p:cNvPr>
            <p:cNvCxnSpPr>
              <a:cxnSpLocks noChangeShapeType="1"/>
              <a:stCxn id="5132" idx="3"/>
            </p:cNvCxnSpPr>
            <p:nvPr/>
          </p:nvCxnSpPr>
          <p:spPr bwMode="auto">
            <a:xfrm flipH="1">
              <a:off x="1975" y="3007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28" name="Group 48">
              <a:extLst>
                <a:ext uri="{FF2B5EF4-FFF2-40B4-BE49-F238E27FC236}">
                  <a16:creationId xmlns:a16="http://schemas.microsoft.com/office/drawing/2014/main" id="{B22AB9F8-0FD7-4977-899F-73FFE6387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2" y="2083"/>
              <a:ext cx="1156" cy="1307"/>
              <a:chOff x="1822" y="2083"/>
              <a:chExt cx="1156" cy="1307"/>
            </a:xfrm>
          </p:grpSpPr>
          <p:sp>
            <p:nvSpPr>
              <p:cNvPr id="5129" name="Oval 19">
                <a:extLst>
                  <a:ext uri="{FF2B5EF4-FFF2-40B4-BE49-F238E27FC236}">
                    <a16:creationId xmlns:a16="http://schemas.microsoft.com/office/drawing/2014/main" id="{C27FC9F2-0BE5-47C7-A200-17C4C1DC4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300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30" name="Oval 20">
                <a:extLst>
                  <a:ext uri="{FF2B5EF4-FFF2-40B4-BE49-F238E27FC236}">
                    <a16:creationId xmlns:a16="http://schemas.microsoft.com/office/drawing/2014/main" id="{8837DA6E-0D62-4BF2-B6A5-A4D1D30D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9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31" name="Oval 21">
                <a:extLst>
                  <a:ext uri="{FF2B5EF4-FFF2-40B4-BE49-F238E27FC236}">
                    <a16:creationId xmlns:a16="http://schemas.microsoft.com/office/drawing/2014/main" id="{2E84E71E-C494-444D-B368-73AAA70F8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835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32" name="Oval 22">
                <a:extLst>
                  <a:ext uri="{FF2B5EF4-FFF2-40B4-BE49-F238E27FC236}">
                    <a16:creationId xmlns:a16="http://schemas.microsoft.com/office/drawing/2014/main" id="{C442BDF0-3E1B-4CEE-B283-EC02A5F65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841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33" name="Oval 23">
                <a:extLst>
                  <a:ext uri="{FF2B5EF4-FFF2-40B4-BE49-F238E27FC236}">
                    <a16:creationId xmlns:a16="http://schemas.microsoft.com/office/drawing/2014/main" id="{FD2FC594-D330-47F4-9347-A4939176E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557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34" name="Oval 24">
                <a:extLst>
                  <a:ext uri="{FF2B5EF4-FFF2-40B4-BE49-F238E27FC236}">
                    <a16:creationId xmlns:a16="http://schemas.microsoft.com/office/drawing/2014/main" id="{7C38FF5C-8E01-49F9-84DA-4711A6AA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196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5135" name="AutoShape 25">
                <a:extLst>
                  <a:ext uri="{FF2B5EF4-FFF2-40B4-BE49-F238E27FC236}">
                    <a16:creationId xmlns:a16="http://schemas.microsoft.com/office/drawing/2014/main" id="{C743013C-808F-4849-9651-4D3D4438CBC3}"/>
                  </a:ext>
                </a:extLst>
              </p:cNvPr>
              <p:cNvCxnSpPr>
                <a:cxnSpLocks noChangeShapeType="1"/>
                <a:stCxn id="5129" idx="3"/>
                <a:endCxn id="5133" idx="7"/>
              </p:cNvCxnSpPr>
              <p:nvPr/>
            </p:nvCxnSpPr>
            <p:spPr bwMode="auto">
              <a:xfrm flipH="1">
                <a:off x="2422" y="2466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6" name="AutoShape 26">
                <a:extLst>
                  <a:ext uri="{FF2B5EF4-FFF2-40B4-BE49-F238E27FC236}">
                    <a16:creationId xmlns:a16="http://schemas.microsoft.com/office/drawing/2014/main" id="{A1C55B0B-C079-4918-81E8-FF52F8BEDAE8}"/>
                  </a:ext>
                </a:extLst>
              </p:cNvPr>
              <p:cNvCxnSpPr>
                <a:cxnSpLocks noChangeShapeType="1"/>
                <a:stCxn id="5133" idx="3"/>
                <a:endCxn id="5132" idx="7"/>
              </p:cNvCxnSpPr>
              <p:nvPr/>
            </p:nvCxnSpPr>
            <p:spPr bwMode="auto">
              <a:xfrm flipH="1">
                <a:off x="2200" y="2723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7" name="AutoShape 28">
                <a:extLst>
                  <a:ext uri="{FF2B5EF4-FFF2-40B4-BE49-F238E27FC236}">
                    <a16:creationId xmlns:a16="http://schemas.microsoft.com/office/drawing/2014/main" id="{39EBA8AD-DDF1-433C-AEF1-6E3D3A3DA244}"/>
                  </a:ext>
                </a:extLst>
              </p:cNvPr>
              <p:cNvCxnSpPr>
                <a:cxnSpLocks noChangeShapeType="1"/>
                <a:stCxn id="5132" idx="5"/>
                <a:endCxn id="5134" idx="0"/>
              </p:cNvCxnSpPr>
              <p:nvPr/>
            </p:nvCxnSpPr>
            <p:spPr bwMode="auto">
              <a:xfrm>
                <a:off x="2200" y="3007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8" name="AutoShape 29">
                <a:extLst>
                  <a:ext uri="{FF2B5EF4-FFF2-40B4-BE49-F238E27FC236}">
                    <a16:creationId xmlns:a16="http://schemas.microsoft.com/office/drawing/2014/main" id="{FF5719DC-E357-4F54-A15C-056620B59318}"/>
                  </a:ext>
                </a:extLst>
              </p:cNvPr>
              <p:cNvCxnSpPr>
                <a:cxnSpLocks noChangeShapeType="1"/>
                <a:stCxn id="5133" idx="5"/>
                <a:endCxn id="5131" idx="1"/>
              </p:cNvCxnSpPr>
              <p:nvPr/>
            </p:nvCxnSpPr>
            <p:spPr bwMode="auto">
              <a:xfrm>
                <a:off x="2422" y="2723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39" name="Oval 30">
                <a:extLst>
                  <a:ext uri="{FF2B5EF4-FFF2-40B4-BE49-F238E27FC236}">
                    <a16:creationId xmlns:a16="http://schemas.microsoft.com/office/drawing/2014/main" id="{816E7F53-0155-486B-8536-2BAFCAEAC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526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5140" name="AutoShape 31">
                <a:extLst>
                  <a:ext uri="{FF2B5EF4-FFF2-40B4-BE49-F238E27FC236}">
                    <a16:creationId xmlns:a16="http://schemas.microsoft.com/office/drawing/2014/main" id="{DA8E7884-A609-413C-9963-19234C3183E7}"/>
                  </a:ext>
                </a:extLst>
              </p:cNvPr>
              <p:cNvCxnSpPr>
                <a:cxnSpLocks noChangeShapeType="1"/>
                <a:endCxn id="5139" idx="1"/>
              </p:cNvCxnSpPr>
              <p:nvPr/>
            </p:nvCxnSpPr>
            <p:spPr bwMode="auto">
              <a:xfrm>
                <a:off x="2708" y="2458"/>
                <a:ext cx="91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41" name="Text Box 46">
                <a:extLst>
                  <a:ext uri="{FF2B5EF4-FFF2-40B4-BE49-F238E27FC236}">
                    <a16:creationId xmlns:a16="http://schemas.microsoft.com/office/drawing/2014/main" id="{CCC55A3F-1994-4C34-AEF4-78335A842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4" y="2083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Verdana" panose="020B0604030504040204" pitchFamily="34" charset="0"/>
                  </a:rPr>
                  <a:t>u</a:t>
                </a:r>
              </a:p>
            </p:txBody>
          </p:sp>
          <p:sp>
            <p:nvSpPr>
              <p:cNvPr id="5142" name="Text Box 47">
                <a:extLst>
                  <a:ext uri="{FF2B5EF4-FFF2-40B4-BE49-F238E27FC236}">
                    <a16:creationId xmlns:a16="http://schemas.microsoft.com/office/drawing/2014/main" id="{5530D11C-FF5C-4F58-813F-B5C9260B9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1" y="2358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Verdana" panose="020B0604030504040204" pitchFamily="34" charset="0"/>
                  </a:rPr>
                  <a:t>v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872A06-A95E-450A-A008-B0E192B7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574B99-C6F0-4736-93DA-E724D889A6B4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9B87C3E-80D5-4D51-B24E-E6AC47544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7445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12B47C6-F470-42F6-8631-9387F1041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2301875"/>
            <a:ext cx="7781925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Siblings</a:t>
            </a:r>
          </a:p>
          <a:p>
            <a:pPr lvl="1" eaLnBrk="1" hangingPunct="1"/>
            <a:r>
              <a:rPr lang="en-US" altLang="en-US"/>
              <a:t>Two nodes that are children of the same parent.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1CA1C480-2F2B-4F64-B729-9C60C969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512031" name="Group 31">
            <a:extLst>
              <a:ext uri="{FF2B5EF4-FFF2-40B4-BE49-F238E27FC236}">
                <a16:creationId xmlns:a16="http://schemas.microsoft.com/office/drawing/2014/main" id="{00B07CC7-9542-4BFF-8217-722EF010DC71}"/>
              </a:ext>
            </a:extLst>
          </p:cNvPr>
          <p:cNvGrpSpPr>
            <a:grpSpLocks/>
          </p:cNvGrpSpPr>
          <p:nvPr/>
        </p:nvGrpSpPr>
        <p:grpSpPr bwMode="auto">
          <a:xfrm>
            <a:off x="3375025" y="3416300"/>
            <a:ext cx="1835150" cy="1730375"/>
            <a:chOff x="1838" y="1774"/>
            <a:chExt cx="1156" cy="1090"/>
          </a:xfrm>
        </p:grpSpPr>
        <p:sp>
          <p:nvSpPr>
            <p:cNvPr id="6151" name="Oval 18">
              <a:extLst>
                <a:ext uri="{FF2B5EF4-FFF2-40B4-BE49-F238E27FC236}">
                  <a16:creationId xmlns:a16="http://schemas.microsoft.com/office/drawing/2014/main" id="{212AD0AA-230A-4368-BEFE-B23F7DF7F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774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2" name="Oval 19">
              <a:extLst>
                <a:ext uri="{FF2B5EF4-FFF2-40B4-BE49-F238E27FC236}">
                  <a16:creationId xmlns:a16="http://schemas.microsoft.com/office/drawing/2014/main" id="{BF898ED0-1E16-47B1-BB2C-851BDF20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663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3" name="Oval 20">
              <a:extLst>
                <a:ext uri="{FF2B5EF4-FFF2-40B4-BE49-F238E27FC236}">
                  <a16:creationId xmlns:a16="http://schemas.microsoft.com/office/drawing/2014/main" id="{F1FFFEE7-5E57-4699-BCA1-967E6043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230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4" name="Oval 21">
              <a:extLst>
                <a:ext uri="{FF2B5EF4-FFF2-40B4-BE49-F238E27FC236}">
                  <a16:creationId xmlns:a16="http://schemas.microsoft.com/office/drawing/2014/main" id="{96D16B16-9945-4256-8CB5-27E0FAFEC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315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5" name="Oval 22">
              <a:extLst>
                <a:ext uri="{FF2B5EF4-FFF2-40B4-BE49-F238E27FC236}">
                  <a16:creationId xmlns:a16="http://schemas.microsoft.com/office/drawing/2014/main" id="{2D5191B8-8BD4-49A6-A565-DC0804A6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2031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6" name="Oval 23">
              <a:extLst>
                <a:ext uri="{FF2B5EF4-FFF2-40B4-BE49-F238E27FC236}">
                  <a16:creationId xmlns:a16="http://schemas.microsoft.com/office/drawing/2014/main" id="{9673FF0B-7C7E-4D1A-8BCC-E56E47A8C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670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157" name="AutoShape 24">
              <a:extLst>
                <a:ext uri="{FF2B5EF4-FFF2-40B4-BE49-F238E27FC236}">
                  <a16:creationId xmlns:a16="http://schemas.microsoft.com/office/drawing/2014/main" id="{5DEC3DA6-4ADC-4F5E-97FA-D4B4E744B6E7}"/>
                </a:ext>
              </a:extLst>
            </p:cNvPr>
            <p:cNvCxnSpPr>
              <a:cxnSpLocks noChangeShapeType="1"/>
              <a:stCxn id="6151" idx="3"/>
              <a:endCxn id="6155" idx="7"/>
            </p:cNvCxnSpPr>
            <p:nvPr/>
          </p:nvCxnSpPr>
          <p:spPr bwMode="auto">
            <a:xfrm flipH="1">
              <a:off x="2438" y="1940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25">
              <a:extLst>
                <a:ext uri="{FF2B5EF4-FFF2-40B4-BE49-F238E27FC236}">
                  <a16:creationId xmlns:a16="http://schemas.microsoft.com/office/drawing/2014/main" id="{7A2C5AD9-F8EA-44DE-859F-F62A5FA11CCB}"/>
                </a:ext>
              </a:extLst>
            </p:cNvPr>
            <p:cNvCxnSpPr>
              <a:cxnSpLocks noChangeShapeType="1"/>
              <a:stCxn id="6155" idx="3"/>
              <a:endCxn id="6154" idx="7"/>
            </p:cNvCxnSpPr>
            <p:nvPr/>
          </p:nvCxnSpPr>
          <p:spPr bwMode="auto">
            <a:xfrm flipH="1">
              <a:off x="2216" y="2197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AutoShape 26">
              <a:extLst>
                <a:ext uri="{FF2B5EF4-FFF2-40B4-BE49-F238E27FC236}">
                  <a16:creationId xmlns:a16="http://schemas.microsoft.com/office/drawing/2014/main" id="{D3410F48-7811-41D9-8288-C0D1135E3E2A}"/>
                </a:ext>
              </a:extLst>
            </p:cNvPr>
            <p:cNvCxnSpPr>
              <a:cxnSpLocks noChangeShapeType="1"/>
              <a:stCxn id="6154" idx="3"/>
            </p:cNvCxnSpPr>
            <p:nvPr/>
          </p:nvCxnSpPr>
          <p:spPr bwMode="auto">
            <a:xfrm flipH="1">
              <a:off x="1991" y="2481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AutoShape 27">
              <a:extLst>
                <a:ext uri="{FF2B5EF4-FFF2-40B4-BE49-F238E27FC236}">
                  <a16:creationId xmlns:a16="http://schemas.microsoft.com/office/drawing/2014/main" id="{E333CFA4-7D2F-42A3-8A92-737880C7C6A2}"/>
                </a:ext>
              </a:extLst>
            </p:cNvPr>
            <p:cNvCxnSpPr>
              <a:cxnSpLocks noChangeShapeType="1"/>
              <a:stCxn id="6154" idx="5"/>
              <a:endCxn id="6156" idx="0"/>
            </p:cNvCxnSpPr>
            <p:nvPr/>
          </p:nvCxnSpPr>
          <p:spPr bwMode="auto">
            <a:xfrm>
              <a:off x="2216" y="2481"/>
              <a:ext cx="55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AutoShape 28">
              <a:extLst>
                <a:ext uri="{FF2B5EF4-FFF2-40B4-BE49-F238E27FC236}">
                  <a16:creationId xmlns:a16="http://schemas.microsoft.com/office/drawing/2014/main" id="{1CE637CC-DE95-45CF-AEBC-AF062A961D5A}"/>
                </a:ext>
              </a:extLst>
            </p:cNvPr>
            <p:cNvCxnSpPr>
              <a:cxnSpLocks noChangeShapeType="1"/>
              <a:stCxn id="6155" idx="5"/>
              <a:endCxn id="6153" idx="1"/>
            </p:cNvCxnSpPr>
            <p:nvPr/>
          </p:nvCxnSpPr>
          <p:spPr bwMode="auto">
            <a:xfrm>
              <a:off x="2438" y="2197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2" name="Oval 29">
              <a:extLst>
                <a:ext uri="{FF2B5EF4-FFF2-40B4-BE49-F238E27FC236}">
                  <a16:creationId xmlns:a16="http://schemas.microsoft.com/office/drawing/2014/main" id="{8B5A6382-CD75-4AC5-BB95-ED8822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00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163" name="AutoShape 30">
              <a:extLst>
                <a:ext uri="{FF2B5EF4-FFF2-40B4-BE49-F238E27FC236}">
                  <a16:creationId xmlns:a16="http://schemas.microsoft.com/office/drawing/2014/main" id="{4443F5CA-F9B4-4898-8FE8-C5738693B928}"/>
                </a:ext>
              </a:extLst>
            </p:cNvPr>
            <p:cNvCxnSpPr>
              <a:cxnSpLocks noChangeShapeType="1"/>
              <a:endCxn id="6162" idx="1"/>
            </p:cNvCxnSpPr>
            <p:nvPr/>
          </p:nvCxnSpPr>
          <p:spPr bwMode="auto">
            <a:xfrm>
              <a:off x="2724" y="1932"/>
              <a:ext cx="91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FADA596-ECED-473B-A93B-B71E3937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91D7E6-7393-4E42-8E6A-517985FD3AA1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6870103-689B-45B9-97EE-C288B3339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5" y="758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C5DD297-570A-416D-A727-1FE61906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2328863"/>
            <a:ext cx="7781925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Leaf (External node)</a:t>
            </a:r>
          </a:p>
          <a:p>
            <a:pPr lvl="1" eaLnBrk="1" hangingPunct="1"/>
            <a:r>
              <a:rPr lang="en-US" altLang="en-US"/>
              <a:t>A node is a leaf if it has no children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C6E2415D-12F5-4C83-BF06-2900EC2D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520210" name="Group 18">
            <a:extLst>
              <a:ext uri="{FF2B5EF4-FFF2-40B4-BE49-F238E27FC236}">
                <a16:creationId xmlns:a16="http://schemas.microsoft.com/office/drawing/2014/main" id="{1360E8A4-0A6F-42C3-A2AB-BFBBC19834C1}"/>
              </a:ext>
            </a:extLst>
          </p:cNvPr>
          <p:cNvGrpSpPr>
            <a:grpSpLocks/>
          </p:cNvGrpSpPr>
          <p:nvPr/>
        </p:nvGrpSpPr>
        <p:grpSpPr bwMode="auto">
          <a:xfrm>
            <a:off x="3125788" y="3408363"/>
            <a:ext cx="1835150" cy="1730375"/>
            <a:chOff x="1911" y="1966"/>
            <a:chExt cx="1156" cy="1090"/>
          </a:xfrm>
        </p:grpSpPr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D391E657-0A64-41A8-9C55-247D9AC3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6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FB9D0893-0A01-4366-8DC8-7719087C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855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28D3539F-837F-4B44-BF54-2AEB7608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501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60C16818-9DFC-4B51-961D-631E133FA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2507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DF596523-EB13-4F02-B6DC-AAE25C74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23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id="{B4C06752-1BF7-4B78-ABF7-3CAFF96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862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81" name="AutoShape 11">
              <a:extLst>
                <a:ext uri="{FF2B5EF4-FFF2-40B4-BE49-F238E27FC236}">
                  <a16:creationId xmlns:a16="http://schemas.microsoft.com/office/drawing/2014/main" id="{04F05D8D-0E2A-4A35-AF86-EB4114D35530}"/>
                </a:ext>
              </a:extLst>
            </p:cNvPr>
            <p:cNvCxnSpPr>
              <a:cxnSpLocks noChangeShapeType="1"/>
              <a:stCxn id="7175" idx="3"/>
              <a:endCxn id="7179" idx="7"/>
            </p:cNvCxnSpPr>
            <p:nvPr/>
          </p:nvCxnSpPr>
          <p:spPr bwMode="auto">
            <a:xfrm flipH="1">
              <a:off x="2511" y="2132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2" name="AutoShape 12">
              <a:extLst>
                <a:ext uri="{FF2B5EF4-FFF2-40B4-BE49-F238E27FC236}">
                  <a16:creationId xmlns:a16="http://schemas.microsoft.com/office/drawing/2014/main" id="{6FB36019-71C8-44C4-AAE7-5B0C37D3968A}"/>
                </a:ext>
              </a:extLst>
            </p:cNvPr>
            <p:cNvCxnSpPr>
              <a:cxnSpLocks noChangeShapeType="1"/>
              <a:stCxn id="7179" idx="3"/>
              <a:endCxn id="7178" idx="7"/>
            </p:cNvCxnSpPr>
            <p:nvPr/>
          </p:nvCxnSpPr>
          <p:spPr bwMode="auto">
            <a:xfrm flipH="1">
              <a:off x="2289" y="2389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3" name="AutoShape 13">
              <a:extLst>
                <a:ext uri="{FF2B5EF4-FFF2-40B4-BE49-F238E27FC236}">
                  <a16:creationId xmlns:a16="http://schemas.microsoft.com/office/drawing/2014/main" id="{9B19B30D-CDDD-40FE-A4A8-8A0955C09D36}"/>
                </a:ext>
              </a:extLst>
            </p:cNvPr>
            <p:cNvCxnSpPr>
              <a:cxnSpLocks noChangeShapeType="1"/>
              <a:stCxn id="7178" idx="3"/>
            </p:cNvCxnSpPr>
            <p:nvPr/>
          </p:nvCxnSpPr>
          <p:spPr bwMode="auto">
            <a:xfrm flipH="1">
              <a:off x="2064" y="2673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14">
              <a:extLst>
                <a:ext uri="{FF2B5EF4-FFF2-40B4-BE49-F238E27FC236}">
                  <a16:creationId xmlns:a16="http://schemas.microsoft.com/office/drawing/2014/main" id="{5E2E3555-77E3-4D4F-ABD2-BBB814D7D66B}"/>
                </a:ext>
              </a:extLst>
            </p:cNvPr>
            <p:cNvCxnSpPr>
              <a:cxnSpLocks noChangeShapeType="1"/>
              <a:stCxn id="7178" idx="5"/>
              <a:endCxn id="7180" idx="0"/>
            </p:cNvCxnSpPr>
            <p:nvPr/>
          </p:nvCxnSpPr>
          <p:spPr bwMode="auto">
            <a:xfrm>
              <a:off x="2289" y="2673"/>
              <a:ext cx="55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5">
              <a:extLst>
                <a:ext uri="{FF2B5EF4-FFF2-40B4-BE49-F238E27FC236}">
                  <a16:creationId xmlns:a16="http://schemas.microsoft.com/office/drawing/2014/main" id="{C20AB952-0556-462C-8797-8F7ACCD7DCF0}"/>
                </a:ext>
              </a:extLst>
            </p:cNvPr>
            <p:cNvCxnSpPr>
              <a:cxnSpLocks noChangeShapeType="1"/>
              <a:stCxn id="7179" idx="5"/>
              <a:endCxn id="7177" idx="1"/>
            </p:cNvCxnSpPr>
            <p:nvPr/>
          </p:nvCxnSpPr>
          <p:spPr bwMode="auto">
            <a:xfrm>
              <a:off x="2511" y="2389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6" name="Oval 16">
              <a:extLst>
                <a:ext uri="{FF2B5EF4-FFF2-40B4-BE49-F238E27FC236}">
                  <a16:creationId xmlns:a16="http://schemas.microsoft.com/office/drawing/2014/main" id="{36F2ABF2-87A0-4AB1-A331-6C221A87C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2192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87" name="AutoShape 17">
              <a:extLst>
                <a:ext uri="{FF2B5EF4-FFF2-40B4-BE49-F238E27FC236}">
                  <a16:creationId xmlns:a16="http://schemas.microsoft.com/office/drawing/2014/main" id="{CD8263CF-7556-45C6-BD29-1281C7D83D57}"/>
                </a:ext>
              </a:extLst>
            </p:cNvPr>
            <p:cNvCxnSpPr>
              <a:cxnSpLocks noChangeShapeType="1"/>
              <a:endCxn id="7186" idx="1"/>
            </p:cNvCxnSpPr>
            <p:nvPr/>
          </p:nvCxnSpPr>
          <p:spPr bwMode="auto">
            <a:xfrm>
              <a:off x="2797" y="2124"/>
              <a:ext cx="91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E3ECCB1-D80A-4EA4-BF0A-21B5762B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BC8A5A-9153-4D2A-90AC-C5D0710AA86B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E647CA4-9C86-4C59-B9F0-D73AE832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638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DC5E0D8-6E7B-43B6-823E-532D697DC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2368550"/>
            <a:ext cx="7781925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Internal node</a:t>
            </a:r>
          </a:p>
          <a:p>
            <a:pPr lvl="1" eaLnBrk="1" hangingPunct="1"/>
            <a:r>
              <a:rPr lang="en-US" altLang="en-US"/>
              <a:t>A node is internal if it has one or more children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3A0FAFF9-7BF6-45C0-8941-4CB49BC4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521234" name="Group 18">
            <a:extLst>
              <a:ext uri="{FF2B5EF4-FFF2-40B4-BE49-F238E27FC236}">
                <a16:creationId xmlns:a16="http://schemas.microsoft.com/office/drawing/2014/main" id="{7BB1762E-8697-445F-8143-36ADAB0241A2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3662363"/>
            <a:ext cx="1835150" cy="1730375"/>
            <a:chOff x="2033" y="2010"/>
            <a:chExt cx="1156" cy="1090"/>
          </a:xfrm>
        </p:grpSpPr>
        <p:sp>
          <p:nvSpPr>
            <p:cNvPr id="8199" name="Oval 5">
              <a:extLst>
                <a:ext uri="{FF2B5EF4-FFF2-40B4-BE49-F238E27FC236}">
                  <a16:creationId xmlns:a16="http://schemas.microsoft.com/office/drawing/2014/main" id="{B4F905CE-B728-4195-9EC4-C1BA5F10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2010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Oval 6">
              <a:extLst>
                <a:ext uri="{FF2B5EF4-FFF2-40B4-BE49-F238E27FC236}">
                  <a16:creationId xmlns:a16="http://schemas.microsoft.com/office/drawing/2014/main" id="{A0E55009-235D-4F1F-B7F4-82AA66B2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899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1" name="Oval 7">
              <a:extLst>
                <a:ext uri="{FF2B5EF4-FFF2-40B4-BE49-F238E27FC236}">
                  <a16:creationId xmlns:a16="http://schemas.microsoft.com/office/drawing/2014/main" id="{A1A2C06A-0755-4A7B-8C6D-EA6E481E7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2545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2" name="Oval 8">
              <a:extLst>
                <a:ext uri="{FF2B5EF4-FFF2-40B4-BE49-F238E27FC236}">
                  <a16:creationId xmlns:a16="http://schemas.microsoft.com/office/drawing/2014/main" id="{9AB37BC1-4F71-4CCB-B166-02F3AE413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551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3" name="Oval 9">
              <a:extLst>
                <a:ext uri="{FF2B5EF4-FFF2-40B4-BE49-F238E27FC236}">
                  <a16:creationId xmlns:a16="http://schemas.microsoft.com/office/drawing/2014/main" id="{ED320F40-A46E-440F-B671-9A167F9F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2267"/>
              <a:ext cx="210" cy="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Oval 10">
              <a:extLst>
                <a:ext uri="{FF2B5EF4-FFF2-40B4-BE49-F238E27FC236}">
                  <a16:creationId xmlns:a16="http://schemas.microsoft.com/office/drawing/2014/main" id="{FB32078A-1737-420D-B4CD-86303CBC9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2906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5" name="AutoShape 11">
              <a:extLst>
                <a:ext uri="{FF2B5EF4-FFF2-40B4-BE49-F238E27FC236}">
                  <a16:creationId xmlns:a16="http://schemas.microsoft.com/office/drawing/2014/main" id="{4A0AEC1C-D6F1-4954-9313-8BE1F7453A8D}"/>
                </a:ext>
              </a:extLst>
            </p:cNvPr>
            <p:cNvCxnSpPr>
              <a:cxnSpLocks noChangeShapeType="1"/>
              <a:stCxn id="8199" idx="3"/>
              <a:endCxn id="8203" idx="7"/>
            </p:cNvCxnSpPr>
            <p:nvPr/>
          </p:nvCxnSpPr>
          <p:spPr bwMode="auto">
            <a:xfrm flipH="1">
              <a:off x="2633" y="2176"/>
              <a:ext cx="112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6" name="AutoShape 12">
              <a:extLst>
                <a:ext uri="{FF2B5EF4-FFF2-40B4-BE49-F238E27FC236}">
                  <a16:creationId xmlns:a16="http://schemas.microsoft.com/office/drawing/2014/main" id="{ED4EBB9E-3153-4946-83B1-77D6AE9818F5}"/>
                </a:ext>
              </a:extLst>
            </p:cNvPr>
            <p:cNvCxnSpPr>
              <a:cxnSpLocks noChangeShapeType="1"/>
              <a:stCxn id="8203" idx="3"/>
              <a:endCxn id="8202" idx="7"/>
            </p:cNvCxnSpPr>
            <p:nvPr/>
          </p:nvCxnSpPr>
          <p:spPr bwMode="auto">
            <a:xfrm flipH="1">
              <a:off x="2411" y="2433"/>
              <a:ext cx="7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7" name="AutoShape 13">
              <a:extLst>
                <a:ext uri="{FF2B5EF4-FFF2-40B4-BE49-F238E27FC236}">
                  <a16:creationId xmlns:a16="http://schemas.microsoft.com/office/drawing/2014/main" id="{27935A21-50AA-4311-AE74-E99779E96567}"/>
                </a:ext>
              </a:extLst>
            </p:cNvPr>
            <p:cNvCxnSpPr>
              <a:cxnSpLocks noChangeShapeType="1"/>
              <a:stCxn id="8202" idx="3"/>
            </p:cNvCxnSpPr>
            <p:nvPr/>
          </p:nvCxnSpPr>
          <p:spPr bwMode="auto">
            <a:xfrm flipH="1">
              <a:off x="2186" y="2717"/>
              <a:ext cx="77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8" name="AutoShape 14">
              <a:extLst>
                <a:ext uri="{FF2B5EF4-FFF2-40B4-BE49-F238E27FC236}">
                  <a16:creationId xmlns:a16="http://schemas.microsoft.com/office/drawing/2014/main" id="{5B047E75-915A-4F4D-B78A-375016120014}"/>
                </a:ext>
              </a:extLst>
            </p:cNvPr>
            <p:cNvCxnSpPr>
              <a:cxnSpLocks noChangeShapeType="1"/>
              <a:stCxn id="8202" idx="5"/>
              <a:endCxn id="8204" idx="0"/>
            </p:cNvCxnSpPr>
            <p:nvPr/>
          </p:nvCxnSpPr>
          <p:spPr bwMode="auto">
            <a:xfrm>
              <a:off x="2411" y="2717"/>
              <a:ext cx="55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15">
              <a:extLst>
                <a:ext uri="{FF2B5EF4-FFF2-40B4-BE49-F238E27FC236}">
                  <a16:creationId xmlns:a16="http://schemas.microsoft.com/office/drawing/2014/main" id="{DBB24C5E-815D-42E4-982C-9424D85D2547}"/>
                </a:ext>
              </a:extLst>
            </p:cNvPr>
            <p:cNvCxnSpPr>
              <a:cxnSpLocks noChangeShapeType="1"/>
              <a:stCxn id="8203" idx="5"/>
              <a:endCxn id="8201" idx="1"/>
            </p:cNvCxnSpPr>
            <p:nvPr/>
          </p:nvCxnSpPr>
          <p:spPr bwMode="auto">
            <a:xfrm>
              <a:off x="2633" y="2433"/>
              <a:ext cx="72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0" name="Oval 16">
              <a:extLst>
                <a:ext uri="{FF2B5EF4-FFF2-40B4-BE49-F238E27FC236}">
                  <a16:creationId xmlns:a16="http://schemas.microsoft.com/office/drawing/2014/main" id="{273C950F-C8BB-4D9D-8E1F-AC2255F2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236"/>
              <a:ext cx="210" cy="19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1" name="AutoShape 17">
              <a:extLst>
                <a:ext uri="{FF2B5EF4-FFF2-40B4-BE49-F238E27FC236}">
                  <a16:creationId xmlns:a16="http://schemas.microsoft.com/office/drawing/2014/main" id="{04F71616-E50C-47BE-81F0-244318D563EC}"/>
                </a:ext>
              </a:extLst>
            </p:cNvPr>
            <p:cNvCxnSpPr>
              <a:cxnSpLocks noChangeShapeType="1"/>
              <a:endCxn id="8210" idx="1"/>
            </p:cNvCxnSpPr>
            <p:nvPr/>
          </p:nvCxnSpPr>
          <p:spPr bwMode="auto">
            <a:xfrm>
              <a:off x="2919" y="2168"/>
              <a:ext cx="91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38F6AA7-7517-4D97-8940-3B55D573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76BB00-82DB-4576-B511-98BE44C8C4BB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636634A-4507-4436-8D32-C7AA18B62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7715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C57382C-475F-4528-B7D3-58D1476E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2338591"/>
            <a:ext cx="7781925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Ancestor / Descendent</a:t>
            </a:r>
          </a:p>
          <a:p>
            <a:pPr lvl="1" eaLnBrk="1" hangingPunct="1"/>
            <a:r>
              <a:rPr lang="en-US" altLang="en-US" dirty="0"/>
              <a:t>An ancestor of a node is either the node’s parent  or any ancestor of the node’s parent (this is recursive)</a:t>
            </a:r>
          </a:p>
          <a:p>
            <a:pPr lvl="1" eaLnBrk="1" hangingPunct="1"/>
            <a:r>
              <a:rPr lang="en-US" altLang="en-US" dirty="0"/>
              <a:t>The root is an ancestor of each other node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D7B88984-A555-4CC4-B9DF-340ABBD4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522277" name="Group 37">
            <a:extLst>
              <a:ext uri="{FF2B5EF4-FFF2-40B4-BE49-F238E27FC236}">
                <a16:creationId xmlns:a16="http://schemas.microsoft.com/office/drawing/2014/main" id="{EA31A3D6-8214-4919-B05C-3EB90724C523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4244975"/>
            <a:ext cx="1835150" cy="1974850"/>
            <a:chOff x="1146" y="1735"/>
            <a:chExt cx="1156" cy="1244"/>
          </a:xfrm>
        </p:grpSpPr>
        <p:grpSp>
          <p:nvGrpSpPr>
            <p:cNvPr id="9240" name="Group 31">
              <a:extLst>
                <a:ext uri="{FF2B5EF4-FFF2-40B4-BE49-F238E27FC236}">
                  <a16:creationId xmlns:a16="http://schemas.microsoft.com/office/drawing/2014/main" id="{CFEC6DD8-0218-44B5-89C0-ACC82FAB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6" y="1889"/>
              <a:ext cx="1156" cy="1090"/>
              <a:chOff x="1307" y="2117"/>
              <a:chExt cx="1156" cy="1090"/>
            </a:xfrm>
          </p:grpSpPr>
          <p:sp>
            <p:nvSpPr>
              <p:cNvPr id="9243" name="Oval 5">
                <a:extLst>
                  <a:ext uri="{FF2B5EF4-FFF2-40B4-BE49-F238E27FC236}">
                    <a16:creationId xmlns:a16="http://schemas.microsoft.com/office/drawing/2014/main" id="{E8353F35-6D2E-40B9-BC07-096711D00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2117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4" name="Oval 6">
                <a:extLst>
                  <a:ext uri="{FF2B5EF4-FFF2-40B4-BE49-F238E27FC236}">
                    <a16:creationId xmlns:a16="http://schemas.microsoft.com/office/drawing/2014/main" id="{CBB489DD-2DFC-4C98-A732-6511368AB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3006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5" name="Oval 7">
                <a:extLst>
                  <a:ext uri="{FF2B5EF4-FFF2-40B4-BE49-F238E27FC236}">
                    <a16:creationId xmlns:a16="http://schemas.microsoft.com/office/drawing/2014/main" id="{6326705E-907F-4A2C-843C-5BF1BEF95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2652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6" name="Oval 8">
                <a:extLst>
                  <a:ext uri="{FF2B5EF4-FFF2-40B4-BE49-F238E27FC236}">
                    <a16:creationId xmlns:a16="http://schemas.microsoft.com/office/drawing/2014/main" id="{4B87A13A-3254-451D-AFB1-43B1FDE1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658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7" name="Oval 9">
                <a:extLst>
                  <a:ext uri="{FF2B5EF4-FFF2-40B4-BE49-F238E27FC236}">
                    <a16:creationId xmlns:a16="http://schemas.microsoft.com/office/drawing/2014/main" id="{28D493EC-ED2A-45B5-B3D3-637397BF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74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8" name="Oval 10">
                <a:extLst>
                  <a:ext uri="{FF2B5EF4-FFF2-40B4-BE49-F238E27FC236}">
                    <a16:creationId xmlns:a16="http://schemas.microsoft.com/office/drawing/2014/main" id="{3D9C771B-D613-4BDA-9531-86BBAF74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013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9249" name="AutoShape 11">
                <a:extLst>
                  <a:ext uri="{FF2B5EF4-FFF2-40B4-BE49-F238E27FC236}">
                    <a16:creationId xmlns:a16="http://schemas.microsoft.com/office/drawing/2014/main" id="{FF81E7F3-78AF-4FE1-9326-E869B883636C}"/>
                  </a:ext>
                </a:extLst>
              </p:cNvPr>
              <p:cNvCxnSpPr>
                <a:cxnSpLocks noChangeShapeType="1"/>
                <a:stCxn id="9243" idx="3"/>
                <a:endCxn id="9247" idx="7"/>
              </p:cNvCxnSpPr>
              <p:nvPr/>
            </p:nvCxnSpPr>
            <p:spPr bwMode="auto">
              <a:xfrm flipH="1">
                <a:off x="1907" y="2283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50" name="AutoShape 12">
                <a:extLst>
                  <a:ext uri="{FF2B5EF4-FFF2-40B4-BE49-F238E27FC236}">
                    <a16:creationId xmlns:a16="http://schemas.microsoft.com/office/drawing/2014/main" id="{0CFC27A7-9957-4D3B-AD1E-B093FFF40A59}"/>
                  </a:ext>
                </a:extLst>
              </p:cNvPr>
              <p:cNvCxnSpPr>
                <a:cxnSpLocks noChangeShapeType="1"/>
                <a:stCxn id="9247" idx="3"/>
                <a:endCxn id="9246" idx="7"/>
              </p:cNvCxnSpPr>
              <p:nvPr/>
            </p:nvCxnSpPr>
            <p:spPr bwMode="auto">
              <a:xfrm flipH="1">
                <a:off x="1685" y="2540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51" name="AutoShape 13">
                <a:extLst>
                  <a:ext uri="{FF2B5EF4-FFF2-40B4-BE49-F238E27FC236}">
                    <a16:creationId xmlns:a16="http://schemas.microsoft.com/office/drawing/2014/main" id="{97BA32B3-F27F-45BC-9326-3620E3DFE302}"/>
                  </a:ext>
                </a:extLst>
              </p:cNvPr>
              <p:cNvCxnSpPr>
                <a:cxnSpLocks noChangeShapeType="1"/>
                <a:stCxn id="9246" idx="3"/>
              </p:cNvCxnSpPr>
              <p:nvPr/>
            </p:nvCxnSpPr>
            <p:spPr bwMode="auto">
              <a:xfrm flipH="1">
                <a:off x="1460" y="2824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52" name="AutoShape 14">
                <a:extLst>
                  <a:ext uri="{FF2B5EF4-FFF2-40B4-BE49-F238E27FC236}">
                    <a16:creationId xmlns:a16="http://schemas.microsoft.com/office/drawing/2014/main" id="{457A8B07-E388-404C-8DE5-2B79E808CC05}"/>
                  </a:ext>
                </a:extLst>
              </p:cNvPr>
              <p:cNvCxnSpPr>
                <a:cxnSpLocks noChangeShapeType="1"/>
                <a:stCxn id="9246" idx="5"/>
                <a:endCxn id="9248" idx="0"/>
              </p:cNvCxnSpPr>
              <p:nvPr/>
            </p:nvCxnSpPr>
            <p:spPr bwMode="auto">
              <a:xfrm>
                <a:off x="1685" y="2824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53" name="AutoShape 15">
                <a:extLst>
                  <a:ext uri="{FF2B5EF4-FFF2-40B4-BE49-F238E27FC236}">
                    <a16:creationId xmlns:a16="http://schemas.microsoft.com/office/drawing/2014/main" id="{C1ED492B-C03E-4353-83E4-5B4D61040226}"/>
                  </a:ext>
                </a:extLst>
              </p:cNvPr>
              <p:cNvCxnSpPr>
                <a:cxnSpLocks noChangeShapeType="1"/>
                <a:stCxn id="9247" idx="5"/>
                <a:endCxn id="9245" idx="1"/>
              </p:cNvCxnSpPr>
              <p:nvPr/>
            </p:nvCxnSpPr>
            <p:spPr bwMode="auto">
              <a:xfrm>
                <a:off x="1907" y="2540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54" name="Oval 16">
                <a:extLst>
                  <a:ext uri="{FF2B5EF4-FFF2-40B4-BE49-F238E27FC236}">
                    <a16:creationId xmlns:a16="http://schemas.microsoft.com/office/drawing/2014/main" id="{B2BD2BE6-0F76-4393-8C7A-9AD25273C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2343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9255" name="AutoShape 17">
                <a:extLst>
                  <a:ext uri="{FF2B5EF4-FFF2-40B4-BE49-F238E27FC236}">
                    <a16:creationId xmlns:a16="http://schemas.microsoft.com/office/drawing/2014/main" id="{D53DB0E4-A41D-4DEB-AEE7-1EB72C01C471}"/>
                  </a:ext>
                </a:extLst>
              </p:cNvPr>
              <p:cNvCxnSpPr>
                <a:cxnSpLocks noChangeShapeType="1"/>
                <a:endCxn id="9254" idx="1"/>
              </p:cNvCxnSpPr>
              <p:nvPr/>
            </p:nvCxnSpPr>
            <p:spPr bwMode="auto">
              <a:xfrm>
                <a:off x="2193" y="2275"/>
                <a:ext cx="91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41" name="Text Box 33">
              <a:extLst>
                <a:ext uri="{FF2B5EF4-FFF2-40B4-BE49-F238E27FC236}">
                  <a16:creationId xmlns:a16="http://schemas.microsoft.com/office/drawing/2014/main" id="{EF30D521-9B20-462E-A1A4-CAB3B5B67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17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u</a:t>
              </a:r>
            </a:p>
          </p:txBody>
        </p:sp>
        <p:sp>
          <p:nvSpPr>
            <p:cNvPr id="9242" name="Text Box 35">
              <a:extLst>
                <a:ext uri="{FF2B5EF4-FFF2-40B4-BE49-F238E27FC236}">
                  <a16:creationId xmlns:a16="http://schemas.microsoft.com/office/drawing/2014/main" id="{ED437C27-F40A-4FC1-8962-19830D3B5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22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v</a:t>
              </a:r>
            </a:p>
          </p:txBody>
        </p:sp>
      </p:grpSp>
      <p:grpSp>
        <p:nvGrpSpPr>
          <p:cNvPr id="522278" name="Group 38">
            <a:extLst>
              <a:ext uri="{FF2B5EF4-FFF2-40B4-BE49-F238E27FC236}">
                <a16:creationId xmlns:a16="http://schemas.microsoft.com/office/drawing/2014/main" id="{6C42E438-8E15-4083-9F54-1F8A367B2E3F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4467224"/>
            <a:ext cx="1835150" cy="2003425"/>
            <a:chOff x="2969" y="1982"/>
            <a:chExt cx="1156" cy="1262"/>
          </a:xfrm>
        </p:grpSpPr>
        <p:grpSp>
          <p:nvGrpSpPr>
            <p:cNvPr id="9224" name="Group 32">
              <a:extLst>
                <a:ext uri="{FF2B5EF4-FFF2-40B4-BE49-F238E27FC236}">
                  <a16:creationId xmlns:a16="http://schemas.microsoft.com/office/drawing/2014/main" id="{CB584AA0-CEBA-4FA7-A809-C1F198801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9" y="1982"/>
              <a:ext cx="1156" cy="1090"/>
              <a:chOff x="2815" y="2129"/>
              <a:chExt cx="1156" cy="1090"/>
            </a:xfrm>
          </p:grpSpPr>
          <p:sp>
            <p:nvSpPr>
              <p:cNvPr id="9227" name="Oval 18">
                <a:extLst>
                  <a:ext uri="{FF2B5EF4-FFF2-40B4-BE49-F238E27FC236}">
                    <a16:creationId xmlns:a16="http://schemas.microsoft.com/office/drawing/2014/main" id="{DC43A532-BC4E-43F9-B278-7625CBAAA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2129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28" name="Oval 19">
                <a:extLst>
                  <a:ext uri="{FF2B5EF4-FFF2-40B4-BE49-F238E27FC236}">
                    <a16:creationId xmlns:a16="http://schemas.microsoft.com/office/drawing/2014/main" id="{F38DBAFA-701D-460B-A9CC-11D337FD4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3018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29" name="Oval 20">
                <a:extLst>
                  <a:ext uri="{FF2B5EF4-FFF2-40B4-BE49-F238E27FC236}">
                    <a16:creationId xmlns:a16="http://schemas.microsoft.com/office/drawing/2014/main" id="{DBFDEEEA-3BC6-4A83-8F7F-994D263D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64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0" name="Oval 21">
                <a:extLst>
                  <a:ext uri="{FF2B5EF4-FFF2-40B4-BE49-F238E27FC236}">
                    <a16:creationId xmlns:a16="http://schemas.microsoft.com/office/drawing/2014/main" id="{1543917E-017B-404A-A6E0-3FCC75C6B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670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1" name="Oval 22">
                <a:extLst>
                  <a:ext uri="{FF2B5EF4-FFF2-40B4-BE49-F238E27FC236}">
                    <a16:creationId xmlns:a16="http://schemas.microsoft.com/office/drawing/2014/main" id="{01F0192E-8302-495E-A029-CF4816CF4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2386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2" name="Oval 23">
                <a:extLst>
                  <a:ext uri="{FF2B5EF4-FFF2-40B4-BE49-F238E27FC236}">
                    <a16:creationId xmlns:a16="http://schemas.microsoft.com/office/drawing/2014/main" id="{7E4B61E5-968E-4C26-8051-314C79C4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3025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9233" name="AutoShape 24">
                <a:extLst>
                  <a:ext uri="{FF2B5EF4-FFF2-40B4-BE49-F238E27FC236}">
                    <a16:creationId xmlns:a16="http://schemas.microsoft.com/office/drawing/2014/main" id="{FABEE832-BEBD-4CDB-8350-DE0A2DA0A5EB}"/>
                  </a:ext>
                </a:extLst>
              </p:cNvPr>
              <p:cNvCxnSpPr>
                <a:cxnSpLocks noChangeShapeType="1"/>
                <a:stCxn id="9227" idx="3"/>
                <a:endCxn id="9231" idx="7"/>
              </p:cNvCxnSpPr>
              <p:nvPr/>
            </p:nvCxnSpPr>
            <p:spPr bwMode="auto">
              <a:xfrm flipH="1">
                <a:off x="3415" y="2295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4" name="AutoShape 25">
                <a:extLst>
                  <a:ext uri="{FF2B5EF4-FFF2-40B4-BE49-F238E27FC236}">
                    <a16:creationId xmlns:a16="http://schemas.microsoft.com/office/drawing/2014/main" id="{B5BD6194-F585-4159-A01F-9C9AD8E79A68}"/>
                  </a:ext>
                </a:extLst>
              </p:cNvPr>
              <p:cNvCxnSpPr>
                <a:cxnSpLocks noChangeShapeType="1"/>
                <a:stCxn id="9231" idx="3"/>
                <a:endCxn id="9230" idx="7"/>
              </p:cNvCxnSpPr>
              <p:nvPr/>
            </p:nvCxnSpPr>
            <p:spPr bwMode="auto">
              <a:xfrm flipH="1">
                <a:off x="3193" y="2552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5" name="AutoShape 26">
                <a:extLst>
                  <a:ext uri="{FF2B5EF4-FFF2-40B4-BE49-F238E27FC236}">
                    <a16:creationId xmlns:a16="http://schemas.microsoft.com/office/drawing/2014/main" id="{E8955810-9814-4409-BD39-0999E9EE3CE2}"/>
                  </a:ext>
                </a:extLst>
              </p:cNvPr>
              <p:cNvCxnSpPr>
                <a:cxnSpLocks noChangeShapeType="1"/>
                <a:stCxn id="9230" idx="3"/>
              </p:cNvCxnSpPr>
              <p:nvPr/>
            </p:nvCxnSpPr>
            <p:spPr bwMode="auto">
              <a:xfrm flipH="1">
                <a:off x="2968" y="2836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6" name="AutoShape 27">
                <a:extLst>
                  <a:ext uri="{FF2B5EF4-FFF2-40B4-BE49-F238E27FC236}">
                    <a16:creationId xmlns:a16="http://schemas.microsoft.com/office/drawing/2014/main" id="{1190301D-87D2-4A70-B48E-6F6D9815FD8C}"/>
                  </a:ext>
                </a:extLst>
              </p:cNvPr>
              <p:cNvCxnSpPr>
                <a:cxnSpLocks noChangeShapeType="1"/>
                <a:stCxn id="9230" idx="5"/>
                <a:endCxn id="9232" idx="0"/>
              </p:cNvCxnSpPr>
              <p:nvPr/>
            </p:nvCxnSpPr>
            <p:spPr bwMode="auto">
              <a:xfrm>
                <a:off x="3193" y="2836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7" name="AutoShape 28">
                <a:extLst>
                  <a:ext uri="{FF2B5EF4-FFF2-40B4-BE49-F238E27FC236}">
                    <a16:creationId xmlns:a16="http://schemas.microsoft.com/office/drawing/2014/main" id="{2416F2EF-1163-4853-B908-CBD5FC698E6B}"/>
                  </a:ext>
                </a:extLst>
              </p:cNvPr>
              <p:cNvCxnSpPr>
                <a:cxnSpLocks noChangeShapeType="1"/>
                <a:stCxn id="9231" idx="5"/>
                <a:endCxn id="9229" idx="1"/>
              </p:cNvCxnSpPr>
              <p:nvPr/>
            </p:nvCxnSpPr>
            <p:spPr bwMode="auto">
              <a:xfrm>
                <a:off x="3415" y="2552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38" name="Oval 29">
                <a:extLst>
                  <a:ext uri="{FF2B5EF4-FFF2-40B4-BE49-F238E27FC236}">
                    <a16:creationId xmlns:a16="http://schemas.microsoft.com/office/drawing/2014/main" id="{3F11AA37-7F7F-450D-AC47-9CD07A69D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2355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9239" name="AutoShape 30">
                <a:extLst>
                  <a:ext uri="{FF2B5EF4-FFF2-40B4-BE49-F238E27FC236}">
                    <a16:creationId xmlns:a16="http://schemas.microsoft.com/office/drawing/2014/main" id="{24C0A714-ACA2-4E8F-A8FF-4074C0C32DBE}"/>
                  </a:ext>
                </a:extLst>
              </p:cNvPr>
              <p:cNvCxnSpPr>
                <a:cxnSpLocks noChangeShapeType="1"/>
                <a:endCxn id="9238" idx="1"/>
              </p:cNvCxnSpPr>
              <p:nvPr/>
            </p:nvCxnSpPr>
            <p:spPr bwMode="auto">
              <a:xfrm>
                <a:off x="3701" y="2287"/>
                <a:ext cx="91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25" name="Text Box 34">
              <a:extLst>
                <a:ext uri="{FF2B5EF4-FFF2-40B4-BE49-F238E27FC236}">
                  <a16:creationId xmlns:a16="http://schemas.microsoft.com/office/drawing/2014/main" id="{611A2CA5-E8F1-43A7-AB08-FECF0C99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20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u</a:t>
              </a:r>
            </a:p>
          </p:txBody>
        </p:sp>
        <p:sp>
          <p:nvSpPr>
            <p:cNvPr id="9226" name="Text Box 36">
              <a:extLst>
                <a:ext uri="{FF2B5EF4-FFF2-40B4-BE49-F238E27FC236}">
                  <a16:creationId xmlns:a16="http://schemas.microsoft.com/office/drawing/2014/main" id="{A1E6C50A-756C-42C1-AABF-9656BC34E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2956"/>
              <a:ext cx="21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2DF3786-94B1-4024-815D-4C374A99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9C6A6B-6CAC-4BB5-B96D-98F8CB3A85CB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26158A6-3969-417C-95E3-3987B58D8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7191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8682F6-439E-45E0-BF2D-4594734E6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6763" y="2368550"/>
            <a:ext cx="7781925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Subtree</a:t>
            </a:r>
          </a:p>
          <a:p>
            <a:pPr lvl="1" eaLnBrk="1" hangingPunct="1"/>
            <a:r>
              <a:rPr lang="en-US" altLang="en-US"/>
              <a:t>The subtree of T rooted at node v is the tree consisting of all the descendents of v in T (including v)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C1F15756-8C3B-458E-B787-1D7BABF9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521450"/>
            <a:ext cx="795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Adapted from http://www.oopweb.com/Algorithms/Documents/PLDS210/VolumeFrames.html</a:t>
            </a:r>
          </a:p>
        </p:txBody>
      </p:sp>
      <p:grpSp>
        <p:nvGrpSpPr>
          <p:cNvPr id="523299" name="Group 35">
            <a:extLst>
              <a:ext uri="{FF2B5EF4-FFF2-40B4-BE49-F238E27FC236}">
                <a16:creationId xmlns:a16="http://schemas.microsoft.com/office/drawing/2014/main" id="{B744303E-E656-4DBD-B47C-9E64D1A43210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4264025"/>
            <a:ext cx="1835150" cy="1730375"/>
            <a:chOff x="1506" y="2175"/>
            <a:chExt cx="1156" cy="1090"/>
          </a:xfrm>
        </p:grpSpPr>
        <p:grpSp>
          <p:nvGrpSpPr>
            <p:cNvPr id="10263" name="Group 32">
              <a:extLst>
                <a:ext uri="{FF2B5EF4-FFF2-40B4-BE49-F238E27FC236}">
                  <a16:creationId xmlns:a16="http://schemas.microsoft.com/office/drawing/2014/main" id="{D449A1E8-1957-4551-92BD-6BBA4AB28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" y="2175"/>
              <a:ext cx="1156" cy="1090"/>
              <a:chOff x="1506" y="2175"/>
              <a:chExt cx="1156" cy="1090"/>
            </a:xfrm>
          </p:grpSpPr>
          <p:sp>
            <p:nvSpPr>
              <p:cNvPr id="10265" name="Oval 18">
                <a:extLst>
                  <a:ext uri="{FF2B5EF4-FFF2-40B4-BE49-F238E27FC236}">
                    <a16:creationId xmlns:a16="http://schemas.microsoft.com/office/drawing/2014/main" id="{21E15835-1750-4950-9F45-395551A5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75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6" name="Oval 19">
                <a:extLst>
                  <a:ext uri="{FF2B5EF4-FFF2-40B4-BE49-F238E27FC236}">
                    <a16:creationId xmlns:a16="http://schemas.microsoft.com/office/drawing/2014/main" id="{674E4261-1DBC-4C8B-BB0F-CBA60996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3064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7" name="Oval 20">
                <a:extLst>
                  <a:ext uri="{FF2B5EF4-FFF2-40B4-BE49-F238E27FC236}">
                    <a16:creationId xmlns:a16="http://schemas.microsoft.com/office/drawing/2014/main" id="{D17E8886-95DE-4692-B294-3BED43CE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710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8" name="Oval 21">
                <a:extLst>
                  <a:ext uri="{FF2B5EF4-FFF2-40B4-BE49-F238E27FC236}">
                    <a16:creationId xmlns:a16="http://schemas.microsoft.com/office/drawing/2014/main" id="{3311C80B-7DAB-4EBD-8221-65C09A582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716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9" name="Oval 22">
                <a:extLst>
                  <a:ext uri="{FF2B5EF4-FFF2-40B4-BE49-F238E27FC236}">
                    <a16:creationId xmlns:a16="http://schemas.microsoft.com/office/drawing/2014/main" id="{8D34236B-FCF8-4B8A-A83B-CEF78D2A7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432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70" name="Oval 23">
                <a:extLst>
                  <a:ext uri="{FF2B5EF4-FFF2-40B4-BE49-F238E27FC236}">
                    <a16:creationId xmlns:a16="http://schemas.microsoft.com/office/drawing/2014/main" id="{2994C2E1-B8BD-4A67-96A4-112B60400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071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0271" name="AutoShape 24">
                <a:extLst>
                  <a:ext uri="{FF2B5EF4-FFF2-40B4-BE49-F238E27FC236}">
                    <a16:creationId xmlns:a16="http://schemas.microsoft.com/office/drawing/2014/main" id="{F38B476A-B487-43B2-8C4B-F58A16988B09}"/>
                  </a:ext>
                </a:extLst>
              </p:cNvPr>
              <p:cNvCxnSpPr>
                <a:cxnSpLocks noChangeShapeType="1"/>
                <a:stCxn id="10265" idx="3"/>
                <a:endCxn id="10269" idx="7"/>
              </p:cNvCxnSpPr>
              <p:nvPr/>
            </p:nvCxnSpPr>
            <p:spPr bwMode="auto">
              <a:xfrm flipH="1">
                <a:off x="2106" y="2341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2" name="AutoShape 25">
                <a:extLst>
                  <a:ext uri="{FF2B5EF4-FFF2-40B4-BE49-F238E27FC236}">
                    <a16:creationId xmlns:a16="http://schemas.microsoft.com/office/drawing/2014/main" id="{6CFE4763-EF0A-4B9F-9CF6-555BDAB0D15C}"/>
                  </a:ext>
                </a:extLst>
              </p:cNvPr>
              <p:cNvCxnSpPr>
                <a:cxnSpLocks noChangeShapeType="1"/>
                <a:stCxn id="10269" idx="3"/>
                <a:endCxn id="10268" idx="7"/>
              </p:cNvCxnSpPr>
              <p:nvPr/>
            </p:nvCxnSpPr>
            <p:spPr bwMode="auto">
              <a:xfrm flipH="1">
                <a:off x="1884" y="2598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3" name="AutoShape 26">
                <a:extLst>
                  <a:ext uri="{FF2B5EF4-FFF2-40B4-BE49-F238E27FC236}">
                    <a16:creationId xmlns:a16="http://schemas.microsoft.com/office/drawing/2014/main" id="{2BE97F37-ADE1-487C-919D-69BEFE17F863}"/>
                  </a:ext>
                </a:extLst>
              </p:cNvPr>
              <p:cNvCxnSpPr>
                <a:cxnSpLocks noChangeShapeType="1"/>
                <a:stCxn id="10268" idx="3"/>
              </p:cNvCxnSpPr>
              <p:nvPr/>
            </p:nvCxnSpPr>
            <p:spPr bwMode="auto">
              <a:xfrm flipH="1">
                <a:off x="1659" y="2882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4" name="AutoShape 27">
                <a:extLst>
                  <a:ext uri="{FF2B5EF4-FFF2-40B4-BE49-F238E27FC236}">
                    <a16:creationId xmlns:a16="http://schemas.microsoft.com/office/drawing/2014/main" id="{B8A71BF5-8BE6-45B4-8004-83F555514FDE}"/>
                  </a:ext>
                </a:extLst>
              </p:cNvPr>
              <p:cNvCxnSpPr>
                <a:cxnSpLocks noChangeShapeType="1"/>
                <a:stCxn id="10268" idx="5"/>
                <a:endCxn id="10270" idx="0"/>
              </p:cNvCxnSpPr>
              <p:nvPr/>
            </p:nvCxnSpPr>
            <p:spPr bwMode="auto">
              <a:xfrm>
                <a:off x="1884" y="2882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5" name="AutoShape 28">
                <a:extLst>
                  <a:ext uri="{FF2B5EF4-FFF2-40B4-BE49-F238E27FC236}">
                    <a16:creationId xmlns:a16="http://schemas.microsoft.com/office/drawing/2014/main" id="{3FDCF24A-60F4-40FD-87EC-E26749106A00}"/>
                  </a:ext>
                </a:extLst>
              </p:cNvPr>
              <p:cNvCxnSpPr>
                <a:cxnSpLocks noChangeShapeType="1"/>
                <a:stCxn id="10269" idx="5"/>
                <a:endCxn id="10267" idx="1"/>
              </p:cNvCxnSpPr>
              <p:nvPr/>
            </p:nvCxnSpPr>
            <p:spPr bwMode="auto">
              <a:xfrm>
                <a:off x="2106" y="2598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76" name="Oval 29">
                <a:extLst>
                  <a:ext uri="{FF2B5EF4-FFF2-40B4-BE49-F238E27FC236}">
                    <a16:creationId xmlns:a16="http://schemas.microsoft.com/office/drawing/2014/main" id="{AB71D14F-2889-4F93-9187-793CA710C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401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0277" name="AutoShape 30">
                <a:extLst>
                  <a:ext uri="{FF2B5EF4-FFF2-40B4-BE49-F238E27FC236}">
                    <a16:creationId xmlns:a16="http://schemas.microsoft.com/office/drawing/2014/main" id="{4F423C47-D184-4488-A4EC-04990332F47B}"/>
                  </a:ext>
                </a:extLst>
              </p:cNvPr>
              <p:cNvCxnSpPr>
                <a:cxnSpLocks noChangeShapeType="1"/>
                <a:endCxn id="10276" idx="1"/>
              </p:cNvCxnSpPr>
              <p:nvPr/>
            </p:nvCxnSpPr>
            <p:spPr bwMode="auto">
              <a:xfrm>
                <a:off x="2392" y="2333"/>
                <a:ext cx="91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64" name="Text Box 33">
              <a:extLst>
                <a:ext uri="{FF2B5EF4-FFF2-40B4-BE49-F238E27FC236}">
                  <a16:creationId xmlns:a16="http://schemas.microsoft.com/office/drawing/2014/main" id="{C913D615-8613-4A26-97FB-8AD1C64E7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5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v</a:t>
              </a:r>
            </a:p>
          </p:txBody>
        </p:sp>
      </p:grpSp>
      <p:grpSp>
        <p:nvGrpSpPr>
          <p:cNvPr id="523300" name="Group 36">
            <a:extLst>
              <a:ext uri="{FF2B5EF4-FFF2-40B4-BE49-F238E27FC236}">
                <a16:creationId xmlns:a16="http://schemas.microsoft.com/office/drawing/2014/main" id="{78C6AD22-F232-48DF-99B7-875D6791D2B8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3983038"/>
            <a:ext cx="1835150" cy="1730375"/>
            <a:chOff x="3351" y="2155"/>
            <a:chExt cx="1156" cy="1090"/>
          </a:xfrm>
        </p:grpSpPr>
        <p:grpSp>
          <p:nvGrpSpPr>
            <p:cNvPr id="10248" name="Group 31">
              <a:extLst>
                <a:ext uri="{FF2B5EF4-FFF2-40B4-BE49-F238E27FC236}">
                  <a16:creationId xmlns:a16="http://schemas.microsoft.com/office/drawing/2014/main" id="{CD497ED0-31ED-475C-A5AD-36CD2668E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2155"/>
              <a:ext cx="1156" cy="1090"/>
              <a:chOff x="3351" y="2155"/>
              <a:chExt cx="1156" cy="1090"/>
            </a:xfrm>
          </p:grpSpPr>
          <p:sp>
            <p:nvSpPr>
              <p:cNvPr id="10250" name="Oval 5">
                <a:extLst>
                  <a:ext uri="{FF2B5EF4-FFF2-40B4-BE49-F238E27FC236}">
                    <a16:creationId xmlns:a16="http://schemas.microsoft.com/office/drawing/2014/main" id="{F4DE4675-9F49-4312-9E51-1BF3F0695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155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1" name="Oval 6">
                <a:extLst>
                  <a:ext uri="{FF2B5EF4-FFF2-40B4-BE49-F238E27FC236}">
                    <a16:creationId xmlns:a16="http://schemas.microsoft.com/office/drawing/2014/main" id="{0E05DBF4-9FA1-4B24-9C55-16396BBDA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3044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2" name="Oval 7">
                <a:extLst>
                  <a:ext uri="{FF2B5EF4-FFF2-40B4-BE49-F238E27FC236}">
                    <a16:creationId xmlns:a16="http://schemas.microsoft.com/office/drawing/2014/main" id="{33466BCE-FF3D-44BF-9FAB-04D45028E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2690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3" name="Oval 8">
                <a:extLst>
                  <a:ext uri="{FF2B5EF4-FFF2-40B4-BE49-F238E27FC236}">
                    <a16:creationId xmlns:a16="http://schemas.microsoft.com/office/drawing/2014/main" id="{35352418-3C18-467E-9D87-9D48BE0EC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2696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4" name="Oval 9">
                <a:extLst>
                  <a:ext uri="{FF2B5EF4-FFF2-40B4-BE49-F238E27FC236}">
                    <a16:creationId xmlns:a16="http://schemas.microsoft.com/office/drawing/2014/main" id="{D60616B1-C742-4071-A520-5BC5DCE0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412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5" name="Oval 10">
                <a:extLst>
                  <a:ext uri="{FF2B5EF4-FFF2-40B4-BE49-F238E27FC236}">
                    <a16:creationId xmlns:a16="http://schemas.microsoft.com/office/drawing/2014/main" id="{C36009C0-119D-49BD-BD2C-5C021FB14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51"/>
                <a:ext cx="210" cy="19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0256" name="AutoShape 11">
                <a:extLst>
                  <a:ext uri="{FF2B5EF4-FFF2-40B4-BE49-F238E27FC236}">
                    <a16:creationId xmlns:a16="http://schemas.microsoft.com/office/drawing/2014/main" id="{F0167372-1DAB-4CF4-BF72-DE7D347A1952}"/>
                  </a:ext>
                </a:extLst>
              </p:cNvPr>
              <p:cNvCxnSpPr>
                <a:cxnSpLocks noChangeShapeType="1"/>
                <a:stCxn id="10250" idx="3"/>
                <a:endCxn id="10254" idx="7"/>
              </p:cNvCxnSpPr>
              <p:nvPr/>
            </p:nvCxnSpPr>
            <p:spPr bwMode="auto">
              <a:xfrm flipH="1">
                <a:off x="3951" y="2321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57" name="AutoShape 12">
                <a:extLst>
                  <a:ext uri="{FF2B5EF4-FFF2-40B4-BE49-F238E27FC236}">
                    <a16:creationId xmlns:a16="http://schemas.microsoft.com/office/drawing/2014/main" id="{A832AA9A-1966-4046-BC4B-5F2BB8352FAB}"/>
                  </a:ext>
                </a:extLst>
              </p:cNvPr>
              <p:cNvCxnSpPr>
                <a:cxnSpLocks noChangeShapeType="1"/>
                <a:stCxn id="10254" idx="3"/>
                <a:endCxn id="10253" idx="7"/>
              </p:cNvCxnSpPr>
              <p:nvPr/>
            </p:nvCxnSpPr>
            <p:spPr bwMode="auto">
              <a:xfrm flipH="1">
                <a:off x="3729" y="2578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58" name="AutoShape 13">
                <a:extLst>
                  <a:ext uri="{FF2B5EF4-FFF2-40B4-BE49-F238E27FC236}">
                    <a16:creationId xmlns:a16="http://schemas.microsoft.com/office/drawing/2014/main" id="{5920C647-46FD-4E57-82EC-ED9216DA07D9}"/>
                  </a:ext>
                </a:extLst>
              </p:cNvPr>
              <p:cNvCxnSpPr>
                <a:cxnSpLocks noChangeShapeType="1"/>
                <a:stCxn id="10253" idx="3"/>
              </p:cNvCxnSpPr>
              <p:nvPr/>
            </p:nvCxnSpPr>
            <p:spPr bwMode="auto">
              <a:xfrm flipH="1">
                <a:off x="3504" y="2862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59" name="AutoShape 14">
                <a:extLst>
                  <a:ext uri="{FF2B5EF4-FFF2-40B4-BE49-F238E27FC236}">
                    <a16:creationId xmlns:a16="http://schemas.microsoft.com/office/drawing/2014/main" id="{8D09BE6F-A36A-489E-B0AF-B027032B0576}"/>
                  </a:ext>
                </a:extLst>
              </p:cNvPr>
              <p:cNvCxnSpPr>
                <a:cxnSpLocks noChangeShapeType="1"/>
                <a:stCxn id="10253" idx="5"/>
                <a:endCxn id="10255" idx="0"/>
              </p:cNvCxnSpPr>
              <p:nvPr/>
            </p:nvCxnSpPr>
            <p:spPr bwMode="auto">
              <a:xfrm>
                <a:off x="3729" y="2862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60" name="AutoShape 15">
                <a:extLst>
                  <a:ext uri="{FF2B5EF4-FFF2-40B4-BE49-F238E27FC236}">
                    <a16:creationId xmlns:a16="http://schemas.microsoft.com/office/drawing/2014/main" id="{8FF36A8D-DE18-408B-9945-73E1F90E8B6D}"/>
                  </a:ext>
                </a:extLst>
              </p:cNvPr>
              <p:cNvCxnSpPr>
                <a:cxnSpLocks noChangeShapeType="1"/>
                <a:stCxn id="10254" idx="5"/>
                <a:endCxn id="10252" idx="1"/>
              </p:cNvCxnSpPr>
              <p:nvPr/>
            </p:nvCxnSpPr>
            <p:spPr bwMode="auto">
              <a:xfrm>
                <a:off x="3951" y="2578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61" name="Oval 16">
                <a:extLst>
                  <a:ext uri="{FF2B5EF4-FFF2-40B4-BE49-F238E27FC236}">
                    <a16:creationId xmlns:a16="http://schemas.microsoft.com/office/drawing/2014/main" id="{DD10BD73-7DD2-4318-9975-7BE8255DF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381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0262" name="AutoShape 17">
                <a:extLst>
                  <a:ext uri="{FF2B5EF4-FFF2-40B4-BE49-F238E27FC236}">
                    <a16:creationId xmlns:a16="http://schemas.microsoft.com/office/drawing/2014/main" id="{DC78DBFD-F141-4DE5-9F73-149A6EB3BA06}"/>
                  </a:ext>
                </a:extLst>
              </p:cNvPr>
              <p:cNvCxnSpPr>
                <a:cxnSpLocks noChangeShapeType="1"/>
                <a:endCxn id="10261" idx="1"/>
              </p:cNvCxnSpPr>
              <p:nvPr/>
            </p:nvCxnSpPr>
            <p:spPr bwMode="auto">
              <a:xfrm>
                <a:off x="4237" y="2313"/>
                <a:ext cx="91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49" name="Text Box 34">
              <a:extLst>
                <a:ext uri="{FF2B5EF4-FFF2-40B4-BE49-F238E27FC236}">
                  <a16:creationId xmlns:a16="http://schemas.microsoft.com/office/drawing/2014/main" id="{121EC363-8660-4C04-B2C9-6B9607DFE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2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A6649DA-AA16-4CD9-B213-0CBC3727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F5FF29-E0DA-4F38-B0C7-3977178BF588}" type="slidenum"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0083219-FA76-4E0A-AF5A-CD18E74E6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CCF74E9-612C-4AFD-822C-048408D63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2335213"/>
            <a:ext cx="7772400" cy="4167187"/>
          </a:xfrm>
        </p:spPr>
        <p:txBody>
          <a:bodyPr/>
          <a:lstStyle/>
          <a:p>
            <a:pPr eaLnBrk="1" hangingPunct="1"/>
            <a:r>
              <a:rPr lang="en-US" altLang="en-US"/>
              <a:t>The simplest form of </a:t>
            </a:r>
            <a:r>
              <a:rPr lang="en-US" altLang="en-US">
                <a:solidFill>
                  <a:schemeClr val="accent2"/>
                </a:solidFill>
              </a:rPr>
              <a:t>tree</a:t>
            </a:r>
            <a:r>
              <a:rPr lang="en-US" altLang="en-US"/>
              <a:t> is a Binary Tree</a:t>
            </a:r>
          </a:p>
          <a:p>
            <a:pPr eaLnBrk="1" hangingPunct="1"/>
            <a:r>
              <a:rPr lang="en-US" altLang="en-US"/>
              <a:t>A Binary Tree consists of</a:t>
            </a:r>
          </a:p>
          <a:p>
            <a:pPr lvl="1" eaLnBrk="1" hangingPunct="1"/>
            <a:r>
              <a:rPr lang="en-US" altLang="en-US"/>
              <a:t>(a) A </a:t>
            </a:r>
            <a:r>
              <a:rPr lang="en-US" altLang="en-US">
                <a:solidFill>
                  <a:schemeClr val="accent2"/>
                </a:solidFill>
              </a:rPr>
              <a:t>node</a:t>
            </a:r>
            <a:r>
              <a:rPr lang="en-US" altLang="en-US"/>
              <a:t> (called the </a:t>
            </a:r>
            <a:r>
              <a:rPr lang="en-US" altLang="en-US">
                <a:solidFill>
                  <a:schemeClr val="accent2"/>
                </a:solidFill>
              </a:rPr>
              <a:t>root</a:t>
            </a:r>
            <a:r>
              <a:rPr lang="en-US" altLang="en-US"/>
              <a:t> node) and</a:t>
            </a:r>
          </a:p>
          <a:p>
            <a:pPr lvl="1" eaLnBrk="1" hangingPunct="1"/>
            <a:r>
              <a:rPr lang="en-US" altLang="en-US"/>
              <a:t>(b) </a:t>
            </a:r>
            <a:r>
              <a:rPr lang="en-US" altLang="en-US">
                <a:solidFill>
                  <a:schemeClr val="accent2"/>
                </a:solidFill>
              </a:rPr>
              <a:t>Left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</a:rPr>
              <a:t>right subtrees</a:t>
            </a:r>
          </a:p>
          <a:p>
            <a:pPr lvl="1" eaLnBrk="1" hangingPunct="1"/>
            <a:r>
              <a:rPr lang="en-US" altLang="en-US"/>
              <a:t>Both the subtrees are themselves binary trees</a:t>
            </a:r>
          </a:p>
          <a:p>
            <a:pPr lvl="2" eaLnBrk="1" hangingPunct="1"/>
            <a:r>
              <a:rPr lang="en-US" altLang="en-US"/>
              <a:t>Note: this is a recursive definition</a:t>
            </a:r>
          </a:p>
          <a:p>
            <a:pPr eaLnBrk="1" hangingPunct="1"/>
            <a:r>
              <a:rPr lang="en-US" altLang="en-US"/>
              <a:t>A node can’t have more than 2 children</a:t>
            </a:r>
          </a:p>
          <a:p>
            <a:pPr lvl="2" eaLnBrk="1" hangingPunct="1"/>
            <a:endParaRPr lang="en-US" altLang="en-US"/>
          </a:p>
        </p:txBody>
      </p:sp>
      <p:grpSp>
        <p:nvGrpSpPr>
          <p:cNvPr id="465962" name="Group 42">
            <a:extLst>
              <a:ext uri="{FF2B5EF4-FFF2-40B4-BE49-F238E27FC236}">
                <a16:creationId xmlns:a16="http://schemas.microsoft.com/office/drawing/2014/main" id="{786810A9-DD60-4E3D-808E-962893739086}"/>
              </a:ext>
            </a:extLst>
          </p:cNvPr>
          <p:cNvGrpSpPr>
            <a:grpSpLocks/>
          </p:cNvGrpSpPr>
          <p:nvPr/>
        </p:nvGrpSpPr>
        <p:grpSpPr bwMode="auto">
          <a:xfrm>
            <a:off x="6564313" y="4886325"/>
            <a:ext cx="2579687" cy="1730375"/>
            <a:chOff x="538" y="2827"/>
            <a:chExt cx="1625" cy="1090"/>
          </a:xfrm>
        </p:grpSpPr>
        <p:grpSp>
          <p:nvGrpSpPr>
            <p:cNvPr id="11270" name="Group 32">
              <a:extLst>
                <a:ext uri="{FF2B5EF4-FFF2-40B4-BE49-F238E27FC236}">
                  <a16:creationId xmlns:a16="http://schemas.microsoft.com/office/drawing/2014/main" id="{77A54802-81C0-49F4-86A9-0DC7FA92D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" y="2827"/>
              <a:ext cx="1156" cy="1090"/>
              <a:chOff x="538" y="2827"/>
              <a:chExt cx="1156" cy="1090"/>
            </a:xfrm>
          </p:grpSpPr>
          <p:sp>
            <p:nvSpPr>
              <p:cNvPr id="11272" name="Oval 6">
                <a:extLst>
                  <a:ext uri="{FF2B5EF4-FFF2-40B4-BE49-F238E27FC236}">
                    <a16:creationId xmlns:a16="http://schemas.microsoft.com/office/drawing/2014/main" id="{D5364A00-E094-4543-BE4E-1EC5777D7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827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3" name="Oval 7">
                <a:extLst>
                  <a:ext uri="{FF2B5EF4-FFF2-40B4-BE49-F238E27FC236}">
                    <a16:creationId xmlns:a16="http://schemas.microsoft.com/office/drawing/2014/main" id="{3036BC8D-E2E1-4D9E-9466-769BD8EF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716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4" name="Oval 8">
                <a:extLst>
                  <a:ext uri="{FF2B5EF4-FFF2-40B4-BE49-F238E27FC236}">
                    <a16:creationId xmlns:a16="http://schemas.microsoft.com/office/drawing/2014/main" id="{7BC55213-81AD-4DB4-B17E-AEA19B76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" y="3362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5" name="Oval 9">
                <a:extLst>
                  <a:ext uri="{FF2B5EF4-FFF2-40B4-BE49-F238E27FC236}">
                    <a16:creationId xmlns:a16="http://schemas.microsoft.com/office/drawing/2014/main" id="{F6C1972C-30EC-48C0-9B2A-849AEEDC9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3368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6" name="Oval 10">
                <a:extLst>
                  <a:ext uri="{FF2B5EF4-FFF2-40B4-BE49-F238E27FC236}">
                    <a16:creationId xmlns:a16="http://schemas.microsoft.com/office/drawing/2014/main" id="{75B6174C-CB69-4632-833C-B8831FBE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3084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7" name="Oval 11">
                <a:extLst>
                  <a:ext uri="{FF2B5EF4-FFF2-40B4-BE49-F238E27FC236}">
                    <a16:creationId xmlns:a16="http://schemas.microsoft.com/office/drawing/2014/main" id="{FA1B469A-50FB-4F42-9B71-70C09A35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3723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1278" name="AutoShape 12">
                <a:extLst>
                  <a:ext uri="{FF2B5EF4-FFF2-40B4-BE49-F238E27FC236}">
                    <a16:creationId xmlns:a16="http://schemas.microsoft.com/office/drawing/2014/main" id="{5AF72554-15BB-4B48-AEE4-0B863D1359AC}"/>
                  </a:ext>
                </a:extLst>
              </p:cNvPr>
              <p:cNvCxnSpPr>
                <a:cxnSpLocks noChangeShapeType="1"/>
                <a:stCxn id="11272" idx="3"/>
                <a:endCxn id="11276" idx="7"/>
              </p:cNvCxnSpPr>
              <p:nvPr/>
            </p:nvCxnSpPr>
            <p:spPr bwMode="auto">
              <a:xfrm flipH="1">
                <a:off x="1138" y="2993"/>
                <a:ext cx="11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9" name="AutoShape 13">
                <a:extLst>
                  <a:ext uri="{FF2B5EF4-FFF2-40B4-BE49-F238E27FC236}">
                    <a16:creationId xmlns:a16="http://schemas.microsoft.com/office/drawing/2014/main" id="{14070A9A-83C1-4A99-9EFD-D39CCEB7FD81}"/>
                  </a:ext>
                </a:extLst>
              </p:cNvPr>
              <p:cNvCxnSpPr>
                <a:cxnSpLocks noChangeShapeType="1"/>
                <a:stCxn id="11276" idx="3"/>
                <a:endCxn id="11275" idx="7"/>
              </p:cNvCxnSpPr>
              <p:nvPr/>
            </p:nvCxnSpPr>
            <p:spPr bwMode="auto">
              <a:xfrm flipH="1">
                <a:off x="916" y="3250"/>
                <a:ext cx="74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0" name="AutoShape 14">
                <a:extLst>
                  <a:ext uri="{FF2B5EF4-FFF2-40B4-BE49-F238E27FC236}">
                    <a16:creationId xmlns:a16="http://schemas.microsoft.com/office/drawing/2014/main" id="{B35FE067-A7BA-4794-A7DA-4315E51EF489}"/>
                  </a:ext>
                </a:extLst>
              </p:cNvPr>
              <p:cNvCxnSpPr>
                <a:cxnSpLocks noChangeShapeType="1"/>
                <a:stCxn id="11275" idx="3"/>
              </p:cNvCxnSpPr>
              <p:nvPr/>
            </p:nvCxnSpPr>
            <p:spPr bwMode="auto">
              <a:xfrm flipH="1">
                <a:off x="691" y="3534"/>
                <a:ext cx="77" cy="1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1" name="AutoShape 15">
                <a:extLst>
                  <a:ext uri="{FF2B5EF4-FFF2-40B4-BE49-F238E27FC236}">
                    <a16:creationId xmlns:a16="http://schemas.microsoft.com/office/drawing/2014/main" id="{2D0E5732-D926-4793-8802-9A4A882A9F14}"/>
                  </a:ext>
                </a:extLst>
              </p:cNvPr>
              <p:cNvCxnSpPr>
                <a:cxnSpLocks noChangeShapeType="1"/>
                <a:stCxn id="11275" idx="5"/>
                <a:endCxn id="11277" idx="0"/>
              </p:cNvCxnSpPr>
              <p:nvPr/>
            </p:nvCxnSpPr>
            <p:spPr bwMode="auto">
              <a:xfrm>
                <a:off x="916" y="3534"/>
                <a:ext cx="55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2" name="AutoShape 16">
                <a:extLst>
                  <a:ext uri="{FF2B5EF4-FFF2-40B4-BE49-F238E27FC236}">
                    <a16:creationId xmlns:a16="http://schemas.microsoft.com/office/drawing/2014/main" id="{7C3A5CB2-BD68-4F91-B397-71D74855078E}"/>
                  </a:ext>
                </a:extLst>
              </p:cNvPr>
              <p:cNvCxnSpPr>
                <a:cxnSpLocks noChangeShapeType="1"/>
                <a:stCxn id="11276" idx="5"/>
                <a:endCxn id="11274" idx="1"/>
              </p:cNvCxnSpPr>
              <p:nvPr/>
            </p:nvCxnSpPr>
            <p:spPr bwMode="auto">
              <a:xfrm>
                <a:off x="1138" y="3250"/>
                <a:ext cx="72" cy="1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83" name="Oval 17">
                <a:extLst>
                  <a:ext uri="{FF2B5EF4-FFF2-40B4-BE49-F238E27FC236}">
                    <a16:creationId xmlns:a16="http://schemas.microsoft.com/office/drawing/2014/main" id="{10E57955-85B9-4A0C-BAC4-8A2A8C4A4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053"/>
                <a:ext cx="210" cy="194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1284" name="AutoShape 18">
                <a:extLst>
                  <a:ext uri="{FF2B5EF4-FFF2-40B4-BE49-F238E27FC236}">
                    <a16:creationId xmlns:a16="http://schemas.microsoft.com/office/drawing/2014/main" id="{FF065DA5-0556-4A2F-8BA2-531DBFAD433D}"/>
                  </a:ext>
                </a:extLst>
              </p:cNvPr>
              <p:cNvCxnSpPr>
                <a:cxnSpLocks noChangeShapeType="1"/>
                <a:stCxn id="11272" idx="5"/>
                <a:endCxn id="11283" idx="1"/>
              </p:cNvCxnSpPr>
              <p:nvPr/>
            </p:nvCxnSpPr>
            <p:spPr bwMode="auto">
              <a:xfrm>
                <a:off x="1398" y="2993"/>
                <a:ext cx="117" cy="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271" name="Text Box 40">
              <a:extLst>
                <a:ext uri="{FF2B5EF4-FFF2-40B4-BE49-F238E27FC236}">
                  <a16:creationId xmlns:a16="http://schemas.microsoft.com/office/drawing/2014/main" id="{CFAE55E9-3744-420F-9ED4-EFB0B0E5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613"/>
              <a:ext cx="10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Verdana" panose="020B0604030504040204" pitchFamily="34" charset="0"/>
                </a:rPr>
                <a:t>Binary tree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5037</TotalTime>
  <Words>832</Words>
  <Application>Microsoft Office PowerPoint</Application>
  <PresentationFormat>On-screen Show (4:3)</PresentationFormat>
  <Paragraphs>203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(PCL6)</vt:lpstr>
      <vt:lpstr>Times New Roman</vt:lpstr>
      <vt:lpstr>Verdana</vt:lpstr>
      <vt:lpstr>Wingdings</vt:lpstr>
      <vt:lpstr>Capsules</vt:lpstr>
      <vt:lpstr>Trees</vt:lpstr>
      <vt:lpstr>Trees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Binary Tree</vt:lpstr>
      <vt:lpstr>Binary Tree</vt:lpstr>
      <vt:lpstr>Tree Terminology</vt:lpstr>
      <vt:lpstr>Tree Terminology</vt:lpstr>
      <vt:lpstr>Tree Terminology</vt:lpstr>
      <vt:lpstr>Our Binary Tree</vt:lpstr>
      <vt:lpstr>Simple Binary Tree Code</vt:lpstr>
      <vt:lpstr>PowerPoint Presentation</vt:lpstr>
      <vt:lpstr>PowerPoint Presentation</vt:lpstr>
      <vt:lpstr>Tree Traversal</vt:lpstr>
      <vt:lpstr>PreOrder</vt:lpstr>
      <vt:lpstr>PostOrder</vt:lpstr>
      <vt:lpstr>InOrder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Skill Is Born: The Emergence of Web Site Design Skills (1994-1998)</dc:title>
  <dc:creator>Corea</dc:creator>
  <cp:lastModifiedBy>Corea, Donald</cp:lastModifiedBy>
  <cp:revision>290</cp:revision>
  <dcterms:created xsi:type="dcterms:W3CDTF">2001-07-19T07:37:29Z</dcterms:created>
  <dcterms:modified xsi:type="dcterms:W3CDTF">2019-03-19T15:55:42Z</dcterms:modified>
</cp:coreProperties>
</file>