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2" r:id="rId4"/>
    <p:sldId id="275" r:id="rId5"/>
    <p:sldId id="277" r:id="rId6"/>
    <p:sldId id="276" r:id="rId7"/>
    <p:sldId id="278" r:id="rId8"/>
    <p:sldId id="274" r:id="rId9"/>
    <p:sldId id="286" r:id="rId10"/>
    <p:sldId id="287" r:id="rId11"/>
    <p:sldId id="28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9" r:id="rId20"/>
    <p:sldId id="29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9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drixjoseph/MachineLearn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ommons.apache.org/proper/commons-math/userguide/stat.html#a1.5_Multiple_linear_regression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answers/mperf.htm" TargetMode="External"/><Relationship Id="rId2" Type="http://schemas.openxmlformats.org/officeDocument/2006/relationships/hyperlink" Target="http://archive.ics.uci.edu/ml/datasets/Dow+Jones+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Precision_and_recall#Definition_.28classification_context.2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mmons.apache.org/proper/commons-math/userguide/stat.html#a1.4_Simple_regression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 smtClean="0"/>
              <a:t>Dow Jones Index </a:t>
            </a:r>
            <a:r>
              <a:rPr lang="en-US" sz="4800" cap="none" dirty="0"/>
              <a:t>Data Set</a:t>
            </a:r>
            <a:br>
              <a:rPr lang="en-US" sz="4800" cap="none" dirty="0"/>
            </a:br>
            <a:r>
              <a:rPr lang="en-US" sz="2800" cap="none" dirty="0">
                <a:hlinkClick r:id="rId2"/>
              </a:rPr>
              <a:t>https://</a:t>
            </a:r>
            <a:r>
              <a:rPr lang="en-US" sz="2800" cap="none" dirty="0" smtClean="0">
                <a:hlinkClick r:id="rId2"/>
              </a:rPr>
              <a:t>github.com/hendrixjoseph/MachineLearning</a:t>
            </a:r>
            <a:r>
              <a:rPr lang="en-US" sz="2800" cap="none" dirty="0" smtClean="0"/>
              <a:t> </a:t>
            </a:r>
            <a:endParaRPr lang="en-US" sz="2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Joseph Hendrix</a:t>
            </a:r>
          </a:p>
          <a:p>
            <a:r>
              <a:rPr lang="en-US" dirty="0" smtClean="0"/>
              <a:t>CS7830 Machine Learning</a:t>
            </a:r>
          </a:p>
          <a:p>
            <a:r>
              <a:rPr lang="en-US" dirty="0" smtClean="0"/>
              <a:t>Fall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Return Vs…</a:t>
            </a:r>
            <a:endParaRPr lang="en-US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675" y="2090737"/>
            <a:ext cx="49434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955452"/>
          </a:xfrm>
        </p:spPr>
        <p:txBody>
          <a:bodyPr/>
          <a:lstStyle/>
          <a:p>
            <a:r>
              <a:rPr lang="en-US" cap="none" dirty="0" smtClean="0"/>
              <a:t>Test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1641252"/>
            <a:ext cx="3886200" cy="4530948"/>
          </a:xfrm>
        </p:spPr>
        <p:txBody>
          <a:bodyPr/>
          <a:lstStyle/>
          <a:p>
            <a:r>
              <a:rPr lang="en-US" dirty="0" smtClean="0"/>
              <a:t>Used 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Apache Commons Mathematics </a:t>
            </a:r>
            <a:r>
              <a:rPr lang="en-US" b="1" dirty="0" smtClean="0"/>
              <a:t>Library: Multiple linear regression</a:t>
            </a:r>
          </a:p>
          <a:p>
            <a:r>
              <a:rPr lang="en-US" sz="1200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sz="1200" dirty="0" smtClean="0">
                <a:solidFill>
                  <a:srgbClr val="0070C0"/>
                </a:solidFill>
                <a:hlinkClick r:id="rId2"/>
              </a:rPr>
              <a:t>commons.apache.org/proper/commons-math/userguide/stat.html#a1.5_Multiple_linear_regression</a:t>
            </a:r>
            <a:endParaRPr lang="en-US" sz="1200" dirty="0" smtClean="0">
              <a:solidFill>
                <a:srgbClr val="0070C0"/>
              </a:solidFill>
            </a:endParaRP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dirty="0"/>
              <a:t>If this week’s price is…then next week’s price is…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Top ten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5813" y="1551752"/>
            <a:ext cx="5638800" cy="375449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3385"/>
              </p:ext>
            </p:extLst>
          </p:nvPr>
        </p:nvGraphicFramePr>
        <p:xfrm>
          <a:off x="684213" y="4419600"/>
          <a:ext cx="182880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36097"/>
              </p:ext>
            </p:extLst>
          </p:nvPr>
        </p:nvGraphicFramePr>
        <p:xfrm>
          <a:off x="2741613" y="4419600"/>
          <a:ext cx="1828800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R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1.0</a:t>
                      </a:r>
                      <a:endParaRPr lang="en-US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840" y="5762493"/>
            <a:ext cx="152421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Change In Price Vs…</a:t>
            </a:r>
            <a:endParaRPr lang="en-US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235" y="1828800"/>
            <a:ext cx="505635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0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Change In Price Vs…</a:t>
            </a:r>
            <a:endParaRPr lang="en-US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117" y="1828800"/>
            <a:ext cx="478059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Change In Price Vs…</a:t>
            </a:r>
            <a:endParaRPr lang="en-US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413" y="1828800"/>
            <a:ext cx="4826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Change In Price Vs…</a:t>
            </a:r>
            <a:endParaRPr lang="en-US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0357" y="1828800"/>
            <a:ext cx="48281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Change In Price Vs…</a:t>
            </a:r>
            <a:endParaRPr lang="en-US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688" y="1828800"/>
            <a:ext cx="5009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9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Change In Price Vs…</a:t>
            </a:r>
            <a:endParaRPr lang="en-US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845" y="1828800"/>
            <a:ext cx="488513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 Jones Index Data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archive.ics.uci.edu/ml/datasets/Dow+Jones+Index</a:t>
            </a:r>
            <a:endParaRPr lang="en-US" dirty="0" smtClean="0"/>
          </a:p>
          <a:p>
            <a:r>
              <a:rPr lang="en-US" dirty="0"/>
              <a:t>“past performance does not necessarily predict future results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U.S. Securities and Exchange Commission. (2010, July 28). </a:t>
            </a:r>
            <a:r>
              <a:rPr lang="en-US" i="1" dirty="0" smtClean="0"/>
              <a:t>Mutual </a:t>
            </a:r>
            <a:r>
              <a:rPr lang="en-US" i="1" dirty="0"/>
              <a:t>Funds, Past Performance.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www.sec.gov/answers/mperf.htm</a:t>
            </a:r>
            <a:endParaRPr lang="en-US" dirty="0" smtClean="0"/>
          </a:p>
          <a:p>
            <a:r>
              <a:rPr lang="en-US" dirty="0" smtClean="0"/>
              <a:t>This image: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Wikipedia</a:t>
            </a:r>
            <a:r>
              <a:rPr lang="en-US" dirty="0"/>
              <a:t>: Precision and recall - Definition (classification context) </a:t>
            </a:r>
            <a:r>
              <a:rPr lang="en-US" dirty="0">
                <a:hlinkClick r:id="rId4"/>
              </a:rPr>
              <a:t>https://en.wikipedia.org/wiki/Precision_and_recall#Definition_.</a:t>
            </a:r>
            <a:r>
              <a:rPr lang="en-US" dirty="0" smtClean="0">
                <a:hlinkClick r:id="rId4"/>
              </a:rPr>
              <a:t>28classification_context.29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212" y="3810000"/>
            <a:ext cx="1524213" cy="943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041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cap="none" dirty="0" smtClean="0"/>
              <a:t>Questions…?</a:t>
            </a:r>
            <a:endParaRPr lang="en-US" sz="9600" cap="none" dirty="0"/>
          </a:p>
        </p:txBody>
      </p:sp>
    </p:spTree>
    <p:extLst>
      <p:ext uri="{BB962C8B-B14F-4D97-AF65-F5344CB8AC3E}">
        <p14:creationId xmlns:p14="http://schemas.microsoft.com/office/powerpoint/2010/main" val="3736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 </a:t>
            </a:r>
            <a:r>
              <a:rPr lang="en-US" dirty="0"/>
              <a:t>Jones Index Data Set (</a:t>
            </a:r>
            <a:r>
              <a:rPr lang="en-US" sz="1400" dirty="0"/>
              <a:t>http://</a:t>
            </a:r>
            <a:r>
              <a:rPr lang="en-US" sz="1400" dirty="0" smtClean="0"/>
              <a:t>archive.ics.uci.edu/ml/datasets/Dow+Jones+Index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Weekly data from the first 6 months of 2011</a:t>
            </a:r>
          </a:p>
          <a:p>
            <a:pPr lvl="1"/>
            <a:r>
              <a:rPr lang="en-US" dirty="0" smtClean="0"/>
              <a:t>January 7, 2011 through June 24, 2011</a:t>
            </a:r>
          </a:p>
          <a:p>
            <a:pPr lvl="1"/>
            <a:r>
              <a:rPr lang="en-US" dirty="0" smtClean="0"/>
              <a:t>25 weeks</a:t>
            </a:r>
          </a:p>
          <a:p>
            <a:r>
              <a:rPr lang="en-US" dirty="0" smtClean="0"/>
              <a:t>16 attributes, many of which can be derived from others</a:t>
            </a:r>
          </a:p>
          <a:p>
            <a:pPr lvl="1"/>
            <a:r>
              <a:rPr lang="en-US" dirty="0" smtClean="0"/>
              <a:t>quarter from date</a:t>
            </a:r>
          </a:p>
          <a:p>
            <a:pPr lvl="1"/>
            <a:r>
              <a:rPr lang="en-US" dirty="0" smtClean="0"/>
              <a:t>change and percent change from previous / next week</a:t>
            </a:r>
            <a:endParaRPr lang="en-US" dirty="0"/>
          </a:p>
          <a:p>
            <a:r>
              <a:rPr lang="en-US" dirty="0" smtClean="0"/>
              <a:t>Stock symbol, date, open, high, </a:t>
            </a:r>
            <a:r>
              <a:rPr lang="en-US" dirty="0"/>
              <a:t>low, close, </a:t>
            </a:r>
            <a:r>
              <a:rPr lang="en-US" dirty="0" smtClean="0"/>
              <a:t>days to next dividend, percent return next dividend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“Buy low, sell high”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WANT</a:t>
            </a:r>
            <a:r>
              <a:rPr lang="en-US" dirty="0" smtClean="0"/>
              <a:t> to buy a stock that will </a:t>
            </a:r>
            <a:r>
              <a:rPr lang="en-US" b="1" dirty="0" smtClean="0"/>
              <a:t>INCREASE</a:t>
            </a:r>
            <a:r>
              <a:rPr lang="en-US" dirty="0" smtClean="0"/>
              <a:t> in price</a:t>
            </a:r>
          </a:p>
          <a:p>
            <a:pPr lvl="1"/>
            <a:r>
              <a:rPr lang="en-US" dirty="0" smtClean="0"/>
              <a:t>E.g. buy a $1000 shares of a stock for $25 a share = 40 shares</a:t>
            </a:r>
          </a:p>
          <a:p>
            <a:pPr lvl="1"/>
            <a:r>
              <a:rPr lang="en-US" dirty="0" smtClean="0"/>
              <a:t>Sell said stock when it reaches $30 a share = $1200</a:t>
            </a:r>
          </a:p>
          <a:p>
            <a:pPr lvl="1"/>
            <a:r>
              <a:rPr lang="en-US" dirty="0" smtClean="0"/>
              <a:t>$200 profit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dirty="0" smtClean="0"/>
              <a:t>DO NOT </a:t>
            </a:r>
            <a:r>
              <a:rPr lang="en-US" dirty="0" smtClean="0"/>
              <a:t>want </a:t>
            </a:r>
            <a:r>
              <a:rPr lang="en-US" dirty="0"/>
              <a:t>to buy a stock that will </a:t>
            </a:r>
            <a:r>
              <a:rPr lang="en-US" b="1" dirty="0"/>
              <a:t>DECREASE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price</a:t>
            </a:r>
          </a:p>
          <a:p>
            <a:pPr lvl="1"/>
            <a:r>
              <a:rPr lang="en-US" dirty="0"/>
              <a:t>E.g. buy a $1000 shares of a stock for $</a:t>
            </a:r>
            <a:r>
              <a:rPr lang="en-US" dirty="0" smtClean="0"/>
              <a:t>25 a share </a:t>
            </a:r>
            <a:r>
              <a:rPr lang="en-US" dirty="0"/>
              <a:t>= 40 shares</a:t>
            </a:r>
          </a:p>
          <a:p>
            <a:pPr lvl="1"/>
            <a:r>
              <a:rPr lang="en-US" dirty="0"/>
              <a:t>Sell said stock when it reaches </a:t>
            </a:r>
            <a:r>
              <a:rPr lang="en-US" dirty="0" smtClean="0"/>
              <a:t>$20 </a:t>
            </a:r>
            <a:r>
              <a:rPr lang="en-US" dirty="0"/>
              <a:t>a share = </a:t>
            </a:r>
            <a:r>
              <a:rPr lang="en-US" dirty="0" smtClean="0"/>
              <a:t>$800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smtClean="0"/>
              <a:t>200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1143000"/>
          </a:xfrm>
        </p:spPr>
        <p:txBody>
          <a:bodyPr/>
          <a:lstStyle/>
          <a:p>
            <a:r>
              <a:rPr lang="en-US" cap="none" dirty="0"/>
              <a:t>Motivation </a:t>
            </a:r>
            <a:r>
              <a:rPr lang="en-US" sz="2000" cap="none" dirty="0"/>
              <a:t>(continued)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1981200"/>
            <a:ext cx="3886200" cy="4191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we know if the price will increase or decrease?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We don’t: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“past performance does not necessarily predict future results</a:t>
            </a:r>
            <a:r>
              <a:rPr lang="en-US" sz="1600" dirty="0" smtClean="0"/>
              <a:t>”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All my data is from the past!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Maybe it can still help us guess</a:t>
            </a:r>
            <a:endParaRPr lang="en-US" sz="2400" dirty="0"/>
          </a:p>
          <a:p>
            <a:endParaRPr lang="en-US" dirty="0" smtClean="0"/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/>
          <a:srcRect l="3110" r="311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Objective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Choose the stocks with the best returns.</a:t>
                </a:r>
              </a:p>
              <a:p>
                <a:r>
                  <a:rPr lang="en-US" dirty="0" smtClean="0"/>
                  <a:t>Return is the percent change in price: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𝑐𝑙𝑜𝑠𝑒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increase: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$30 −$25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=20%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Example </a:t>
                </a:r>
                <a:r>
                  <a:rPr lang="en-US" dirty="0" smtClean="0"/>
                  <a:t>decrease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0 −$25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$25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$5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$25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Order based on performance / estimated performance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Choose top </a:t>
                </a:r>
                <a:r>
                  <a:rPr lang="en-US" b="1" i="1" dirty="0" smtClean="0"/>
                  <a:t>n</a:t>
                </a:r>
                <a:r>
                  <a:rPr lang="en-US" dirty="0" smtClean="0"/>
                  <a:t> stocks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0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stock is “positive” if it’s return is positive</a:t>
            </a:r>
          </a:p>
          <a:p>
            <a:r>
              <a:rPr lang="en-US" dirty="0" smtClean="0"/>
              <a:t>A stock is “negative” if it’s return is zero or negative</a:t>
            </a:r>
            <a:endParaRPr lang="en-US" dirty="0" smtClean="0"/>
          </a:p>
          <a:p>
            <a:r>
              <a:rPr lang="en-US" dirty="0" smtClean="0"/>
              <a:t>This is for the true positive, false negative, etc. calculations.</a:t>
            </a:r>
          </a:p>
          <a:p>
            <a:r>
              <a:rPr lang="en-US" dirty="0" smtClean="0"/>
              <a:t>Alternatives:</a:t>
            </a:r>
          </a:p>
          <a:p>
            <a:pPr lvl="1"/>
            <a:r>
              <a:rPr lang="en-US" dirty="0" smtClean="0"/>
              <a:t>Positive if the return is greater than inflation, negative otherwise</a:t>
            </a:r>
          </a:p>
          <a:p>
            <a:pPr lvl="1"/>
            <a:r>
              <a:rPr lang="en-US" dirty="0" smtClean="0"/>
              <a:t>Positive if the return is greater than the index, negative otherwise</a:t>
            </a:r>
          </a:p>
          <a:p>
            <a:pPr lvl="2"/>
            <a:r>
              <a:rPr lang="en-US" dirty="0" smtClean="0"/>
              <a:t>Index is the average return of all the stocks in the set.</a:t>
            </a:r>
          </a:p>
          <a:p>
            <a:pPr lvl="2"/>
            <a:r>
              <a:rPr lang="en-US" dirty="0" smtClean="0"/>
              <a:t>Oftentimes weighted.</a:t>
            </a:r>
          </a:p>
        </p:txBody>
      </p:sp>
    </p:spTree>
    <p:extLst>
      <p:ext uri="{BB962C8B-B14F-4D97-AF65-F5344CB8AC3E}">
        <p14:creationId xmlns:p14="http://schemas.microsoft.com/office/powerpoint/2010/main" val="340587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955452"/>
          </a:xfrm>
        </p:spPr>
        <p:txBody>
          <a:bodyPr/>
          <a:lstStyle/>
          <a:p>
            <a:r>
              <a:rPr lang="en-US" cap="none" dirty="0" smtClean="0"/>
              <a:t>Test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1641252"/>
            <a:ext cx="3886200" cy="4530948"/>
          </a:xfrm>
        </p:spPr>
        <p:txBody>
          <a:bodyPr/>
          <a:lstStyle/>
          <a:p>
            <a:r>
              <a:rPr lang="en-US" dirty="0" smtClean="0"/>
              <a:t>Used 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Apache Commons Mathematics </a:t>
            </a:r>
            <a:r>
              <a:rPr lang="en-US" b="1" dirty="0" smtClean="0"/>
              <a:t>Library: </a:t>
            </a:r>
            <a:r>
              <a:rPr lang="en-US" b="1" dirty="0"/>
              <a:t>Simple </a:t>
            </a:r>
            <a:r>
              <a:rPr lang="en-US" b="1" dirty="0" smtClean="0"/>
              <a:t>regression</a:t>
            </a:r>
          </a:p>
          <a:p>
            <a:r>
              <a:rPr lang="en-US" sz="1200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sz="1200" dirty="0" smtClean="0">
                <a:solidFill>
                  <a:srgbClr val="0070C0"/>
                </a:solidFill>
                <a:hlinkClick r:id="rId2"/>
              </a:rPr>
              <a:t>commons.apache.org/proper/commons-math/userguide/stat.html#a1.4_Simple_regression</a:t>
            </a:r>
            <a:endParaRPr lang="en-US" sz="1200" dirty="0" smtClean="0">
              <a:solidFill>
                <a:srgbClr val="0070C0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Day of Year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 Closing value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Training: first n weeks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Top ten: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5813" y="1641252"/>
            <a:ext cx="5638800" cy="35754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16438"/>
              </p:ext>
            </p:extLst>
          </p:nvPr>
        </p:nvGraphicFramePr>
        <p:xfrm>
          <a:off x="684213" y="4419600"/>
          <a:ext cx="182880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36411"/>
              </p:ext>
            </p:extLst>
          </p:nvPr>
        </p:nvGraphicFramePr>
        <p:xfrm>
          <a:off x="2741613" y="4419600"/>
          <a:ext cx="1828800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R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1.0</a:t>
                      </a:r>
                      <a:endParaRPr lang="en-US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840" y="5760720"/>
            <a:ext cx="152421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Return Vs…</a:t>
            </a:r>
            <a:endParaRPr lang="en-US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438" y="2100262"/>
            <a:ext cx="4933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1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Return Vs…</a:t>
            </a:r>
            <a:endParaRPr lang="en-US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113" y="2076450"/>
            <a:ext cx="4800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531</Words>
  <Application>Microsoft Office PowerPoint</Application>
  <PresentationFormat>Custom</PresentationFormat>
  <Paragraphs>115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Courier New</vt:lpstr>
      <vt:lpstr>Continental North America 16x9</vt:lpstr>
      <vt:lpstr>Dow Jones Index Data Set https://github.com/hendrixjoseph/MachineLearning </vt:lpstr>
      <vt:lpstr>Data Set</vt:lpstr>
      <vt:lpstr>Motivation</vt:lpstr>
      <vt:lpstr>Motivation (continued)</vt:lpstr>
      <vt:lpstr>Objective</vt:lpstr>
      <vt:lpstr>Classification</vt:lpstr>
      <vt:lpstr>Test 1</vt:lpstr>
      <vt:lpstr>Percent Return Vs…</vt:lpstr>
      <vt:lpstr>Percent Return Vs…</vt:lpstr>
      <vt:lpstr>Percent Return Vs…</vt:lpstr>
      <vt:lpstr>Test 2</vt:lpstr>
      <vt:lpstr>Percent Change In Price Vs…</vt:lpstr>
      <vt:lpstr>Percent Change In Price Vs…</vt:lpstr>
      <vt:lpstr>Percent Change In Price Vs…</vt:lpstr>
      <vt:lpstr>Percent Change In Price Vs…</vt:lpstr>
      <vt:lpstr>Percent Change In Price Vs…</vt:lpstr>
      <vt:lpstr>Percent Change In Price Vs…</vt:lpstr>
      <vt:lpstr>Sources</vt:lpstr>
      <vt:lpstr>Questions…?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2016-12-13T01:48:48Z</dcterms:created>
  <dcterms:modified xsi:type="dcterms:W3CDTF">2016-12-13T03:47:06Z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