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4/1/2021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F205E-362F-4404-8365-BB43531E1F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D" dirty="0"/>
              <a:t>LOAN INTEREST RATE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EA477-EAC9-4305-A02C-3452D25946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/>
              <a:t>Hendro Pratama Saragih</a:t>
            </a:r>
          </a:p>
        </p:txBody>
      </p:sp>
    </p:spTree>
    <p:extLst>
      <p:ext uri="{BB962C8B-B14F-4D97-AF65-F5344CB8AC3E}">
        <p14:creationId xmlns:p14="http://schemas.microsoft.com/office/powerpoint/2010/main" val="1402329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8091-D09E-4872-94C3-C0D8CF3CA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800" dirty="0"/>
              <a:t>3 step for predict loan interest rate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8EAC87-7809-402E-9E45-D79961BC5B3F}"/>
              </a:ext>
            </a:extLst>
          </p:cNvPr>
          <p:cNvSpPr txBox="1"/>
          <p:nvPr/>
        </p:nvSpPr>
        <p:spPr>
          <a:xfrm>
            <a:off x="1066800" y="2485622"/>
            <a:ext cx="10058400" cy="2751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sz="4000" dirty="0"/>
              <a:t>Data Exploration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sz="4000" dirty="0"/>
              <a:t>Data </a:t>
            </a:r>
            <a:r>
              <a:rPr lang="en-ID" sz="4000" dirty="0" err="1"/>
              <a:t>Preprocessing</a:t>
            </a:r>
            <a:endParaRPr lang="en-ID" sz="4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sz="4000" dirty="0"/>
              <a:t>Data Modelling</a:t>
            </a:r>
          </a:p>
        </p:txBody>
      </p:sp>
    </p:spTree>
    <p:extLst>
      <p:ext uri="{BB962C8B-B14F-4D97-AF65-F5344CB8AC3E}">
        <p14:creationId xmlns:p14="http://schemas.microsoft.com/office/powerpoint/2010/main" val="2627064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8091-D09E-4872-94C3-C0D8CF3CA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800" dirty="0"/>
              <a:t>1. DATA EXPLORATION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A16E4D-D897-4BE0-AA68-354E6F4F5123}"/>
              </a:ext>
            </a:extLst>
          </p:cNvPr>
          <p:cNvSpPr txBox="1"/>
          <p:nvPr/>
        </p:nvSpPr>
        <p:spPr>
          <a:xfrm>
            <a:off x="1249251" y="2318197"/>
            <a:ext cx="9311425" cy="276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8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 </a:t>
            </a:r>
            <a:r>
              <a:rPr lang="en-ID" sz="1800" dirty="0" err="1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ID" sz="18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exploration </a:t>
            </a:r>
            <a:r>
              <a:rPr lang="en-ID" sz="1800" dirty="0" err="1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lang="en-ID" sz="18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ID" sz="18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simpulkan</a:t>
            </a:r>
            <a:r>
              <a:rPr lang="en-ID" sz="18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tipe</a:t>
            </a:r>
            <a:r>
              <a:rPr lang="en-ID" sz="18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masing-masing column dan </a:t>
            </a:r>
            <a:r>
              <a:rPr lang="en-ID" sz="1800" dirty="0" err="1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ID" sz="18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lang="en-ID" sz="18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column yang </a:t>
            </a:r>
            <a:r>
              <a:rPr lang="en-ID" sz="1800" dirty="0" err="1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ID" sz="18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yang </a:t>
            </a:r>
            <a:r>
              <a:rPr lang="en-ID" sz="1800" dirty="0" err="1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bernilai</a:t>
            </a:r>
            <a:r>
              <a:rPr lang="en-ID" sz="18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null. </a:t>
            </a:r>
            <a:r>
              <a:rPr lang="en-ID" sz="1800" dirty="0" err="1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ID" sz="18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column-column yang </a:t>
            </a:r>
            <a:r>
              <a:rPr lang="en-ID" sz="1800" dirty="0" err="1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harus</a:t>
            </a:r>
            <a:r>
              <a:rPr lang="en-ID" sz="18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lang="en-ID" sz="18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proses :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dirty="0" err="1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Length_Employed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dirty="0" err="1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Home_Owner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dirty="0" err="1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Annual_Income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Months_Since_Deliquency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08139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8091-D09E-4872-94C3-C0D8CF3CA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656" y="0"/>
            <a:ext cx="10058400" cy="867650"/>
          </a:xfrm>
        </p:spPr>
        <p:txBody>
          <a:bodyPr>
            <a:normAutofit/>
          </a:bodyPr>
          <a:lstStyle/>
          <a:p>
            <a:pPr algn="ctr"/>
            <a:r>
              <a:rPr lang="en-ID" sz="4800" dirty="0"/>
              <a:t>VISUALISASI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AF6DC3-AF3E-4472-94DF-7BF776C6EB23}"/>
              </a:ext>
            </a:extLst>
          </p:cNvPr>
          <p:cNvSpPr txBox="1"/>
          <p:nvPr/>
        </p:nvSpPr>
        <p:spPr>
          <a:xfrm>
            <a:off x="1069848" y="4958366"/>
            <a:ext cx="4429431" cy="288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929C82-C110-49AA-938C-C7CA0DD09FB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389" y="797290"/>
            <a:ext cx="3901611" cy="301807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A7C24D8-4C32-476C-8858-2263790F8BFF}"/>
              </a:ext>
            </a:extLst>
          </p:cNvPr>
          <p:cNvGrpSpPr/>
          <p:nvPr/>
        </p:nvGrpSpPr>
        <p:grpSpPr>
          <a:xfrm>
            <a:off x="0" y="800851"/>
            <a:ext cx="12192000" cy="5959055"/>
            <a:chOff x="0" y="800851"/>
            <a:chExt cx="12192000" cy="595905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E1CC30B-F499-47ED-B4F8-8EB32FF26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800851"/>
              <a:ext cx="4203802" cy="2944541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7E3EEDB-7D48-40AA-86DE-5C6257FCB918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9072" y="815510"/>
              <a:ext cx="4102043" cy="2944541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9C623FA-33CC-4139-BB3D-8BB18BDE5EA1}"/>
                </a:ext>
              </a:extLst>
            </p:cNvPr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745392"/>
              <a:ext cx="4194528" cy="2973859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0A7198B-6584-4344-898B-0BE5D30C69D5}"/>
                </a:ext>
              </a:extLst>
            </p:cNvPr>
            <p:cNvPicPr/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3802" y="3801092"/>
              <a:ext cx="4077313" cy="2944541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50A72F2-A759-4DAF-BFE2-8405D900866D}"/>
                </a:ext>
              </a:extLst>
            </p:cNvPr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0389" y="3815366"/>
              <a:ext cx="3901611" cy="294454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285628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8091-D09E-4872-94C3-C0D8CF3CA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800" dirty="0"/>
              <a:t>2. DATA PREPROCESSING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0A42A4-49CA-402C-9F2A-DB5F0A173E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7215509"/>
              </p:ext>
            </p:extLst>
          </p:nvPr>
        </p:nvGraphicFramePr>
        <p:xfrm>
          <a:off x="1210614" y="1751527"/>
          <a:ext cx="9697793" cy="43444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9397">
                  <a:extLst>
                    <a:ext uri="{9D8B030D-6E8A-4147-A177-3AD203B41FA5}">
                      <a16:colId xmlns:a16="http://schemas.microsoft.com/office/drawing/2014/main" val="382529188"/>
                    </a:ext>
                  </a:extLst>
                </a:gridCol>
                <a:gridCol w="2313872">
                  <a:extLst>
                    <a:ext uri="{9D8B030D-6E8A-4147-A177-3AD203B41FA5}">
                      <a16:colId xmlns:a16="http://schemas.microsoft.com/office/drawing/2014/main" val="3763632582"/>
                    </a:ext>
                  </a:extLst>
                </a:gridCol>
                <a:gridCol w="6894524">
                  <a:extLst>
                    <a:ext uri="{9D8B030D-6E8A-4147-A177-3AD203B41FA5}">
                      <a16:colId xmlns:a16="http://schemas.microsoft.com/office/drawing/2014/main" val="4008758346"/>
                    </a:ext>
                  </a:extLst>
                </a:gridCol>
              </a:tblGrid>
              <a:tr h="430717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D" sz="11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NO</a:t>
                      </a:r>
                      <a:endParaRPr lang="en-ID" sz="18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D" sz="11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FEATURE</a:t>
                      </a:r>
                      <a:endParaRPr lang="en-ID" sz="18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D" sz="11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NOTE</a:t>
                      </a:r>
                      <a:endParaRPr lang="en-ID" sz="18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574672"/>
                  </a:ext>
                </a:extLst>
              </a:tr>
              <a:tr h="64050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</a:t>
                      </a:r>
                      <a:endParaRPr lang="en-ID" sz="14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Loan_ID</a:t>
                      </a:r>
                      <a:endParaRPr lang="en-ID" sz="14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Loan_ID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didrop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karena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tidak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meberikan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nilai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prediksi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terhadapa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target, column </a:t>
                      </a: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ini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akan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kita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gunakan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saat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nilai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prediktif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dari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column </a:t>
                      </a: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Interest_Rate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telah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dicapai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.</a:t>
                      </a:r>
                      <a:endParaRPr lang="en-ID" sz="14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869995"/>
                  </a:ext>
                </a:extLst>
              </a:tr>
              <a:tr h="43071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D" sz="14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2</a:t>
                      </a:r>
                      <a:endParaRPr lang="en-ID" sz="14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Loan_Amount_Requested</a:t>
                      </a:r>
                      <a:endParaRPr lang="en-ID" sz="14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Konversi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tipe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data </a:t>
                      </a: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menjadi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float</a:t>
                      </a:r>
                      <a:endParaRPr lang="en-ID" sz="14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843087"/>
                  </a:ext>
                </a:extLst>
              </a:tr>
              <a:tr h="43071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D" sz="14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3</a:t>
                      </a:r>
                      <a:endParaRPr lang="en-ID" sz="14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Length_Employed</a:t>
                      </a:r>
                      <a:endParaRPr lang="en-ID" sz="14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Konversi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value column </a:t>
                      </a: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berdasarkan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kondisi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tertentu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dan </a:t>
                      </a: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mengubah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ke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bentuk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tipe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data float</a:t>
                      </a:r>
                      <a:endParaRPr lang="en-ID" sz="14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341874"/>
                  </a:ext>
                </a:extLst>
              </a:tr>
              <a:tr h="43071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D" sz="14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4</a:t>
                      </a:r>
                      <a:endParaRPr lang="en-ID" sz="14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Home Owner</a:t>
                      </a:r>
                      <a:endParaRPr lang="en-ID" sz="14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Mengisi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data yang </a:t>
                      </a: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kosong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sebagai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“Own” </a:t>
                      </a: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karena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yang paling </a:t>
                      </a: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mendekati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missing value</a:t>
                      </a:r>
                      <a:endParaRPr lang="en-ID" sz="14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442276"/>
                  </a:ext>
                </a:extLst>
              </a:tr>
              <a:tr h="126987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D" sz="14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5</a:t>
                      </a:r>
                      <a:endParaRPr lang="en-ID" sz="14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D" sz="14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Annual_Income</a:t>
                      </a:r>
                      <a:endParaRPr lang="en-ID" sz="14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Secara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langsung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mengganti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nilai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yang </a:t>
                      </a: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kosong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Annual_Income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dengan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median/mean/modus, </a:t>
                      </a: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tetapi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berasumsi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bahwa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Length_Employed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yang </a:t>
                      </a: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berbanding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lurus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dengan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Annual_Income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karena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pendapatan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untuk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10+ </a:t>
                      </a: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tahun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karyawan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tidak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akan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sebanding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dengan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karyawan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1 </a:t>
                      </a: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tahun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(</a:t>
                      </a: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tentu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saja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ada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outlier) </a:t>
                      </a: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sehingga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kita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lebih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memilih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median </a:t>
                      </a: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daripada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mean</a:t>
                      </a:r>
                      <a:endParaRPr lang="en-ID" sz="14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518542"/>
                  </a:ext>
                </a:extLst>
              </a:tr>
              <a:tr h="64050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D" sz="14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6</a:t>
                      </a:r>
                      <a:endParaRPr lang="en-ID" sz="14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D" sz="14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Months_Since_Deliquency</a:t>
                      </a:r>
                      <a:endParaRPr lang="en-ID" sz="14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Mengisi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data yang </a:t>
                      </a: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kosong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dengan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median </a:t>
                      </a: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dari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column </a:t>
                      </a: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Months_Since_Deliquency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karena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data min-max data / </a:t>
                      </a: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beberapa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data </a:t>
                      </a: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sangat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jauh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dari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4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nilai</a:t>
                      </a:r>
                      <a:r>
                        <a:rPr lang="en-ID" sz="14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mean.</a:t>
                      </a:r>
                      <a:endParaRPr lang="en-ID" sz="14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856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534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8091-D09E-4872-94C3-C0D8CF3CA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800" dirty="0"/>
              <a:t>3. DATA MODELING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A16E4D-D897-4BE0-AA68-354E6F4F5123}"/>
              </a:ext>
            </a:extLst>
          </p:cNvPr>
          <p:cNvSpPr txBox="1"/>
          <p:nvPr/>
        </p:nvSpPr>
        <p:spPr>
          <a:xfrm>
            <a:off x="1068945" y="1751528"/>
            <a:ext cx="9311425" cy="1518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Model Selection</a:t>
            </a:r>
          </a:p>
          <a:p>
            <a:endParaRPr lang="en-ID" dirty="0"/>
          </a:p>
          <a:p>
            <a:pPr>
              <a:spcAft>
                <a:spcPts val="800"/>
              </a:spcAft>
            </a:pPr>
            <a:r>
              <a:rPr lang="en-ID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Train Size = 70 ; Test Size = 30;</a:t>
            </a:r>
            <a:r>
              <a:rPr lang="en-ID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ID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Random State = 42 ; </a:t>
            </a:r>
            <a:r>
              <a:rPr lang="en-ID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ID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Stratify = </a:t>
            </a:r>
            <a:r>
              <a:rPr lang="en-ID" sz="1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Interest_Rate</a:t>
            </a:r>
            <a:endParaRPr lang="en-ID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DDE09F-517E-41B0-A77A-68405D3FF28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2063" y="2833488"/>
            <a:ext cx="6237531" cy="320670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B226CE-C01E-42EF-9D1E-0B1CD06E24CD}"/>
              </a:ext>
            </a:extLst>
          </p:cNvPr>
          <p:cNvSpPr txBox="1"/>
          <p:nvPr/>
        </p:nvSpPr>
        <p:spPr>
          <a:xfrm>
            <a:off x="7675808" y="2721287"/>
            <a:ext cx="40310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8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 </a:t>
            </a:r>
            <a:r>
              <a:rPr lang="en-ID" sz="1800" dirty="0" err="1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lang="en-ID" sz="18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percobaan</a:t>
            </a:r>
            <a:r>
              <a:rPr lang="en-ID" sz="18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parameter </a:t>
            </a:r>
            <a:r>
              <a:rPr lang="en-ID" sz="1800" dirty="0" err="1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n_estimator</a:t>
            </a:r>
            <a:r>
              <a:rPr lang="en-ID" sz="18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random state, </a:t>
            </a:r>
            <a:r>
              <a:rPr lang="en-ID" sz="1800" dirty="0" err="1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ID" sz="18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1800" dirty="0" err="1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saat</a:t>
            </a:r>
            <a:r>
              <a:rPr lang="en-ID" sz="18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n_estimator</a:t>
            </a:r>
            <a:r>
              <a:rPr lang="en-ID" sz="18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100 dan </a:t>
            </a:r>
            <a:r>
              <a:rPr lang="en-ID" sz="1800" dirty="0" err="1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random_state</a:t>
            </a:r>
            <a:r>
              <a:rPr lang="en-ID" sz="18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42 </a:t>
            </a:r>
            <a:r>
              <a:rPr lang="en-ID" sz="1800" dirty="0" err="1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ID" sz="18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accuracy score di </a:t>
            </a:r>
            <a:r>
              <a:rPr lang="en-ID" sz="1800" b="1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77%.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63341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414</TotalTime>
  <Words>306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Rockwell</vt:lpstr>
      <vt:lpstr>Rockwell Condensed</vt:lpstr>
      <vt:lpstr>Wingdings</vt:lpstr>
      <vt:lpstr>Wood Type</vt:lpstr>
      <vt:lpstr>LOAN INTEREST RATE PREDICTION</vt:lpstr>
      <vt:lpstr>3 step for predict loan interest rate </vt:lpstr>
      <vt:lpstr>1. DATA EXPLORATION</vt:lpstr>
      <vt:lpstr>VISUALISASI DATA</vt:lpstr>
      <vt:lpstr>2. DATA PREPROCESSING</vt:lpstr>
      <vt:lpstr>3. DATA MODELING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INTEREST RATE PREDICTION</dc:title>
  <dc:creator>Hendro Pratama Saragih</dc:creator>
  <cp:lastModifiedBy>Hendro Pratama Saragih</cp:lastModifiedBy>
  <cp:revision>2</cp:revision>
  <dcterms:created xsi:type="dcterms:W3CDTF">2021-03-31T11:26:50Z</dcterms:created>
  <dcterms:modified xsi:type="dcterms:W3CDTF">2021-04-01T08:02:19Z</dcterms:modified>
</cp:coreProperties>
</file>