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A25D-29C2-A9A5-A2BF-99B2A07FE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6EB07-A0D5-3A5D-D0DD-24563C201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21703-FBFF-FEB4-FCD7-A3FC279D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BE7C-FAC5-47F9-B06D-A20D29D50769}" type="datetimeFigureOut">
              <a:rPr lang="en-ID" smtClean="0"/>
              <a:t>14/11/2023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C836-AD45-4433-52AF-858812CA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CD128-E8B2-CB42-E702-60689B08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C2-0E0D-43C8-AF9C-06F91B4A04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507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4FFD-FCAB-D036-07E5-EEB0790A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29B12-F7A3-FFB1-8550-5C324CB1B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C697-DD9B-860E-75E3-532E3E6E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BE7C-FAC5-47F9-B06D-A20D29D50769}" type="datetimeFigureOut">
              <a:rPr lang="en-ID" smtClean="0"/>
              <a:t>14/11/2023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4E04-9FDD-E473-3A6F-201CC580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D1C9F-CFE3-5C94-E4C8-FD997440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C2-0E0D-43C8-AF9C-06F91B4A04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390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033A4-AC61-7545-D571-18719F40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C4FF6-AF02-E38D-60BB-F8A03A54A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4C02-8850-3D81-20DF-5CF39C0C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BE7C-FAC5-47F9-B06D-A20D29D50769}" type="datetimeFigureOut">
              <a:rPr lang="en-ID" smtClean="0"/>
              <a:t>14/11/2023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BCAB-3DFE-D947-0C36-03203437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8917-E639-3B08-81A5-D258F6EE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C2-0E0D-43C8-AF9C-06F91B4A04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867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5E78-E85A-E6D3-EE64-70BB041C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1A05-4D35-07A0-1CC6-33D0E9A5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2D91D-64A2-65C8-31BC-9AA63B72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BE7C-FAC5-47F9-B06D-A20D29D50769}" type="datetimeFigureOut">
              <a:rPr lang="en-ID" smtClean="0"/>
              <a:t>14/11/2023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1A807-22B3-84E3-2948-3884BDDF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D80B-17D6-3393-AD41-70D10128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C2-0E0D-43C8-AF9C-06F91B4A04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786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C8B7-F49E-4ACF-7D1A-7AF8762B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862E8-D403-19DD-B19A-0AA5987D1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341F4-72E9-A715-376D-361A71E8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BE7C-FAC5-47F9-B06D-A20D29D50769}" type="datetimeFigureOut">
              <a:rPr lang="en-ID" smtClean="0"/>
              <a:t>14/11/2023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B271-BCEF-0543-FC99-4B4B962D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04C44-343F-7C15-DC9F-875E0A6B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C2-0E0D-43C8-AF9C-06F91B4A04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97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01C8-9C6F-1942-B7EB-6082E38A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EA16-C623-EB63-DE24-44AE50F67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F2FE1-E0E4-F5AA-EF89-DA31EA693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CA5E3-192C-6FCB-2ACA-CF6AA690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BE7C-FAC5-47F9-B06D-A20D29D50769}" type="datetimeFigureOut">
              <a:rPr lang="en-ID" smtClean="0"/>
              <a:t>14/11/2023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118B-4A53-423B-CB5A-C824BC62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82D1A-7A41-B8A9-92AD-DABAFD01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C2-0E0D-43C8-AF9C-06F91B4A04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68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69E7-4918-6B9A-A76B-6FDE8811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6585-8776-0AEC-D68A-7D3243F46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977D4-201C-BC70-8EC6-B3FB571B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0D099-B8FA-7F6B-7A54-560C6DB81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8323-53D8-6F0E-D70B-85105EC77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F5729-25F1-2FC0-AAF2-1D1747EE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BE7C-FAC5-47F9-B06D-A20D29D50769}" type="datetimeFigureOut">
              <a:rPr lang="en-ID" smtClean="0"/>
              <a:t>14/11/2023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6AAF1-1E25-86E2-26F8-BC7D327A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E96BC-4811-D007-800D-AA37255A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C2-0E0D-43C8-AF9C-06F91B4A04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126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5472-B045-E3E2-7FFC-4105F907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4C162-AB66-6A26-59A5-5703D288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BE7C-FAC5-47F9-B06D-A20D29D50769}" type="datetimeFigureOut">
              <a:rPr lang="en-ID" smtClean="0"/>
              <a:t>14/11/2023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61EA3-D9B1-603B-3F56-DFB21A34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3E747-6849-9852-CC82-17816F0B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C2-0E0D-43C8-AF9C-06F91B4A04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92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02406-B38E-44C2-7DF7-28F6945B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BE7C-FAC5-47F9-B06D-A20D29D50769}" type="datetimeFigureOut">
              <a:rPr lang="en-ID" smtClean="0"/>
              <a:t>14/11/2023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2413B-7777-134D-127D-915AE43E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0416D-F98F-CBD5-255D-E5111E61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C2-0E0D-43C8-AF9C-06F91B4A04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017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E104-CED8-0087-8926-B949BBC1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C04A-428E-201C-FC28-B939DC3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887CF-0238-6932-E3BE-880A7C38C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8F68-1115-347E-C359-66D0579F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BE7C-FAC5-47F9-B06D-A20D29D50769}" type="datetimeFigureOut">
              <a:rPr lang="en-ID" smtClean="0"/>
              <a:t>14/11/2023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7D61B-9FF6-DF18-9D4F-15C17734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8ECF3-05EF-A9B7-979B-ECFB83E8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C2-0E0D-43C8-AF9C-06F91B4A04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771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0217-2136-9764-33BC-B100E3CF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5B709-890D-0079-3132-83535A589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78EA4-81F8-87E4-F43B-4FA9BA21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AF6A3-0AC8-A15B-0273-5D43AC5F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BE7C-FAC5-47F9-B06D-A20D29D50769}" type="datetimeFigureOut">
              <a:rPr lang="en-ID" smtClean="0"/>
              <a:t>14/11/2023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34885-FD29-0755-E51C-07CB35BB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B0B53-770D-0F68-F625-53126041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C2-0E0D-43C8-AF9C-06F91B4A04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901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FB2B5-26EE-8855-9A40-95471636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4DE8D-46E8-CCDC-EE3B-3C3457788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9337E-11F3-0E68-E38F-727F4E04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BE7C-FAC5-47F9-B06D-A20D29D50769}" type="datetimeFigureOut">
              <a:rPr lang="en-ID" smtClean="0"/>
              <a:t>14/11/2023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938C-805B-8FF5-BC7E-0FD3736F4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3CE66-1D45-0AB8-F3FC-3CCD336B7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ADC2-0E0D-43C8-AF9C-06F91B4A04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369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C2A299-0C48-0455-92F6-3A42AC2D70E6}"/>
                  </a:ext>
                </a:extLst>
              </p:cNvPr>
              <p:cNvSpPr txBox="1"/>
              <p:nvPr/>
            </p:nvSpPr>
            <p:spPr>
              <a:xfrm>
                <a:off x="609598" y="735106"/>
                <a:ext cx="114748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Synchronization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D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Phase/frequency locking</a:t>
                </a:r>
              </a:p>
              <a:p>
                <a:r>
                  <a:rPr lang="en-ID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		 	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≥2</m:t>
                    </m:r>
                  </m:oMath>
                </a14:m>
                <a:r>
                  <a:rPr lang="en-ID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oscillating systems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C2A299-0C48-0455-92F6-3A42AC2D7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735106"/>
                <a:ext cx="11474826" cy="954107"/>
              </a:xfrm>
              <a:prstGeom prst="rect">
                <a:avLst/>
              </a:prstGeom>
              <a:blipFill>
                <a:blip r:embed="rId2"/>
                <a:stretch>
                  <a:fillRect l="-1063" t="-7051" b="-173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7B7F93C-06E9-A922-E94C-E2741E4B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43" y="2389628"/>
            <a:ext cx="3848433" cy="3208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7FEB2D-0555-F305-0C39-32FF54DB4561}"/>
              </a:ext>
            </a:extLst>
          </p:cNvPr>
          <p:cNvSpPr txBox="1"/>
          <p:nvPr/>
        </p:nvSpPr>
        <p:spPr>
          <a:xfrm>
            <a:off x="331693" y="4948517"/>
            <a:ext cx="1577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(Pikovsky2001)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811A7-6914-09CE-33D5-0D585D679A65}"/>
              </a:ext>
            </a:extLst>
          </p:cNvPr>
          <p:cNvSpPr txBox="1"/>
          <p:nvPr/>
        </p:nvSpPr>
        <p:spPr>
          <a:xfrm>
            <a:off x="5942430" y="2318736"/>
            <a:ext cx="6420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Depends on: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Coupling strength.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Detuning</a:t>
            </a:r>
            <a:endParaRPr lang="en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121613-665A-9889-1C21-2D82D25B9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124" y="3993777"/>
            <a:ext cx="3977985" cy="28806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55B20-4AEA-38A8-AC47-1C5F1FDC60BE}"/>
              </a:ext>
            </a:extLst>
          </p:cNvPr>
          <p:cNvSpPr txBox="1"/>
          <p:nvPr/>
        </p:nvSpPr>
        <p:spPr>
          <a:xfrm>
            <a:off x="8759688" y="6299175"/>
            <a:ext cx="1577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(Pikovsky2001)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2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B4D24-4EBD-044B-0A23-69D29BB5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52" y="140152"/>
            <a:ext cx="5734948" cy="3705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470F6-6DF4-070F-07BF-76420EDA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282" y="231859"/>
            <a:ext cx="4802579" cy="6105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A51341-165F-902B-1502-9787365D5ECB}"/>
              </a:ext>
            </a:extLst>
          </p:cNvPr>
          <p:cNvSpPr txBox="1"/>
          <p:nvPr/>
        </p:nvSpPr>
        <p:spPr>
          <a:xfrm>
            <a:off x="883730" y="5340733"/>
            <a:ext cx="4689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Synchronization exists (though a bit different)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4B79B-130A-57B2-9DEE-3FADCDF41C29}"/>
              </a:ext>
            </a:extLst>
          </p:cNvPr>
          <p:cNvSpPr txBox="1"/>
          <p:nvPr/>
        </p:nvSpPr>
        <p:spPr>
          <a:xfrm>
            <a:off x="5329518" y="3661403"/>
            <a:ext cx="153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(Walter2014)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9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91FCD9-A824-83E6-FCB2-BC905DBF9C04}"/>
              </a:ext>
            </a:extLst>
          </p:cNvPr>
          <p:cNvSpPr txBox="1"/>
          <p:nvPr/>
        </p:nvSpPr>
        <p:spPr>
          <a:xfrm>
            <a:off x="88598" y="212921"/>
            <a:ext cx="11413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done:</a:t>
            </a:r>
          </a:p>
          <a:p>
            <a:pPr marL="342900" indent="-342900" algn="just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Reproduced some of Walter2014’s results. </a:t>
            </a:r>
          </a:p>
          <a:p>
            <a:pPr marL="342900" indent="-342900" algn="just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Looked at the time it takes for a quantum van der Pol oscillator to reach limit cycle, given different initial states (number, coherent, thermal).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997F0-5768-1C12-64E3-5E3FC30C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4" y="1982129"/>
            <a:ext cx="11034504" cy="43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4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263F65-977E-9C6B-2DB4-F456959B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59" y="985363"/>
            <a:ext cx="5319081" cy="48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EFD563-6B76-AA3A-53FD-9648D643B71C}"/>
              </a:ext>
            </a:extLst>
          </p:cNvPr>
          <p:cNvSpPr txBox="1"/>
          <p:nvPr/>
        </p:nvSpPr>
        <p:spPr>
          <a:xfrm>
            <a:off x="249962" y="1720840"/>
            <a:ext cx="1141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plans:</a:t>
            </a:r>
          </a:p>
          <a:p>
            <a:pPr marL="342900" indent="-342900" algn="just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a python framework to calculate relevant quantities for quantum synchronization, like those in Walter2014.</a:t>
            </a:r>
          </a:p>
          <a:p>
            <a:pPr marL="342900" indent="-342900" algn="just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Study another paper by Walter about synchronization of two oscillators.</a:t>
            </a:r>
          </a:p>
          <a:p>
            <a:pPr marL="342900" indent="-342900" algn="just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Inspect quantum synchronization with dephasing or coupling.</a:t>
            </a:r>
          </a:p>
          <a:p>
            <a:pPr marL="342900" indent="-342900" algn="just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Inspect what determines the rate at which a state reaches the limit cycle.</a:t>
            </a:r>
          </a:p>
          <a:p>
            <a:pPr marL="342900" indent="-342900" algn="just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Study the Fisher information corresponding to a quantum oscillator.</a:t>
            </a:r>
          </a:p>
          <a:p>
            <a:pPr marL="342900" indent="-342900" algn="just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Inspect the quantum speed limit and its dependence on the parameters of the oscillator.</a:t>
            </a:r>
          </a:p>
        </p:txBody>
      </p:sp>
    </p:spTree>
    <p:extLst>
      <p:ext uri="{BB962C8B-B14F-4D97-AF65-F5344CB8AC3E}">
        <p14:creationId xmlns:p14="http://schemas.microsoft.com/office/powerpoint/2010/main" val="244548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8A4F74-09F2-283E-2D1E-010AF1527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35" y="2640952"/>
            <a:ext cx="8238565" cy="2660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371FCD-755E-F68A-7A59-2527455F96E5}"/>
                  </a:ext>
                </a:extLst>
              </p:cNvPr>
              <p:cNvSpPr txBox="1"/>
              <p:nvPr/>
            </p:nvSpPr>
            <p:spPr>
              <a:xfrm>
                <a:off x="609598" y="735106"/>
                <a:ext cx="112238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Self-sustained oscillator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ID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	Fixes phase space trajectory using 						internal energy pump.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371FCD-755E-F68A-7A59-2527455F9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735106"/>
                <a:ext cx="11223814" cy="954107"/>
              </a:xfrm>
              <a:prstGeom prst="rect">
                <a:avLst/>
              </a:prstGeom>
              <a:blipFill>
                <a:blip r:embed="rId3"/>
                <a:stretch>
                  <a:fillRect l="-1086" t="-7051" r="-1358" b="-173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033C035-5F80-64F7-AAEB-EDDE16BF8C5C}"/>
              </a:ext>
            </a:extLst>
          </p:cNvPr>
          <p:cNvSpPr txBox="1"/>
          <p:nvPr/>
        </p:nvSpPr>
        <p:spPr>
          <a:xfrm>
            <a:off x="5553633" y="1781546"/>
            <a:ext cx="205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Limit cycle</a:t>
            </a:r>
            <a:endParaRPr lang="en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0BF27-0E51-2D97-91C6-4F214DB1E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78" y="2304766"/>
            <a:ext cx="3541899" cy="2746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7BFFC9-8C18-FC48-BA7F-0F5955230AB7}"/>
              </a:ext>
            </a:extLst>
          </p:cNvPr>
          <p:cNvSpPr txBox="1"/>
          <p:nvPr/>
        </p:nvSpPr>
        <p:spPr>
          <a:xfrm>
            <a:off x="3388658" y="5218355"/>
            <a:ext cx="1577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(Pikovsky2001)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F14201-AC6C-A0D0-E20F-EE2306D7F69D}"/>
              </a:ext>
            </a:extLst>
          </p:cNvPr>
          <p:cNvCxnSpPr/>
          <p:nvPr/>
        </p:nvCxnSpPr>
        <p:spPr>
          <a:xfrm flipH="1">
            <a:off x="5396753" y="2385510"/>
            <a:ext cx="824752" cy="117347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6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F294F-AD9D-D6A9-4DFB-AD4763D1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464" y="1157033"/>
            <a:ext cx="6828217" cy="2597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BA9A01-F1F4-A88F-DEE5-DB1B15C87742}"/>
              </a:ext>
            </a:extLst>
          </p:cNvPr>
          <p:cNvSpPr txBox="1"/>
          <p:nvPr/>
        </p:nvSpPr>
        <p:spPr>
          <a:xfrm>
            <a:off x="-73918" y="-14283"/>
            <a:ext cx="907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Synchronization by External Harmonic Force</a:t>
            </a:r>
            <a:endParaRPr lang="en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D7AB-DDC2-6528-9AE0-C1DED910545C}"/>
                  </a:ext>
                </a:extLst>
              </p:cNvPr>
              <p:cNvSpPr txBox="1"/>
              <p:nvPr/>
            </p:nvSpPr>
            <p:spPr>
              <a:xfrm>
                <a:off x="41877" y="804400"/>
                <a:ext cx="34905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(Phase space rotates counterclockwise with frequency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force.)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D7AB-DDC2-6528-9AE0-C1DED9105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" y="804400"/>
                <a:ext cx="3490597" cy="1015663"/>
              </a:xfrm>
              <a:prstGeom prst="rect">
                <a:avLst/>
              </a:prstGeom>
              <a:blipFill>
                <a:blip r:embed="rId3"/>
                <a:stretch>
                  <a:fillRect l="-1923" t="-2994" b="-101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91CD1D-E172-CBD2-8B55-6002EC88A956}"/>
              </a:ext>
            </a:extLst>
          </p:cNvPr>
          <p:cNvSpPr txBox="1"/>
          <p:nvPr/>
        </p:nvSpPr>
        <p:spPr>
          <a:xfrm>
            <a:off x="4026444" y="3234346"/>
            <a:ext cx="1577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(Pikovsky2001)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585C02-A485-72D2-A7D3-AD42A7FEBCCC}"/>
                  </a:ext>
                </a:extLst>
              </p:cNvPr>
              <p:cNvSpPr txBox="1"/>
              <p:nvPr/>
            </p:nvSpPr>
            <p:spPr>
              <a:xfrm>
                <a:off x="-25841" y="4923396"/>
                <a:ext cx="1224368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No detuning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	Phase point is stationary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	Force shifts phase point 										towards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), or 										phase point stays at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585C02-A485-72D2-A7D3-AD42A7FEB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41" y="4923396"/>
                <a:ext cx="12243681" cy="1200329"/>
              </a:xfrm>
              <a:prstGeom prst="rect">
                <a:avLst/>
              </a:prstGeom>
              <a:blipFill>
                <a:blip r:embed="rId4"/>
                <a:stretch>
                  <a:fillRect l="-797" t="-3553" r="-498" b="-1116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D7E61-B1E0-86C1-4FEC-19CA737560B3}"/>
              </a:ext>
            </a:extLst>
          </p:cNvPr>
          <p:cNvCxnSpPr>
            <a:cxnSpLocks/>
          </p:cNvCxnSpPr>
          <p:nvPr/>
        </p:nvCxnSpPr>
        <p:spPr>
          <a:xfrm flipV="1">
            <a:off x="5675950" y="5612049"/>
            <a:ext cx="2271548" cy="762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318BE0-A96A-B3A4-A372-F45C893770E7}"/>
              </a:ext>
            </a:extLst>
          </p:cNvPr>
          <p:cNvSpPr txBox="1"/>
          <p:nvPr/>
        </p:nvSpPr>
        <p:spPr>
          <a:xfrm>
            <a:off x="3293431" y="6265296"/>
            <a:ext cx="283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Phase locking</a:t>
            </a:r>
            <a:endParaRPr lang="en-ID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40BE5B-52E6-3AAD-4E74-4F1C884A1AB7}"/>
                  </a:ext>
                </a:extLst>
              </p:cNvPr>
              <p:cNvSpPr txBox="1"/>
              <p:nvPr/>
            </p:nvSpPr>
            <p:spPr>
              <a:xfrm>
                <a:off x="7079373" y="6245662"/>
                <a:ext cx="59218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(Force amplitude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does not matter.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ID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40BE5B-52E6-3AAD-4E74-4F1C884A1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373" y="6245662"/>
                <a:ext cx="5921829" cy="461665"/>
              </a:xfrm>
              <a:prstGeom prst="rect">
                <a:avLst/>
              </a:prstGeom>
              <a:blipFill>
                <a:blip r:embed="rId5"/>
                <a:stretch>
                  <a:fillRect l="-1543" t="-9333" b="-32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6282AD-0B11-9FAD-FE18-E15B2861D281}"/>
              </a:ext>
            </a:extLst>
          </p:cNvPr>
          <p:cNvCxnSpPr>
            <a:cxnSpLocks/>
          </p:cNvCxnSpPr>
          <p:nvPr/>
        </p:nvCxnSpPr>
        <p:spPr>
          <a:xfrm flipH="1">
            <a:off x="7599882" y="996116"/>
            <a:ext cx="1560557" cy="5827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95FC5F-68BD-FACC-D351-A300F79A646A}"/>
                  </a:ext>
                </a:extLst>
              </p:cNvPr>
              <p:cNvSpPr txBox="1"/>
              <p:nvPr/>
            </p:nvSpPr>
            <p:spPr>
              <a:xfrm>
                <a:off x="8215147" y="544016"/>
                <a:ext cx="2716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Attracted towards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en-ID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95FC5F-68BD-FACC-D351-A300F79A6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147" y="544016"/>
                <a:ext cx="2716122" cy="400110"/>
              </a:xfrm>
              <a:prstGeom prst="rect">
                <a:avLst/>
              </a:prstGeom>
              <a:blipFill>
                <a:blip r:embed="rId6"/>
                <a:stretch>
                  <a:fillRect l="-2472" t="-6061" b="-272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AE17C5-924F-8216-F3A1-4B153CB6C87D}"/>
                  </a:ext>
                </a:extLst>
              </p:cNvPr>
              <p:cNvSpPr txBox="1"/>
              <p:nvPr/>
            </p:nvSpPr>
            <p:spPr>
              <a:xfrm>
                <a:off x="2752536" y="2170923"/>
                <a:ext cx="2716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Repelled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endParaRPr lang="en-ID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AE17C5-924F-8216-F3A1-4B153CB6C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36" y="2170923"/>
                <a:ext cx="2716122" cy="400110"/>
              </a:xfrm>
              <a:prstGeom prst="rect">
                <a:avLst/>
              </a:prstGeom>
              <a:blipFill>
                <a:blip r:embed="rId7"/>
                <a:stretch>
                  <a:fillRect l="-2472" t="-6061" b="-272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491208-E84B-B8A6-3B8E-444F832A97B2}"/>
              </a:ext>
            </a:extLst>
          </p:cNvPr>
          <p:cNvCxnSpPr>
            <a:cxnSpLocks/>
          </p:cNvCxnSpPr>
          <p:nvPr/>
        </p:nvCxnSpPr>
        <p:spPr>
          <a:xfrm>
            <a:off x="4712096" y="2460175"/>
            <a:ext cx="1563198" cy="91585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6B81E1-E8C0-7082-4F07-C8DD01A4B65A}"/>
              </a:ext>
            </a:extLst>
          </p:cNvPr>
          <p:cNvCxnSpPr>
            <a:cxnSpLocks/>
          </p:cNvCxnSpPr>
          <p:nvPr/>
        </p:nvCxnSpPr>
        <p:spPr>
          <a:xfrm flipV="1">
            <a:off x="4712096" y="2394600"/>
            <a:ext cx="1032064" cy="8315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68436F-361B-EC08-D356-A37ADE9FE667}"/>
              </a:ext>
            </a:extLst>
          </p:cNvPr>
          <p:cNvCxnSpPr>
            <a:cxnSpLocks/>
          </p:cNvCxnSpPr>
          <p:nvPr/>
        </p:nvCxnSpPr>
        <p:spPr>
          <a:xfrm flipH="1">
            <a:off x="8081404" y="996116"/>
            <a:ext cx="1079035" cy="13984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DC74F6-DB02-3561-D863-175B7C76C634}"/>
                  </a:ext>
                </a:extLst>
              </p:cNvPr>
              <p:cNvSpPr txBox="1"/>
              <p:nvPr/>
            </p:nvSpPr>
            <p:spPr>
              <a:xfrm>
                <a:off x="0" y="2868198"/>
                <a:ext cx="34905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phase of the force, the equilibrium (no detuning)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DC74F6-DB02-3561-D863-175B7C76C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68198"/>
                <a:ext cx="3490597" cy="707886"/>
              </a:xfrm>
              <a:prstGeom prst="rect">
                <a:avLst/>
              </a:prstGeom>
              <a:blipFill>
                <a:blip r:embed="rId8"/>
                <a:stretch>
                  <a:fillRect l="-1745" t="-4310" b="-155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F39073-F253-2605-CD36-46030337CCC2}"/>
                  </a:ext>
                </a:extLst>
              </p:cNvPr>
              <p:cNvSpPr txBox="1"/>
              <p:nvPr/>
            </p:nvSpPr>
            <p:spPr>
              <a:xfrm>
                <a:off x="2507928" y="4010306"/>
                <a:ext cx="99328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Equilibrium = force does not act on the phase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perpendicular to the unit cycle.</a:t>
                </a:r>
                <a:endParaRPr lang="en-ID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F39073-F253-2605-CD36-46030337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928" y="4010306"/>
                <a:ext cx="9932895" cy="400110"/>
              </a:xfrm>
              <a:prstGeom prst="rect">
                <a:avLst/>
              </a:prstGeom>
              <a:blipFill>
                <a:blip r:embed="rId9"/>
                <a:stretch>
                  <a:fillRect l="-613" t="-7692" b="-2923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83D903-397A-1290-F65B-75086B547E9E}"/>
              </a:ext>
            </a:extLst>
          </p:cNvPr>
          <p:cNvCxnSpPr>
            <a:cxnSpLocks/>
          </p:cNvCxnSpPr>
          <p:nvPr/>
        </p:nvCxnSpPr>
        <p:spPr>
          <a:xfrm flipH="1" flipV="1">
            <a:off x="3490597" y="4471384"/>
            <a:ext cx="1749713" cy="480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585C02-A485-72D2-A7D3-AD42A7FEBCCC}"/>
                  </a:ext>
                </a:extLst>
              </p:cNvPr>
              <p:cNvSpPr txBox="1"/>
              <p:nvPr/>
            </p:nvSpPr>
            <p:spPr>
              <a:xfrm>
                <a:off x="69617" y="286953"/>
                <a:ext cx="6096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Small detuning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sng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↓</m:t>
                      </m:r>
                    </m:oMath>
                  </m:oMathPara>
                </a14:m>
                <a:endParaRPr lang="en-US" sz="2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Phase point rotates slowly.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↓</m:t>
                      </m:r>
                    </m:oMath>
                  </m:oMathPara>
                </a14:m>
                <a:endParaRPr lang="en-ID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Force promotes/brakes the phase point.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↓</m:t>
                      </m:r>
                    </m:oMath>
                  </m:oMathPara>
                </a14:m>
                <a:endParaRPr lang="en-ID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Phase point stops at equilibrium </a:t>
                </a:r>
              </a:p>
              <a:p>
                <a:pPr algn="ctr"/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ID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depends on amplitude of the force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↓</m:t>
                      </m:r>
                    </m:oMath>
                  </m:oMathPara>
                </a14:m>
                <a:endParaRPr lang="en-ID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Oscillator is </a:t>
                </a:r>
                <a:r>
                  <a:rPr lang="en-ID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synchronized 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 the force: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endParaRPr lang="en-ID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</a:t>
                </a:r>
                <a:r>
                  <a:rPr lang="en-ID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frequency locking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585C02-A485-72D2-A7D3-AD42A7FEB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7" y="286953"/>
                <a:ext cx="6096000" cy="4524315"/>
              </a:xfrm>
              <a:prstGeom prst="rect">
                <a:avLst/>
              </a:prstGeom>
              <a:blipFill>
                <a:blip r:embed="rId2"/>
                <a:stretch>
                  <a:fillRect t="-943" b="-22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C31DF253-D28F-81D2-D902-E5FD7BB6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862" y="0"/>
            <a:ext cx="4336156" cy="5098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2E435BE-AC96-2A11-8D44-285F12F0843B}"/>
                  </a:ext>
                </a:extLst>
              </p:cNvPr>
              <p:cNvSpPr txBox="1"/>
              <p:nvPr/>
            </p:nvSpPr>
            <p:spPr>
              <a:xfrm>
                <a:off x="7377952" y="5131385"/>
                <a:ext cx="47333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</m:oMath>
                </a14:m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equilibrium point shifts, depends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endParaRPr lang="en-ID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</m:oMath>
                </a14:m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equilibrium (small detuning).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2E435BE-AC96-2A11-8D44-285F12F08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52" y="5131385"/>
                <a:ext cx="4733365" cy="1323439"/>
              </a:xfrm>
              <a:prstGeom prst="rect">
                <a:avLst/>
              </a:prstGeom>
              <a:blipFill>
                <a:blip r:embed="rId4"/>
                <a:stretch>
                  <a:fillRect l="-1287" t="-2304" b="-78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95EBA8B-C245-6918-ABF7-B1F88B96BFA3}"/>
              </a:ext>
            </a:extLst>
          </p:cNvPr>
          <p:cNvSpPr txBox="1"/>
          <p:nvPr/>
        </p:nvSpPr>
        <p:spPr>
          <a:xfrm>
            <a:off x="170329" y="5746938"/>
            <a:ext cx="6427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Equilibrium = force exactly counteracts the motion of phase point.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A7656C0-704C-6126-B137-53A8497723A9}"/>
              </a:ext>
            </a:extLst>
          </p:cNvPr>
          <p:cNvSpPr/>
          <p:nvPr/>
        </p:nvSpPr>
        <p:spPr>
          <a:xfrm>
            <a:off x="842589" y="2017059"/>
            <a:ext cx="5504913" cy="3644452"/>
          </a:xfrm>
          <a:custGeom>
            <a:avLst/>
            <a:gdLst>
              <a:gd name="connsiteX0" fmla="*/ 5127905 w 5504913"/>
              <a:gd name="connsiteY0" fmla="*/ 0 h 3644452"/>
              <a:gd name="connsiteX1" fmla="*/ 5145835 w 5504913"/>
              <a:gd name="connsiteY1" fmla="*/ 53788 h 3644452"/>
              <a:gd name="connsiteX2" fmla="*/ 5208587 w 5504913"/>
              <a:gd name="connsiteY2" fmla="*/ 116541 h 3644452"/>
              <a:gd name="connsiteX3" fmla="*/ 5235482 w 5504913"/>
              <a:gd name="connsiteY3" fmla="*/ 242047 h 3644452"/>
              <a:gd name="connsiteX4" fmla="*/ 5343058 w 5504913"/>
              <a:gd name="connsiteY4" fmla="*/ 421341 h 3644452"/>
              <a:gd name="connsiteX5" fmla="*/ 5369952 w 5504913"/>
              <a:gd name="connsiteY5" fmla="*/ 493059 h 3644452"/>
              <a:gd name="connsiteX6" fmla="*/ 5432705 w 5504913"/>
              <a:gd name="connsiteY6" fmla="*/ 779929 h 3644452"/>
              <a:gd name="connsiteX7" fmla="*/ 5459599 w 5504913"/>
              <a:gd name="connsiteY7" fmla="*/ 1147482 h 3644452"/>
              <a:gd name="connsiteX8" fmla="*/ 5495458 w 5504913"/>
              <a:gd name="connsiteY8" fmla="*/ 1255059 h 3644452"/>
              <a:gd name="connsiteX9" fmla="*/ 5441670 w 5504913"/>
              <a:gd name="connsiteY9" fmla="*/ 1981200 h 3644452"/>
              <a:gd name="connsiteX10" fmla="*/ 5352023 w 5504913"/>
              <a:gd name="connsiteY10" fmla="*/ 2223247 h 3644452"/>
              <a:gd name="connsiteX11" fmla="*/ 5271340 w 5504913"/>
              <a:gd name="connsiteY11" fmla="*/ 2330823 h 3644452"/>
              <a:gd name="connsiteX12" fmla="*/ 5253411 w 5504913"/>
              <a:gd name="connsiteY12" fmla="*/ 2384612 h 3644452"/>
              <a:gd name="connsiteX13" fmla="*/ 5109976 w 5504913"/>
              <a:gd name="connsiteY13" fmla="*/ 2528047 h 3644452"/>
              <a:gd name="connsiteX14" fmla="*/ 5029293 w 5504913"/>
              <a:gd name="connsiteY14" fmla="*/ 2689412 h 3644452"/>
              <a:gd name="connsiteX15" fmla="*/ 4930682 w 5504913"/>
              <a:gd name="connsiteY15" fmla="*/ 2707341 h 3644452"/>
              <a:gd name="connsiteX16" fmla="*/ 4814140 w 5504913"/>
              <a:gd name="connsiteY16" fmla="*/ 2761129 h 3644452"/>
              <a:gd name="connsiteX17" fmla="*/ 4356940 w 5504913"/>
              <a:gd name="connsiteY17" fmla="*/ 2823882 h 3644452"/>
              <a:gd name="connsiteX18" fmla="*/ 3657693 w 5504913"/>
              <a:gd name="connsiteY18" fmla="*/ 2850776 h 3644452"/>
              <a:gd name="connsiteX19" fmla="*/ 3523223 w 5504913"/>
              <a:gd name="connsiteY19" fmla="*/ 2913529 h 3644452"/>
              <a:gd name="connsiteX20" fmla="*/ 3155670 w 5504913"/>
              <a:gd name="connsiteY20" fmla="*/ 2940423 h 3644452"/>
              <a:gd name="connsiteX21" fmla="*/ 2841905 w 5504913"/>
              <a:gd name="connsiteY21" fmla="*/ 3012141 h 3644452"/>
              <a:gd name="connsiteX22" fmla="*/ 2743293 w 5504913"/>
              <a:gd name="connsiteY22" fmla="*/ 3065929 h 3644452"/>
              <a:gd name="connsiteX23" fmla="*/ 2617787 w 5504913"/>
              <a:gd name="connsiteY23" fmla="*/ 3092823 h 3644452"/>
              <a:gd name="connsiteX24" fmla="*/ 2348846 w 5504913"/>
              <a:gd name="connsiteY24" fmla="*/ 3137647 h 3644452"/>
              <a:gd name="connsiteX25" fmla="*/ 2205411 w 5504913"/>
              <a:gd name="connsiteY25" fmla="*/ 3164541 h 3644452"/>
              <a:gd name="connsiteX26" fmla="*/ 1819929 w 5504913"/>
              <a:gd name="connsiteY26" fmla="*/ 3236259 h 3644452"/>
              <a:gd name="connsiteX27" fmla="*/ 1703387 w 5504913"/>
              <a:gd name="connsiteY27" fmla="*/ 3272117 h 3644452"/>
              <a:gd name="connsiteX28" fmla="*/ 1595811 w 5504913"/>
              <a:gd name="connsiteY28" fmla="*/ 3281082 h 3644452"/>
              <a:gd name="connsiteX29" fmla="*/ 1524093 w 5504913"/>
              <a:gd name="connsiteY29" fmla="*/ 3290047 h 3644452"/>
              <a:gd name="connsiteX30" fmla="*/ 1075858 w 5504913"/>
              <a:gd name="connsiteY30" fmla="*/ 3361765 h 3644452"/>
              <a:gd name="connsiteX31" fmla="*/ 717270 w 5504913"/>
              <a:gd name="connsiteY31" fmla="*/ 3388659 h 3644452"/>
              <a:gd name="connsiteX32" fmla="*/ 448329 w 5504913"/>
              <a:gd name="connsiteY32" fmla="*/ 3451412 h 3644452"/>
              <a:gd name="connsiteX33" fmla="*/ 295929 w 5504913"/>
              <a:gd name="connsiteY33" fmla="*/ 3496235 h 3644452"/>
              <a:gd name="connsiteX34" fmla="*/ 206282 w 5504913"/>
              <a:gd name="connsiteY34" fmla="*/ 3541059 h 3644452"/>
              <a:gd name="connsiteX35" fmla="*/ 116635 w 5504913"/>
              <a:gd name="connsiteY35" fmla="*/ 3567953 h 3644452"/>
              <a:gd name="connsiteX36" fmla="*/ 71811 w 5504913"/>
              <a:gd name="connsiteY36" fmla="*/ 3603812 h 3644452"/>
              <a:gd name="connsiteX37" fmla="*/ 53882 w 5504913"/>
              <a:gd name="connsiteY37" fmla="*/ 3630706 h 3644452"/>
              <a:gd name="connsiteX38" fmla="*/ 18023 w 5504913"/>
              <a:gd name="connsiteY38" fmla="*/ 3639670 h 3644452"/>
              <a:gd name="connsiteX39" fmla="*/ 93 w 5504913"/>
              <a:gd name="connsiteY39" fmla="*/ 3612776 h 3644452"/>
              <a:gd name="connsiteX40" fmla="*/ 26987 w 5504913"/>
              <a:gd name="connsiteY40" fmla="*/ 3567953 h 3644452"/>
              <a:gd name="connsiteX41" fmla="*/ 35952 w 5504913"/>
              <a:gd name="connsiteY41" fmla="*/ 3594847 h 3644452"/>
              <a:gd name="connsiteX42" fmla="*/ 26987 w 5504913"/>
              <a:gd name="connsiteY42" fmla="*/ 3639670 h 3644452"/>
              <a:gd name="connsiteX43" fmla="*/ 98705 w 5504913"/>
              <a:gd name="connsiteY43" fmla="*/ 3630706 h 3644452"/>
              <a:gd name="connsiteX44" fmla="*/ 134564 w 5504913"/>
              <a:gd name="connsiteY44" fmla="*/ 3603812 h 3644452"/>
              <a:gd name="connsiteX45" fmla="*/ 179387 w 5504913"/>
              <a:gd name="connsiteY45" fmla="*/ 3585882 h 364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04913" h="3644452">
                <a:moveTo>
                  <a:pt x="5127905" y="0"/>
                </a:moveTo>
                <a:cubicBezTo>
                  <a:pt x="5133882" y="17929"/>
                  <a:pt x="5135077" y="38249"/>
                  <a:pt x="5145835" y="53788"/>
                </a:cubicBezTo>
                <a:cubicBezTo>
                  <a:pt x="5162673" y="78110"/>
                  <a:pt x="5195869" y="89833"/>
                  <a:pt x="5208587" y="116541"/>
                </a:cubicBezTo>
                <a:cubicBezTo>
                  <a:pt x="5226982" y="155170"/>
                  <a:pt x="5220990" y="201791"/>
                  <a:pt x="5235482" y="242047"/>
                </a:cubicBezTo>
                <a:cubicBezTo>
                  <a:pt x="5268941" y="334987"/>
                  <a:pt x="5299411" y="338897"/>
                  <a:pt x="5343058" y="421341"/>
                </a:cubicBezTo>
                <a:cubicBezTo>
                  <a:pt x="5355004" y="443906"/>
                  <a:pt x="5363162" y="468447"/>
                  <a:pt x="5369952" y="493059"/>
                </a:cubicBezTo>
                <a:cubicBezTo>
                  <a:pt x="5406398" y="625174"/>
                  <a:pt x="5411584" y="663761"/>
                  <a:pt x="5432705" y="779929"/>
                </a:cubicBezTo>
                <a:cubicBezTo>
                  <a:pt x="5441670" y="902447"/>
                  <a:pt x="5443514" y="1025694"/>
                  <a:pt x="5459599" y="1147482"/>
                </a:cubicBezTo>
                <a:cubicBezTo>
                  <a:pt x="5464548" y="1184955"/>
                  <a:pt x="5495008" y="1217263"/>
                  <a:pt x="5495458" y="1255059"/>
                </a:cubicBezTo>
                <a:cubicBezTo>
                  <a:pt x="5500408" y="1670860"/>
                  <a:pt x="5532312" y="1730191"/>
                  <a:pt x="5441670" y="1981200"/>
                </a:cubicBezTo>
                <a:cubicBezTo>
                  <a:pt x="5412448" y="2062124"/>
                  <a:pt x="5403646" y="2154417"/>
                  <a:pt x="5352023" y="2223247"/>
                </a:cubicBezTo>
                <a:lnTo>
                  <a:pt x="5271340" y="2330823"/>
                </a:lnTo>
                <a:cubicBezTo>
                  <a:pt x="5265364" y="2348753"/>
                  <a:pt x="5265379" y="2369985"/>
                  <a:pt x="5253411" y="2384612"/>
                </a:cubicBezTo>
                <a:cubicBezTo>
                  <a:pt x="5210594" y="2436944"/>
                  <a:pt x="5109976" y="2528047"/>
                  <a:pt x="5109976" y="2528047"/>
                </a:cubicBezTo>
                <a:cubicBezTo>
                  <a:pt x="5107693" y="2533984"/>
                  <a:pt x="5068438" y="2671144"/>
                  <a:pt x="5029293" y="2689412"/>
                </a:cubicBezTo>
                <a:cubicBezTo>
                  <a:pt x="4999018" y="2703540"/>
                  <a:pt x="4963552" y="2701365"/>
                  <a:pt x="4930682" y="2707341"/>
                </a:cubicBezTo>
                <a:cubicBezTo>
                  <a:pt x="4891835" y="2725270"/>
                  <a:pt x="4854262" y="2746269"/>
                  <a:pt x="4814140" y="2761129"/>
                </a:cubicBezTo>
                <a:cubicBezTo>
                  <a:pt x="4654097" y="2820404"/>
                  <a:pt x="4548126" y="2811467"/>
                  <a:pt x="4356940" y="2823882"/>
                </a:cubicBezTo>
                <a:cubicBezTo>
                  <a:pt x="4067425" y="2842682"/>
                  <a:pt x="3944748" y="2843223"/>
                  <a:pt x="3657693" y="2850776"/>
                </a:cubicBezTo>
                <a:cubicBezTo>
                  <a:pt x="3612870" y="2871694"/>
                  <a:pt x="3571917" y="2904834"/>
                  <a:pt x="3523223" y="2913529"/>
                </a:cubicBezTo>
                <a:cubicBezTo>
                  <a:pt x="3402291" y="2935124"/>
                  <a:pt x="3155670" y="2940423"/>
                  <a:pt x="3155670" y="2940423"/>
                </a:cubicBezTo>
                <a:cubicBezTo>
                  <a:pt x="3073146" y="2956928"/>
                  <a:pt x="2914127" y="2986514"/>
                  <a:pt x="2841905" y="3012141"/>
                </a:cubicBezTo>
                <a:cubicBezTo>
                  <a:pt x="2806618" y="3024662"/>
                  <a:pt x="2778522" y="3053247"/>
                  <a:pt x="2743293" y="3065929"/>
                </a:cubicBezTo>
                <a:cubicBezTo>
                  <a:pt x="2703037" y="3080421"/>
                  <a:pt x="2659882" y="3085169"/>
                  <a:pt x="2617787" y="3092823"/>
                </a:cubicBezTo>
                <a:cubicBezTo>
                  <a:pt x="2528369" y="3109081"/>
                  <a:pt x="2438386" y="3122075"/>
                  <a:pt x="2348846" y="3137647"/>
                </a:cubicBezTo>
                <a:cubicBezTo>
                  <a:pt x="2300921" y="3145982"/>
                  <a:pt x="2253316" y="3156087"/>
                  <a:pt x="2205411" y="3164541"/>
                </a:cubicBezTo>
                <a:cubicBezTo>
                  <a:pt x="2051726" y="3191662"/>
                  <a:pt x="1981796" y="3197922"/>
                  <a:pt x="1819929" y="3236259"/>
                </a:cubicBezTo>
                <a:cubicBezTo>
                  <a:pt x="1780379" y="3245626"/>
                  <a:pt x="1743242" y="3264146"/>
                  <a:pt x="1703387" y="3272117"/>
                </a:cubicBezTo>
                <a:cubicBezTo>
                  <a:pt x="1668103" y="3279174"/>
                  <a:pt x="1631615" y="3277501"/>
                  <a:pt x="1595811" y="3281082"/>
                </a:cubicBezTo>
                <a:cubicBezTo>
                  <a:pt x="1571839" y="3283479"/>
                  <a:pt x="1547829" y="3285919"/>
                  <a:pt x="1524093" y="3290047"/>
                </a:cubicBezTo>
                <a:cubicBezTo>
                  <a:pt x="1277273" y="3332972"/>
                  <a:pt x="1455101" y="3321312"/>
                  <a:pt x="1075858" y="3361765"/>
                </a:cubicBezTo>
                <a:cubicBezTo>
                  <a:pt x="956669" y="3374479"/>
                  <a:pt x="717270" y="3388659"/>
                  <a:pt x="717270" y="3388659"/>
                </a:cubicBezTo>
                <a:cubicBezTo>
                  <a:pt x="531003" y="3463164"/>
                  <a:pt x="735517" y="3389317"/>
                  <a:pt x="448329" y="3451412"/>
                </a:cubicBezTo>
                <a:cubicBezTo>
                  <a:pt x="396573" y="3462602"/>
                  <a:pt x="345584" y="3477844"/>
                  <a:pt x="295929" y="3496235"/>
                </a:cubicBezTo>
                <a:cubicBezTo>
                  <a:pt x="264599" y="3507839"/>
                  <a:pt x="236557" y="3526931"/>
                  <a:pt x="206282" y="3541059"/>
                </a:cubicBezTo>
                <a:cubicBezTo>
                  <a:pt x="162057" y="3561697"/>
                  <a:pt x="163275" y="3558625"/>
                  <a:pt x="116635" y="3567953"/>
                </a:cubicBezTo>
                <a:cubicBezTo>
                  <a:pt x="101694" y="3579906"/>
                  <a:pt x="85341" y="3590282"/>
                  <a:pt x="71811" y="3603812"/>
                </a:cubicBezTo>
                <a:cubicBezTo>
                  <a:pt x="64193" y="3611430"/>
                  <a:pt x="62847" y="3624730"/>
                  <a:pt x="53882" y="3630706"/>
                </a:cubicBezTo>
                <a:cubicBezTo>
                  <a:pt x="43630" y="3637540"/>
                  <a:pt x="29976" y="3636682"/>
                  <a:pt x="18023" y="3639670"/>
                </a:cubicBezTo>
                <a:cubicBezTo>
                  <a:pt x="12046" y="3630705"/>
                  <a:pt x="-1243" y="3623467"/>
                  <a:pt x="93" y="3612776"/>
                </a:cubicBezTo>
                <a:cubicBezTo>
                  <a:pt x="2254" y="3595486"/>
                  <a:pt x="11402" y="3575745"/>
                  <a:pt x="26987" y="3567953"/>
                </a:cubicBezTo>
                <a:cubicBezTo>
                  <a:pt x="35439" y="3563727"/>
                  <a:pt x="32964" y="3585882"/>
                  <a:pt x="35952" y="3594847"/>
                </a:cubicBezTo>
                <a:cubicBezTo>
                  <a:pt x="32964" y="3609788"/>
                  <a:pt x="13758" y="3632110"/>
                  <a:pt x="26987" y="3639670"/>
                </a:cubicBezTo>
                <a:cubicBezTo>
                  <a:pt x="47905" y="3651623"/>
                  <a:pt x="75849" y="3638324"/>
                  <a:pt x="98705" y="3630706"/>
                </a:cubicBezTo>
                <a:cubicBezTo>
                  <a:pt x="112880" y="3625981"/>
                  <a:pt x="121894" y="3611731"/>
                  <a:pt x="134564" y="3603812"/>
                </a:cubicBezTo>
                <a:cubicBezTo>
                  <a:pt x="165390" y="3584546"/>
                  <a:pt x="158782" y="3585882"/>
                  <a:pt x="179387" y="358588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27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91CD1D-E172-CBD2-8B55-6002EC88A956}"/>
              </a:ext>
            </a:extLst>
          </p:cNvPr>
          <p:cNvSpPr txBox="1"/>
          <p:nvPr/>
        </p:nvSpPr>
        <p:spPr>
          <a:xfrm>
            <a:off x="9619129" y="5010183"/>
            <a:ext cx="191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(Pikovsky2001)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585C02-A485-72D2-A7D3-AD42A7FEBCCC}"/>
                  </a:ext>
                </a:extLst>
              </p:cNvPr>
              <p:cNvSpPr txBox="1"/>
              <p:nvPr/>
            </p:nvSpPr>
            <p:spPr>
              <a:xfrm>
                <a:off x="230981" y="1536174"/>
                <a:ext cx="694974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Detuning gets larger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↓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takes more force to stop the phase point</a:t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↓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Equilibrium points move towards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where stopping component of the force is maximum.</a:t>
                </a:r>
              </a:p>
              <a:p>
                <a:pPr algn="ctr"/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detuning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more force to synchronize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585C02-A485-72D2-A7D3-AD42A7FEB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81" y="1536174"/>
                <a:ext cx="6949747" cy="3046988"/>
              </a:xfrm>
              <a:prstGeom prst="rect">
                <a:avLst/>
              </a:prstGeom>
              <a:blipFill>
                <a:blip r:embed="rId2"/>
                <a:stretch>
                  <a:fillRect t="-1400" b="-38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8C5AAAA8-66DA-DEA7-3455-D46AB2D69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64"/>
          <a:stretch/>
        </p:blipFill>
        <p:spPr>
          <a:xfrm>
            <a:off x="7348172" y="1335758"/>
            <a:ext cx="4541914" cy="3738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A9BEF3-2908-1034-F595-48A86FD3BAF5}"/>
                  </a:ext>
                </a:extLst>
              </p:cNvPr>
              <p:cNvSpPr txBox="1"/>
              <p:nvPr/>
            </p:nvSpPr>
            <p:spPr>
              <a:xfrm>
                <a:off x="7510182" y="5609552"/>
                <a:ext cx="37694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A9BEF3-2908-1034-F595-48A86FD3B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182" y="5609552"/>
                <a:ext cx="3769435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49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91CD1D-E172-CBD2-8B55-6002EC88A956}"/>
              </a:ext>
            </a:extLst>
          </p:cNvPr>
          <p:cNvSpPr txBox="1"/>
          <p:nvPr/>
        </p:nvSpPr>
        <p:spPr>
          <a:xfrm>
            <a:off x="9619129" y="5010183"/>
            <a:ext cx="191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(Pikovsky2001)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585C02-A485-72D2-A7D3-AD42A7FEBCCC}"/>
                  </a:ext>
                </a:extLst>
              </p:cNvPr>
              <p:cNvSpPr txBox="1"/>
              <p:nvPr/>
            </p:nvSpPr>
            <p:spPr>
              <a:xfrm>
                <a:off x="222410" y="799433"/>
                <a:ext cx="6384971" cy="4714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Detuning goes over a critical value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↓</m:t>
                      </m:r>
                    </m:oMath>
                  </m:oMathPara>
                </a14:m>
                <a:endParaRPr lang="en-ID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Force can not stop phase point anymore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↓</m:t>
                      </m:r>
                    </m:oMath>
                  </m:oMathPara>
                </a14:m>
                <a:endParaRPr lang="en-ID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Phase point keeps moving in the limit cycle, with different speeds at different points. </a:t>
                </a:r>
              </a:p>
              <a:p>
                <a:pPr algn="ctr"/>
                <a:endParaRPr lang="en-ID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Oscillation frequency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Beat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ID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Motion is </a:t>
                </a:r>
                <a:r>
                  <a:rPr lang="en-ID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quasiperiodic 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irrational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↓</m:t>
                      </m:r>
                    </m:oMath>
                  </m:oMathPara>
                </a14:m>
                <a:endParaRPr lang="en-ID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Different period every cycle.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585C02-A485-72D2-A7D3-AD42A7FEB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10" y="799433"/>
                <a:ext cx="6384971" cy="4714176"/>
              </a:xfrm>
              <a:prstGeom prst="rect">
                <a:avLst/>
              </a:prstGeom>
              <a:blipFill>
                <a:blip r:embed="rId2"/>
                <a:stretch>
                  <a:fillRect t="-906" r="-286" b="-20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8C5AAAA8-66DA-DEA7-3455-D46AB2D69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64"/>
          <a:stretch/>
        </p:blipFill>
        <p:spPr>
          <a:xfrm>
            <a:off x="7348172" y="1335758"/>
            <a:ext cx="4541914" cy="373826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184C29-C993-584B-F452-37009F476A31}"/>
              </a:ext>
            </a:extLst>
          </p:cNvPr>
          <p:cNvCxnSpPr/>
          <p:nvPr/>
        </p:nvCxnSpPr>
        <p:spPr>
          <a:xfrm>
            <a:off x="8606118" y="1039906"/>
            <a:ext cx="1129553" cy="1120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8C3A3A-31A7-46EE-56EC-5CBD1F5667B1}"/>
              </a:ext>
            </a:extLst>
          </p:cNvPr>
          <p:cNvSpPr txBox="1"/>
          <p:nvPr/>
        </p:nvSpPr>
        <p:spPr>
          <a:xfrm>
            <a:off x="6454589" y="568601"/>
            <a:ext cx="376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stable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F12A6-D1B1-D11E-3FD4-9AB62C4131E3}"/>
              </a:ext>
            </a:extLst>
          </p:cNvPr>
          <p:cNvSpPr txBox="1"/>
          <p:nvPr/>
        </p:nvSpPr>
        <p:spPr>
          <a:xfrm>
            <a:off x="5425999" y="4451285"/>
            <a:ext cx="376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unstable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18DFE8-32D0-40BE-3B62-0B1C6332618A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310717" y="3379303"/>
            <a:ext cx="398930" cy="107198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A9BEF3-2908-1034-F595-48A86FD3BAF5}"/>
                  </a:ext>
                </a:extLst>
              </p:cNvPr>
              <p:cNvSpPr txBox="1"/>
              <p:nvPr/>
            </p:nvSpPr>
            <p:spPr>
              <a:xfrm>
                <a:off x="7510182" y="5604086"/>
                <a:ext cx="37694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A9BEF3-2908-1034-F595-48A86FD3B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182" y="5604086"/>
                <a:ext cx="3769435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67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9788B-94A0-A7FB-2EDB-60E9C5B47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36"/>
          <a:stretch/>
        </p:blipFill>
        <p:spPr>
          <a:xfrm>
            <a:off x="981019" y="3145251"/>
            <a:ext cx="10229960" cy="2932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91CD1D-E172-CBD2-8B55-6002EC88A956}"/>
              </a:ext>
            </a:extLst>
          </p:cNvPr>
          <p:cNvSpPr txBox="1"/>
          <p:nvPr/>
        </p:nvSpPr>
        <p:spPr>
          <a:xfrm>
            <a:off x="6705599" y="5884912"/>
            <a:ext cx="191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(Pikovsky2001)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85C02-A485-72D2-A7D3-AD42A7FEBCCC}"/>
              </a:ext>
            </a:extLst>
          </p:cNvPr>
          <p:cNvSpPr txBox="1"/>
          <p:nvPr/>
        </p:nvSpPr>
        <p:spPr>
          <a:xfrm>
            <a:off x="796808" y="603756"/>
            <a:ext cx="10598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Implication: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 given force amplitude, there is a range of detuning which enables synchronization, i.e. from zero until the critical value.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Synchronization region / Arnold tongue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8BB2E4-CC65-7621-0342-EA465BA66B90}"/>
              </a:ext>
            </a:extLst>
          </p:cNvPr>
          <p:cNvCxnSpPr>
            <a:cxnSpLocks/>
          </p:cNvCxnSpPr>
          <p:nvPr/>
        </p:nvCxnSpPr>
        <p:spPr>
          <a:xfrm>
            <a:off x="4222376" y="3962400"/>
            <a:ext cx="1246095" cy="7799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E862C-1788-AC04-369D-3B720B830B89}"/>
                  </a:ext>
                </a:extLst>
              </p:cNvPr>
              <p:cNvSpPr txBox="1"/>
              <p:nvPr/>
            </p:nvSpPr>
            <p:spPr>
              <a:xfrm>
                <a:off x="3571909" y="3562290"/>
                <a:ext cx="13009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𝜔</m:t>
                      </m:r>
                    </m:oMath>
                  </m:oMathPara>
                </a14:m>
                <a:endParaRPr lang="en-ID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E862C-1788-AC04-369D-3B720B830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09" y="3562290"/>
                <a:ext cx="130093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22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0DDE8-0CD8-7CAF-B06A-CF1AED513B99}"/>
              </a:ext>
            </a:extLst>
          </p:cNvPr>
          <p:cNvSpPr txBox="1"/>
          <p:nvPr/>
        </p:nvSpPr>
        <p:spPr>
          <a:xfrm>
            <a:off x="796808" y="3198167"/>
            <a:ext cx="1059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Does synchronization exist in the quantum world?</a:t>
            </a:r>
          </a:p>
        </p:txBody>
      </p:sp>
    </p:spTree>
    <p:extLst>
      <p:ext uri="{BB962C8B-B14F-4D97-AF65-F5344CB8AC3E}">
        <p14:creationId xmlns:p14="http://schemas.microsoft.com/office/powerpoint/2010/main" val="67451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DE0E8-0EEE-FBBD-0565-A271BEEA9B9C}"/>
              </a:ext>
            </a:extLst>
          </p:cNvPr>
          <p:cNvSpPr txBox="1"/>
          <p:nvPr/>
        </p:nvSpPr>
        <p:spPr>
          <a:xfrm>
            <a:off x="88598" y="212921"/>
            <a:ext cx="46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Quantum van der Pol oscillator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F51C1-021F-DEEA-B16C-2A29A337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7" y="762840"/>
            <a:ext cx="5210937" cy="1435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12AD7-2DE3-CC8F-0F6C-C7765224E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14"/>
          <a:stretch/>
        </p:blipFill>
        <p:spPr>
          <a:xfrm>
            <a:off x="6236992" y="1068430"/>
            <a:ext cx="4452953" cy="957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20F09D-8195-F20D-694B-7CB2C31DB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94" y="2104057"/>
            <a:ext cx="6586165" cy="3319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99FBCB-30AC-668E-534B-66E28E010804}"/>
              </a:ext>
            </a:extLst>
          </p:cNvPr>
          <p:cNvSpPr txBox="1"/>
          <p:nvPr/>
        </p:nvSpPr>
        <p:spPr>
          <a:xfrm>
            <a:off x="4959994" y="5420238"/>
            <a:ext cx="153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(Walter2014)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2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544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Hendry -</dc:creator>
  <cp:lastModifiedBy>Hendry -</cp:lastModifiedBy>
  <cp:revision>126</cp:revision>
  <dcterms:created xsi:type="dcterms:W3CDTF">2023-11-14T03:37:08Z</dcterms:created>
  <dcterms:modified xsi:type="dcterms:W3CDTF">2023-11-14T09:30:43Z</dcterms:modified>
</cp:coreProperties>
</file>