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1" r:id="rId4"/>
    <p:sldMasterId id="2147483663" r:id="rId5"/>
  </p:sldMasterIdLst>
  <p:notesMasterIdLst>
    <p:notesMasterId r:id="rId9"/>
  </p:notesMasterIdLst>
  <p:handoutMasterIdLst>
    <p:handoutMasterId r:id="rId17"/>
  </p:handoutMasterIdLst>
  <p:sldIdLst>
    <p:sldId id="664" r:id="rId6"/>
    <p:sldId id="665" r:id="rId7"/>
    <p:sldId id="682" r:id="rId8"/>
    <p:sldId id="698" r:id="rId10"/>
    <p:sldId id="670" r:id="rId11"/>
    <p:sldId id="699" r:id="rId12"/>
    <p:sldId id="701" r:id="rId13"/>
    <p:sldId id="700" r:id="rId14"/>
    <p:sldId id="702" r:id="rId15"/>
    <p:sldId id="6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0D0"/>
    <a:srgbClr val="434343"/>
    <a:srgbClr val="E2E2E2"/>
    <a:srgbClr val="EEEEEE"/>
    <a:srgbClr val="DBDADA"/>
    <a:srgbClr val="64AEAC"/>
    <a:srgbClr val="AEC19B"/>
    <a:srgbClr val="AEBA71"/>
    <a:srgbClr val="8BA7A2"/>
    <a:srgbClr val="7E9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34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8" y="144"/>
      </p:cViewPr>
      <p:guideLst>
        <p:guide orient="horz" pos="21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FCF797E-0F98-4FBF-B001-2F886ADDD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DCD27B4-F875-477E-9EE1-9D4B0D199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7E7E7E">
                    <a:tint val="75000"/>
                  </a:srgbClr>
                </a:solidFill>
              </a:rPr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16EE1C3-4C97-4D89-86D4-AB0FC9C35DCF}" type="slidenum">
              <a:rPr lang="en-US" smtClean="0">
                <a:solidFill>
                  <a:srgbClr val="7E7E7E">
                    <a:tint val="75000"/>
                  </a:srgbClr>
                </a:solidFill>
              </a:rPr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EE2C88-6C8F-484D-AF69-578F576B1F44}" type="slidenum">
              <a:rPr lang="en-US" smtClean="0">
                <a:solidFill>
                  <a:srgbClr val="7E7E7E">
                    <a:tint val="75000"/>
                  </a:srgbClr>
                </a:solidFill>
                <a:sym typeface="Arial" panose="020B0604020202020204" pitchFamily="34" charset="0"/>
              </a:rPr>
            </a:fld>
            <a:endParaRPr lang="en-US" dirty="0">
              <a:solidFill>
                <a:srgbClr val="7E7E7E">
                  <a:tint val="75000"/>
                </a:srgbClr>
              </a:solidFill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67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3066" y="1828312"/>
            <a:ext cx="6341775" cy="16236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spc="100">
                <a:solidFill>
                  <a:srgbClr val="37302B"/>
                </a:solidFill>
                <a:cs typeface="+mn-ea"/>
                <a:sym typeface="+mn-lt"/>
              </a:rPr>
              <a:t>DATA MINING</a:t>
            </a:r>
            <a:endParaRPr lang="en-US" altLang="zh-CN" sz="3600" spc="100">
              <a:solidFill>
                <a:srgbClr val="37302B"/>
              </a:solidFill>
              <a:cs typeface="+mn-ea"/>
              <a:sym typeface="+mn-lt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000" spc="-300">
                <a:solidFill>
                  <a:srgbClr val="37302B"/>
                </a:solidFill>
                <a:cs typeface="+mn-ea"/>
                <a:sym typeface="+mn-lt"/>
              </a:rPr>
              <a:t>WINE QUALITY</a:t>
            </a:r>
            <a:endParaRPr lang="en-US" sz="5000" spc="-300" dirty="0">
              <a:solidFill>
                <a:srgbClr val="37302B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774" y="3503050"/>
            <a:ext cx="4943326" cy="10737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3311811052 - Arif Widaryanto</a:t>
            </a:r>
            <a:endParaRPr lang="en-US" altLang="zh-CN" sz="14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pPr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3311811053 - Jaya Napitupulu</a:t>
            </a:r>
            <a:endParaRPr lang="en-US" altLang="zh-CN" sz="14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pPr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3311811079 - Andika Paska</a:t>
            </a:r>
            <a:endParaRPr lang="en-US" altLang="zh-CN" sz="14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  <a:p>
            <a:pPr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3311811086 - Hendry Putra Pratama</a:t>
            </a:r>
            <a:endParaRPr lang="en-US" altLang="zh-CN" sz="14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82905" y="4779010"/>
            <a:ext cx="4244340" cy="398780"/>
            <a:chOff x="348102" y="4452345"/>
            <a:chExt cx="3247390" cy="398780"/>
          </a:xfrm>
        </p:grpSpPr>
        <p:sp>
          <p:nvSpPr>
            <p:cNvPr id="22" name="圆角矩形 21"/>
            <p:cNvSpPr/>
            <p:nvPr/>
          </p:nvSpPr>
          <p:spPr>
            <a:xfrm>
              <a:off x="716402" y="4453940"/>
              <a:ext cx="2483131" cy="396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8102" y="4452345"/>
              <a:ext cx="324739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cs typeface="+mn-ea"/>
                  <a:sym typeface="+mn-lt"/>
                </a:rPr>
                <a:t>Politeknik Negeri Batam</a:t>
              </a:r>
              <a:endParaRPr lang="en-US" sz="20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5290" y="3102296"/>
            <a:ext cx="5122575" cy="7852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400" spc="100">
                <a:solidFill>
                  <a:srgbClr val="37302B"/>
                </a:solidFill>
                <a:cs typeface="+mn-ea"/>
                <a:sym typeface="+mn-lt"/>
              </a:rPr>
              <a:t> THANKS</a:t>
            </a:r>
            <a:endParaRPr lang="en-US" altLang="zh-CN" sz="4400" spc="100" dirty="0">
              <a:solidFill>
                <a:srgbClr val="37302B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10432293">
            <a:off x="7752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Box 3"/>
          <p:cNvSpPr>
            <a:spLocks noChangeArrowheads="1"/>
          </p:cNvSpPr>
          <p:nvPr/>
        </p:nvSpPr>
        <p:spPr bwMode="auto">
          <a:xfrm rot="5400000">
            <a:off x="-168680" y="1396277"/>
            <a:ext cx="3395572" cy="76835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07030" y="1896110"/>
            <a:ext cx="6822441" cy="731520"/>
            <a:chOff x="2907001" y="1896118"/>
            <a:chExt cx="6161816" cy="731520"/>
          </a:xfrm>
        </p:grpSpPr>
        <p:sp>
          <p:nvSpPr>
            <p:cNvPr id="27" name="TextBox 32"/>
            <p:cNvSpPr txBox="1">
              <a:spLocks noChangeArrowheads="1"/>
            </p:cNvSpPr>
            <p:nvPr/>
          </p:nvSpPr>
          <p:spPr bwMode="auto">
            <a:xfrm>
              <a:off x="2907001" y="1896118"/>
              <a:ext cx="524503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0B172B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rgbClr val="0B172B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3551056" y="1920883"/>
              <a:ext cx="5517761" cy="70675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link github project = </a:t>
              </a:r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https://github.com/hendry456/tugasbesardatamine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07001" y="2936071"/>
            <a:ext cx="4527792" cy="461665"/>
            <a:chOff x="2907001" y="2936071"/>
            <a:chExt cx="4527792" cy="461665"/>
          </a:xfrm>
        </p:grpSpPr>
        <p:sp>
          <p:nvSpPr>
            <p:cNvPr id="31" name="TextBox 32"/>
            <p:cNvSpPr txBox="1">
              <a:spLocks noChangeArrowheads="1"/>
            </p:cNvSpPr>
            <p:nvPr/>
          </p:nvSpPr>
          <p:spPr bwMode="auto">
            <a:xfrm>
              <a:off x="2907001" y="2936071"/>
              <a:ext cx="5245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0B172B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rgbClr val="0B172B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TextBox 76"/>
            <p:cNvSpPr txBox="1"/>
            <p:nvPr/>
          </p:nvSpPr>
          <p:spPr>
            <a:xfrm>
              <a:off x="3615298" y="2960753"/>
              <a:ext cx="3819495" cy="3987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dataset = winequality-white.csv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907001" y="4014836"/>
            <a:ext cx="4251646" cy="1635804"/>
            <a:chOff x="2907001" y="4014836"/>
            <a:chExt cx="4251646" cy="1635804"/>
          </a:xfrm>
        </p:grpSpPr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2907001" y="4014836"/>
              <a:ext cx="5245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0B172B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rgbClr val="0B172B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TextBox 76"/>
            <p:cNvSpPr txBox="1"/>
            <p:nvPr/>
          </p:nvSpPr>
          <p:spPr>
            <a:xfrm>
              <a:off x="3615298" y="4020595"/>
              <a:ext cx="3543349" cy="16300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Akun github=</a:t>
              </a:r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 arifwidaryanto2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2. andikapaska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3. jayanapitupulu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4. hendry456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06150" y="2910526"/>
            <a:ext cx="1679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05915" y="3599815"/>
            <a:ext cx="3303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Proses Data Mining</a:t>
            </a:r>
            <a:endParaRPr lang="en-US" altLang="zh-CN" sz="2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3263"/>
            <a:ext cx="9144000" cy="2387600"/>
          </a:xfrm>
        </p:spPr>
        <p:txBody>
          <a:bodyPr/>
          <a:p>
            <a:r>
              <a:rPr lang="en-US"/>
              <a:t>Label &amp; Keterangan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97530"/>
            <a:ext cx="9144000" cy="2264410"/>
          </a:xfrm>
        </p:spPr>
        <p:txBody>
          <a:bodyPr>
            <a:noAutofit/>
          </a:bodyPr>
          <a:p>
            <a:endParaRPr lang="en-US" sz="1600"/>
          </a:p>
          <a:p>
            <a:r>
              <a:rPr lang="en-US" sz="1600"/>
              <a:t>4 = sangat tidak baik</a:t>
            </a:r>
            <a:endParaRPr lang="en-US" sz="1600"/>
          </a:p>
          <a:p>
            <a:r>
              <a:rPr lang="en-US" sz="1600"/>
              <a:t>5 = tidak baik</a:t>
            </a:r>
            <a:endParaRPr lang="en-US" sz="1600"/>
          </a:p>
          <a:p>
            <a:r>
              <a:rPr lang="en-US" sz="1600"/>
              <a:t>6 = sedang</a:t>
            </a:r>
            <a:endParaRPr lang="en-US" sz="1600"/>
          </a:p>
          <a:p>
            <a:r>
              <a:rPr lang="en-US" sz="1600"/>
              <a:t>7 = baik</a:t>
            </a:r>
            <a:endParaRPr lang="en-US" sz="1600"/>
          </a:p>
          <a:p>
            <a:r>
              <a:rPr lang="en-US" sz="1600"/>
              <a:t>8 = sangat baik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222054" y="235706"/>
            <a:ext cx="5912258" cy="6368381"/>
            <a:chOff x="6206844" y="3833357"/>
            <a:chExt cx="4192518" cy="4776285"/>
          </a:xfrm>
        </p:grpSpPr>
        <p:sp>
          <p:nvSpPr>
            <p:cNvPr id="17" name="文本框 16"/>
            <p:cNvSpPr txBox="1"/>
            <p:nvPr/>
          </p:nvSpPr>
          <p:spPr>
            <a:xfrm>
              <a:off x="6206844" y="4224809"/>
              <a:ext cx="4192518" cy="4384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algn="ctr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100" b="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setwd("D:/TugasBesarDataMine")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getwd()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dataset &lt;- read.csv("winequality-white.csv", sep= ";")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install.packages("C50")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install.packages("printr")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library(C50)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library(printr)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dataset["quality"]&lt;-lapply(dataset["quality"],factor)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str(dataset)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model &lt;- C5.0(quality ~., data=dataset)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model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summary(model)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plot(model)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datatesting&lt;-dataset[,1:11]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predictions &lt;- predict(model, datatesting)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en-US" altLang="zh-CN" sz="180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table(predictions, dataset$quality)</a:t>
              </a:r>
              <a:endPara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TextBox 76"/>
            <p:cNvSpPr txBox="1"/>
            <p:nvPr/>
          </p:nvSpPr>
          <p:spPr>
            <a:xfrm>
              <a:off x="6206865" y="3833357"/>
              <a:ext cx="1955535" cy="391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algn="l" defTabSz="1219200"/>
              <a:r>
                <a:rPr lang="en-US" sz="2800" b="1" dirty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rPr>
                <a:t>Full Code</a:t>
              </a:r>
              <a:endParaRPr lang="en-US" sz="2800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16EE1C3-4C97-4D89-86D4-AB0FC9C35DCF}" type="slidenum">
              <a:rPr lang="en-US" smtClean="0">
                <a:solidFill>
                  <a:srgbClr val="7E7E7E">
                    <a:tint val="75000"/>
                  </a:srgbClr>
                </a:solidFill>
              </a:rPr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988435" y="1940560"/>
            <a:ext cx="421513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fixed acidity = keasaman tetap</a:t>
            </a:r>
            <a:endParaRPr lang="en-US"/>
          </a:p>
          <a:p>
            <a:pPr algn="ctr"/>
            <a:r>
              <a:rPr lang="en-US"/>
              <a:t>volatile acidity =keasaman tidak tetap</a:t>
            </a:r>
            <a:endParaRPr lang="en-US"/>
          </a:p>
          <a:p>
            <a:pPr algn="ctr"/>
            <a:r>
              <a:rPr lang="en-US"/>
              <a:t>citric acid = asam sitrat</a:t>
            </a:r>
            <a:endParaRPr lang="en-US"/>
          </a:p>
          <a:p>
            <a:pPr algn="ctr"/>
            <a:r>
              <a:rPr lang="en-US"/>
              <a:t>residual sugar = sisa gula</a:t>
            </a:r>
            <a:endParaRPr lang="en-US"/>
          </a:p>
          <a:p>
            <a:pPr algn="ctr"/>
            <a:r>
              <a:rPr lang="en-US"/>
              <a:t>chloride = klorida</a:t>
            </a:r>
            <a:endParaRPr lang="en-US"/>
          </a:p>
          <a:p>
            <a:pPr algn="ctr"/>
            <a:r>
              <a:rPr lang="en-US"/>
              <a:t>free sulfur dioxide = sulfur oksida bebas</a:t>
            </a:r>
            <a:endParaRPr lang="en-US"/>
          </a:p>
          <a:p>
            <a:pPr algn="ctr"/>
            <a:r>
              <a:rPr lang="en-US"/>
              <a:t>total sulfur dioxide = total sulfur oksida</a:t>
            </a:r>
            <a:endParaRPr lang="en-US"/>
          </a:p>
          <a:p>
            <a:pPr algn="ctr"/>
            <a:r>
              <a:rPr lang="en-US"/>
              <a:t>density = massa jenis</a:t>
            </a:r>
            <a:endParaRPr lang="en-US"/>
          </a:p>
          <a:p>
            <a:pPr algn="ctr"/>
            <a:r>
              <a:rPr lang="en-US"/>
              <a:t>ph = ph</a:t>
            </a:r>
            <a:endParaRPr lang="en-US"/>
          </a:p>
          <a:p>
            <a:pPr algn="ctr"/>
            <a:r>
              <a:rPr lang="en-US"/>
              <a:t>sulphate = sulfat</a:t>
            </a:r>
            <a:endParaRPr lang="en-US"/>
          </a:p>
          <a:p>
            <a:pPr algn="ctr"/>
            <a:r>
              <a:rPr lang="en-US"/>
              <a:t>alcohol = alkohol</a:t>
            </a:r>
            <a:endParaRPr lang="en-US"/>
          </a:p>
          <a:p>
            <a:pPr algn="ctr"/>
            <a:r>
              <a:rPr lang="en-US"/>
              <a:t>quality = kualitas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447540" y="819150"/>
            <a:ext cx="3297555" cy="1188085"/>
          </a:xfrm>
        </p:spPr>
        <p:txBody>
          <a:bodyPr/>
          <a:p>
            <a:pPr algn="ctr"/>
            <a:r>
              <a:rPr lang="en-US"/>
              <a:t>Terjemahan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Decision Tree</a:t>
            </a:r>
            <a:br>
              <a:rPr lang="en-US" sz="3600"/>
            </a:br>
            <a:r>
              <a:rPr lang="en-US" sz="3600"/>
              <a:t>Text</a:t>
            </a:r>
            <a:endParaRPr lang="en-US" sz="3600"/>
          </a:p>
        </p:txBody>
      </p:sp>
      <p:sp>
        <p:nvSpPr>
          <p:cNvPr id="3" name="Text Box 2"/>
          <p:cNvSpPr txBox="1"/>
          <p:nvPr/>
        </p:nvSpPr>
        <p:spPr>
          <a:xfrm>
            <a:off x="4714875" y="161925"/>
            <a:ext cx="3315335" cy="65544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Decision tree: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alcohol &gt; 10.4:</a:t>
            </a:r>
            <a:endParaRPr lang="en-US" sz="1400"/>
          </a:p>
          <a:p>
            <a:pPr algn="l"/>
            <a:r>
              <a:rPr lang="en-US" sz="1400"/>
              <a:t>:...fixed.acidity &lt;= 6.8:</a:t>
            </a:r>
            <a:endParaRPr lang="en-US" sz="1400"/>
          </a:p>
          <a:p>
            <a:pPr algn="l"/>
            <a:r>
              <a:rPr lang="en-US" sz="1400"/>
              <a:t>:   :...fixed.acidity &gt; 6.6: 8 (3)</a:t>
            </a:r>
            <a:endParaRPr lang="en-US" sz="1400"/>
          </a:p>
          <a:p>
            <a:pPr algn="l"/>
            <a:r>
              <a:rPr lang="en-US" sz="1400"/>
              <a:t>:   :   fixed.acidity &lt;= 6.6:</a:t>
            </a:r>
            <a:endParaRPr lang="en-US" sz="1400"/>
          </a:p>
          <a:p>
            <a:pPr algn="l"/>
            <a:r>
              <a:rPr lang="en-US" sz="1400"/>
              <a:t>:   :   :...volatile.acidity &lt;= 0.48: 7 (7/1)</a:t>
            </a:r>
            <a:endParaRPr lang="en-US" sz="1400"/>
          </a:p>
          <a:p>
            <a:pPr algn="l"/>
            <a:r>
              <a:rPr lang="en-US" sz="1400"/>
              <a:t>:   :       volatile.acidity &gt; 0.48: 8 (2)</a:t>
            </a:r>
            <a:endParaRPr lang="en-US" sz="1400"/>
          </a:p>
          <a:p>
            <a:pPr algn="l"/>
            <a:r>
              <a:rPr lang="en-US" sz="1400"/>
              <a:t>:   fixed.acidity &gt; 6.8:</a:t>
            </a:r>
            <a:endParaRPr lang="en-US" sz="1400"/>
          </a:p>
          <a:p>
            <a:pPr algn="l"/>
            <a:r>
              <a:rPr lang="en-US" sz="1400"/>
              <a:t>:   :...alcohol &lt;= 11.7:</a:t>
            </a:r>
            <a:endParaRPr lang="en-US" sz="1400"/>
          </a:p>
          <a:p>
            <a:pPr algn="l"/>
            <a:r>
              <a:rPr lang="en-US" sz="1400"/>
              <a:t>:       :...free.sulfur.dioxide &lt;= 22: 5 (4/1)</a:t>
            </a:r>
            <a:endParaRPr lang="en-US" sz="1400"/>
          </a:p>
          <a:p>
            <a:pPr algn="l"/>
            <a:r>
              <a:rPr lang="en-US" sz="1400"/>
              <a:t>:       :   free.sulfur.dioxide &gt; 22: 6 (6)</a:t>
            </a:r>
            <a:endParaRPr lang="en-US" sz="1400"/>
          </a:p>
          <a:p>
            <a:pPr algn="l"/>
            <a:r>
              <a:rPr lang="en-US" sz="1400"/>
              <a:t>:       alcohol &gt; 11.7:</a:t>
            </a:r>
            <a:endParaRPr lang="en-US" sz="1400"/>
          </a:p>
          <a:p>
            <a:pPr algn="l"/>
            <a:r>
              <a:rPr lang="en-US" sz="1400"/>
              <a:t>:       :...citric.acid &lt;= 0.38: 7 (3)</a:t>
            </a:r>
            <a:endParaRPr lang="en-US" sz="1400"/>
          </a:p>
          <a:p>
            <a:pPr algn="l"/>
            <a:r>
              <a:rPr lang="en-US" sz="1400"/>
              <a:t>:           citric.acid &gt; 0.38: 5 (2)</a:t>
            </a:r>
            <a:endParaRPr lang="en-US" sz="1400"/>
          </a:p>
          <a:p>
            <a:pPr algn="l"/>
            <a:r>
              <a:rPr lang="en-US" sz="1400"/>
              <a:t>alcohol &lt;= 10.4:</a:t>
            </a:r>
            <a:endParaRPr lang="en-US" sz="1400"/>
          </a:p>
          <a:p>
            <a:pPr algn="l"/>
            <a:r>
              <a:rPr lang="en-US" sz="1400"/>
              <a:t>:...sulphates &gt; 0.51:</a:t>
            </a:r>
            <a:endParaRPr lang="en-US" sz="1400"/>
          </a:p>
          <a:p>
            <a:pPr algn="l"/>
            <a:r>
              <a:rPr lang="en-US" sz="1400"/>
              <a:t>    :...volatile.acidity &gt; 0.25: 5 (6/1)</a:t>
            </a:r>
            <a:endParaRPr lang="en-US" sz="1400"/>
          </a:p>
          <a:p>
            <a:pPr algn="l"/>
            <a:r>
              <a:rPr lang="en-US" sz="1400"/>
              <a:t>    :   volatile.acidity &lt;= 0.25:</a:t>
            </a:r>
            <a:endParaRPr lang="en-US" sz="1400"/>
          </a:p>
          <a:p>
            <a:pPr algn="l"/>
            <a:r>
              <a:rPr lang="en-US" sz="1400"/>
              <a:t>    :   :...total.sulfur.dioxide &lt;= 124: 5 (2)</a:t>
            </a:r>
            <a:endParaRPr lang="en-US" sz="1400"/>
          </a:p>
          <a:p>
            <a:pPr algn="l"/>
            <a:r>
              <a:rPr lang="en-US" sz="1400"/>
              <a:t>    :       total.sulfur.dioxide &gt; 124: 6 (4/1)</a:t>
            </a:r>
            <a:endParaRPr lang="en-US" sz="1400"/>
          </a:p>
          <a:p>
            <a:pPr algn="l"/>
            <a:r>
              <a:rPr lang="en-US" sz="1400"/>
              <a:t>    sulphates &lt;= 0.51:</a:t>
            </a:r>
            <a:endParaRPr lang="en-US" sz="1400"/>
          </a:p>
          <a:p>
            <a:pPr algn="l"/>
            <a:r>
              <a:rPr lang="en-US" sz="1400"/>
              <a:t>    :...sulphates &gt; 0.37:</a:t>
            </a:r>
            <a:endParaRPr lang="en-US" sz="1400"/>
          </a:p>
          <a:p>
            <a:pPr algn="l"/>
            <a:r>
              <a:rPr lang="en-US" sz="1400"/>
              <a:t>        :...citric.acid &lt;= 0.14: 5 (3)</a:t>
            </a:r>
            <a:endParaRPr lang="en-US" sz="1400"/>
          </a:p>
          <a:p>
            <a:pPr algn="l"/>
            <a:r>
              <a:rPr lang="en-US" sz="1400"/>
              <a:t>        :   citric.acid &gt; 0.14: 6 (25/1)</a:t>
            </a:r>
            <a:endParaRPr lang="en-US" sz="1400"/>
          </a:p>
          <a:p>
            <a:pPr algn="l"/>
            <a:r>
              <a:rPr lang="en-US" sz="1400"/>
              <a:t>        sulphates &lt;= 0.37:</a:t>
            </a:r>
            <a:endParaRPr lang="en-US" sz="1400"/>
          </a:p>
          <a:p>
            <a:pPr algn="l"/>
            <a:r>
              <a:rPr lang="en-US" sz="1400"/>
              <a:t>        :...volatile.acidity &lt;= 0.23: 6 (4)</a:t>
            </a:r>
            <a:endParaRPr lang="en-US" sz="1400"/>
          </a:p>
          <a:p>
            <a:pPr algn="l"/>
            <a:r>
              <a:rPr lang="en-US" sz="1400"/>
              <a:t>            volatile.acidity &gt; 0.23:</a:t>
            </a:r>
            <a:endParaRPr lang="en-US" sz="1400"/>
          </a:p>
          <a:p>
            <a:pPr algn="l"/>
            <a:r>
              <a:rPr lang="en-US" sz="1400"/>
              <a:t>            :...residual.sugar &lt;= 2.9: 6 (2)</a:t>
            </a:r>
            <a:endParaRPr lang="en-US" sz="1400"/>
          </a:p>
          <a:p>
            <a:pPr algn="l"/>
            <a:r>
              <a:rPr lang="en-US" sz="1400"/>
              <a:t>                residual.sugar &gt; 2.9: 5 (6)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p>
            <a:r>
              <a:rPr lang="en-US"/>
              <a:t>Decision Tree</a:t>
            </a:r>
            <a:endParaRPr lang="en-US"/>
          </a:p>
        </p:txBody>
      </p:sp>
      <p:pic>
        <p:nvPicPr>
          <p:cNvPr id="3" name="Picture 2" descr="R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056005"/>
            <a:ext cx="12193905" cy="5808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Referensi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38200" y="1857375"/>
            <a:ext cx="699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Dataset = https://archive.ics.uci.edu/ml/datasets/wine+quality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2246</Words>
  <Application>WPS Presentation</Application>
  <PresentationFormat>宽屏</PresentationFormat>
  <Paragraphs>118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Lato Regular</vt:lpstr>
      <vt:lpstr>Calibri</vt:lpstr>
      <vt:lpstr>Microsoft YaHei</vt:lpstr>
      <vt:lpstr>Arial Unicode MS</vt:lpstr>
      <vt:lpstr>Lato</vt:lpstr>
      <vt:lpstr>Office 主题​​</vt:lpstr>
      <vt:lpstr>1_Office 主题</vt:lpstr>
      <vt:lpstr>2_Default Theme</vt:lpstr>
      <vt:lpstr>2_Office Theme</vt:lpstr>
      <vt:lpstr>PowerPoint 演示文稿</vt:lpstr>
      <vt:lpstr>PowerPoint 演示文稿</vt:lpstr>
      <vt:lpstr>PowerPoint 演示文稿</vt:lpstr>
      <vt:lpstr>Label &amp; Keterangan</vt:lpstr>
      <vt:lpstr>PowerPoint 演示文稿</vt:lpstr>
      <vt:lpstr>Terjemahan</vt:lpstr>
      <vt:lpstr>Decision Tree Text</vt:lpstr>
      <vt:lpstr>Decision Tree</vt:lpstr>
      <vt:lpstr>Referensi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hendry</cp:lastModifiedBy>
  <cp:revision>673</cp:revision>
  <dcterms:created xsi:type="dcterms:W3CDTF">2018-08-24T08:38:00Z</dcterms:created>
  <dcterms:modified xsi:type="dcterms:W3CDTF">2019-12-04T01:09:51Z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