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93550" r:id="rId6"/>
  </p:sldMasterIdLst>
  <p:notesMasterIdLst>
    <p:notesMasterId r:id="rId21"/>
  </p:notesMasterIdLst>
  <p:handoutMasterIdLst>
    <p:handoutMasterId r:id="rId22"/>
  </p:handoutMasterIdLst>
  <p:sldIdLst>
    <p:sldId id="430" r:id="rId7"/>
    <p:sldId id="380" r:id="rId8"/>
    <p:sldId id="459" r:id="rId9"/>
    <p:sldId id="460" r:id="rId10"/>
    <p:sldId id="461" r:id="rId11"/>
    <p:sldId id="462" r:id="rId12"/>
    <p:sldId id="463" r:id="rId13"/>
    <p:sldId id="464" r:id="rId14"/>
    <p:sldId id="465" r:id="rId15"/>
    <p:sldId id="466" r:id="rId16"/>
    <p:sldId id="467" r:id="rId17"/>
    <p:sldId id="469" r:id="rId18"/>
    <p:sldId id="471" r:id="rId19"/>
    <p:sldId id="422" r:id="rId20"/>
  </p:sldIdLst>
  <p:sldSz cx="12195175" cy="6859588"/>
  <p:notesSz cx="6797675" cy="9928225"/>
  <p:custDataLst>
    <p:tags r:id="rId23"/>
  </p:custDataLst>
  <p:defaultTextStyle>
    <a:defPPr>
      <a:defRPr lang="en-US"/>
    </a:defPPr>
    <a:lvl1pPr marL="0" algn="l" defTabSz="609758" rtl="0" eaLnBrk="1" latinLnBrk="0" hangingPunct="1">
      <a:defRPr sz="2500" kern="1200">
        <a:solidFill>
          <a:schemeClr val="tx1"/>
        </a:solidFill>
        <a:latin typeface="+mn-lt"/>
        <a:ea typeface="+mn-ea"/>
        <a:cs typeface="+mn-cs"/>
      </a:defRPr>
    </a:lvl1pPr>
    <a:lvl2pPr marL="609758" algn="l" defTabSz="609758" rtl="0" eaLnBrk="1" latinLnBrk="0" hangingPunct="1">
      <a:defRPr sz="2500" kern="1200">
        <a:solidFill>
          <a:schemeClr val="tx1"/>
        </a:solidFill>
        <a:latin typeface="+mn-lt"/>
        <a:ea typeface="+mn-ea"/>
        <a:cs typeface="+mn-cs"/>
      </a:defRPr>
    </a:lvl2pPr>
    <a:lvl3pPr marL="1219518" algn="l" defTabSz="609758" rtl="0" eaLnBrk="1" latinLnBrk="0" hangingPunct="1">
      <a:defRPr sz="2500" kern="1200">
        <a:solidFill>
          <a:schemeClr val="tx1"/>
        </a:solidFill>
        <a:latin typeface="+mn-lt"/>
        <a:ea typeface="+mn-ea"/>
        <a:cs typeface="+mn-cs"/>
      </a:defRPr>
    </a:lvl3pPr>
    <a:lvl4pPr marL="1829275" algn="l" defTabSz="609758" rtl="0" eaLnBrk="1" latinLnBrk="0" hangingPunct="1">
      <a:defRPr sz="2500" kern="1200">
        <a:solidFill>
          <a:schemeClr val="tx1"/>
        </a:solidFill>
        <a:latin typeface="+mn-lt"/>
        <a:ea typeface="+mn-ea"/>
        <a:cs typeface="+mn-cs"/>
      </a:defRPr>
    </a:lvl4pPr>
    <a:lvl5pPr marL="2439035" algn="l" defTabSz="609758" rtl="0" eaLnBrk="1" latinLnBrk="0" hangingPunct="1">
      <a:defRPr sz="2500" kern="1200">
        <a:solidFill>
          <a:schemeClr val="tx1"/>
        </a:solidFill>
        <a:latin typeface="+mn-lt"/>
        <a:ea typeface="+mn-ea"/>
        <a:cs typeface="+mn-cs"/>
      </a:defRPr>
    </a:lvl5pPr>
    <a:lvl6pPr marL="3048793" algn="l" defTabSz="609758" rtl="0" eaLnBrk="1" latinLnBrk="0" hangingPunct="1">
      <a:defRPr sz="2500" kern="1200">
        <a:solidFill>
          <a:schemeClr val="tx1"/>
        </a:solidFill>
        <a:latin typeface="+mn-lt"/>
        <a:ea typeface="+mn-ea"/>
        <a:cs typeface="+mn-cs"/>
      </a:defRPr>
    </a:lvl6pPr>
    <a:lvl7pPr marL="3658551" algn="l" defTabSz="609758" rtl="0" eaLnBrk="1" latinLnBrk="0" hangingPunct="1">
      <a:defRPr sz="2500" kern="1200">
        <a:solidFill>
          <a:schemeClr val="tx1"/>
        </a:solidFill>
        <a:latin typeface="+mn-lt"/>
        <a:ea typeface="+mn-ea"/>
        <a:cs typeface="+mn-cs"/>
      </a:defRPr>
    </a:lvl7pPr>
    <a:lvl8pPr marL="4268309" algn="l" defTabSz="609758" rtl="0" eaLnBrk="1" latinLnBrk="0" hangingPunct="1">
      <a:defRPr sz="2500" kern="1200">
        <a:solidFill>
          <a:schemeClr val="tx1"/>
        </a:solidFill>
        <a:latin typeface="+mn-lt"/>
        <a:ea typeface="+mn-ea"/>
        <a:cs typeface="+mn-cs"/>
      </a:defRPr>
    </a:lvl8pPr>
    <a:lvl9pPr marL="4878068" algn="l" defTabSz="609758" rtl="0" eaLnBrk="1" latinLnBrk="0" hangingPunct="1">
      <a:defRPr sz="2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720">
          <p15:clr>
            <a:srgbClr val="A4A3A4"/>
          </p15:clr>
        </p15:guide>
        <p15:guide id="2" pos="384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latima Company" initials="BC" lastIdx="1" clrIdx="0">
    <p:extLst/>
  </p:cmAuthor>
  <p:cmAuthor id="2" name="Belatima Company" initials="BC [2]" lastIdx="1" clrIdx="1">
    <p:extLst/>
  </p:cmAuthor>
  <p:cmAuthor id="3" name="Belatima Company" initials="BC [3]"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DEDED"/>
    <a:srgbClr val="E6E6E6"/>
    <a:srgbClr val="EAEAEA"/>
    <a:srgbClr val="C40026"/>
    <a:srgbClr val="00335B"/>
    <a:srgbClr val="FFFFFF"/>
    <a:srgbClr val="010000"/>
    <a:srgbClr val="EEEDED"/>
    <a:srgbClr val="E7E6E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ittlere Formatvorlage 1 - Akz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Helle Formatvorlage 2 - Akz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ittlere Formatvorlage 1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ittlere Formatvorlage 3 - Akz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ittlere Formatvorlage 3 - Akz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ittlere Formatvorlage 3 - Akz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2838BEF-8BB2-4498-84A7-C5851F593DF1}" styleName="Mittlere Formatvorlage 4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ittlere Formatvorlage 4 - Akz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034E78-7F5D-4C2E-B375-FC64B27BC917}" styleName="Dunkle Formatvorlag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ittlere Formatvorlage 4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FECB4D8-DB02-4DC6-A0A2-4F2EBAE1DC90}" styleName="Mittlere Formatvorlage 1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Helle Formatvorlage 2 - Akz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Helle Formatvorlage 2 - Akz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7CE84F3-28C3-443E-9E96-99CF82512B78}" styleName="Dunkle Formatvorlage 1 - Akz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unkle Formatvorlage 1 - Akz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unkle Formatvorlage 1 - Akz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unkle Formatvorlage 1 - Akz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unkle Formatvorlage 1 - Akz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unkle Formatvorlag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unkle Formatvorlage 2 - Akzent 1/Akz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Designformatvorlage 2 - Akz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Helle Formatvorlage 1 - Akz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Helle Formatvorlage 1 - Akz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Helle Formatvorlage 1 - Akz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Designformatvorlage 1 - Akz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Designformatvorlage 1 - Akz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25E5076-3810-47DD-B79F-674D7AD40C01}" styleName="Dunkle Formatvorlage 1 - Akz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Helle Formatvorlage 3 - Akz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EBBBCC-DAD2-459C-BE2E-F6DE35CF9A28}" styleName="Dunkle Formatvorlage 2 - Akzent 3/Akz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unkle Formatvorlage 2 - Akzent 5/Akz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808" autoAdjust="0"/>
    <p:restoredTop sz="82187" autoAdjust="0"/>
  </p:normalViewPr>
  <p:slideViewPr>
    <p:cSldViewPr snapToGrid="0">
      <p:cViewPr varScale="1">
        <p:scale>
          <a:sx n="72" d="100"/>
          <a:sy n="72" d="100"/>
        </p:scale>
        <p:origin x="115" y="58"/>
      </p:cViewPr>
      <p:guideLst>
        <p:guide orient="horz" pos="4720"/>
        <p:guide pos="384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8" d="100"/>
        <a:sy n="98" d="100"/>
      </p:scale>
      <p:origin x="0" y="0"/>
    </p:cViewPr>
  </p:sorterViewPr>
  <p:notesViewPr>
    <p:cSldViewPr snapToGrid="0" showGuides="1">
      <p:cViewPr varScale="1">
        <p:scale>
          <a:sx n="107" d="100"/>
          <a:sy n="107" d="100"/>
        </p:scale>
        <p:origin x="5172" y="12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commentAuthors" Target="commentAuthor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handoutMaster" Target="handoutMasters/handout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0"/>
            <a:ext cx="2945862" cy="495873"/>
          </a:xfrm>
          <a:prstGeom prst="rect">
            <a:avLst/>
          </a:prstGeom>
        </p:spPr>
        <p:txBody>
          <a:bodyPr vert="horz" lIns="88230" tIns="44115" rIns="88230" bIns="44115" rtlCol="0"/>
          <a:lstStyle>
            <a:lvl1pPr algn="l">
              <a:defRPr sz="1200"/>
            </a:lvl1pPr>
          </a:lstStyle>
          <a:p>
            <a:endParaRPr lang="de-DE" dirty="0"/>
          </a:p>
        </p:txBody>
      </p:sp>
      <p:sp>
        <p:nvSpPr>
          <p:cNvPr id="3" name="Datumsplatzhalter 2"/>
          <p:cNvSpPr>
            <a:spLocks noGrp="1"/>
          </p:cNvSpPr>
          <p:nvPr>
            <p:ph type="dt" sz="quarter" idx="1"/>
          </p:nvPr>
        </p:nvSpPr>
        <p:spPr>
          <a:xfrm>
            <a:off x="3850295" y="0"/>
            <a:ext cx="2945862" cy="495873"/>
          </a:xfrm>
          <a:prstGeom prst="rect">
            <a:avLst/>
          </a:prstGeom>
        </p:spPr>
        <p:txBody>
          <a:bodyPr vert="horz" lIns="88230" tIns="44115" rIns="88230" bIns="44115" rtlCol="0"/>
          <a:lstStyle>
            <a:lvl1pPr algn="r">
              <a:defRPr sz="1200"/>
            </a:lvl1pPr>
          </a:lstStyle>
          <a:p>
            <a:fld id="{7FD8C188-00C6-46F1-8CED-F01BD31E4433}" type="datetimeFigureOut">
              <a:rPr lang="de-DE" smtClean="0"/>
              <a:t>20.11.2017</a:t>
            </a:fld>
            <a:endParaRPr lang="de-DE" dirty="0"/>
          </a:p>
        </p:txBody>
      </p:sp>
      <p:sp>
        <p:nvSpPr>
          <p:cNvPr id="4" name="Fußzeilenplatzhalter 3"/>
          <p:cNvSpPr>
            <a:spLocks noGrp="1"/>
          </p:cNvSpPr>
          <p:nvPr>
            <p:ph type="ftr" sz="quarter" idx="2"/>
          </p:nvPr>
        </p:nvSpPr>
        <p:spPr>
          <a:xfrm>
            <a:off x="1" y="9430812"/>
            <a:ext cx="2945862" cy="495873"/>
          </a:xfrm>
          <a:prstGeom prst="rect">
            <a:avLst/>
          </a:prstGeom>
        </p:spPr>
        <p:txBody>
          <a:bodyPr vert="horz" lIns="88230" tIns="44115" rIns="88230" bIns="44115"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50295" y="9430812"/>
            <a:ext cx="2945862" cy="495873"/>
          </a:xfrm>
          <a:prstGeom prst="rect">
            <a:avLst/>
          </a:prstGeom>
        </p:spPr>
        <p:txBody>
          <a:bodyPr vert="horz" lIns="88230" tIns="44115" rIns="88230" bIns="44115" rtlCol="0" anchor="b"/>
          <a:lstStyle>
            <a:lvl1pPr algn="r">
              <a:defRPr sz="1200"/>
            </a:lvl1pPr>
          </a:lstStyle>
          <a:p>
            <a:fld id="{8933E69D-3B21-4381-BE0F-007CE2410192}" type="slidenum">
              <a:rPr lang="de-DE" smtClean="0"/>
              <a:t>‹#›</a:t>
            </a:fld>
            <a:endParaRPr lang="de-DE" dirty="0"/>
          </a:p>
        </p:txBody>
      </p:sp>
    </p:spTree>
    <p:extLst>
      <p:ext uri="{BB962C8B-B14F-4D97-AF65-F5344CB8AC3E}">
        <p14:creationId xmlns:p14="http://schemas.microsoft.com/office/powerpoint/2010/main" val="29307250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976" cy="497299"/>
          </a:xfrm>
          <a:prstGeom prst="rect">
            <a:avLst/>
          </a:prstGeom>
        </p:spPr>
        <p:txBody>
          <a:bodyPr vert="horz" lIns="88230" tIns="44115" rIns="88230" bIns="44115" rtlCol="0"/>
          <a:lstStyle>
            <a:lvl1pPr algn="l">
              <a:defRPr sz="1200"/>
            </a:lvl1pPr>
          </a:lstStyle>
          <a:p>
            <a:endParaRPr lang="de-DE" dirty="0"/>
          </a:p>
        </p:txBody>
      </p:sp>
      <p:sp>
        <p:nvSpPr>
          <p:cNvPr id="3" name="Datumsplatzhalter 2"/>
          <p:cNvSpPr>
            <a:spLocks noGrp="1"/>
          </p:cNvSpPr>
          <p:nvPr>
            <p:ph type="dt" idx="1"/>
          </p:nvPr>
        </p:nvSpPr>
        <p:spPr>
          <a:xfrm>
            <a:off x="3850645" y="0"/>
            <a:ext cx="2945976" cy="497299"/>
          </a:xfrm>
          <a:prstGeom prst="rect">
            <a:avLst/>
          </a:prstGeom>
        </p:spPr>
        <p:txBody>
          <a:bodyPr vert="horz" lIns="88230" tIns="44115" rIns="88230" bIns="44115" rtlCol="0"/>
          <a:lstStyle>
            <a:lvl1pPr algn="r">
              <a:defRPr sz="1200"/>
            </a:lvl1pPr>
          </a:lstStyle>
          <a:p>
            <a:fld id="{7DF1D401-158B-4B2B-A98D-403A2BA6A3BF}" type="datetimeFigureOut">
              <a:rPr lang="de-DE" smtClean="0"/>
              <a:t>20.11.2017</a:t>
            </a:fld>
            <a:endParaRPr lang="de-DE" dirty="0"/>
          </a:p>
        </p:txBody>
      </p:sp>
      <p:sp>
        <p:nvSpPr>
          <p:cNvPr id="4" name="Folienbildplatzhalter 3"/>
          <p:cNvSpPr>
            <a:spLocks noGrp="1" noRot="1" noChangeAspect="1"/>
          </p:cNvSpPr>
          <p:nvPr>
            <p:ph type="sldImg" idx="2"/>
          </p:nvPr>
        </p:nvSpPr>
        <p:spPr>
          <a:xfrm>
            <a:off x="90488" y="744538"/>
            <a:ext cx="6618287" cy="3722687"/>
          </a:xfrm>
          <a:prstGeom prst="rect">
            <a:avLst/>
          </a:prstGeom>
          <a:noFill/>
          <a:ln w="12700">
            <a:solidFill>
              <a:prstClr val="black"/>
            </a:solidFill>
          </a:ln>
        </p:spPr>
        <p:txBody>
          <a:bodyPr vert="horz" lIns="88230" tIns="44115" rIns="88230" bIns="44115" rtlCol="0" anchor="ctr"/>
          <a:lstStyle/>
          <a:p>
            <a:endParaRPr lang="de-DE" dirty="0"/>
          </a:p>
        </p:txBody>
      </p:sp>
      <p:sp>
        <p:nvSpPr>
          <p:cNvPr id="5" name="Notizenplatzhalter 4"/>
          <p:cNvSpPr>
            <a:spLocks noGrp="1"/>
          </p:cNvSpPr>
          <p:nvPr>
            <p:ph type="body" sz="quarter" idx="3"/>
          </p:nvPr>
        </p:nvSpPr>
        <p:spPr>
          <a:xfrm>
            <a:off x="680085" y="4715463"/>
            <a:ext cx="5437507" cy="4469034"/>
          </a:xfrm>
          <a:prstGeom prst="rect">
            <a:avLst/>
          </a:prstGeom>
        </p:spPr>
        <p:txBody>
          <a:bodyPr vert="horz" lIns="88230" tIns="44115" rIns="88230" bIns="44115"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430927"/>
            <a:ext cx="2945976" cy="495080"/>
          </a:xfrm>
          <a:prstGeom prst="rect">
            <a:avLst/>
          </a:prstGeom>
        </p:spPr>
        <p:txBody>
          <a:bodyPr vert="horz" lIns="88230" tIns="44115" rIns="88230" bIns="44115"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50645" y="9430927"/>
            <a:ext cx="2945976" cy="495080"/>
          </a:xfrm>
          <a:prstGeom prst="rect">
            <a:avLst/>
          </a:prstGeom>
        </p:spPr>
        <p:txBody>
          <a:bodyPr vert="horz" lIns="88230" tIns="44115" rIns="88230" bIns="44115" rtlCol="0" anchor="b"/>
          <a:lstStyle>
            <a:lvl1pPr algn="r">
              <a:defRPr sz="1200"/>
            </a:lvl1pPr>
          </a:lstStyle>
          <a:p>
            <a:fld id="{D47F0BAD-2B0D-418F-8B6F-40611FA0EE58}" type="slidenum">
              <a:rPr lang="de-DE" smtClean="0"/>
              <a:t>‹#›</a:t>
            </a:fld>
            <a:endParaRPr lang="de-DE" dirty="0"/>
          </a:p>
        </p:txBody>
      </p:sp>
    </p:spTree>
    <p:extLst>
      <p:ext uri="{BB962C8B-B14F-4D97-AF65-F5344CB8AC3E}">
        <p14:creationId xmlns:p14="http://schemas.microsoft.com/office/powerpoint/2010/main" val="3451294490"/>
      </p:ext>
    </p:extLst>
  </p:cSld>
  <p:clrMap bg1="lt1" tx1="dk1" bg2="lt2" tx2="dk2" accent1="accent1" accent2="accent2" accent3="accent3" accent4="accent4" accent5="accent5" accent6="accent6" hlink="hlink" folHlink="folHlink"/>
  <p:hf hdr="0" ftr="0" dt="0"/>
  <p:notesStyle>
    <a:lvl1pPr marL="0" algn="l" defTabSz="806501" rtl="0" eaLnBrk="1" latinLnBrk="0" hangingPunct="1">
      <a:defRPr sz="1100" kern="1200">
        <a:solidFill>
          <a:schemeClr val="tx1"/>
        </a:solidFill>
        <a:latin typeface="+mn-lt"/>
        <a:ea typeface="+mn-ea"/>
        <a:cs typeface="+mn-cs"/>
      </a:defRPr>
    </a:lvl1pPr>
    <a:lvl2pPr marL="403250" algn="l" defTabSz="806501" rtl="0" eaLnBrk="1" latinLnBrk="0" hangingPunct="1">
      <a:defRPr sz="1100" kern="1200">
        <a:solidFill>
          <a:schemeClr val="tx1"/>
        </a:solidFill>
        <a:latin typeface="+mn-lt"/>
        <a:ea typeface="+mn-ea"/>
        <a:cs typeface="+mn-cs"/>
      </a:defRPr>
    </a:lvl2pPr>
    <a:lvl3pPr marL="806501" algn="l" defTabSz="806501" rtl="0" eaLnBrk="1" latinLnBrk="0" hangingPunct="1">
      <a:defRPr sz="1100" kern="1200">
        <a:solidFill>
          <a:schemeClr val="tx1"/>
        </a:solidFill>
        <a:latin typeface="+mn-lt"/>
        <a:ea typeface="+mn-ea"/>
        <a:cs typeface="+mn-cs"/>
      </a:defRPr>
    </a:lvl3pPr>
    <a:lvl4pPr marL="1209751" algn="l" defTabSz="806501" rtl="0" eaLnBrk="1" latinLnBrk="0" hangingPunct="1">
      <a:defRPr sz="1100" kern="1200">
        <a:solidFill>
          <a:schemeClr val="tx1"/>
        </a:solidFill>
        <a:latin typeface="+mn-lt"/>
        <a:ea typeface="+mn-ea"/>
        <a:cs typeface="+mn-cs"/>
      </a:defRPr>
    </a:lvl4pPr>
    <a:lvl5pPr marL="1613002" algn="l" defTabSz="806501" rtl="0" eaLnBrk="1" latinLnBrk="0" hangingPunct="1">
      <a:defRPr sz="1100" kern="1200">
        <a:solidFill>
          <a:schemeClr val="tx1"/>
        </a:solidFill>
        <a:latin typeface="+mn-lt"/>
        <a:ea typeface="+mn-ea"/>
        <a:cs typeface="+mn-cs"/>
      </a:defRPr>
    </a:lvl5pPr>
    <a:lvl6pPr marL="2016252" algn="l" defTabSz="806501" rtl="0" eaLnBrk="1" latinLnBrk="0" hangingPunct="1">
      <a:defRPr sz="1100" kern="1200">
        <a:solidFill>
          <a:schemeClr val="tx1"/>
        </a:solidFill>
        <a:latin typeface="+mn-lt"/>
        <a:ea typeface="+mn-ea"/>
        <a:cs typeface="+mn-cs"/>
      </a:defRPr>
    </a:lvl6pPr>
    <a:lvl7pPr marL="2419502" algn="l" defTabSz="806501" rtl="0" eaLnBrk="1" latinLnBrk="0" hangingPunct="1">
      <a:defRPr sz="1100" kern="1200">
        <a:solidFill>
          <a:schemeClr val="tx1"/>
        </a:solidFill>
        <a:latin typeface="+mn-lt"/>
        <a:ea typeface="+mn-ea"/>
        <a:cs typeface="+mn-cs"/>
      </a:defRPr>
    </a:lvl7pPr>
    <a:lvl8pPr marL="2822753" algn="l" defTabSz="806501" rtl="0" eaLnBrk="1" latinLnBrk="0" hangingPunct="1">
      <a:defRPr sz="1100" kern="1200">
        <a:solidFill>
          <a:schemeClr val="tx1"/>
        </a:solidFill>
        <a:latin typeface="+mn-lt"/>
        <a:ea typeface="+mn-ea"/>
        <a:cs typeface="+mn-cs"/>
      </a:defRPr>
    </a:lvl8pPr>
    <a:lvl9pPr marL="3226003" algn="l" defTabSz="806501"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a:t>
            </a:r>
            <a:r>
              <a:rPr lang="en-US" baseline="0" dirty="0" smtClean="0"/>
              <a:t> &lt;morning&gt; guys,</a:t>
            </a:r>
          </a:p>
          <a:p>
            <a:endParaRPr lang="en-US" baseline="0" dirty="0" smtClean="0"/>
          </a:p>
          <a:p>
            <a:r>
              <a:rPr lang="en-US" baseline="0" dirty="0" smtClean="0"/>
              <a:t>Thank you for joining this session. Today I am going to talk </a:t>
            </a:r>
            <a:r>
              <a:rPr lang="en-US" baseline="0" dirty="0" smtClean="0"/>
              <a:t>about how to retrieve your </a:t>
            </a:r>
            <a:r>
              <a:rPr lang="en-US" baseline="0" dirty="0" smtClean="0"/>
              <a:t>secrets </a:t>
            </a:r>
            <a:r>
              <a:rPr lang="en-US" baseline="0" dirty="0" smtClean="0"/>
              <a:t>securely within </a:t>
            </a:r>
            <a:r>
              <a:rPr lang="en-US" baseline="0" dirty="0" smtClean="0"/>
              <a:t>Azure Key Vault.</a:t>
            </a:r>
          </a:p>
          <a:p>
            <a:r>
              <a:rPr lang="en-US" baseline="0" dirty="0" smtClean="0"/>
              <a:t>I will </a:t>
            </a:r>
            <a:r>
              <a:rPr lang="en-US" baseline="0" dirty="0" smtClean="0"/>
              <a:t>also explain </a:t>
            </a:r>
            <a:r>
              <a:rPr lang="en-US" baseline="0" dirty="0" smtClean="0"/>
              <a:t>about what </a:t>
            </a:r>
            <a:r>
              <a:rPr lang="en-US" baseline="0" dirty="0" smtClean="0"/>
              <a:t>the Key </a:t>
            </a:r>
            <a:r>
              <a:rPr lang="en-US" baseline="0" dirty="0" smtClean="0"/>
              <a:t>Vault </a:t>
            </a:r>
            <a:r>
              <a:rPr lang="en-US" baseline="0" dirty="0" smtClean="0"/>
              <a:t>is and then we </a:t>
            </a:r>
            <a:r>
              <a:rPr lang="en-US" baseline="0" dirty="0" smtClean="0"/>
              <a:t>will go </a:t>
            </a:r>
            <a:r>
              <a:rPr lang="en-US" baseline="0" dirty="0" smtClean="0"/>
              <a:t>through with each of the approaches</a:t>
            </a:r>
            <a:r>
              <a:rPr lang="en-US" baseline="0" dirty="0" smtClean="0"/>
              <a:t>.</a:t>
            </a:r>
          </a:p>
        </p:txBody>
      </p:sp>
      <p:sp>
        <p:nvSpPr>
          <p:cNvPr id="4" name="Slide Number Placeholder 3"/>
          <p:cNvSpPr>
            <a:spLocks noGrp="1"/>
          </p:cNvSpPr>
          <p:nvPr>
            <p:ph type="sldNum" sz="quarter" idx="10"/>
          </p:nvPr>
        </p:nvSpPr>
        <p:spPr/>
        <p:txBody>
          <a:bodyPr/>
          <a:lstStyle/>
          <a:p>
            <a:fld id="{D47F0BAD-2B0D-418F-8B6F-40611FA0EE58}" type="slidenum">
              <a:rPr lang="de-DE" smtClean="0"/>
              <a:t>1</a:t>
            </a:fld>
            <a:endParaRPr lang="de-DE" dirty="0"/>
          </a:p>
        </p:txBody>
      </p:sp>
    </p:spTree>
    <p:extLst>
      <p:ext uri="{BB962C8B-B14F-4D97-AF65-F5344CB8AC3E}">
        <p14:creationId xmlns:p14="http://schemas.microsoft.com/office/powerpoint/2010/main" val="3236571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third approach use a new preview feature called Managed Service Identity. If you’ve been using IAM on AWS, it is pretty similar. So basically if you enable this feature, Azure will provide your resource an identity, so you don’t have to manage it on your own. The only thing that you need to do is only giving permissions. Currently it only supports VM, Web App, and Azure Functions.</a:t>
            </a:r>
          </a:p>
          <a:p>
            <a:endParaRPr lang="en-US" baseline="0" dirty="0" smtClean="0"/>
          </a:p>
          <a:p>
            <a:r>
              <a:rPr lang="en-US" baseline="0" dirty="0" smtClean="0"/>
              <a:t>You can enable MSI on existing resources using Azure Portal, and any other command line tools.</a:t>
            </a:r>
          </a:p>
          <a:p>
            <a:r>
              <a:rPr lang="en-US" baseline="0" dirty="0" smtClean="0"/>
              <a:t>(click) (click) So let’s take a look on this picture. When the developer enable MSI on the VM, Azure will provide an MSI VM Extension to the VM, this extension is already loaded with credentials so you can use the extension to get the token.</a:t>
            </a:r>
          </a:p>
          <a:p>
            <a:endParaRPr lang="en-US" baseline="0" dirty="0" smtClean="0"/>
          </a:p>
          <a:p>
            <a:r>
              <a:rPr lang="en-US" baseline="0" dirty="0" smtClean="0"/>
              <a:t>(click) Because it automatically creates the service principal for this VM, the admin can grant this identity to Key Vault in this case, and the rest is pretty much the same (click click).</a:t>
            </a:r>
            <a:endParaRPr lang="en-US" dirty="0"/>
          </a:p>
        </p:txBody>
      </p:sp>
      <p:sp>
        <p:nvSpPr>
          <p:cNvPr id="4" name="Slide Number Placeholder 3"/>
          <p:cNvSpPr>
            <a:spLocks noGrp="1"/>
          </p:cNvSpPr>
          <p:nvPr>
            <p:ph type="sldNum" sz="quarter" idx="10"/>
          </p:nvPr>
        </p:nvSpPr>
        <p:spPr/>
        <p:txBody>
          <a:bodyPr/>
          <a:lstStyle/>
          <a:p>
            <a:fld id="{D47F0BAD-2B0D-418F-8B6F-40611FA0EE58}" type="slidenum">
              <a:rPr lang="de-DE" smtClean="0"/>
              <a:t>10</a:t>
            </a:fld>
            <a:endParaRPr lang="de-DE" dirty="0"/>
          </a:p>
        </p:txBody>
      </p:sp>
    </p:spTree>
    <p:extLst>
      <p:ext uri="{BB962C8B-B14F-4D97-AF65-F5344CB8AC3E}">
        <p14:creationId xmlns:p14="http://schemas.microsoft.com/office/powerpoint/2010/main" val="3508768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does</a:t>
            </a:r>
            <a:r>
              <a:rPr lang="en-US" baseline="0" dirty="0" smtClean="0"/>
              <a:t> this MSI works?</a:t>
            </a:r>
          </a:p>
          <a:p>
            <a:endParaRPr lang="en-US" baseline="0" dirty="0" smtClean="0"/>
          </a:p>
          <a:p>
            <a:r>
              <a:rPr lang="en-US" baseline="0" dirty="0" smtClean="0"/>
              <a:t>So here is the illustration on how the MSI works on a VM.</a:t>
            </a:r>
          </a:p>
          <a:p>
            <a:r>
              <a:rPr lang="en-US" baseline="0" dirty="0" smtClean="0"/>
              <a:t>So here we got your app hosted on a VM, you want your app to be able to access this service for example Key Vault.</a:t>
            </a:r>
          </a:p>
          <a:p>
            <a:r>
              <a:rPr lang="en-US" baseline="0" dirty="0" smtClean="0"/>
              <a:t>(click) And when you enable MSI, Azure Resource Manager, will automatically create a Service Principal on the AAD, and then add an extension to your VM with the credentials so now your VM has a new endpoint to get the access token like shown here.</a:t>
            </a:r>
          </a:p>
          <a:p>
            <a:endParaRPr lang="en-US" baseline="0" dirty="0" smtClean="0"/>
          </a:p>
          <a:p>
            <a:r>
              <a:rPr lang="en-US" baseline="0" dirty="0" smtClean="0"/>
              <a:t>So when the Service Principal is granted with permission, your app can just request to this endpoint and get an access token, and then you can use the token to connect with the services.</a:t>
            </a:r>
          </a:p>
          <a:p>
            <a:endParaRPr lang="en-US" baseline="0" dirty="0" smtClean="0"/>
          </a:p>
          <a:p>
            <a:r>
              <a:rPr lang="en-US" baseline="0" dirty="0" smtClean="0"/>
              <a:t>So in this case, you do not manage any credentials at all, just enable it, grant permissions, and you are all set!</a:t>
            </a:r>
            <a:endParaRPr lang="en-US" dirty="0"/>
          </a:p>
        </p:txBody>
      </p:sp>
      <p:sp>
        <p:nvSpPr>
          <p:cNvPr id="4" name="Slide Number Placeholder 3"/>
          <p:cNvSpPr>
            <a:spLocks noGrp="1"/>
          </p:cNvSpPr>
          <p:nvPr>
            <p:ph type="sldNum" sz="quarter" idx="10"/>
          </p:nvPr>
        </p:nvSpPr>
        <p:spPr/>
        <p:txBody>
          <a:bodyPr/>
          <a:lstStyle/>
          <a:p>
            <a:fld id="{D47F0BAD-2B0D-418F-8B6F-40611FA0EE58}" type="slidenum">
              <a:rPr lang="de-DE" smtClean="0"/>
              <a:t>11</a:t>
            </a:fld>
            <a:endParaRPr lang="de-DE" dirty="0"/>
          </a:p>
        </p:txBody>
      </p:sp>
    </p:spTree>
    <p:extLst>
      <p:ext uri="{BB962C8B-B14F-4D97-AF65-F5344CB8AC3E}">
        <p14:creationId xmlns:p14="http://schemas.microsoft.com/office/powerpoint/2010/main" val="1820998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D47F0BAD-2B0D-418F-8B6F-40611FA0EE58}" type="slidenum">
              <a:rPr lang="de-DE" smtClean="0"/>
              <a:t>12</a:t>
            </a:fld>
            <a:endParaRPr lang="de-DE" dirty="0"/>
          </a:p>
        </p:txBody>
      </p:sp>
    </p:spTree>
    <p:extLst>
      <p:ext uri="{BB962C8B-B14F-4D97-AF65-F5344CB8AC3E}">
        <p14:creationId xmlns:p14="http://schemas.microsoft.com/office/powerpoint/2010/main" val="2905336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for the last part, I</a:t>
            </a:r>
            <a:r>
              <a:rPr lang="en-US" baseline="0" dirty="0" smtClean="0"/>
              <a:t> just want to let you know, if you are using AWS instead of Azure, you can use EC2 Parameter Store to secure your secret. How it works is nearly the same as MSI, but in addition, you can use your own master key stored in HSM to encrypt the secrets.</a:t>
            </a:r>
          </a:p>
          <a:p>
            <a:endParaRPr lang="en-US" baseline="0" dirty="0" smtClean="0"/>
          </a:p>
          <a:p>
            <a:r>
              <a:rPr lang="en-US" baseline="0" dirty="0" smtClean="0"/>
              <a:t>The price per operation is same for both, but in AWS you get 20K free operation per month.</a:t>
            </a:r>
          </a:p>
          <a:p>
            <a:r>
              <a:rPr lang="en-US" baseline="0" dirty="0" smtClean="0"/>
              <a:t>And you pay 1 dollar per month per key to encrypt your secret with custom master key in AWS.</a:t>
            </a:r>
          </a:p>
          <a:p>
            <a:endParaRPr lang="en-US" baseline="0" dirty="0" smtClean="0"/>
          </a:p>
          <a:p>
            <a:r>
              <a:rPr lang="en-US" baseline="0" dirty="0" smtClean="0"/>
              <a:t>That is all guys, I hope my explanation is clear and I hope it is useful.</a:t>
            </a:r>
          </a:p>
          <a:p>
            <a:r>
              <a:rPr lang="en-US" baseline="0" dirty="0" smtClean="0"/>
              <a:t>Thank you!</a:t>
            </a:r>
            <a:endParaRPr lang="en-US" dirty="0"/>
          </a:p>
        </p:txBody>
      </p:sp>
      <p:sp>
        <p:nvSpPr>
          <p:cNvPr id="4" name="Slide Number Placeholder 3"/>
          <p:cNvSpPr>
            <a:spLocks noGrp="1"/>
          </p:cNvSpPr>
          <p:nvPr>
            <p:ph type="sldNum" sz="quarter" idx="10"/>
          </p:nvPr>
        </p:nvSpPr>
        <p:spPr/>
        <p:txBody>
          <a:bodyPr/>
          <a:lstStyle/>
          <a:p>
            <a:fld id="{D47F0BAD-2B0D-418F-8B6F-40611FA0EE58}" type="slidenum">
              <a:rPr lang="de-DE" smtClean="0"/>
              <a:t>13</a:t>
            </a:fld>
            <a:endParaRPr lang="de-DE" dirty="0"/>
          </a:p>
        </p:txBody>
      </p:sp>
    </p:spTree>
    <p:extLst>
      <p:ext uri="{BB962C8B-B14F-4D97-AF65-F5344CB8AC3E}">
        <p14:creationId xmlns:p14="http://schemas.microsoft.com/office/powerpoint/2010/main" val="22759935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D47F0BAD-2B0D-418F-8B6F-40611FA0EE58}" type="slidenum">
              <a:rPr lang="de-DE" smtClean="0"/>
              <a:t>14</a:t>
            </a:fld>
            <a:endParaRPr lang="de-DE" dirty="0"/>
          </a:p>
        </p:txBody>
      </p:sp>
    </p:spTree>
    <p:extLst>
      <p:ext uri="{BB962C8B-B14F-4D97-AF65-F5344CB8AC3E}">
        <p14:creationId xmlns:p14="http://schemas.microsoft.com/office/powerpoint/2010/main" val="120572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So </a:t>
            </a:r>
            <a:r>
              <a:rPr lang="en-US" noProof="0" dirty="0" smtClean="0"/>
              <a:t>here</a:t>
            </a:r>
            <a:r>
              <a:rPr lang="de-DE" dirty="0" smtClean="0"/>
              <a:t> </a:t>
            </a:r>
            <a:r>
              <a:rPr lang="de-DE" dirty="0" err="1" smtClean="0"/>
              <a:t>is</a:t>
            </a:r>
            <a:r>
              <a:rPr lang="de-DE" dirty="0" smtClean="0"/>
              <a:t> </a:t>
            </a:r>
            <a:r>
              <a:rPr lang="de-DE" dirty="0" err="1" smtClean="0"/>
              <a:t>the</a:t>
            </a:r>
            <a:r>
              <a:rPr lang="de-DE" dirty="0" smtClean="0"/>
              <a:t> </a:t>
            </a:r>
            <a:r>
              <a:rPr lang="de-DE" dirty="0" err="1" smtClean="0"/>
              <a:t>agenda</a:t>
            </a:r>
            <a:r>
              <a:rPr lang="de-DE" dirty="0" smtClean="0"/>
              <a:t> </a:t>
            </a:r>
            <a:r>
              <a:rPr lang="de-DE" dirty="0" err="1" smtClean="0"/>
              <a:t>for</a:t>
            </a:r>
            <a:r>
              <a:rPr lang="de-DE" dirty="0" smtClean="0"/>
              <a:t> </a:t>
            </a:r>
            <a:r>
              <a:rPr lang="de-DE" dirty="0" err="1" smtClean="0"/>
              <a:t>today</a:t>
            </a:r>
            <a:r>
              <a:rPr lang="de-DE" dirty="0" smtClean="0"/>
              <a:t>. </a:t>
            </a:r>
          </a:p>
          <a:p>
            <a:r>
              <a:rPr lang="de-DE" dirty="0" smtClean="0"/>
              <a:t>In </a:t>
            </a:r>
            <a:r>
              <a:rPr lang="de-DE" dirty="0" err="1" smtClean="0"/>
              <a:t>addition</a:t>
            </a:r>
            <a:r>
              <a:rPr lang="de-DE" baseline="0" dirty="0" smtClean="0"/>
              <a:t> </a:t>
            </a:r>
            <a:r>
              <a:rPr lang="en-US" baseline="0" noProof="0" dirty="0" smtClean="0"/>
              <a:t>with</a:t>
            </a:r>
            <a:r>
              <a:rPr lang="de-DE" baseline="0" dirty="0" smtClean="0"/>
              <a:t> </a:t>
            </a:r>
            <a:r>
              <a:rPr lang="de-DE" baseline="0" dirty="0" err="1" smtClean="0"/>
              <a:t>what</a:t>
            </a:r>
            <a:r>
              <a:rPr lang="de-DE" baseline="0" dirty="0" smtClean="0"/>
              <a:t> </a:t>
            </a:r>
            <a:r>
              <a:rPr lang="de-DE" baseline="0" dirty="0" err="1" smtClean="0"/>
              <a:t>I‘ve</a:t>
            </a:r>
            <a:r>
              <a:rPr lang="de-DE" baseline="0" dirty="0" smtClean="0"/>
              <a:t> </a:t>
            </a:r>
            <a:r>
              <a:rPr lang="de-DE" baseline="0" dirty="0" err="1" smtClean="0"/>
              <a:t>said</a:t>
            </a:r>
            <a:r>
              <a:rPr lang="de-DE" baseline="0" dirty="0" smtClean="0"/>
              <a:t> </a:t>
            </a:r>
            <a:r>
              <a:rPr lang="de-DE" baseline="0" dirty="0" err="1" smtClean="0"/>
              <a:t>earlier</a:t>
            </a:r>
            <a:r>
              <a:rPr lang="de-DE" baseline="0" dirty="0" smtClean="0"/>
              <a:t>, </a:t>
            </a:r>
            <a:r>
              <a:rPr lang="de-DE" baseline="0" dirty="0" err="1" smtClean="0"/>
              <a:t>we</a:t>
            </a:r>
            <a:r>
              <a:rPr lang="de-DE" baseline="0" dirty="0" smtClean="0"/>
              <a:t> will also </a:t>
            </a:r>
            <a:r>
              <a:rPr lang="de-DE" baseline="0" dirty="0" err="1" smtClean="0"/>
              <a:t>have</a:t>
            </a:r>
            <a:r>
              <a:rPr lang="de-DE" baseline="0" dirty="0" smtClean="0"/>
              <a:t> a </a:t>
            </a:r>
            <a:r>
              <a:rPr lang="de-DE" baseline="0" dirty="0" err="1" smtClean="0"/>
              <a:t>short</a:t>
            </a:r>
            <a:r>
              <a:rPr lang="de-DE" baseline="0" dirty="0" smtClean="0"/>
              <a:t> </a:t>
            </a:r>
            <a:r>
              <a:rPr lang="de-DE" baseline="0" dirty="0" err="1" smtClean="0"/>
              <a:t>demonstration</a:t>
            </a:r>
            <a:r>
              <a:rPr lang="de-DE" baseline="0" dirty="0" smtClean="0"/>
              <a:t> on </a:t>
            </a:r>
            <a:r>
              <a:rPr lang="de-DE" baseline="0" dirty="0" err="1" smtClean="0"/>
              <a:t>two</a:t>
            </a:r>
            <a:r>
              <a:rPr lang="de-DE" baseline="0" dirty="0" smtClean="0"/>
              <a:t> </a:t>
            </a:r>
            <a:r>
              <a:rPr lang="de-DE" baseline="0" dirty="0" err="1" smtClean="0"/>
              <a:t>of</a:t>
            </a:r>
            <a:r>
              <a:rPr lang="de-DE" baseline="0" dirty="0" smtClean="0"/>
              <a:t> </a:t>
            </a:r>
            <a:r>
              <a:rPr lang="de-DE" baseline="0" dirty="0" err="1" smtClean="0"/>
              <a:t>the</a:t>
            </a:r>
            <a:r>
              <a:rPr lang="de-DE" baseline="0" dirty="0" smtClean="0"/>
              <a:t> </a:t>
            </a:r>
            <a:r>
              <a:rPr lang="de-DE" baseline="0" dirty="0" err="1" smtClean="0"/>
              <a:t>three</a:t>
            </a:r>
            <a:r>
              <a:rPr lang="de-DE" baseline="0" dirty="0" smtClean="0"/>
              <a:t> </a:t>
            </a:r>
            <a:r>
              <a:rPr lang="de-DE" baseline="0" dirty="0" err="1" smtClean="0"/>
              <a:t>approaches</a:t>
            </a:r>
            <a:r>
              <a:rPr lang="de-DE" baseline="0" dirty="0" smtClean="0"/>
              <a:t>.</a:t>
            </a:r>
          </a:p>
          <a:p>
            <a:r>
              <a:rPr lang="de-DE" baseline="0" noProof="0" dirty="0" smtClean="0"/>
              <a:t>So </a:t>
            </a:r>
            <a:r>
              <a:rPr lang="de-DE" baseline="0" noProof="0" dirty="0" err="1" smtClean="0"/>
              <a:t>let‘s</a:t>
            </a:r>
            <a:r>
              <a:rPr lang="de-DE" baseline="0" noProof="0" dirty="0" smtClean="0"/>
              <a:t> </a:t>
            </a:r>
            <a:r>
              <a:rPr lang="de-DE" baseline="0" noProof="0" dirty="0" err="1" smtClean="0"/>
              <a:t>get</a:t>
            </a:r>
            <a:r>
              <a:rPr lang="de-DE" baseline="0" noProof="0" dirty="0" smtClean="0"/>
              <a:t> </a:t>
            </a:r>
            <a:r>
              <a:rPr lang="de-DE" baseline="0" noProof="0" dirty="0" err="1" smtClean="0"/>
              <a:t>started</a:t>
            </a:r>
            <a:r>
              <a:rPr lang="de-DE" baseline="0" noProof="0" dirty="0" smtClean="0"/>
              <a:t>.</a:t>
            </a:r>
            <a:endParaRPr lang="en-US" noProof="0" dirty="0"/>
          </a:p>
        </p:txBody>
      </p:sp>
      <p:sp>
        <p:nvSpPr>
          <p:cNvPr id="4" name="Foliennummernplatzhalter 3"/>
          <p:cNvSpPr>
            <a:spLocks noGrp="1"/>
          </p:cNvSpPr>
          <p:nvPr>
            <p:ph type="sldNum" sz="quarter" idx="10"/>
          </p:nvPr>
        </p:nvSpPr>
        <p:spPr/>
        <p:txBody>
          <a:bodyPr/>
          <a:lstStyle/>
          <a:p>
            <a:fld id="{D47F0BAD-2B0D-418F-8B6F-40611FA0EE58}" type="slidenum">
              <a:rPr lang="de-DE" smtClean="0"/>
              <a:t>2</a:t>
            </a:fld>
            <a:endParaRPr lang="de-DE" dirty="0"/>
          </a:p>
        </p:txBody>
      </p:sp>
    </p:spTree>
    <p:extLst>
      <p:ext uri="{BB962C8B-B14F-4D97-AF65-F5344CB8AC3E}">
        <p14:creationId xmlns:p14="http://schemas.microsoft.com/office/powerpoint/2010/main" val="535828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days there</a:t>
            </a:r>
            <a:r>
              <a:rPr lang="en-US" baseline="0" dirty="0" smtClean="0"/>
              <a:t> are so many ways on how you can build your apps.</a:t>
            </a:r>
          </a:p>
          <a:p>
            <a:r>
              <a:rPr lang="en-US" baseline="0" dirty="0" smtClean="0"/>
              <a:t>You can build your apps to be hosted in a web server inside a virtual machine or you can host it in a Platform as a Services like Azure App Service for example.</a:t>
            </a:r>
          </a:p>
          <a:p>
            <a:r>
              <a:rPr lang="en-US" baseline="0" dirty="0" smtClean="0"/>
              <a:t>Or you can containerize your apps and maybe run it using some container orchestration.</a:t>
            </a:r>
          </a:p>
          <a:p>
            <a:endParaRPr lang="en-US" baseline="0" dirty="0" smtClean="0"/>
          </a:p>
          <a:p>
            <a:r>
              <a:rPr lang="en-US" baseline="0" dirty="0" smtClean="0"/>
              <a:t>Regardless of how you build your apps, You can always find a common challenge, which is Secrets! (click)</a:t>
            </a:r>
          </a:p>
          <a:p>
            <a:r>
              <a:rPr lang="en-US" baseline="0" dirty="0" smtClean="0"/>
              <a:t>Things like connection strings to your database, passwords for your VMs, encryption keys, or anything which is not supposed to be acquired without proper permissions.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D47F0BAD-2B0D-418F-8B6F-40611FA0EE58}" type="slidenum">
              <a:rPr lang="de-DE" smtClean="0"/>
              <a:t>3</a:t>
            </a:fld>
            <a:endParaRPr lang="de-DE" dirty="0"/>
          </a:p>
        </p:txBody>
      </p:sp>
    </p:spTree>
    <p:extLst>
      <p:ext uri="{BB962C8B-B14F-4D97-AF65-F5344CB8AC3E}">
        <p14:creationId xmlns:p14="http://schemas.microsoft.com/office/powerpoint/2010/main" val="4017044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why is it a challenge? (click)</a:t>
            </a:r>
          </a:p>
          <a:p>
            <a:endParaRPr lang="en-US" dirty="0" smtClean="0"/>
          </a:p>
          <a:p>
            <a:r>
              <a:rPr lang="en-US" dirty="0" smtClean="0"/>
              <a:t>Because of the bad guys!</a:t>
            </a:r>
            <a:endParaRPr lang="en-US" baseline="0" dirty="0" smtClean="0"/>
          </a:p>
          <a:p>
            <a:r>
              <a:rPr lang="en-US" baseline="0" dirty="0" smtClean="0"/>
              <a:t>They are all over the place, looking for access to your sensitive data.</a:t>
            </a:r>
          </a:p>
          <a:p>
            <a:endParaRPr lang="en-US" dirty="0" smtClean="0"/>
          </a:p>
          <a:p>
            <a:r>
              <a:rPr lang="en-US" dirty="0" smtClean="0"/>
              <a:t>But</a:t>
            </a:r>
            <a:r>
              <a:rPr lang="en-US" baseline="0" dirty="0" smtClean="0"/>
              <a:t> that is not the only reason.</a:t>
            </a:r>
            <a:endParaRPr lang="en-US" dirty="0"/>
          </a:p>
        </p:txBody>
      </p:sp>
      <p:sp>
        <p:nvSpPr>
          <p:cNvPr id="4" name="Slide Number Placeholder 3"/>
          <p:cNvSpPr>
            <a:spLocks noGrp="1"/>
          </p:cNvSpPr>
          <p:nvPr>
            <p:ph type="sldNum" sz="quarter" idx="10"/>
          </p:nvPr>
        </p:nvSpPr>
        <p:spPr/>
        <p:txBody>
          <a:bodyPr/>
          <a:lstStyle/>
          <a:p>
            <a:fld id="{D47F0BAD-2B0D-418F-8B6F-40611FA0EE58}" type="slidenum">
              <a:rPr lang="de-DE" smtClean="0"/>
              <a:t>4</a:t>
            </a:fld>
            <a:endParaRPr lang="de-DE" dirty="0"/>
          </a:p>
        </p:txBody>
      </p:sp>
    </p:spTree>
    <p:extLst>
      <p:ext uri="{BB962C8B-B14F-4D97-AF65-F5344CB8AC3E}">
        <p14:creationId xmlns:p14="http://schemas.microsoft.com/office/powerpoint/2010/main" val="2748348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other reason and probably the biggest reason is our own silly mistakes.</a:t>
            </a:r>
          </a:p>
          <a:p>
            <a:r>
              <a:rPr lang="en-US" dirty="0" smtClean="0"/>
              <a:t>The developers or</a:t>
            </a:r>
            <a:r>
              <a:rPr lang="en-US" baseline="0" dirty="0" smtClean="0"/>
              <a:t> any engineers who works with these secrets are human after all, and make mistakes.</a:t>
            </a:r>
          </a:p>
          <a:p>
            <a:endParaRPr lang="en-US" dirty="0" smtClean="0"/>
          </a:p>
          <a:p>
            <a:r>
              <a:rPr lang="en-US" dirty="0" smtClean="0"/>
              <a:t>You’ve probably heard a</a:t>
            </a:r>
            <a:r>
              <a:rPr lang="en-US" baseline="0" dirty="0" smtClean="0"/>
              <a:t> numbers of data breaches are caused by human mistakes and these mistakes can cost companies a lot of money.</a:t>
            </a:r>
          </a:p>
          <a:p>
            <a:r>
              <a:rPr lang="en-US" baseline="0" dirty="0" smtClean="0"/>
              <a:t>And what kind of silly mistakes? So just to take an example, I did a query on the GitHub with keyword “BEGIN PRIVATE KEY” and a lots of these keys which is supposed to be private shows up and with these, the attacker could potentially gain access to the system using these keys.</a:t>
            </a:r>
          </a:p>
          <a:p>
            <a:endParaRPr lang="en-US" baseline="0" dirty="0" smtClean="0"/>
          </a:p>
          <a:p>
            <a:r>
              <a:rPr lang="en-US" baseline="0" dirty="0" smtClean="0"/>
              <a:t>There are also things like connection strings or encryption keys being stored as plain text in the app configuration file.</a:t>
            </a:r>
          </a:p>
          <a:p>
            <a:r>
              <a:rPr lang="en-US" baseline="0" dirty="0" smtClean="0"/>
              <a:t>Why does this happens? I would assume that things like this happens because of no proper tooling to help with this issue.</a:t>
            </a:r>
          </a:p>
        </p:txBody>
      </p:sp>
      <p:sp>
        <p:nvSpPr>
          <p:cNvPr id="4" name="Slide Number Placeholder 3"/>
          <p:cNvSpPr>
            <a:spLocks noGrp="1"/>
          </p:cNvSpPr>
          <p:nvPr>
            <p:ph type="sldNum" sz="quarter" idx="10"/>
          </p:nvPr>
        </p:nvSpPr>
        <p:spPr/>
        <p:txBody>
          <a:bodyPr/>
          <a:lstStyle/>
          <a:p>
            <a:fld id="{D47F0BAD-2B0D-418F-8B6F-40611FA0EE58}" type="slidenum">
              <a:rPr lang="de-DE" smtClean="0"/>
              <a:t>5</a:t>
            </a:fld>
            <a:endParaRPr lang="de-DE" dirty="0"/>
          </a:p>
        </p:txBody>
      </p:sp>
    </p:spTree>
    <p:extLst>
      <p:ext uri="{BB962C8B-B14F-4D97-AF65-F5344CB8AC3E}">
        <p14:creationId xmlns:p14="http://schemas.microsoft.com/office/powerpoint/2010/main" val="3574773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tools that</a:t>
            </a:r>
            <a:r>
              <a:rPr lang="en-US" baseline="0" dirty="0" smtClean="0"/>
              <a:t> we can use to keep these secrets secured?</a:t>
            </a:r>
          </a:p>
          <a:p>
            <a:r>
              <a:rPr lang="en-US" baseline="0" dirty="0" smtClean="0"/>
              <a:t>Pardon me for one marketing slide here </a:t>
            </a:r>
            <a:r>
              <a:rPr lang="en-US" baseline="0" dirty="0" smtClean="0">
                <a:sym typeface="Wingdings" panose="05000000000000000000" pitchFamily="2" charset="2"/>
              </a:rPr>
              <a:t></a:t>
            </a:r>
          </a:p>
          <a:p>
            <a:r>
              <a:rPr lang="en-US" baseline="0" dirty="0" smtClean="0"/>
              <a:t>So Azure Key Vault is what you should use in terms of securing secrets in Microsoft Azure.</a:t>
            </a:r>
          </a:p>
          <a:p>
            <a:r>
              <a:rPr lang="en-US" baseline="0" dirty="0" smtClean="0"/>
              <a:t>It is basically a secret store as a service which you can also order a premium version that use a hardware security module.</a:t>
            </a:r>
          </a:p>
          <a:p>
            <a:r>
              <a:rPr lang="en-US" baseline="0" dirty="0" smtClean="0"/>
              <a:t>Think of hardware security module as a black-box which you can use to encrypt or decrypt your data.</a:t>
            </a:r>
          </a:p>
          <a:p>
            <a:endParaRPr lang="en-US" baseline="0" dirty="0" smtClean="0"/>
          </a:p>
          <a:p>
            <a:r>
              <a:rPr lang="en-US" baseline="0" dirty="0" smtClean="0"/>
              <a:t>So yeah it is highly-available and can be integrated with other Azure Services especially Azure Resource Manager and has SDKs on multiple languages.</a:t>
            </a:r>
          </a:p>
          <a:p>
            <a:endParaRPr lang="en-US" baseline="0" dirty="0" smtClean="0"/>
          </a:p>
        </p:txBody>
      </p:sp>
      <p:sp>
        <p:nvSpPr>
          <p:cNvPr id="4" name="Slide Number Placeholder 3"/>
          <p:cNvSpPr>
            <a:spLocks noGrp="1"/>
          </p:cNvSpPr>
          <p:nvPr>
            <p:ph type="sldNum" sz="quarter" idx="10"/>
          </p:nvPr>
        </p:nvSpPr>
        <p:spPr/>
        <p:txBody>
          <a:bodyPr/>
          <a:lstStyle/>
          <a:p>
            <a:fld id="{D47F0BAD-2B0D-418F-8B6F-40611FA0EE58}" type="slidenum">
              <a:rPr lang="de-DE" smtClean="0"/>
              <a:t>6</a:t>
            </a:fld>
            <a:endParaRPr lang="de-DE" dirty="0"/>
          </a:p>
        </p:txBody>
      </p:sp>
    </p:spTree>
    <p:extLst>
      <p:ext uri="{BB962C8B-B14F-4D97-AF65-F5344CB8AC3E}">
        <p14:creationId xmlns:p14="http://schemas.microsoft.com/office/powerpoint/2010/main" val="4210861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have tried Key Vault already before, you probably know that you need to get an access token from Azure Active Directory to access the secrets stored in the Key Vault like shown in the picture. It uses the </a:t>
            </a:r>
            <a:r>
              <a:rPr lang="en-US" baseline="0" dirty="0" err="1" smtClean="0"/>
              <a:t>Oauth</a:t>
            </a:r>
            <a:r>
              <a:rPr lang="en-US" baseline="0" dirty="0" smtClean="0"/>
              <a:t> Client Credentials flow which is meant for machine-to-machine communication.</a:t>
            </a:r>
          </a:p>
          <a:p>
            <a:endParaRPr lang="en-US" baseline="0" dirty="0" smtClean="0"/>
          </a:p>
          <a:p>
            <a:r>
              <a:rPr lang="en-US" baseline="0" dirty="0" smtClean="0"/>
              <a:t>In this case, it use a client id and a client secret to authenticate and to get the access token. The client here is referring to an Azure Service Principal. So, Azure Service Principal is basically an identity for your application and you register it in the Azure Active Directory.</a:t>
            </a:r>
          </a:p>
          <a:p>
            <a:endParaRPr lang="en-US" baseline="0" dirty="0" smtClean="0"/>
          </a:p>
          <a:p>
            <a:r>
              <a:rPr lang="en-US" dirty="0" smtClean="0"/>
              <a:t>So</a:t>
            </a:r>
            <a:r>
              <a:rPr lang="en-US" baseline="0" dirty="0" smtClean="0"/>
              <a:t> that means you need a client id and client secret stored in your app in order to access the key vault, and most of the examples you’ve found on the internet just put these information as plain text in your app configuration file for example. Notice anything? Yeah, that means we are back to the same problem we have earlier which is this client secret here may be seen and used by the wrong persons!</a:t>
            </a:r>
          </a:p>
          <a:p>
            <a:endParaRPr lang="en-US" baseline="0" dirty="0" smtClean="0"/>
          </a:p>
          <a:p>
            <a:r>
              <a:rPr lang="en-US" baseline="0" dirty="0" smtClean="0"/>
              <a:t>So how do we solve this issue? Let’s take a look.</a:t>
            </a:r>
            <a:endParaRPr lang="en-US" dirty="0"/>
          </a:p>
        </p:txBody>
      </p:sp>
      <p:sp>
        <p:nvSpPr>
          <p:cNvPr id="4" name="Slide Number Placeholder 3"/>
          <p:cNvSpPr>
            <a:spLocks noGrp="1"/>
          </p:cNvSpPr>
          <p:nvPr>
            <p:ph type="sldNum" sz="quarter" idx="10"/>
          </p:nvPr>
        </p:nvSpPr>
        <p:spPr/>
        <p:txBody>
          <a:bodyPr/>
          <a:lstStyle/>
          <a:p>
            <a:fld id="{D47F0BAD-2B0D-418F-8B6F-40611FA0EE58}" type="slidenum">
              <a:rPr lang="de-DE" smtClean="0"/>
              <a:t>7</a:t>
            </a:fld>
            <a:endParaRPr lang="de-DE" dirty="0"/>
          </a:p>
        </p:txBody>
      </p:sp>
    </p:spTree>
    <p:extLst>
      <p:ext uri="{BB962C8B-B14F-4D97-AF65-F5344CB8AC3E}">
        <p14:creationId xmlns:p14="http://schemas.microsoft.com/office/powerpoint/2010/main" val="3929199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 the first approach, we are using a certificate to authenticate and get access to the Key Vault.</a:t>
            </a:r>
          </a:p>
          <a:p>
            <a:endParaRPr lang="en-US" baseline="0" dirty="0" smtClean="0"/>
          </a:p>
          <a:p>
            <a:r>
              <a:rPr lang="en-US" baseline="0" dirty="0" smtClean="0"/>
              <a:t>On the right, we have a non-Azure environment with an App Servers that will host an app connected to a Db Server.</a:t>
            </a:r>
          </a:p>
          <a:p>
            <a:r>
              <a:rPr lang="en-US" baseline="0" dirty="0" smtClean="0"/>
              <a:t>On the left, we have two roles, administrator and developer, please do not assume that this must be different persons, it could be one person as well.</a:t>
            </a:r>
          </a:p>
          <a:p>
            <a:endParaRPr lang="en-US" baseline="0" dirty="0" smtClean="0"/>
          </a:p>
          <a:p>
            <a:r>
              <a:rPr lang="en-US" baseline="0" dirty="0" smtClean="0"/>
              <a:t>So in order for the app to be able to authenticate we need to create a service principal, (click) </a:t>
            </a:r>
          </a:p>
          <a:p>
            <a:r>
              <a:rPr lang="en-US" baseline="0" dirty="0" smtClean="0"/>
              <a:t>but this time we will configure it to use a certificate instead of password.</a:t>
            </a:r>
          </a:p>
          <a:p>
            <a:endParaRPr lang="en-US" baseline="0" dirty="0" smtClean="0"/>
          </a:p>
          <a:p>
            <a:r>
              <a:rPr lang="en-US" baseline="0" dirty="0" smtClean="0"/>
              <a:t>(click) After that we can configure its access to the key vault.</a:t>
            </a:r>
          </a:p>
          <a:p>
            <a:endParaRPr lang="en-US" baseline="0" dirty="0" smtClean="0"/>
          </a:p>
          <a:p>
            <a:r>
              <a:rPr lang="en-US" baseline="0" dirty="0" smtClean="0"/>
              <a:t>(click) And then the administrator need to deploy the certificate including private key into the app servers, now the exact location depends on the operating system and how the application is designed. And also the certificate must be protected with some permissions.</a:t>
            </a:r>
          </a:p>
          <a:p>
            <a:endParaRPr lang="en-US" baseline="0" dirty="0" smtClean="0"/>
          </a:p>
          <a:p>
            <a:r>
              <a:rPr lang="en-US" baseline="0" dirty="0" smtClean="0"/>
              <a:t>(click) And then the developer can deploy the app and use the certificate by its location. </a:t>
            </a:r>
          </a:p>
          <a:p>
            <a:endParaRPr lang="en-US" baseline="0" dirty="0" smtClean="0"/>
          </a:p>
          <a:p>
            <a:r>
              <a:rPr lang="en-US" baseline="0" dirty="0" smtClean="0"/>
              <a:t>(click) On the runtime, the app will authenticate to AAD and get the access token using this certificate.</a:t>
            </a:r>
          </a:p>
          <a:p>
            <a:r>
              <a:rPr lang="en-US" baseline="0" dirty="0" smtClean="0"/>
              <a:t>I am assuming it works like this: so basically your app will encrypt some information, maybe the certificate or maybe others, with the private key the server have, and then because AAD has the public key and its asymmetric, it can decrypt the data successfully, and so because of that, they can be sure that we own the private key and they will give us the access token.</a:t>
            </a:r>
          </a:p>
          <a:p>
            <a:endParaRPr lang="en-US" baseline="0" dirty="0" smtClean="0"/>
          </a:p>
          <a:p>
            <a:r>
              <a:rPr lang="en-US" baseline="0" dirty="0" smtClean="0"/>
              <a:t>(click) (click) and then our app can get the secret from the key vault and connected to the database.</a:t>
            </a:r>
          </a:p>
          <a:p>
            <a:r>
              <a:rPr lang="en-US" baseline="0" dirty="0" smtClean="0"/>
              <a:t>I hope my explanation is easy to understand </a:t>
            </a:r>
            <a:r>
              <a:rPr lang="en-US" baseline="0" dirty="0" smtClean="0">
                <a:sym typeface="Wingdings" panose="05000000000000000000" pitchFamily="2" charset="2"/>
              </a:rPr>
              <a:t></a:t>
            </a:r>
          </a:p>
          <a:p>
            <a:r>
              <a:rPr lang="en-US" baseline="0" dirty="0" smtClean="0">
                <a:sym typeface="Wingdings" panose="05000000000000000000" pitchFamily="2" charset="2"/>
              </a:rPr>
              <a:t>So let’s move on to the second approach.</a:t>
            </a:r>
            <a:endParaRPr lang="en-US" baseline="0" dirty="0" smtClean="0"/>
          </a:p>
        </p:txBody>
      </p:sp>
      <p:sp>
        <p:nvSpPr>
          <p:cNvPr id="4" name="Slide Number Placeholder 3"/>
          <p:cNvSpPr>
            <a:spLocks noGrp="1"/>
          </p:cNvSpPr>
          <p:nvPr>
            <p:ph type="sldNum" sz="quarter" idx="10"/>
          </p:nvPr>
        </p:nvSpPr>
        <p:spPr/>
        <p:txBody>
          <a:bodyPr/>
          <a:lstStyle/>
          <a:p>
            <a:fld id="{D47F0BAD-2B0D-418F-8B6F-40611FA0EE58}" type="slidenum">
              <a:rPr lang="de-DE" smtClean="0"/>
              <a:t>8</a:t>
            </a:fld>
            <a:endParaRPr lang="de-DE" dirty="0"/>
          </a:p>
        </p:txBody>
      </p:sp>
    </p:spTree>
    <p:extLst>
      <p:ext uri="{BB962C8B-B14F-4D97-AF65-F5344CB8AC3E}">
        <p14:creationId xmlns:p14="http://schemas.microsoft.com/office/powerpoint/2010/main" val="216507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a:t>
            </a:r>
            <a:r>
              <a:rPr lang="en-US" baseline="0" dirty="0" smtClean="0"/>
              <a:t> the second approach, we are using the same client certificate authentication like the first one, but because in this case our app infrastructure is hosted on Azure, we can use Azure Resource Manager to inject the certificate into the VM instead of doing it on our own.</a:t>
            </a:r>
          </a:p>
          <a:p>
            <a:endParaRPr lang="en-US" baseline="0" dirty="0" smtClean="0"/>
          </a:p>
          <a:p>
            <a:r>
              <a:rPr lang="en-US" baseline="0" dirty="0" smtClean="0"/>
              <a:t>To do this, after we configure the service principal, (click, click, click) we need to upload the certificate into the key vault so Azure can use it.</a:t>
            </a:r>
          </a:p>
          <a:p>
            <a:r>
              <a:rPr lang="en-US" baseline="0" dirty="0" smtClean="0"/>
              <a:t>(click) and the developer can deploy the VM and refer to the certificate in the Key Vault, (click, click) and then Azure will inject the certificate into the VM automatically when it started. </a:t>
            </a:r>
          </a:p>
          <a:p>
            <a:endParaRPr lang="en-US" baseline="0" dirty="0" smtClean="0"/>
          </a:p>
          <a:p>
            <a:r>
              <a:rPr lang="en-US" baseline="0" dirty="0" smtClean="0"/>
              <a:t>As far as I know you must do this using an ARM template, creating the VM this way is not supported on the portal or cli or PowerShell. Think of ARM template as a way for you to define Azure Resources in a JSON object, I will try to show it later on the demo.</a:t>
            </a:r>
          </a:p>
          <a:p>
            <a:endParaRPr lang="en-US" baseline="0" dirty="0" smtClean="0"/>
          </a:p>
          <a:p>
            <a:r>
              <a:rPr lang="en-US" baseline="0" dirty="0" smtClean="0"/>
              <a:t>(Click), then the rest is pretty much the same as the first approach.</a:t>
            </a:r>
            <a:endParaRPr lang="en-US" dirty="0"/>
          </a:p>
        </p:txBody>
      </p:sp>
      <p:sp>
        <p:nvSpPr>
          <p:cNvPr id="4" name="Slide Number Placeholder 3"/>
          <p:cNvSpPr>
            <a:spLocks noGrp="1"/>
          </p:cNvSpPr>
          <p:nvPr>
            <p:ph type="sldNum" sz="quarter" idx="10"/>
          </p:nvPr>
        </p:nvSpPr>
        <p:spPr/>
        <p:txBody>
          <a:bodyPr/>
          <a:lstStyle/>
          <a:p>
            <a:fld id="{D47F0BAD-2B0D-418F-8B6F-40611FA0EE58}" type="slidenum">
              <a:rPr lang="de-DE" smtClean="0"/>
              <a:t>9</a:t>
            </a:fld>
            <a:endParaRPr lang="de-DE" dirty="0"/>
          </a:p>
        </p:txBody>
      </p:sp>
    </p:spTree>
    <p:extLst>
      <p:ext uri="{BB962C8B-B14F-4D97-AF65-F5344CB8AC3E}">
        <p14:creationId xmlns:p14="http://schemas.microsoft.com/office/powerpoint/2010/main" val="14060289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9" name="Bildplatzhalter 8"/>
          <p:cNvSpPr>
            <a:spLocks noGrp="1"/>
          </p:cNvSpPr>
          <p:nvPr>
            <p:ph type="pic" sz="quarter" idx="10"/>
          </p:nvPr>
        </p:nvSpPr>
        <p:spPr>
          <a:xfrm>
            <a:off x="251975" y="1017588"/>
            <a:ext cx="11689200" cy="5580000"/>
          </a:xfrm>
          <a:ln w="3175">
            <a:solidFill>
              <a:srgbClr val="BFC9D2"/>
            </a:solidFill>
          </a:ln>
        </p:spPr>
        <p:txBody>
          <a:bodyPr lIns="127008" tIns="127008">
            <a:normAutofit/>
          </a:bodyPr>
          <a:lstStyle>
            <a:lvl1pPr marL="0" indent="0">
              <a:buNone/>
              <a:defRPr sz="1600"/>
            </a:lvl1pPr>
          </a:lstStyle>
          <a:p>
            <a:r>
              <a:rPr lang="en-US" smtClean="0"/>
              <a:t>Click icon to add picture</a:t>
            </a:r>
            <a:endParaRPr lang="de-DE" dirty="0"/>
          </a:p>
        </p:txBody>
      </p:sp>
      <p:sp>
        <p:nvSpPr>
          <p:cNvPr id="2" name="Titel 1"/>
          <p:cNvSpPr>
            <a:spLocks noGrp="1"/>
          </p:cNvSpPr>
          <p:nvPr>
            <p:ph type="ctrTitle"/>
          </p:nvPr>
        </p:nvSpPr>
        <p:spPr>
          <a:xfrm>
            <a:off x="630000" y="1260000"/>
            <a:ext cx="10916837" cy="581698"/>
          </a:xfrm>
        </p:spPr>
        <p:txBody>
          <a:bodyPr/>
          <a:lstStyle>
            <a:lvl1pPr>
              <a:defRPr sz="4200"/>
            </a:lvl1pPr>
          </a:lstStyle>
          <a:p>
            <a:r>
              <a:rPr lang="en-US" noProof="0" smtClean="0"/>
              <a:t>Click to edit Master title style</a:t>
            </a:r>
            <a:endParaRPr lang="de-DE" noProof="0" dirty="0"/>
          </a:p>
        </p:txBody>
      </p:sp>
      <p:sp>
        <p:nvSpPr>
          <p:cNvPr id="3" name="Untertitel 2"/>
          <p:cNvSpPr>
            <a:spLocks noGrp="1"/>
          </p:cNvSpPr>
          <p:nvPr>
            <p:ph type="subTitle" idx="1"/>
          </p:nvPr>
        </p:nvSpPr>
        <p:spPr>
          <a:xfrm>
            <a:off x="630000" y="1857201"/>
            <a:ext cx="10916837" cy="307777"/>
          </a:xfrm>
        </p:spPr>
        <p:txBody>
          <a:bodyPr/>
          <a:lstStyle>
            <a:lvl1pPr marL="0" indent="0" algn="l">
              <a:spcBef>
                <a:spcPts val="0"/>
              </a:spcBef>
              <a:buNone/>
              <a:defRPr>
                <a:solidFill>
                  <a:schemeClr val="accent1"/>
                </a:solidFill>
              </a:defRPr>
            </a:lvl1pPr>
            <a:lvl2pPr marL="403250" indent="0" algn="ctr">
              <a:buNone/>
              <a:defRPr>
                <a:solidFill>
                  <a:schemeClr val="tx1">
                    <a:tint val="75000"/>
                  </a:schemeClr>
                </a:solidFill>
              </a:defRPr>
            </a:lvl2pPr>
            <a:lvl3pPr marL="806501" indent="0" algn="ctr">
              <a:buNone/>
              <a:defRPr>
                <a:solidFill>
                  <a:schemeClr val="tx1">
                    <a:tint val="75000"/>
                  </a:schemeClr>
                </a:solidFill>
              </a:defRPr>
            </a:lvl3pPr>
            <a:lvl4pPr marL="1209751" indent="0" algn="ctr">
              <a:buNone/>
              <a:defRPr>
                <a:solidFill>
                  <a:schemeClr val="tx1">
                    <a:tint val="75000"/>
                  </a:schemeClr>
                </a:solidFill>
              </a:defRPr>
            </a:lvl4pPr>
            <a:lvl5pPr marL="1613002" indent="0" algn="ctr">
              <a:buNone/>
              <a:defRPr>
                <a:solidFill>
                  <a:schemeClr val="tx1">
                    <a:tint val="75000"/>
                  </a:schemeClr>
                </a:solidFill>
              </a:defRPr>
            </a:lvl5pPr>
            <a:lvl6pPr marL="2016252" indent="0" algn="ctr">
              <a:buNone/>
              <a:defRPr>
                <a:solidFill>
                  <a:schemeClr val="tx1">
                    <a:tint val="75000"/>
                  </a:schemeClr>
                </a:solidFill>
              </a:defRPr>
            </a:lvl6pPr>
            <a:lvl7pPr marL="2419502" indent="0" algn="ctr">
              <a:buNone/>
              <a:defRPr>
                <a:solidFill>
                  <a:schemeClr val="tx1">
                    <a:tint val="75000"/>
                  </a:schemeClr>
                </a:solidFill>
              </a:defRPr>
            </a:lvl7pPr>
            <a:lvl8pPr marL="2822753" indent="0" algn="ctr">
              <a:buNone/>
              <a:defRPr>
                <a:solidFill>
                  <a:schemeClr val="tx1">
                    <a:tint val="75000"/>
                  </a:schemeClr>
                </a:solidFill>
              </a:defRPr>
            </a:lvl8pPr>
            <a:lvl9pPr marL="3226003" indent="0" algn="ctr">
              <a:buNone/>
              <a:defRPr>
                <a:solidFill>
                  <a:schemeClr val="tx1">
                    <a:tint val="75000"/>
                  </a:schemeClr>
                </a:solidFill>
              </a:defRPr>
            </a:lvl9pPr>
          </a:lstStyle>
          <a:p>
            <a:r>
              <a:rPr lang="en-US" noProof="0" smtClean="0"/>
              <a:t>Click to edit Master subtitle style</a:t>
            </a:r>
            <a:endParaRPr lang="de-DE" noProof="0" dirty="0"/>
          </a:p>
        </p:txBody>
      </p:sp>
      <p:sp>
        <p:nvSpPr>
          <p:cNvPr id="6" name="Textplatzhalter 5"/>
          <p:cNvSpPr>
            <a:spLocks noGrp="1"/>
          </p:cNvSpPr>
          <p:nvPr>
            <p:ph type="body" sz="quarter" idx="14" hasCustomPrompt="1"/>
          </p:nvPr>
        </p:nvSpPr>
        <p:spPr>
          <a:xfrm>
            <a:off x="10021740" y="6287925"/>
            <a:ext cx="1919435" cy="307777"/>
          </a:xfrm>
          <a:solidFill>
            <a:schemeClr val="bg1"/>
          </a:solidFill>
        </p:spPr>
        <p:txBody>
          <a:bodyPr wrap="none"/>
          <a:lstStyle>
            <a:lvl1pPr algn="r">
              <a:defRPr>
                <a:solidFill>
                  <a:schemeClr val="accent1"/>
                </a:solidFill>
              </a:defRPr>
            </a:lvl1pPr>
          </a:lstStyle>
          <a:p>
            <a:pPr lvl="0"/>
            <a:r>
              <a:rPr lang="de-DE" dirty="0" smtClean="0"/>
              <a:t>Datum hinzufügen</a:t>
            </a:r>
          </a:p>
        </p:txBody>
      </p:sp>
      <p:pic>
        <p:nvPicPr>
          <p:cNvPr id="7" name="Logo arvat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76000" y="378000"/>
            <a:ext cx="1071159" cy="446400"/>
          </a:xfrm>
          <a:prstGeom prst="rect">
            <a:avLst/>
          </a:prstGeom>
        </p:spPr>
      </p:pic>
    </p:spTree>
    <p:custDataLst>
      <p:tags r:id="rId1"/>
    </p:custDataLst>
    <p:extLst>
      <p:ext uri="{BB962C8B-B14F-4D97-AF65-F5344CB8AC3E}">
        <p14:creationId xmlns:p14="http://schemas.microsoft.com/office/powerpoint/2010/main" val="24204355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act-Chart2">
    <p:bg>
      <p:bgPr>
        <a:solidFill>
          <a:srgbClr val="FAFAFA">
            <a:alpha val="96863"/>
          </a:srgbClr>
        </a:solidFill>
        <a:effectLst/>
      </p:bgPr>
    </p:bg>
    <p:spTree>
      <p:nvGrpSpPr>
        <p:cNvPr id="1" name=""/>
        <p:cNvGrpSpPr/>
        <p:nvPr/>
      </p:nvGrpSpPr>
      <p:grpSpPr>
        <a:xfrm>
          <a:off x="0" y="0"/>
          <a:ext cx="0" cy="0"/>
          <a:chOff x="0" y="0"/>
          <a:chExt cx="0" cy="0"/>
        </a:xfrm>
      </p:grpSpPr>
      <p:sp>
        <p:nvSpPr>
          <p:cNvPr id="6" name="Bildplatzhalter 8"/>
          <p:cNvSpPr>
            <a:spLocks noGrp="1"/>
          </p:cNvSpPr>
          <p:nvPr>
            <p:ph type="pic" sz="quarter" idx="13"/>
          </p:nvPr>
        </p:nvSpPr>
        <p:spPr>
          <a:xfrm>
            <a:off x="252001" y="1008000"/>
            <a:ext cx="11689200" cy="5580000"/>
          </a:xfrm>
          <a:ln w="3175">
            <a:solidFill>
              <a:srgbClr val="BFC9D2"/>
            </a:solidFill>
          </a:ln>
        </p:spPr>
        <p:txBody>
          <a:bodyPr lIns="127008" tIns="127008">
            <a:noAutofit/>
          </a:bodyPr>
          <a:lstStyle>
            <a:lvl1pPr marL="0" indent="0">
              <a:buNone/>
              <a:defRPr sz="1600"/>
            </a:lvl1pPr>
          </a:lstStyle>
          <a:p>
            <a:r>
              <a:rPr lang="en-US" smtClean="0"/>
              <a:t>Click icon to add picture</a:t>
            </a:r>
            <a:endParaRPr lang="de-DE" dirty="0"/>
          </a:p>
        </p:txBody>
      </p:sp>
      <p:sp>
        <p:nvSpPr>
          <p:cNvPr id="3" name="Datumsplatzhalter 2"/>
          <p:cNvSpPr>
            <a:spLocks noGrp="1"/>
          </p:cNvSpPr>
          <p:nvPr>
            <p:ph type="dt" sz="half" idx="10"/>
          </p:nvPr>
        </p:nvSpPr>
        <p:spPr/>
        <p:txBody>
          <a:bodyPr/>
          <a:lstStyle/>
          <a:p>
            <a:fld id="{A38F0158-E2E4-4D2D-A4F7-E6CCBAFA81D6}" type="datetime1">
              <a:rPr lang="en-US" smtClean="0"/>
              <a:t>11/20/2017</a:t>
            </a:fld>
            <a:endParaRPr lang="de-DE" dirty="0"/>
          </a:p>
        </p:txBody>
      </p:sp>
      <p:sp>
        <p:nvSpPr>
          <p:cNvPr id="4" name="Fußzeilenplatzhalter 3"/>
          <p:cNvSpPr>
            <a:spLocks noGrp="1"/>
          </p:cNvSpPr>
          <p:nvPr>
            <p:ph type="ftr" sz="quarter" idx="11"/>
          </p:nvPr>
        </p:nvSpPr>
        <p:spPr/>
        <p:txBody>
          <a:bodyPr/>
          <a:lstStyle/>
          <a:p>
            <a:r>
              <a:rPr lang="de-DE" smtClean="0"/>
              <a:t>| Name | Arvato Systems | Client </a:t>
            </a:r>
            <a:endParaRPr lang="de-DE" dirty="0"/>
          </a:p>
        </p:txBody>
      </p:sp>
      <p:sp>
        <p:nvSpPr>
          <p:cNvPr id="5" name="Foliennummernplatzhalter 4"/>
          <p:cNvSpPr>
            <a:spLocks noGrp="1"/>
          </p:cNvSpPr>
          <p:nvPr>
            <p:ph type="sldNum" sz="quarter" idx="12"/>
          </p:nvPr>
        </p:nvSpPr>
        <p:spPr/>
        <p:txBody>
          <a:bodyPr/>
          <a:lstStyle/>
          <a:p>
            <a:fld id="{A5FE0BE9-2605-47C0-8F30-F383CC1BC3CC}" type="slidenum">
              <a:rPr lang="de-DE" smtClean="0"/>
              <a:pPr/>
              <a:t>‹#›</a:t>
            </a:fld>
            <a:endParaRPr lang="de-DE" dirty="0"/>
          </a:p>
        </p:txBody>
      </p:sp>
      <p:sp>
        <p:nvSpPr>
          <p:cNvPr id="9" name="Textplatzhalter 9"/>
          <p:cNvSpPr>
            <a:spLocks noGrp="1"/>
          </p:cNvSpPr>
          <p:nvPr>
            <p:ph type="body" sz="quarter" idx="14"/>
          </p:nvPr>
        </p:nvSpPr>
        <p:spPr>
          <a:xfrm>
            <a:off x="7225201" y="5166000"/>
            <a:ext cx="4320000" cy="1002152"/>
          </a:xfrm>
          <a:solidFill>
            <a:schemeClr val="bg1"/>
          </a:solidFill>
          <a:ln w="3175">
            <a:solidFill>
              <a:srgbClr val="BFC9D2"/>
            </a:solidFill>
          </a:ln>
        </p:spPr>
        <p:txBody>
          <a:bodyPr wrap="square" lIns="216000" tIns="180000" rIns="180000" bIns="180000" anchor="b" anchorCtr="0">
            <a:spAutoFit/>
          </a:bodyPr>
          <a:lstStyle>
            <a:lvl1pPr marL="0" indent="0">
              <a:spcBef>
                <a:spcPts val="529"/>
              </a:spcBef>
              <a:buNone/>
              <a:defRPr sz="1800" b="0" cap="all" baseline="0">
                <a:solidFill>
                  <a:schemeClr val="accent1"/>
                </a:solidFill>
              </a:defRPr>
            </a:lvl1pPr>
            <a:lvl2pPr marL="0" indent="0">
              <a:spcBef>
                <a:spcPts val="882"/>
              </a:spcBef>
              <a:buNone/>
              <a:defRPr lang="de-DE" sz="1600" b="0" kern="1200" cap="none" baseline="0" dirty="0" smtClean="0">
                <a:solidFill>
                  <a:schemeClr val="tx1"/>
                </a:solidFill>
                <a:latin typeface="+mn-lt"/>
                <a:ea typeface="+mn-ea"/>
                <a:cs typeface="+mn-cs"/>
              </a:defRPr>
            </a:lvl2pPr>
          </a:lstStyle>
          <a:p>
            <a:pPr lvl="0"/>
            <a:r>
              <a:rPr lang="en-US" smtClean="0"/>
              <a:t>Edit Master text styles</a:t>
            </a:r>
          </a:p>
          <a:p>
            <a:pPr lvl="1"/>
            <a:r>
              <a:rPr lang="en-US" smtClean="0"/>
              <a:t>Second level</a:t>
            </a:r>
          </a:p>
        </p:txBody>
      </p:sp>
    </p:spTree>
    <p:custDataLst>
      <p:tags r:id="rId1"/>
    </p:custDataLst>
    <p:extLst>
      <p:ext uri="{BB962C8B-B14F-4D97-AF65-F5344CB8AC3E}">
        <p14:creationId xmlns:p14="http://schemas.microsoft.com/office/powerpoint/2010/main" val="86227665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chart">
    <p:spTree>
      <p:nvGrpSpPr>
        <p:cNvPr id="1" name=""/>
        <p:cNvGrpSpPr/>
        <p:nvPr/>
      </p:nvGrpSpPr>
      <p:grpSpPr>
        <a:xfrm>
          <a:off x="0" y="0"/>
          <a:ext cx="0" cy="0"/>
          <a:chOff x="0" y="0"/>
          <a:chExt cx="0" cy="0"/>
        </a:xfrm>
      </p:grpSpPr>
      <p:sp>
        <p:nvSpPr>
          <p:cNvPr id="7" name="Rechteck 6"/>
          <p:cNvSpPr>
            <a:spLocks/>
          </p:cNvSpPr>
          <p:nvPr userDrawn="1"/>
        </p:nvSpPr>
        <p:spPr>
          <a:xfrm>
            <a:off x="251999" y="1008000"/>
            <a:ext cx="11689200" cy="5580000"/>
          </a:xfrm>
          <a:prstGeom prst="rect">
            <a:avLst/>
          </a:prstGeom>
          <a:solidFill>
            <a:schemeClr val="bg1"/>
          </a:solidFill>
          <a:ln w="3175">
            <a:solidFill>
              <a:srgbClr val="BFC9D2"/>
            </a:solidFill>
          </a:ln>
          <a:effectLst/>
        </p:spPr>
        <p:style>
          <a:lnRef idx="1">
            <a:schemeClr val="accent1"/>
          </a:lnRef>
          <a:fillRef idx="3">
            <a:schemeClr val="accent1"/>
          </a:fillRef>
          <a:effectRef idx="2">
            <a:schemeClr val="accent1"/>
          </a:effectRef>
          <a:fontRef idx="minor">
            <a:schemeClr val="lt1"/>
          </a:fontRef>
        </p:style>
        <p:txBody>
          <a:bodyPr lIns="180000" tIns="180000" rIns="180000" bIns="180000"/>
          <a:lstStyle/>
          <a:p>
            <a:endParaRPr lang="de-DE" dirty="0"/>
          </a:p>
        </p:txBody>
      </p:sp>
      <p:sp>
        <p:nvSpPr>
          <p:cNvPr id="2" name="Titel 1"/>
          <p:cNvSpPr>
            <a:spLocks noGrp="1"/>
          </p:cNvSpPr>
          <p:nvPr>
            <p:ph type="title"/>
          </p:nvPr>
        </p:nvSpPr>
        <p:spPr>
          <a:xfrm>
            <a:off x="637158" y="3429823"/>
            <a:ext cx="10919504" cy="760984"/>
          </a:xfrm>
          <a:prstGeom prst="rect">
            <a:avLst/>
          </a:prstGeom>
        </p:spPr>
        <p:txBody>
          <a:bodyPr bIns="95256" anchor="ctr" anchorCtr="0"/>
          <a:lstStyle>
            <a:lvl1pPr algn="ctr">
              <a:defRPr sz="4800"/>
            </a:lvl1pPr>
          </a:lstStyle>
          <a:p>
            <a:r>
              <a:rPr lang="en-US" smtClean="0"/>
              <a:t>Click to edit Master title style</a:t>
            </a:r>
            <a:endParaRPr lang="de-DE" dirty="0"/>
          </a:p>
        </p:txBody>
      </p:sp>
      <p:sp>
        <p:nvSpPr>
          <p:cNvPr id="4" name="Datumsplatzhalter 3"/>
          <p:cNvSpPr>
            <a:spLocks noGrp="1"/>
          </p:cNvSpPr>
          <p:nvPr>
            <p:ph type="dt" sz="half" idx="10"/>
          </p:nvPr>
        </p:nvSpPr>
        <p:spPr/>
        <p:txBody>
          <a:bodyPr/>
          <a:lstStyle/>
          <a:p>
            <a:fld id="{59C3A03E-14AE-490D-B524-B4741AFF6D13}" type="datetime1">
              <a:rPr lang="en-US" smtClean="0"/>
              <a:t>11/20/2017</a:t>
            </a:fld>
            <a:endParaRPr lang="de-DE" dirty="0"/>
          </a:p>
        </p:txBody>
      </p:sp>
      <p:sp>
        <p:nvSpPr>
          <p:cNvPr id="5" name="Fußzeilenplatzhalter 4"/>
          <p:cNvSpPr>
            <a:spLocks noGrp="1"/>
          </p:cNvSpPr>
          <p:nvPr>
            <p:ph type="ftr" sz="quarter" idx="11"/>
          </p:nvPr>
        </p:nvSpPr>
        <p:spPr/>
        <p:txBody>
          <a:bodyPr/>
          <a:lstStyle/>
          <a:p>
            <a:r>
              <a:rPr lang="de-DE" smtClean="0"/>
              <a:t>| Name | Arvato Systems | Client </a:t>
            </a:r>
            <a:endParaRPr lang="de-DE" dirty="0"/>
          </a:p>
        </p:txBody>
      </p:sp>
      <p:sp>
        <p:nvSpPr>
          <p:cNvPr id="6" name="Foliennummernplatzhalter 5"/>
          <p:cNvSpPr>
            <a:spLocks noGrp="1"/>
          </p:cNvSpPr>
          <p:nvPr>
            <p:ph type="sldNum" sz="quarter" idx="12"/>
          </p:nvPr>
        </p:nvSpPr>
        <p:spPr/>
        <p:txBody>
          <a:bodyPr/>
          <a:lstStyle/>
          <a:p>
            <a:fld id="{A5FE0BE9-2605-47C0-8F30-F383CC1BC3CC}" type="slidenum">
              <a:rPr lang="de-DE" smtClean="0"/>
              <a:t>‹#›</a:t>
            </a:fld>
            <a:endParaRPr lang="de-DE" dirty="0"/>
          </a:p>
        </p:txBody>
      </p:sp>
    </p:spTree>
    <p:custDataLst>
      <p:tags r:id="rId1"/>
    </p:custDataLst>
    <p:extLst>
      <p:ext uri="{BB962C8B-B14F-4D97-AF65-F5344CB8AC3E}">
        <p14:creationId xmlns:p14="http://schemas.microsoft.com/office/powerpoint/2010/main" val="349886628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ackground_Organigram">
    <p:spTree>
      <p:nvGrpSpPr>
        <p:cNvPr id="1" name=""/>
        <p:cNvGrpSpPr/>
        <p:nvPr/>
      </p:nvGrpSpPr>
      <p:grpSpPr>
        <a:xfrm>
          <a:off x="0" y="0"/>
          <a:ext cx="0" cy="0"/>
          <a:chOff x="0" y="0"/>
          <a:chExt cx="0" cy="0"/>
        </a:xfrm>
      </p:grpSpPr>
      <p:sp>
        <p:nvSpPr>
          <p:cNvPr id="8" name="Rechteck 7"/>
          <p:cNvSpPr>
            <a:spLocks/>
          </p:cNvSpPr>
          <p:nvPr userDrawn="1"/>
        </p:nvSpPr>
        <p:spPr>
          <a:xfrm>
            <a:off x="251999" y="1008000"/>
            <a:ext cx="11689200" cy="5580000"/>
          </a:xfrm>
          <a:prstGeom prst="rect">
            <a:avLst/>
          </a:prstGeom>
          <a:solidFill>
            <a:schemeClr val="bg1"/>
          </a:solidFill>
          <a:ln w="3175">
            <a:solidFill>
              <a:srgbClr val="BFC9D2"/>
            </a:solidFill>
          </a:ln>
          <a:effectLst/>
        </p:spPr>
        <p:style>
          <a:lnRef idx="1">
            <a:schemeClr val="accent1"/>
          </a:lnRef>
          <a:fillRef idx="3">
            <a:schemeClr val="accent1"/>
          </a:fillRef>
          <a:effectRef idx="2">
            <a:schemeClr val="accent1"/>
          </a:effectRef>
          <a:fontRef idx="minor">
            <a:schemeClr val="lt1"/>
          </a:fontRef>
        </p:style>
        <p:txBody>
          <a:bodyPr lIns="180000" tIns="180000" rIns="180000" bIns="180000"/>
          <a:lstStyle/>
          <a:p>
            <a:endParaRPr lang="de-DE" dirty="0"/>
          </a:p>
        </p:txBody>
      </p:sp>
      <p:sp>
        <p:nvSpPr>
          <p:cNvPr id="4" name="Datumsplatzhalter 3"/>
          <p:cNvSpPr>
            <a:spLocks noGrp="1"/>
          </p:cNvSpPr>
          <p:nvPr>
            <p:ph type="dt" sz="half" idx="10"/>
          </p:nvPr>
        </p:nvSpPr>
        <p:spPr/>
        <p:txBody>
          <a:bodyPr/>
          <a:lstStyle/>
          <a:p>
            <a:fld id="{451E5513-53A5-4C48-B41C-E858FA1DC886}" type="datetime1">
              <a:rPr lang="en-US" smtClean="0"/>
              <a:t>11/20/2017</a:t>
            </a:fld>
            <a:endParaRPr lang="de-DE" dirty="0"/>
          </a:p>
        </p:txBody>
      </p:sp>
      <p:sp>
        <p:nvSpPr>
          <p:cNvPr id="5" name="Fußzeilenplatzhalter 4"/>
          <p:cNvSpPr>
            <a:spLocks noGrp="1"/>
          </p:cNvSpPr>
          <p:nvPr>
            <p:ph type="ftr" sz="quarter" idx="11"/>
          </p:nvPr>
        </p:nvSpPr>
        <p:spPr/>
        <p:txBody>
          <a:bodyPr/>
          <a:lstStyle/>
          <a:p>
            <a:r>
              <a:rPr lang="de-DE" smtClean="0"/>
              <a:t>| Name | Arvato Systems | Client </a:t>
            </a:r>
            <a:endParaRPr lang="de-DE" dirty="0"/>
          </a:p>
        </p:txBody>
      </p:sp>
      <p:sp>
        <p:nvSpPr>
          <p:cNvPr id="6" name="Foliennummernplatzhalter 5"/>
          <p:cNvSpPr>
            <a:spLocks noGrp="1"/>
          </p:cNvSpPr>
          <p:nvPr>
            <p:ph type="sldNum" sz="quarter" idx="12"/>
          </p:nvPr>
        </p:nvSpPr>
        <p:spPr/>
        <p:txBody>
          <a:bodyPr/>
          <a:lstStyle/>
          <a:p>
            <a:fld id="{A5FE0BE9-2605-47C0-8F30-F383CC1BC3CC}" type="slidenum">
              <a:rPr lang="de-DE" smtClean="0"/>
              <a:t>‹#›</a:t>
            </a:fld>
            <a:endParaRPr lang="de-DE" dirty="0"/>
          </a:p>
        </p:txBody>
      </p:sp>
      <p:sp>
        <p:nvSpPr>
          <p:cNvPr id="3" name="Titel 2"/>
          <p:cNvSpPr>
            <a:spLocks noGrp="1"/>
          </p:cNvSpPr>
          <p:nvPr>
            <p:ph type="title"/>
          </p:nvPr>
        </p:nvSpPr>
        <p:spPr/>
        <p:txBody>
          <a:bodyPr/>
          <a:lstStyle/>
          <a:p>
            <a:r>
              <a:rPr lang="en-US" smtClean="0"/>
              <a:t>Click to edit Master title style</a:t>
            </a:r>
            <a:endParaRPr lang="de-DE"/>
          </a:p>
        </p:txBody>
      </p:sp>
    </p:spTree>
    <p:custDataLst>
      <p:tags r:id="rId1"/>
    </p:custDataLst>
    <p:extLst>
      <p:ext uri="{BB962C8B-B14F-4D97-AF65-F5344CB8AC3E}">
        <p14:creationId xmlns:p14="http://schemas.microsoft.com/office/powerpoint/2010/main" val="281986145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5" name="Rechteck 4"/>
          <p:cNvSpPr>
            <a:spLocks/>
          </p:cNvSpPr>
          <p:nvPr userDrawn="1"/>
        </p:nvSpPr>
        <p:spPr>
          <a:xfrm>
            <a:off x="251999" y="1008000"/>
            <a:ext cx="11689200" cy="5580000"/>
          </a:xfrm>
          <a:prstGeom prst="rect">
            <a:avLst/>
          </a:prstGeom>
          <a:solidFill>
            <a:schemeClr val="bg1"/>
          </a:solidFill>
          <a:ln w="3175">
            <a:solidFill>
              <a:srgbClr val="BFC9D2"/>
            </a:solidFill>
          </a:ln>
          <a:effectLst/>
        </p:spPr>
        <p:style>
          <a:lnRef idx="1">
            <a:schemeClr val="accent1"/>
          </a:lnRef>
          <a:fillRef idx="3">
            <a:schemeClr val="accent1"/>
          </a:fillRef>
          <a:effectRef idx="2">
            <a:schemeClr val="accent1"/>
          </a:effectRef>
          <a:fontRef idx="minor">
            <a:schemeClr val="lt1"/>
          </a:fontRef>
        </p:style>
        <p:txBody>
          <a:bodyPr lIns="180000" tIns="180000" rIns="180000" bIns="180000"/>
          <a:lstStyle/>
          <a:p>
            <a:endParaRPr lang="de-DE" dirty="0"/>
          </a:p>
        </p:txBody>
      </p:sp>
      <p:sp>
        <p:nvSpPr>
          <p:cNvPr id="2" name="Datumsplatzhalter 1"/>
          <p:cNvSpPr>
            <a:spLocks noGrp="1"/>
          </p:cNvSpPr>
          <p:nvPr>
            <p:ph type="dt" sz="half" idx="10"/>
          </p:nvPr>
        </p:nvSpPr>
        <p:spPr/>
        <p:txBody>
          <a:bodyPr/>
          <a:lstStyle/>
          <a:p>
            <a:fld id="{D01AA0F1-88BA-403A-AE2A-CDBAA5B83798}" type="datetime1">
              <a:rPr lang="en-US" smtClean="0"/>
              <a:t>11/20/2017</a:t>
            </a:fld>
            <a:endParaRPr lang="de-DE" dirty="0"/>
          </a:p>
        </p:txBody>
      </p:sp>
      <p:sp>
        <p:nvSpPr>
          <p:cNvPr id="3" name="Fußzeilenplatzhalter 2"/>
          <p:cNvSpPr>
            <a:spLocks noGrp="1"/>
          </p:cNvSpPr>
          <p:nvPr>
            <p:ph type="ftr" sz="quarter" idx="11"/>
          </p:nvPr>
        </p:nvSpPr>
        <p:spPr/>
        <p:txBody>
          <a:bodyPr/>
          <a:lstStyle/>
          <a:p>
            <a:r>
              <a:rPr lang="de-DE" smtClean="0"/>
              <a:t>| Name | Arvato Systems | Client </a:t>
            </a:r>
            <a:endParaRPr lang="de-DE" dirty="0"/>
          </a:p>
        </p:txBody>
      </p:sp>
      <p:sp>
        <p:nvSpPr>
          <p:cNvPr id="4" name="Foliennummernplatzhalter 3"/>
          <p:cNvSpPr>
            <a:spLocks noGrp="1"/>
          </p:cNvSpPr>
          <p:nvPr>
            <p:ph type="sldNum" sz="quarter" idx="12"/>
          </p:nvPr>
        </p:nvSpPr>
        <p:spPr/>
        <p:txBody>
          <a:bodyPr/>
          <a:lstStyle/>
          <a:p>
            <a:fld id="{A5FE0BE9-2605-47C0-8F30-F383CC1BC3CC}" type="slidenum">
              <a:rPr lang="de-DE" smtClean="0"/>
              <a:t>‹#›</a:t>
            </a:fld>
            <a:endParaRPr lang="de-DE" dirty="0"/>
          </a:p>
        </p:txBody>
      </p:sp>
    </p:spTree>
    <p:custDataLst>
      <p:tags r:id="rId1"/>
    </p:custDataLst>
    <p:extLst>
      <p:ext uri="{BB962C8B-B14F-4D97-AF65-F5344CB8AC3E}">
        <p14:creationId xmlns:p14="http://schemas.microsoft.com/office/powerpoint/2010/main" val="3385870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9" name="Rechteck 8"/>
          <p:cNvSpPr>
            <a:spLocks/>
          </p:cNvSpPr>
          <p:nvPr userDrawn="1"/>
        </p:nvSpPr>
        <p:spPr>
          <a:xfrm>
            <a:off x="251999" y="1008000"/>
            <a:ext cx="11689200" cy="5580000"/>
          </a:xfrm>
          <a:prstGeom prst="rect">
            <a:avLst/>
          </a:prstGeom>
          <a:solidFill>
            <a:schemeClr val="bg1"/>
          </a:solidFill>
          <a:ln w="3175">
            <a:solidFill>
              <a:srgbClr val="BFC9D2"/>
            </a:solidFill>
          </a:ln>
          <a:effectLst/>
        </p:spPr>
        <p:style>
          <a:lnRef idx="1">
            <a:schemeClr val="accent1"/>
          </a:lnRef>
          <a:fillRef idx="3">
            <a:schemeClr val="accent1"/>
          </a:fillRef>
          <a:effectRef idx="2">
            <a:schemeClr val="accent1"/>
          </a:effectRef>
          <a:fontRef idx="minor">
            <a:schemeClr val="lt1"/>
          </a:fontRef>
        </p:style>
        <p:txBody>
          <a:bodyPr lIns="180000" tIns="180000" rIns="180000" bIns="180000"/>
          <a:lstStyle/>
          <a:p>
            <a:endParaRPr lang="de-DE" dirty="0"/>
          </a:p>
        </p:txBody>
      </p:sp>
      <p:sp>
        <p:nvSpPr>
          <p:cNvPr id="10" name="Textplatzhalter 9"/>
          <p:cNvSpPr>
            <a:spLocks noGrp="1" noChangeAspect="1"/>
          </p:cNvSpPr>
          <p:nvPr>
            <p:ph type="body" sz="quarter" idx="13"/>
          </p:nvPr>
        </p:nvSpPr>
        <p:spPr>
          <a:xfrm>
            <a:off x="630002" y="1260000"/>
            <a:ext cx="5271165" cy="1446550"/>
          </a:xfrm>
          <a:ln w="3175">
            <a:noFill/>
          </a:ln>
        </p:spPr>
        <p:txBody>
          <a:bodyPr lIns="0" tIns="0" rIns="0" bIns="0">
            <a:spAutoFit/>
          </a:bodyPr>
          <a:lstStyle>
            <a:lvl1pPr marL="342900" indent="-342900">
              <a:spcBef>
                <a:spcPts val="600"/>
              </a:spcBef>
              <a:buFont typeface="Wingdings 3" panose="05040102010807070707" pitchFamily="18" charset="2"/>
              <a:buChar char="Ò"/>
              <a:defRPr lang="de-DE" sz="2400" b="0" kern="1200" dirty="0" smtClean="0">
                <a:solidFill>
                  <a:schemeClr val="tx1"/>
                </a:solidFill>
                <a:latin typeface="+mn-lt"/>
                <a:ea typeface="+mn-ea"/>
                <a:cs typeface="+mn-cs"/>
              </a:defRPr>
            </a:lvl1pPr>
            <a:lvl2pPr marL="628650" indent="-265113">
              <a:spcBef>
                <a:spcPts val="0"/>
              </a:spcBef>
              <a:buFont typeface="Symbol" panose="05050102010706020507" pitchFamily="18" charset="2"/>
              <a:buChar char="-"/>
              <a:defRPr sz="1800" cap="none" baseline="0">
                <a:solidFill>
                  <a:schemeClr val="tx1"/>
                </a:solidFill>
              </a:defRPr>
            </a:lvl2pPr>
            <a:lvl3pPr marL="363538" indent="-363538">
              <a:spcBef>
                <a:spcPts val="1200"/>
              </a:spcBef>
              <a:buFont typeface="Wingdings 3" panose="05040102010807070707" pitchFamily="18" charset="2"/>
              <a:buChar char="Ò"/>
              <a:defRPr lang="de-DE" sz="2400" b="0" kern="1200" cap="all" baseline="0" dirty="0" smtClean="0">
                <a:solidFill>
                  <a:schemeClr val="accent1"/>
                </a:solidFill>
                <a:latin typeface="+mn-lt"/>
                <a:ea typeface="+mn-ea"/>
                <a:cs typeface="+mn-cs"/>
              </a:defRPr>
            </a:lvl3pPr>
            <a:lvl4pPr marL="628650" indent="-265113">
              <a:spcBef>
                <a:spcPts val="0"/>
              </a:spcBef>
              <a:buFont typeface="Symbol" panose="05050102010706020507" pitchFamily="18" charset="2"/>
              <a:buChar char="-"/>
              <a:defRPr sz="1800">
                <a:solidFill>
                  <a:schemeClr val="accent1"/>
                </a:solidFill>
              </a:defRPr>
            </a:lvl4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23" name="Textplatzhalter 9"/>
          <p:cNvSpPr>
            <a:spLocks noGrp="1" noChangeAspect="1"/>
          </p:cNvSpPr>
          <p:nvPr>
            <p:ph type="body" sz="quarter" idx="14"/>
          </p:nvPr>
        </p:nvSpPr>
        <p:spPr>
          <a:xfrm>
            <a:off x="6282000" y="1260000"/>
            <a:ext cx="5271165" cy="1446550"/>
          </a:xfrm>
          <a:ln w="3175">
            <a:noFill/>
          </a:ln>
        </p:spPr>
        <p:txBody>
          <a:bodyPr lIns="0" tIns="0" rIns="0" bIns="0">
            <a:spAutoFit/>
          </a:bodyPr>
          <a:lstStyle>
            <a:lvl1pPr marL="342900" indent="-342900">
              <a:spcBef>
                <a:spcPts val="600"/>
              </a:spcBef>
              <a:buFont typeface="Wingdings 3" panose="05040102010807070707" pitchFamily="18" charset="2"/>
              <a:buChar char="Ò"/>
              <a:defRPr lang="de-DE" sz="2400" b="0" kern="1200" dirty="0" smtClean="0">
                <a:solidFill>
                  <a:schemeClr val="tx1"/>
                </a:solidFill>
                <a:latin typeface="+mn-lt"/>
                <a:ea typeface="+mn-ea"/>
                <a:cs typeface="+mn-cs"/>
              </a:defRPr>
            </a:lvl1pPr>
            <a:lvl2pPr marL="628650" indent="-265113">
              <a:spcBef>
                <a:spcPts val="0"/>
              </a:spcBef>
              <a:buFont typeface="Symbol" panose="05050102010706020507" pitchFamily="18" charset="2"/>
              <a:buChar char="-"/>
              <a:defRPr sz="1800" cap="none" baseline="0">
                <a:solidFill>
                  <a:schemeClr val="tx1"/>
                </a:solidFill>
              </a:defRPr>
            </a:lvl2pPr>
            <a:lvl3pPr marL="363538" indent="-363538">
              <a:spcBef>
                <a:spcPts val="1200"/>
              </a:spcBef>
              <a:buFont typeface="Wingdings 3" panose="05040102010807070707" pitchFamily="18" charset="2"/>
              <a:buChar char="Ò"/>
              <a:defRPr lang="de-DE" sz="2400" b="0" kern="1200" cap="all" baseline="0" dirty="0" smtClean="0">
                <a:solidFill>
                  <a:schemeClr val="accent1"/>
                </a:solidFill>
                <a:latin typeface="+mn-lt"/>
                <a:ea typeface="+mn-ea"/>
                <a:cs typeface="+mn-cs"/>
              </a:defRPr>
            </a:lvl3pPr>
            <a:lvl4pPr marL="628650" indent="-265113">
              <a:spcBef>
                <a:spcPts val="0"/>
              </a:spcBef>
              <a:buFont typeface="Symbol" panose="05050102010706020507" pitchFamily="18" charset="2"/>
              <a:buChar char="-"/>
              <a:defRPr sz="1800">
                <a:solidFill>
                  <a:schemeClr val="accent1"/>
                </a:solidFill>
              </a:defRPr>
            </a:lvl4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7" name="Datumsplatzhalter 3"/>
          <p:cNvSpPr>
            <a:spLocks noGrp="1"/>
          </p:cNvSpPr>
          <p:nvPr>
            <p:ph type="dt" sz="half" idx="10"/>
          </p:nvPr>
        </p:nvSpPr>
        <p:spPr>
          <a:xfrm>
            <a:off x="630001" y="6659487"/>
            <a:ext cx="508077" cy="123111"/>
          </a:xfrm>
        </p:spPr>
        <p:txBody>
          <a:bodyPr/>
          <a:lstStyle/>
          <a:p>
            <a:fld id="{E8CF11EF-5002-4A19-B8CC-5EED5B9EAABF}" type="datetime1">
              <a:rPr lang="en-US" smtClean="0"/>
              <a:t>11/20/2017</a:t>
            </a:fld>
            <a:endParaRPr lang="de-DE" dirty="0"/>
          </a:p>
        </p:txBody>
      </p:sp>
      <p:sp>
        <p:nvSpPr>
          <p:cNvPr id="2" name="Titel 1"/>
          <p:cNvSpPr>
            <a:spLocks noGrp="1"/>
          </p:cNvSpPr>
          <p:nvPr>
            <p:ph type="title"/>
          </p:nvPr>
        </p:nvSpPr>
        <p:spPr/>
        <p:txBody>
          <a:bodyPr/>
          <a:lstStyle/>
          <a:p>
            <a:r>
              <a:rPr lang="en-US" smtClean="0"/>
              <a:t>Click to edit Master title style</a:t>
            </a:r>
            <a:endParaRPr lang="de-DE"/>
          </a:p>
        </p:txBody>
      </p:sp>
      <p:sp>
        <p:nvSpPr>
          <p:cNvPr id="8" name="Fußzeilenplatzhalter 4"/>
          <p:cNvSpPr>
            <a:spLocks noGrp="1"/>
          </p:cNvSpPr>
          <p:nvPr>
            <p:ph type="ftr" sz="quarter" idx="3"/>
          </p:nvPr>
        </p:nvSpPr>
        <p:spPr>
          <a:xfrm>
            <a:off x="1152000" y="6659487"/>
            <a:ext cx="9611250" cy="123111"/>
          </a:xfrm>
          <a:prstGeom prst="rect">
            <a:avLst/>
          </a:prstGeom>
        </p:spPr>
        <p:txBody>
          <a:bodyPr vert="horz" wrap="square" lIns="0" tIns="0" rIns="0" bIns="0" rtlCol="0" anchor="ctr">
            <a:spAutoFit/>
          </a:bodyPr>
          <a:lstStyle>
            <a:lvl1pPr algn="l">
              <a:defRPr sz="800">
                <a:solidFill>
                  <a:srgbClr val="646464"/>
                </a:solidFill>
              </a:defRPr>
            </a:lvl1pPr>
          </a:lstStyle>
          <a:p>
            <a:r>
              <a:rPr lang="de-DE" smtClean="0"/>
              <a:t>| Name | Arvato Systems | Client </a:t>
            </a:r>
            <a:endParaRPr lang="de-DE" dirty="0"/>
          </a:p>
        </p:txBody>
      </p:sp>
    </p:spTree>
    <p:custDataLst>
      <p:tags r:id="rId1"/>
    </p:custDataLst>
    <p:extLst>
      <p:ext uri="{BB962C8B-B14F-4D97-AF65-F5344CB8AC3E}">
        <p14:creationId xmlns:p14="http://schemas.microsoft.com/office/powerpoint/2010/main" val="20780775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7" name="Rechteck 6"/>
          <p:cNvSpPr>
            <a:spLocks/>
          </p:cNvSpPr>
          <p:nvPr userDrawn="1"/>
        </p:nvSpPr>
        <p:spPr>
          <a:xfrm>
            <a:off x="251999" y="1008000"/>
            <a:ext cx="11689200" cy="5580000"/>
          </a:xfrm>
          <a:prstGeom prst="rect">
            <a:avLst/>
          </a:prstGeom>
          <a:solidFill>
            <a:schemeClr val="bg1"/>
          </a:solidFill>
          <a:ln w="3175">
            <a:solidFill>
              <a:srgbClr val="BFC9D2"/>
            </a:solidFill>
          </a:ln>
          <a:effectLst/>
        </p:spPr>
        <p:style>
          <a:lnRef idx="1">
            <a:schemeClr val="accent1"/>
          </a:lnRef>
          <a:fillRef idx="3">
            <a:schemeClr val="accent1"/>
          </a:fillRef>
          <a:effectRef idx="2">
            <a:schemeClr val="accent1"/>
          </a:effectRef>
          <a:fontRef idx="minor">
            <a:schemeClr val="lt1"/>
          </a:fontRef>
        </p:style>
        <p:txBody>
          <a:bodyPr lIns="161355" tIns="80677" rIns="161355" bIns="80677"/>
          <a:lstStyle/>
          <a:p>
            <a:endParaRPr lang="de-DE" dirty="0"/>
          </a:p>
        </p:txBody>
      </p:sp>
      <p:sp>
        <p:nvSpPr>
          <p:cNvPr id="4" name="Datumsplatzhalter 3"/>
          <p:cNvSpPr>
            <a:spLocks noGrp="1"/>
          </p:cNvSpPr>
          <p:nvPr>
            <p:ph type="dt" sz="half" idx="10"/>
          </p:nvPr>
        </p:nvSpPr>
        <p:spPr/>
        <p:txBody>
          <a:bodyPr/>
          <a:lstStyle/>
          <a:p>
            <a:fld id="{8838DC5F-BE50-418E-B541-A41F452E432A}" type="datetime1">
              <a:rPr lang="en-US" smtClean="0"/>
              <a:t>11/20/2017</a:t>
            </a:fld>
            <a:endParaRPr lang="de-DE" dirty="0"/>
          </a:p>
        </p:txBody>
      </p:sp>
      <p:sp>
        <p:nvSpPr>
          <p:cNvPr id="5" name="Fußzeilenplatzhalter 4"/>
          <p:cNvSpPr>
            <a:spLocks noGrp="1"/>
          </p:cNvSpPr>
          <p:nvPr>
            <p:ph type="ftr" sz="quarter" idx="11"/>
          </p:nvPr>
        </p:nvSpPr>
        <p:spPr/>
        <p:txBody>
          <a:bodyPr/>
          <a:lstStyle/>
          <a:p>
            <a:r>
              <a:rPr lang="de-DE" smtClean="0"/>
              <a:t>| Name | Arvato Systems | Client </a:t>
            </a:r>
            <a:endParaRPr lang="de-DE" dirty="0"/>
          </a:p>
        </p:txBody>
      </p:sp>
      <p:sp>
        <p:nvSpPr>
          <p:cNvPr id="6" name="Foliennummernplatzhalter 5"/>
          <p:cNvSpPr>
            <a:spLocks noGrp="1"/>
          </p:cNvSpPr>
          <p:nvPr>
            <p:ph type="sldNum" sz="quarter" idx="12"/>
          </p:nvPr>
        </p:nvSpPr>
        <p:spPr/>
        <p:txBody>
          <a:bodyPr/>
          <a:lstStyle/>
          <a:p>
            <a:fld id="{A5FE0BE9-2605-47C0-8F30-F383CC1BC3CC}" type="slidenum">
              <a:rPr lang="de-DE" smtClean="0"/>
              <a:t>‹#›</a:t>
            </a:fld>
            <a:endParaRPr lang="de-DE" dirty="0"/>
          </a:p>
        </p:txBody>
      </p:sp>
      <p:sp>
        <p:nvSpPr>
          <p:cNvPr id="9" name="Textplatzhalter 8"/>
          <p:cNvSpPr>
            <a:spLocks noGrp="1"/>
          </p:cNvSpPr>
          <p:nvPr>
            <p:ph type="body" sz="quarter" idx="13"/>
          </p:nvPr>
        </p:nvSpPr>
        <p:spPr>
          <a:xfrm>
            <a:off x="629999" y="1260000"/>
            <a:ext cx="10915199" cy="2560701"/>
          </a:xfrm>
        </p:spPr>
        <p:txBody>
          <a:bodyPr/>
          <a:lstStyle>
            <a:lvl5pPr marL="720725" marR="0" indent="-182563" algn="l" defTabSz="806501" rtl="0" eaLnBrk="1" fontAlgn="auto" latinLnBrk="0" hangingPunct="1">
              <a:lnSpc>
                <a:spcPct val="100000"/>
              </a:lnSpc>
              <a:spcBef>
                <a:spcPct val="20000"/>
              </a:spcBef>
              <a:spcAft>
                <a:spcPts val="0"/>
              </a:spcAft>
              <a:buClr>
                <a:schemeClr val="accent1"/>
              </a:buClr>
              <a:buSzPct val="85000"/>
              <a:buFont typeface="Symbol" panose="05050102010706020507" pitchFamily="18" charset="2"/>
              <a:buChar char="-"/>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el 2"/>
          <p:cNvSpPr>
            <a:spLocks noGrp="1"/>
          </p:cNvSpPr>
          <p:nvPr>
            <p:ph type="title"/>
          </p:nvPr>
        </p:nvSpPr>
        <p:spPr/>
        <p:txBody>
          <a:bodyPr/>
          <a:lstStyle/>
          <a:p>
            <a:r>
              <a:rPr lang="en-US" smtClean="0"/>
              <a:t>Click to edit Master title style</a:t>
            </a:r>
            <a:endParaRPr lang="de-DE"/>
          </a:p>
        </p:txBody>
      </p:sp>
    </p:spTree>
    <p:custDataLst>
      <p:tags r:id="rId1"/>
    </p:custDataLst>
    <p:extLst>
      <p:ext uri="{BB962C8B-B14F-4D97-AF65-F5344CB8AC3E}">
        <p14:creationId xmlns:p14="http://schemas.microsoft.com/office/powerpoint/2010/main" val="33956368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2 text boxes">
    <p:spTree>
      <p:nvGrpSpPr>
        <p:cNvPr id="1" name=""/>
        <p:cNvGrpSpPr/>
        <p:nvPr/>
      </p:nvGrpSpPr>
      <p:grpSpPr>
        <a:xfrm>
          <a:off x="0" y="0"/>
          <a:ext cx="0" cy="0"/>
          <a:chOff x="0" y="0"/>
          <a:chExt cx="0" cy="0"/>
        </a:xfrm>
      </p:grpSpPr>
      <p:sp>
        <p:nvSpPr>
          <p:cNvPr id="8" name="Rechteck 7"/>
          <p:cNvSpPr>
            <a:spLocks/>
          </p:cNvSpPr>
          <p:nvPr userDrawn="1"/>
        </p:nvSpPr>
        <p:spPr>
          <a:xfrm>
            <a:off x="251999" y="1008000"/>
            <a:ext cx="11689200" cy="5580000"/>
          </a:xfrm>
          <a:prstGeom prst="rect">
            <a:avLst/>
          </a:prstGeom>
          <a:solidFill>
            <a:schemeClr val="bg1"/>
          </a:solidFill>
          <a:ln w="3175">
            <a:solidFill>
              <a:srgbClr val="BFC9D2"/>
            </a:solidFill>
          </a:ln>
          <a:effectLst/>
        </p:spPr>
        <p:style>
          <a:lnRef idx="1">
            <a:schemeClr val="accent1"/>
          </a:lnRef>
          <a:fillRef idx="3">
            <a:schemeClr val="accent1"/>
          </a:fillRef>
          <a:effectRef idx="2">
            <a:schemeClr val="accent1"/>
          </a:effectRef>
          <a:fontRef idx="minor">
            <a:schemeClr val="lt1"/>
          </a:fontRef>
        </p:style>
        <p:txBody>
          <a:bodyPr lIns="161355" tIns="80677" rIns="161355" bIns="80677"/>
          <a:lstStyle/>
          <a:p>
            <a:endParaRPr lang="de-DE" dirty="0"/>
          </a:p>
        </p:txBody>
      </p:sp>
      <p:sp>
        <p:nvSpPr>
          <p:cNvPr id="4" name="Datumsplatzhalter 3"/>
          <p:cNvSpPr>
            <a:spLocks noGrp="1"/>
          </p:cNvSpPr>
          <p:nvPr>
            <p:ph type="dt" sz="half" idx="10"/>
          </p:nvPr>
        </p:nvSpPr>
        <p:spPr/>
        <p:txBody>
          <a:bodyPr/>
          <a:lstStyle/>
          <a:p>
            <a:fld id="{1C5B3543-A8FC-4920-82B6-FAE8F92687F5}" type="datetime1">
              <a:rPr lang="en-US" smtClean="0"/>
              <a:t>11/20/2017</a:t>
            </a:fld>
            <a:endParaRPr lang="de-DE" dirty="0"/>
          </a:p>
        </p:txBody>
      </p:sp>
      <p:sp>
        <p:nvSpPr>
          <p:cNvPr id="5" name="Fußzeilenplatzhalter 4"/>
          <p:cNvSpPr>
            <a:spLocks noGrp="1"/>
          </p:cNvSpPr>
          <p:nvPr>
            <p:ph type="ftr" sz="quarter" idx="11"/>
          </p:nvPr>
        </p:nvSpPr>
        <p:spPr/>
        <p:txBody>
          <a:bodyPr/>
          <a:lstStyle/>
          <a:p>
            <a:r>
              <a:rPr lang="de-DE" smtClean="0"/>
              <a:t>| Name | Arvato Systems | Client </a:t>
            </a:r>
            <a:endParaRPr lang="de-DE" dirty="0"/>
          </a:p>
        </p:txBody>
      </p:sp>
      <p:sp>
        <p:nvSpPr>
          <p:cNvPr id="6" name="Foliennummernplatzhalter 5"/>
          <p:cNvSpPr>
            <a:spLocks noGrp="1"/>
          </p:cNvSpPr>
          <p:nvPr>
            <p:ph type="sldNum" sz="quarter" idx="12"/>
          </p:nvPr>
        </p:nvSpPr>
        <p:spPr/>
        <p:txBody>
          <a:bodyPr/>
          <a:lstStyle/>
          <a:p>
            <a:fld id="{A5FE0BE9-2605-47C0-8F30-F383CC1BC3CC}" type="slidenum">
              <a:rPr lang="de-DE" smtClean="0"/>
              <a:t>‹#›</a:t>
            </a:fld>
            <a:endParaRPr lang="de-DE" dirty="0"/>
          </a:p>
        </p:txBody>
      </p:sp>
      <p:sp>
        <p:nvSpPr>
          <p:cNvPr id="7" name="Textplatzhalter 6"/>
          <p:cNvSpPr>
            <a:spLocks noGrp="1"/>
          </p:cNvSpPr>
          <p:nvPr>
            <p:ph type="body" sz="quarter" idx="14"/>
          </p:nvPr>
        </p:nvSpPr>
        <p:spPr>
          <a:xfrm>
            <a:off x="630000" y="1260000"/>
            <a:ext cx="5270400" cy="2560701"/>
          </a:xfrm>
        </p:spPr>
        <p:txBody>
          <a:bodyPr>
            <a:spAutoFit/>
          </a:bodyPr>
          <a:lstStyle>
            <a:lvl5pPr>
              <a:defRPr/>
            </a:lvl5pPr>
            <a:lvl6pPr marL="896938" marR="0" indent="-182563" algn="l" defTabSz="806501" rtl="0" eaLnBrk="1" fontAlgn="auto" latinLnBrk="0" hangingPunct="1">
              <a:lnSpc>
                <a:spcPct val="100000"/>
              </a:lnSpc>
              <a:spcBef>
                <a:spcPct val="20000"/>
              </a:spcBef>
              <a:spcAft>
                <a:spcPts val="0"/>
              </a:spcAft>
              <a:buClr>
                <a:schemeClr val="accent1"/>
              </a:buClr>
              <a:buSzPct val="85000"/>
              <a:buFont typeface="Symbol" panose="05050102010706020507" pitchFamily="18" charset="2"/>
              <a:buChar char="-"/>
              <a:tabLst/>
              <a:defRPr/>
            </a:lvl6pPr>
            <a:lvl7pPr marL="1074738" marR="0" indent="-182563" algn="l" defTabSz="806501" rtl="0" eaLnBrk="1" fontAlgn="auto" latinLnBrk="0" hangingPunct="1">
              <a:lnSpc>
                <a:spcPct val="100000"/>
              </a:lnSpc>
              <a:spcBef>
                <a:spcPct val="20000"/>
              </a:spcBef>
              <a:spcAft>
                <a:spcPts val="0"/>
              </a:spcAft>
              <a:buClr>
                <a:schemeClr val="accent1"/>
              </a:buClr>
              <a:buSzPct val="85000"/>
              <a:buFont typeface="Symbol" panose="05050102010706020507" pitchFamily="18" charset="2"/>
              <a:buChar char="-"/>
              <a:tabLst/>
              <a:defRPr/>
            </a:lvl7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platzhalter 6"/>
          <p:cNvSpPr>
            <a:spLocks noGrp="1"/>
          </p:cNvSpPr>
          <p:nvPr>
            <p:ph type="body" sz="quarter" idx="15"/>
          </p:nvPr>
        </p:nvSpPr>
        <p:spPr>
          <a:xfrm>
            <a:off x="6277075" y="1260000"/>
            <a:ext cx="5270400" cy="2560701"/>
          </a:xfrm>
        </p:spPr>
        <p:txBody>
          <a:bodyPr>
            <a:spAutoFit/>
          </a:bodyPr>
          <a:lstStyle>
            <a:lvl5pPr>
              <a:defRPr/>
            </a:lvl5pPr>
            <a:lvl6pPr marL="896938" marR="0" indent="-182563" algn="l" defTabSz="806501" rtl="0" eaLnBrk="1" fontAlgn="auto" latinLnBrk="0" hangingPunct="1">
              <a:lnSpc>
                <a:spcPct val="100000"/>
              </a:lnSpc>
              <a:spcBef>
                <a:spcPct val="20000"/>
              </a:spcBef>
              <a:spcAft>
                <a:spcPts val="0"/>
              </a:spcAft>
              <a:buClr>
                <a:schemeClr val="accent1"/>
              </a:buClr>
              <a:buSzPct val="85000"/>
              <a:buFont typeface="Symbol" panose="05050102010706020507" pitchFamily="18" charset="2"/>
              <a:buChar char="-"/>
              <a:tabLst/>
              <a:defRPr/>
            </a:lvl6pPr>
            <a:lvl7pPr marL="1074738" marR="0" indent="-182563" algn="l" defTabSz="806501" rtl="0" eaLnBrk="1" fontAlgn="auto" latinLnBrk="0" hangingPunct="1">
              <a:lnSpc>
                <a:spcPct val="100000"/>
              </a:lnSpc>
              <a:spcBef>
                <a:spcPct val="20000"/>
              </a:spcBef>
              <a:spcAft>
                <a:spcPts val="0"/>
              </a:spcAft>
              <a:buClr>
                <a:schemeClr val="accent1"/>
              </a:buClr>
              <a:buSzPct val="85000"/>
              <a:buFont typeface="Symbol" panose="05050102010706020507" pitchFamily="18" charset="2"/>
              <a:buChar char="-"/>
              <a:tabLst/>
              <a:defRPr/>
            </a:lvl7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el 2"/>
          <p:cNvSpPr>
            <a:spLocks noGrp="1"/>
          </p:cNvSpPr>
          <p:nvPr>
            <p:ph type="title"/>
          </p:nvPr>
        </p:nvSpPr>
        <p:spPr/>
        <p:txBody>
          <a:bodyPr/>
          <a:lstStyle/>
          <a:p>
            <a:r>
              <a:rPr lang="en-US" smtClean="0"/>
              <a:t>Click to edit Master title style</a:t>
            </a:r>
            <a:endParaRPr lang="de-DE"/>
          </a:p>
        </p:txBody>
      </p:sp>
    </p:spTree>
    <p:custDataLst>
      <p:tags r:id="rId1"/>
    </p:custDataLst>
    <p:extLst>
      <p:ext uri="{BB962C8B-B14F-4D97-AF65-F5344CB8AC3E}">
        <p14:creationId xmlns:p14="http://schemas.microsoft.com/office/powerpoint/2010/main" val="137147741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line only">
    <p:spTree>
      <p:nvGrpSpPr>
        <p:cNvPr id="1" name=""/>
        <p:cNvGrpSpPr/>
        <p:nvPr/>
      </p:nvGrpSpPr>
      <p:grpSpPr>
        <a:xfrm>
          <a:off x="0" y="0"/>
          <a:ext cx="0" cy="0"/>
          <a:chOff x="0" y="0"/>
          <a:chExt cx="0" cy="0"/>
        </a:xfrm>
      </p:grpSpPr>
      <p:sp>
        <p:nvSpPr>
          <p:cNvPr id="7" name="Rechteck 6"/>
          <p:cNvSpPr>
            <a:spLocks/>
          </p:cNvSpPr>
          <p:nvPr userDrawn="1"/>
        </p:nvSpPr>
        <p:spPr>
          <a:xfrm>
            <a:off x="251999" y="1008000"/>
            <a:ext cx="11689200" cy="5580000"/>
          </a:xfrm>
          <a:prstGeom prst="rect">
            <a:avLst/>
          </a:prstGeom>
          <a:solidFill>
            <a:schemeClr val="bg1"/>
          </a:solidFill>
          <a:ln w="3175">
            <a:solidFill>
              <a:srgbClr val="BFC9D2"/>
            </a:solidFill>
          </a:ln>
          <a:effectLst/>
        </p:spPr>
        <p:style>
          <a:lnRef idx="1">
            <a:schemeClr val="accent1"/>
          </a:lnRef>
          <a:fillRef idx="3">
            <a:schemeClr val="accent1"/>
          </a:fillRef>
          <a:effectRef idx="2">
            <a:schemeClr val="accent1"/>
          </a:effectRef>
          <a:fontRef idx="minor">
            <a:schemeClr val="lt1"/>
          </a:fontRef>
        </p:style>
        <p:txBody>
          <a:bodyPr lIns="180000" tIns="180000" rIns="180000" bIns="180000"/>
          <a:lstStyle/>
          <a:p>
            <a:endParaRPr lang="de-DE" dirty="0"/>
          </a:p>
        </p:txBody>
      </p:sp>
      <p:sp>
        <p:nvSpPr>
          <p:cNvPr id="4" name="Datumsplatzhalter 3"/>
          <p:cNvSpPr>
            <a:spLocks noGrp="1"/>
          </p:cNvSpPr>
          <p:nvPr>
            <p:ph type="dt" sz="half" idx="10"/>
          </p:nvPr>
        </p:nvSpPr>
        <p:spPr/>
        <p:txBody>
          <a:bodyPr/>
          <a:lstStyle/>
          <a:p>
            <a:fld id="{475005D0-C357-4CFA-8922-F62F412C7D0C}" type="datetime1">
              <a:rPr lang="en-US" smtClean="0"/>
              <a:t>11/20/2017</a:t>
            </a:fld>
            <a:endParaRPr lang="de-DE" dirty="0"/>
          </a:p>
        </p:txBody>
      </p:sp>
      <p:sp>
        <p:nvSpPr>
          <p:cNvPr id="5" name="Fußzeilenplatzhalter 4"/>
          <p:cNvSpPr>
            <a:spLocks noGrp="1"/>
          </p:cNvSpPr>
          <p:nvPr>
            <p:ph type="ftr" sz="quarter" idx="11"/>
          </p:nvPr>
        </p:nvSpPr>
        <p:spPr/>
        <p:txBody>
          <a:bodyPr/>
          <a:lstStyle/>
          <a:p>
            <a:r>
              <a:rPr lang="de-DE" smtClean="0"/>
              <a:t>| Name | Arvato Systems | Client </a:t>
            </a:r>
            <a:endParaRPr lang="de-DE" dirty="0"/>
          </a:p>
        </p:txBody>
      </p:sp>
      <p:sp>
        <p:nvSpPr>
          <p:cNvPr id="6" name="Foliennummernplatzhalter 5"/>
          <p:cNvSpPr>
            <a:spLocks noGrp="1"/>
          </p:cNvSpPr>
          <p:nvPr>
            <p:ph type="sldNum" sz="quarter" idx="12"/>
          </p:nvPr>
        </p:nvSpPr>
        <p:spPr/>
        <p:txBody>
          <a:bodyPr/>
          <a:lstStyle/>
          <a:p>
            <a:fld id="{A5FE0BE9-2605-47C0-8F30-F383CC1BC3CC}" type="slidenum">
              <a:rPr lang="de-DE" smtClean="0"/>
              <a:t>‹#›</a:t>
            </a:fld>
            <a:endParaRPr lang="de-DE" dirty="0"/>
          </a:p>
        </p:txBody>
      </p:sp>
      <p:sp>
        <p:nvSpPr>
          <p:cNvPr id="3" name="Titel 2"/>
          <p:cNvSpPr>
            <a:spLocks noGrp="1"/>
          </p:cNvSpPr>
          <p:nvPr>
            <p:ph type="title"/>
          </p:nvPr>
        </p:nvSpPr>
        <p:spPr/>
        <p:txBody>
          <a:bodyPr/>
          <a:lstStyle/>
          <a:p>
            <a:r>
              <a:rPr lang="en-US" smtClean="0"/>
              <a:t>Click to edit Master title style</a:t>
            </a:r>
            <a:endParaRPr lang="de-DE"/>
          </a:p>
        </p:txBody>
      </p:sp>
    </p:spTree>
    <p:custDataLst>
      <p:tags r:id="rId1"/>
    </p:custDataLst>
    <p:extLst>
      <p:ext uri="{BB962C8B-B14F-4D97-AF65-F5344CB8AC3E}">
        <p14:creationId xmlns:p14="http://schemas.microsoft.com/office/powerpoint/2010/main" val="70819516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2">
    <p:spTree>
      <p:nvGrpSpPr>
        <p:cNvPr id="1" name=""/>
        <p:cNvGrpSpPr/>
        <p:nvPr/>
      </p:nvGrpSpPr>
      <p:grpSpPr>
        <a:xfrm>
          <a:off x="0" y="0"/>
          <a:ext cx="0" cy="0"/>
          <a:chOff x="0" y="0"/>
          <a:chExt cx="0" cy="0"/>
        </a:xfrm>
      </p:grpSpPr>
      <p:sp>
        <p:nvSpPr>
          <p:cNvPr id="17" name="Rechteck 16"/>
          <p:cNvSpPr>
            <a:spLocks/>
          </p:cNvSpPr>
          <p:nvPr userDrawn="1"/>
        </p:nvSpPr>
        <p:spPr>
          <a:xfrm>
            <a:off x="251999" y="1008000"/>
            <a:ext cx="11689200" cy="5580000"/>
          </a:xfrm>
          <a:prstGeom prst="rect">
            <a:avLst/>
          </a:prstGeom>
          <a:solidFill>
            <a:schemeClr val="bg1"/>
          </a:solidFill>
          <a:ln w="3175">
            <a:solidFill>
              <a:srgbClr val="BFC9D2"/>
            </a:solidFill>
          </a:ln>
          <a:effectLst/>
        </p:spPr>
        <p:style>
          <a:lnRef idx="1">
            <a:schemeClr val="accent1"/>
          </a:lnRef>
          <a:fillRef idx="3">
            <a:schemeClr val="accent1"/>
          </a:fillRef>
          <a:effectRef idx="2">
            <a:schemeClr val="accent1"/>
          </a:effectRef>
          <a:fontRef idx="minor">
            <a:schemeClr val="lt1"/>
          </a:fontRef>
        </p:style>
        <p:txBody>
          <a:bodyPr lIns="180000" tIns="180000" rIns="180000" bIns="180000"/>
          <a:lstStyle/>
          <a:p>
            <a:endParaRPr lang="de-DE" dirty="0"/>
          </a:p>
        </p:txBody>
      </p:sp>
      <p:sp>
        <p:nvSpPr>
          <p:cNvPr id="4" name="Datumsplatzhalter 3"/>
          <p:cNvSpPr>
            <a:spLocks noGrp="1"/>
          </p:cNvSpPr>
          <p:nvPr>
            <p:ph type="dt" sz="half" idx="10"/>
          </p:nvPr>
        </p:nvSpPr>
        <p:spPr/>
        <p:txBody>
          <a:bodyPr/>
          <a:lstStyle/>
          <a:p>
            <a:fld id="{00A42ED9-D46B-4488-B455-43A0EE289A66}" type="datetime1">
              <a:rPr lang="en-US" smtClean="0"/>
              <a:t>11/20/2017</a:t>
            </a:fld>
            <a:endParaRPr lang="de-DE" dirty="0"/>
          </a:p>
        </p:txBody>
      </p:sp>
      <p:sp>
        <p:nvSpPr>
          <p:cNvPr id="5" name="Fußzeilenplatzhalter 4"/>
          <p:cNvSpPr>
            <a:spLocks noGrp="1"/>
          </p:cNvSpPr>
          <p:nvPr>
            <p:ph type="ftr" sz="quarter" idx="11"/>
          </p:nvPr>
        </p:nvSpPr>
        <p:spPr/>
        <p:txBody>
          <a:bodyPr/>
          <a:lstStyle/>
          <a:p>
            <a:r>
              <a:rPr lang="de-DE" smtClean="0"/>
              <a:t>| Name | Arvato Systems | Client </a:t>
            </a:r>
            <a:endParaRPr lang="de-DE" dirty="0"/>
          </a:p>
        </p:txBody>
      </p:sp>
      <p:sp>
        <p:nvSpPr>
          <p:cNvPr id="10" name="Textplatzhalter 9"/>
          <p:cNvSpPr>
            <a:spLocks noGrp="1" noChangeAspect="1"/>
          </p:cNvSpPr>
          <p:nvPr>
            <p:ph type="body" sz="quarter" idx="13"/>
          </p:nvPr>
        </p:nvSpPr>
        <p:spPr>
          <a:xfrm>
            <a:off x="634336" y="1260000"/>
            <a:ext cx="2032302" cy="2321400"/>
          </a:xfrm>
          <a:ln w="3175">
            <a:solidFill>
              <a:srgbClr val="BFC9D2"/>
            </a:solidFill>
          </a:ln>
        </p:spPr>
        <p:txBody>
          <a:bodyPr lIns="158760" tIns="158760" rIns="127008" bIns="127008">
            <a:noAutofit/>
          </a:bodyPr>
          <a:lstStyle>
            <a:lvl1pPr marL="0" indent="0">
              <a:buNone/>
              <a:defRPr sz="1800" b="1" cap="all" baseline="0">
                <a:solidFill>
                  <a:schemeClr val="accent1"/>
                </a:solidFill>
              </a:defRPr>
            </a:lvl1pPr>
            <a:lvl2pPr marL="0" indent="0">
              <a:buNone/>
              <a:defRPr lang="de-DE" sz="1600" b="0" kern="1200" cap="none" baseline="0" dirty="0" smtClean="0">
                <a:solidFill>
                  <a:schemeClr val="tx1"/>
                </a:solidFill>
                <a:latin typeface="+mn-lt"/>
                <a:ea typeface="+mn-ea"/>
                <a:cs typeface="+mn-cs"/>
              </a:defRPr>
            </a:lvl2pPr>
            <a:lvl3pPr marL="266700" indent="-266700">
              <a:defRPr sz="1600"/>
            </a:lvl3pPr>
          </a:lstStyle>
          <a:p>
            <a:pPr lvl="0"/>
            <a:r>
              <a:rPr lang="en-US" smtClean="0"/>
              <a:t>Edit Master text styles</a:t>
            </a:r>
          </a:p>
          <a:p>
            <a:pPr lvl="1"/>
            <a:r>
              <a:rPr lang="en-US" smtClean="0"/>
              <a:t>Second level</a:t>
            </a:r>
          </a:p>
          <a:p>
            <a:pPr lvl="2"/>
            <a:r>
              <a:rPr lang="en-US" smtClean="0"/>
              <a:t>Third level</a:t>
            </a:r>
          </a:p>
        </p:txBody>
      </p:sp>
      <p:sp>
        <p:nvSpPr>
          <p:cNvPr id="22" name="Textplatzhalter 9"/>
          <p:cNvSpPr>
            <a:spLocks noGrp="1" noChangeAspect="1"/>
          </p:cNvSpPr>
          <p:nvPr>
            <p:ph type="body" sz="quarter" idx="23"/>
          </p:nvPr>
        </p:nvSpPr>
        <p:spPr>
          <a:xfrm>
            <a:off x="2854348" y="1260000"/>
            <a:ext cx="2032302" cy="2321400"/>
          </a:xfrm>
          <a:ln w="3175">
            <a:solidFill>
              <a:srgbClr val="BFC9D2"/>
            </a:solidFill>
          </a:ln>
        </p:spPr>
        <p:txBody>
          <a:bodyPr lIns="158760" tIns="158760" rIns="127008" bIns="127008">
            <a:noAutofit/>
          </a:bodyPr>
          <a:lstStyle>
            <a:lvl1pPr marL="0" indent="0">
              <a:buNone/>
              <a:defRPr sz="1800" b="1" cap="all" baseline="0">
                <a:solidFill>
                  <a:schemeClr val="accent1"/>
                </a:solidFill>
              </a:defRPr>
            </a:lvl1pPr>
            <a:lvl2pPr marL="0" indent="0">
              <a:buNone/>
              <a:defRPr lang="de-DE" sz="1600" b="0" kern="1200" cap="none" baseline="0" dirty="0" smtClean="0">
                <a:solidFill>
                  <a:schemeClr val="tx1"/>
                </a:solidFill>
                <a:latin typeface="+mn-lt"/>
                <a:ea typeface="+mn-ea"/>
                <a:cs typeface="+mn-cs"/>
              </a:defRPr>
            </a:lvl2pPr>
            <a:lvl3pPr marL="266700" indent="-266700">
              <a:defRPr sz="1600"/>
            </a:lvl3pPr>
          </a:lstStyle>
          <a:p>
            <a:pPr lvl="0"/>
            <a:r>
              <a:rPr lang="en-US" smtClean="0"/>
              <a:t>Edit Master text styles</a:t>
            </a:r>
          </a:p>
          <a:p>
            <a:pPr lvl="1"/>
            <a:r>
              <a:rPr lang="en-US" smtClean="0"/>
              <a:t>Second level</a:t>
            </a:r>
          </a:p>
          <a:p>
            <a:pPr lvl="2"/>
            <a:r>
              <a:rPr lang="en-US" smtClean="0"/>
              <a:t>Third level</a:t>
            </a:r>
          </a:p>
        </p:txBody>
      </p:sp>
      <p:sp>
        <p:nvSpPr>
          <p:cNvPr id="23" name="Textplatzhalter 9"/>
          <p:cNvSpPr>
            <a:spLocks noGrp="1" noChangeAspect="1"/>
          </p:cNvSpPr>
          <p:nvPr>
            <p:ph type="body" sz="quarter" idx="24"/>
          </p:nvPr>
        </p:nvSpPr>
        <p:spPr>
          <a:xfrm>
            <a:off x="5074360" y="1260000"/>
            <a:ext cx="2032302" cy="2321400"/>
          </a:xfrm>
          <a:ln w="3175">
            <a:solidFill>
              <a:srgbClr val="BFC9D2"/>
            </a:solidFill>
          </a:ln>
        </p:spPr>
        <p:txBody>
          <a:bodyPr lIns="158760" tIns="158760" rIns="127008" bIns="127008">
            <a:noAutofit/>
          </a:bodyPr>
          <a:lstStyle>
            <a:lvl1pPr marL="0" indent="0">
              <a:buNone/>
              <a:defRPr sz="1800" b="1" cap="all" baseline="0">
                <a:solidFill>
                  <a:schemeClr val="accent1"/>
                </a:solidFill>
              </a:defRPr>
            </a:lvl1pPr>
            <a:lvl2pPr marL="0" indent="0">
              <a:buNone/>
              <a:defRPr lang="de-DE" sz="1600" b="0" kern="1200" cap="none" baseline="0" dirty="0" smtClean="0">
                <a:solidFill>
                  <a:schemeClr val="tx1"/>
                </a:solidFill>
                <a:latin typeface="+mn-lt"/>
                <a:ea typeface="+mn-ea"/>
                <a:cs typeface="+mn-cs"/>
              </a:defRPr>
            </a:lvl2pPr>
            <a:lvl3pPr marL="266700" indent="-266700">
              <a:defRPr sz="1600"/>
            </a:lvl3pPr>
          </a:lstStyle>
          <a:p>
            <a:pPr lvl="0"/>
            <a:r>
              <a:rPr lang="en-US" smtClean="0"/>
              <a:t>Edit Master text styles</a:t>
            </a:r>
          </a:p>
          <a:p>
            <a:pPr lvl="1"/>
            <a:r>
              <a:rPr lang="en-US" smtClean="0"/>
              <a:t>Second level</a:t>
            </a:r>
          </a:p>
          <a:p>
            <a:pPr lvl="2"/>
            <a:r>
              <a:rPr lang="en-US" smtClean="0"/>
              <a:t>Third level</a:t>
            </a:r>
          </a:p>
        </p:txBody>
      </p:sp>
      <p:sp>
        <p:nvSpPr>
          <p:cNvPr id="24" name="Textplatzhalter 9"/>
          <p:cNvSpPr>
            <a:spLocks noGrp="1" noChangeAspect="1"/>
          </p:cNvSpPr>
          <p:nvPr>
            <p:ph type="body" sz="quarter" idx="25"/>
          </p:nvPr>
        </p:nvSpPr>
        <p:spPr>
          <a:xfrm>
            <a:off x="7294372" y="1260000"/>
            <a:ext cx="2032302" cy="2321400"/>
          </a:xfrm>
          <a:ln w="3175">
            <a:solidFill>
              <a:srgbClr val="BFC9D2"/>
            </a:solidFill>
          </a:ln>
        </p:spPr>
        <p:txBody>
          <a:bodyPr lIns="158760" tIns="158760" rIns="127008" bIns="127008">
            <a:noAutofit/>
          </a:bodyPr>
          <a:lstStyle>
            <a:lvl1pPr marL="0" indent="0">
              <a:buNone/>
              <a:defRPr sz="1800" b="1" cap="all" baseline="0">
                <a:solidFill>
                  <a:schemeClr val="accent1"/>
                </a:solidFill>
              </a:defRPr>
            </a:lvl1pPr>
            <a:lvl2pPr marL="0" indent="0">
              <a:buNone/>
              <a:defRPr lang="de-DE" sz="1600" b="0" kern="1200" cap="none" baseline="0" dirty="0" smtClean="0">
                <a:solidFill>
                  <a:schemeClr val="tx1"/>
                </a:solidFill>
                <a:latin typeface="+mn-lt"/>
                <a:ea typeface="+mn-ea"/>
                <a:cs typeface="+mn-cs"/>
              </a:defRPr>
            </a:lvl2pPr>
            <a:lvl3pPr marL="266700" indent="-266700">
              <a:defRPr sz="1600"/>
            </a:lvl3pPr>
          </a:lstStyle>
          <a:p>
            <a:pPr lvl="0"/>
            <a:r>
              <a:rPr lang="en-US" smtClean="0"/>
              <a:t>Edit Master text styles</a:t>
            </a:r>
          </a:p>
          <a:p>
            <a:pPr lvl="1"/>
            <a:r>
              <a:rPr lang="en-US" smtClean="0"/>
              <a:t>Second level</a:t>
            </a:r>
          </a:p>
          <a:p>
            <a:pPr lvl="2"/>
            <a:r>
              <a:rPr lang="en-US" smtClean="0"/>
              <a:t>Third level</a:t>
            </a:r>
          </a:p>
        </p:txBody>
      </p:sp>
      <p:sp>
        <p:nvSpPr>
          <p:cNvPr id="25" name="Textplatzhalter 9"/>
          <p:cNvSpPr>
            <a:spLocks noGrp="1" noChangeAspect="1"/>
          </p:cNvSpPr>
          <p:nvPr>
            <p:ph type="body" sz="quarter" idx="26"/>
          </p:nvPr>
        </p:nvSpPr>
        <p:spPr>
          <a:xfrm>
            <a:off x="9514382" y="1260000"/>
            <a:ext cx="2032302" cy="2321400"/>
          </a:xfrm>
          <a:ln w="3175">
            <a:solidFill>
              <a:srgbClr val="BFC9D2"/>
            </a:solidFill>
          </a:ln>
        </p:spPr>
        <p:txBody>
          <a:bodyPr lIns="158760" tIns="158760" rIns="127008" bIns="127008">
            <a:noAutofit/>
          </a:bodyPr>
          <a:lstStyle>
            <a:lvl1pPr marL="0" indent="0">
              <a:buNone/>
              <a:defRPr sz="1800" b="1" cap="all" baseline="0">
                <a:solidFill>
                  <a:schemeClr val="accent1"/>
                </a:solidFill>
              </a:defRPr>
            </a:lvl1pPr>
            <a:lvl2pPr marL="0" indent="0">
              <a:buNone/>
              <a:defRPr lang="de-DE" sz="1600" b="0" kern="1200" cap="none" baseline="0" dirty="0" smtClean="0">
                <a:solidFill>
                  <a:schemeClr val="tx1"/>
                </a:solidFill>
                <a:latin typeface="+mn-lt"/>
                <a:ea typeface="+mn-ea"/>
                <a:cs typeface="+mn-cs"/>
              </a:defRPr>
            </a:lvl2pPr>
            <a:lvl3pPr marL="266700" indent="-266700">
              <a:defRPr sz="1600"/>
            </a:lvl3pPr>
          </a:lstStyle>
          <a:p>
            <a:pPr lvl="0"/>
            <a:r>
              <a:rPr lang="en-US" smtClean="0"/>
              <a:t>Edit Master text styles</a:t>
            </a:r>
          </a:p>
          <a:p>
            <a:pPr lvl="1"/>
            <a:r>
              <a:rPr lang="en-US" smtClean="0"/>
              <a:t>Second level</a:t>
            </a:r>
          </a:p>
          <a:p>
            <a:pPr lvl="2"/>
            <a:r>
              <a:rPr lang="en-US" smtClean="0"/>
              <a:t>Third level</a:t>
            </a:r>
          </a:p>
        </p:txBody>
      </p:sp>
      <p:sp>
        <p:nvSpPr>
          <p:cNvPr id="27" name="Textplatzhalter 9"/>
          <p:cNvSpPr>
            <a:spLocks noGrp="1" noChangeAspect="1"/>
          </p:cNvSpPr>
          <p:nvPr>
            <p:ph type="body" sz="quarter" idx="27"/>
          </p:nvPr>
        </p:nvSpPr>
        <p:spPr>
          <a:xfrm>
            <a:off x="634336" y="3833212"/>
            <a:ext cx="2032302" cy="2321400"/>
          </a:xfrm>
          <a:ln w="3175">
            <a:solidFill>
              <a:srgbClr val="BFC9D2"/>
            </a:solidFill>
          </a:ln>
        </p:spPr>
        <p:txBody>
          <a:bodyPr lIns="158760" tIns="158760" rIns="127008" bIns="127008">
            <a:noAutofit/>
          </a:bodyPr>
          <a:lstStyle>
            <a:lvl1pPr marL="0" indent="0">
              <a:buNone/>
              <a:defRPr sz="1800" b="1" cap="all" baseline="0">
                <a:solidFill>
                  <a:schemeClr val="accent1"/>
                </a:solidFill>
              </a:defRPr>
            </a:lvl1pPr>
            <a:lvl2pPr marL="0" indent="0">
              <a:buNone/>
              <a:defRPr lang="de-DE" sz="1600" b="0" kern="1200" cap="none" baseline="0" dirty="0" smtClean="0">
                <a:solidFill>
                  <a:schemeClr val="tx1"/>
                </a:solidFill>
                <a:latin typeface="+mn-lt"/>
                <a:ea typeface="+mn-ea"/>
                <a:cs typeface="+mn-cs"/>
              </a:defRPr>
            </a:lvl2pPr>
            <a:lvl3pPr marL="266700" indent="-266700">
              <a:defRPr sz="1600"/>
            </a:lvl3pPr>
          </a:lstStyle>
          <a:p>
            <a:pPr lvl="0"/>
            <a:r>
              <a:rPr lang="en-US" smtClean="0"/>
              <a:t>Edit Master text styles</a:t>
            </a:r>
          </a:p>
          <a:p>
            <a:pPr lvl="1"/>
            <a:r>
              <a:rPr lang="en-US" smtClean="0"/>
              <a:t>Second level</a:t>
            </a:r>
          </a:p>
          <a:p>
            <a:pPr lvl="2"/>
            <a:r>
              <a:rPr lang="en-US" smtClean="0"/>
              <a:t>Third level</a:t>
            </a:r>
          </a:p>
        </p:txBody>
      </p:sp>
      <p:sp>
        <p:nvSpPr>
          <p:cNvPr id="28" name="Textplatzhalter 9"/>
          <p:cNvSpPr>
            <a:spLocks noGrp="1" noChangeAspect="1"/>
          </p:cNvSpPr>
          <p:nvPr>
            <p:ph type="body" sz="quarter" idx="28"/>
          </p:nvPr>
        </p:nvSpPr>
        <p:spPr>
          <a:xfrm>
            <a:off x="2854348" y="3833212"/>
            <a:ext cx="2032302" cy="2321400"/>
          </a:xfrm>
          <a:ln w="3175">
            <a:solidFill>
              <a:srgbClr val="BFC9D2"/>
            </a:solidFill>
          </a:ln>
        </p:spPr>
        <p:txBody>
          <a:bodyPr lIns="158760" tIns="158760" rIns="127008" bIns="127008">
            <a:noAutofit/>
          </a:bodyPr>
          <a:lstStyle>
            <a:lvl1pPr marL="0" indent="0">
              <a:buNone/>
              <a:defRPr sz="1800" b="1" cap="all" baseline="0">
                <a:solidFill>
                  <a:schemeClr val="accent1"/>
                </a:solidFill>
              </a:defRPr>
            </a:lvl1pPr>
            <a:lvl2pPr marL="0" indent="0">
              <a:buNone/>
              <a:defRPr lang="de-DE" sz="1600" b="0" kern="1200" cap="none" baseline="0" dirty="0" smtClean="0">
                <a:solidFill>
                  <a:schemeClr val="tx1"/>
                </a:solidFill>
                <a:latin typeface="+mn-lt"/>
                <a:ea typeface="+mn-ea"/>
                <a:cs typeface="+mn-cs"/>
              </a:defRPr>
            </a:lvl2pPr>
            <a:lvl3pPr marL="266700" indent="-266700">
              <a:defRPr sz="1600"/>
            </a:lvl3pPr>
          </a:lstStyle>
          <a:p>
            <a:pPr lvl="0"/>
            <a:r>
              <a:rPr lang="en-US" smtClean="0"/>
              <a:t>Edit Master text styles</a:t>
            </a:r>
          </a:p>
          <a:p>
            <a:pPr lvl="1"/>
            <a:r>
              <a:rPr lang="en-US" smtClean="0"/>
              <a:t>Second level</a:t>
            </a:r>
          </a:p>
          <a:p>
            <a:pPr lvl="2"/>
            <a:r>
              <a:rPr lang="en-US" smtClean="0"/>
              <a:t>Third level</a:t>
            </a:r>
          </a:p>
        </p:txBody>
      </p:sp>
      <p:sp>
        <p:nvSpPr>
          <p:cNvPr id="29" name="Textplatzhalter 9"/>
          <p:cNvSpPr>
            <a:spLocks noGrp="1" noChangeAspect="1"/>
          </p:cNvSpPr>
          <p:nvPr>
            <p:ph type="body" sz="quarter" idx="29"/>
          </p:nvPr>
        </p:nvSpPr>
        <p:spPr>
          <a:xfrm>
            <a:off x="5074360" y="3833212"/>
            <a:ext cx="2032302" cy="2321400"/>
          </a:xfrm>
          <a:ln w="3175">
            <a:solidFill>
              <a:srgbClr val="BFC9D2"/>
            </a:solidFill>
          </a:ln>
        </p:spPr>
        <p:txBody>
          <a:bodyPr lIns="158760" tIns="158760" rIns="127008" bIns="127008">
            <a:noAutofit/>
          </a:bodyPr>
          <a:lstStyle>
            <a:lvl1pPr marL="0" indent="0">
              <a:buNone/>
              <a:defRPr sz="1800" b="1" cap="all" baseline="0">
                <a:solidFill>
                  <a:schemeClr val="accent1"/>
                </a:solidFill>
              </a:defRPr>
            </a:lvl1pPr>
            <a:lvl2pPr marL="0" indent="0">
              <a:buNone/>
              <a:defRPr lang="de-DE" sz="1600" b="0" kern="1200" cap="none" baseline="0" dirty="0" smtClean="0">
                <a:solidFill>
                  <a:schemeClr val="tx1"/>
                </a:solidFill>
                <a:latin typeface="+mn-lt"/>
                <a:ea typeface="+mn-ea"/>
                <a:cs typeface="+mn-cs"/>
              </a:defRPr>
            </a:lvl2pPr>
            <a:lvl3pPr marL="266700" indent="-266700">
              <a:defRPr sz="1600"/>
            </a:lvl3pPr>
          </a:lstStyle>
          <a:p>
            <a:pPr lvl="0"/>
            <a:r>
              <a:rPr lang="en-US" smtClean="0"/>
              <a:t>Edit Master text styles</a:t>
            </a:r>
          </a:p>
          <a:p>
            <a:pPr lvl="1"/>
            <a:r>
              <a:rPr lang="en-US" smtClean="0"/>
              <a:t>Second level</a:t>
            </a:r>
          </a:p>
          <a:p>
            <a:pPr lvl="2"/>
            <a:r>
              <a:rPr lang="en-US" smtClean="0"/>
              <a:t>Third level</a:t>
            </a:r>
          </a:p>
        </p:txBody>
      </p:sp>
      <p:sp>
        <p:nvSpPr>
          <p:cNvPr id="30" name="Textplatzhalter 9"/>
          <p:cNvSpPr>
            <a:spLocks noGrp="1" noChangeAspect="1"/>
          </p:cNvSpPr>
          <p:nvPr>
            <p:ph type="body" sz="quarter" idx="30"/>
          </p:nvPr>
        </p:nvSpPr>
        <p:spPr>
          <a:xfrm>
            <a:off x="7294372" y="3833212"/>
            <a:ext cx="2032302" cy="2321400"/>
          </a:xfrm>
          <a:ln w="3175">
            <a:solidFill>
              <a:srgbClr val="BFC9D2"/>
            </a:solidFill>
          </a:ln>
        </p:spPr>
        <p:txBody>
          <a:bodyPr lIns="158760" tIns="158760" rIns="127008" bIns="127008">
            <a:noAutofit/>
          </a:bodyPr>
          <a:lstStyle>
            <a:lvl1pPr marL="0" indent="0">
              <a:buNone/>
              <a:defRPr sz="1800" b="1" cap="all" baseline="0">
                <a:solidFill>
                  <a:schemeClr val="accent1"/>
                </a:solidFill>
              </a:defRPr>
            </a:lvl1pPr>
            <a:lvl2pPr marL="0" indent="0">
              <a:buNone/>
              <a:defRPr lang="de-DE" sz="1600" b="0" kern="1200" cap="none" baseline="0" dirty="0" smtClean="0">
                <a:solidFill>
                  <a:schemeClr val="tx1"/>
                </a:solidFill>
                <a:latin typeface="+mn-lt"/>
                <a:ea typeface="+mn-ea"/>
                <a:cs typeface="+mn-cs"/>
              </a:defRPr>
            </a:lvl2pPr>
            <a:lvl3pPr marL="266700" indent="-266700">
              <a:defRPr sz="1600"/>
            </a:lvl3pPr>
          </a:lstStyle>
          <a:p>
            <a:pPr lvl="0"/>
            <a:r>
              <a:rPr lang="en-US" smtClean="0"/>
              <a:t>Edit Master text styles</a:t>
            </a:r>
          </a:p>
          <a:p>
            <a:pPr lvl="1"/>
            <a:r>
              <a:rPr lang="en-US" smtClean="0"/>
              <a:t>Second level</a:t>
            </a:r>
          </a:p>
          <a:p>
            <a:pPr lvl="2"/>
            <a:r>
              <a:rPr lang="en-US" smtClean="0"/>
              <a:t>Third level</a:t>
            </a:r>
          </a:p>
        </p:txBody>
      </p:sp>
      <p:sp>
        <p:nvSpPr>
          <p:cNvPr id="31" name="Textplatzhalter 9"/>
          <p:cNvSpPr>
            <a:spLocks noGrp="1" noChangeAspect="1"/>
          </p:cNvSpPr>
          <p:nvPr>
            <p:ph type="body" sz="quarter" idx="31"/>
          </p:nvPr>
        </p:nvSpPr>
        <p:spPr>
          <a:xfrm>
            <a:off x="9514382" y="3833212"/>
            <a:ext cx="2032302" cy="2321400"/>
          </a:xfrm>
          <a:ln w="3175">
            <a:solidFill>
              <a:srgbClr val="BFC9D2"/>
            </a:solidFill>
          </a:ln>
        </p:spPr>
        <p:txBody>
          <a:bodyPr lIns="158760" tIns="158760" rIns="127008" bIns="127008">
            <a:noAutofit/>
          </a:bodyPr>
          <a:lstStyle>
            <a:lvl1pPr marL="0" indent="0">
              <a:buNone/>
              <a:defRPr sz="1800" b="1" cap="all" baseline="0">
                <a:solidFill>
                  <a:schemeClr val="accent1"/>
                </a:solidFill>
              </a:defRPr>
            </a:lvl1pPr>
            <a:lvl2pPr marL="0" indent="0">
              <a:buNone/>
              <a:defRPr lang="de-DE" sz="1600" b="0" kern="1200" cap="none" baseline="0" dirty="0" smtClean="0">
                <a:solidFill>
                  <a:schemeClr val="tx1"/>
                </a:solidFill>
                <a:latin typeface="+mn-lt"/>
                <a:ea typeface="+mn-ea"/>
                <a:cs typeface="+mn-cs"/>
              </a:defRPr>
            </a:lvl2pPr>
            <a:lvl3pPr marL="266700" indent="-266700">
              <a:defRPr sz="1600"/>
            </a:lvl3pPr>
          </a:lstStyle>
          <a:p>
            <a:pPr lvl="0"/>
            <a:r>
              <a:rPr lang="en-US" smtClean="0"/>
              <a:t>Edit Master text styles</a:t>
            </a:r>
          </a:p>
          <a:p>
            <a:pPr lvl="1"/>
            <a:r>
              <a:rPr lang="en-US" smtClean="0"/>
              <a:t>Second level</a:t>
            </a:r>
          </a:p>
          <a:p>
            <a:pPr lvl="2"/>
            <a:r>
              <a:rPr lang="en-US" smtClean="0"/>
              <a:t>Third level</a:t>
            </a:r>
          </a:p>
        </p:txBody>
      </p:sp>
      <p:sp>
        <p:nvSpPr>
          <p:cNvPr id="3" name="Titel 2"/>
          <p:cNvSpPr>
            <a:spLocks noGrp="1"/>
          </p:cNvSpPr>
          <p:nvPr>
            <p:ph type="title"/>
          </p:nvPr>
        </p:nvSpPr>
        <p:spPr/>
        <p:txBody>
          <a:bodyPr/>
          <a:lstStyle/>
          <a:p>
            <a:r>
              <a:rPr lang="en-US" smtClean="0"/>
              <a:t>Click to edit Master title style</a:t>
            </a:r>
            <a:endParaRPr lang="de-DE"/>
          </a:p>
        </p:txBody>
      </p:sp>
      <p:sp>
        <p:nvSpPr>
          <p:cNvPr id="18" name="Foliennummernplatzhalter 5"/>
          <p:cNvSpPr>
            <a:spLocks noGrp="1"/>
          </p:cNvSpPr>
          <p:nvPr>
            <p:ph type="sldNum" sz="quarter" idx="12"/>
          </p:nvPr>
        </p:nvSpPr>
        <p:spPr>
          <a:xfrm>
            <a:off x="10825200" y="6659487"/>
            <a:ext cx="719999" cy="123111"/>
          </a:xfrm>
        </p:spPr>
        <p:txBody>
          <a:bodyPr/>
          <a:lstStyle/>
          <a:p>
            <a:fld id="{A5FE0BE9-2605-47C0-8F30-F383CC1BC3CC}" type="slidenum">
              <a:rPr lang="de-DE" smtClean="0"/>
              <a:t>‹#›</a:t>
            </a:fld>
            <a:endParaRPr lang="de-DE" dirty="0"/>
          </a:p>
        </p:txBody>
      </p:sp>
    </p:spTree>
    <p:custDataLst>
      <p:tags r:id="rId1"/>
    </p:custDataLst>
    <p:extLst>
      <p:ext uri="{BB962C8B-B14F-4D97-AF65-F5344CB8AC3E}">
        <p14:creationId xmlns:p14="http://schemas.microsoft.com/office/powerpoint/2010/main" val="212745015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content + picture right">
    <p:spTree>
      <p:nvGrpSpPr>
        <p:cNvPr id="1" name=""/>
        <p:cNvGrpSpPr/>
        <p:nvPr/>
      </p:nvGrpSpPr>
      <p:grpSpPr>
        <a:xfrm>
          <a:off x="0" y="0"/>
          <a:ext cx="0" cy="0"/>
          <a:chOff x="0" y="0"/>
          <a:chExt cx="0" cy="0"/>
        </a:xfrm>
      </p:grpSpPr>
      <p:sp>
        <p:nvSpPr>
          <p:cNvPr id="9" name="Rechteck 8"/>
          <p:cNvSpPr>
            <a:spLocks/>
          </p:cNvSpPr>
          <p:nvPr userDrawn="1"/>
        </p:nvSpPr>
        <p:spPr>
          <a:xfrm>
            <a:off x="251999" y="1008000"/>
            <a:ext cx="11689200" cy="5580000"/>
          </a:xfrm>
          <a:prstGeom prst="rect">
            <a:avLst/>
          </a:prstGeom>
          <a:solidFill>
            <a:schemeClr val="bg1"/>
          </a:solidFill>
          <a:ln w="3175">
            <a:solidFill>
              <a:srgbClr val="BFC9D2"/>
            </a:solidFill>
          </a:ln>
          <a:effectLst/>
        </p:spPr>
        <p:style>
          <a:lnRef idx="1">
            <a:schemeClr val="accent1"/>
          </a:lnRef>
          <a:fillRef idx="3">
            <a:schemeClr val="accent1"/>
          </a:fillRef>
          <a:effectRef idx="2">
            <a:schemeClr val="accent1"/>
          </a:effectRef>
          <a:fontRef idx="minor">
            <a:schemeClr val="lt1"/>
          </a:fontRef>
        </p:style>
        <p:txBody>
          <a:bodyPr lIns="161355" tIns="80677" rIns="161355" bIns="80677"/>
          <a:lstStyle/>
          <a:p>
            <a:endParaRPr lang="de-DE" dirty="0"/>
          </a:p>
        </p:txBody>
      </p:sp>
      <p:sp>
        <p:nvSpPr>
          <p:cNvPr id="3" name="Datumsplatzhalter 2"/>
          <p:cNvSpPr>
            <a:spLocks noGrp="1"/>
          </p:cNvSpPr>
          <p:nvPr>
            <p:ph type="dt" sz="half" idx="10"/>
          </p:nvPr>
        </p:nvSpPr>
        <p:spPr/>
        <p:txBody>
          <a:bodyPr/>
          <a:lstStyle/>
          <a:p>
            <a:fld id="{A04BD714-3DEB-4980-AFD1-B0C1363009F0}" type="datetime1">
              <a:rPr lang="en-US" smtClean="0"/>
              <a:t>11/20/2017</a:t>
            </a:fld>
            <a:endParaRPr lang="de-DE" dirty="0"/>
          </a:p>
        </p:txBody>
      </p:sp>
      <p:sp>
        <p:nvSpPr>
          <p:cNvPr id="4" name="Fußzeilenplatzhalter 3"/>
          <p:cNvSpPr>
            <a:spLocks noGrp="1"/>
          </p:cNvSpPr>
          <p:nvPr>
            <p:ph type="ftr" sz="quarter" idx="11"/>
          </p:nvPr>
        </p:nvSpPr>
        <p:spPr/>
        <p:txBody>
          <a:bodyPr/>
          <a:lstStyle/>
          <a:p>
            <a:r>
              <a:rPr lang="de-DE" smtClean="0"/>
              <a:t>| Name | Arvato Systems | Client </a:t>
            </a:r>
            <a:endParaRPr lang="de-DE" dirty="0"/>
          </a:p>
        </p:txBody>
      </p:sp>
      <p:sp>
        <p:nvSpPr>
          <p:cNvPr id="5" name="Foliennummernplatzhalter 4"/>
          <p:cNvSpPr>
            <a:spLocks noGrp="1"/>
          </p:cNvSpPr>
          <p:nvPr>
            <p:ph type="sldNum" sz="quarter" idx="12"/>
          </p:nvPr>
        </p:nvSpPr>
        <p:spPr/>
        <p:txBody>
          <a:bodyPr/>
          <a:lstStyle/>
          <a:p>
            <a:fld id="{A5FE0BE9-2605-47C0-8F30-F383CC1BC3CC}" type="slidenum">
              <a:rPr lang="de-DE" smtClean="0"/>
              <a:pPr/>
              <a:t>‹#›</a:t>
            </a:fld>
            <a:endParaRPr lang="de-DE" dirty="0"/>
          </a:p>
        </p:txBody>
      </p:sp>
      <p:sp>
        <p:nvSpPr>
          <p:cNvPr id="6" name="Bildplatzhalter 4"/>
          <p:cNvSpPr>
            <a:spLocks noGrp="1"/>
          </p:cNvSpPr>
          <p:nvPr>
            <p:ph type="pic" sz="quarter" idx="14"/>
          </p:nvPr>
        </p:nvSpPr>
        <p:spPr>
          <a:xfrm>
            <a:off x="7333199" y="1260000"/>
            <a:ext cx="4230000" cy="4896000"/>
          </a:xfrm>
          <a:prstGeom prst="rect">
            <a:avLst/>
          </a:prstGeom>
        </p:spPr>
        <p:txBody>
          <a:bodyPr vert="horz" lIns="158760" tIns="158760" anchor="t" anchorCtr="0">
            <a:noAutofit/>
          </a:bodyPr>
          <a:lstStyle>
            <a:lvl1pPr marL="0" indent="0">
              <a:buNone/>
              <a:defRPr sz="1800"/>
            </a:lvl1pPr>
          </a:lstStyle>
          <a:p>
            <a:r>
              <a:rPr lang="en-US" smtClean="0"/>
              <a:t>Click icon to add picture</a:t>
            </a:r>
            <a:endParaRPr lang="de-DE" dirty="0"/>
          </a:p>
        </p:txBody>
      </p:sp>
      <p:sp>
        <p:nvSpPr>
          <p:cNvPr id="10" name="Textplatzhalter 9"/>
          <p:cNvSpPr>
            <a:spLocks noGrp="1"/>
          </p:cNvSpPr>
          <p:nvPr>
            <p:ph type="body" sz="quarter" idx="15"/>
          </p:nvPr>
        </p:nvSpPr>
        <p:spPr>
          <a:xfrm>
            <a:off x="630000" y="1260000"/>
            <a:ext cx="6300000" cy="2560701"/>
          </a:xfrm>
        </p:spPr>
        <p:txBody>
          <a:bodyPr/>
          <a:lstStyle>
            <a:lvl1pPr marL="0" indent="0">
              <a:buNone/>
              <a:defRPr/>
            </a:lvl1pPr>
            <a:lvl2pPr marL="0" indent="0">
              <a:buNone/>
              <a:defRPr sz="2000" cap="all" baseline="0">
                <a:solidFill>
                  <a:schemeClr val="accent1"/>
                </a:solidFill>
              </a:defRPr>
            </a:lvl2pPr>
            <a:lvl3pPr marL="363538" indent="-363538">
              <a:buFont typeface="Wingdings 3" panose="05040102010807070707" pitchFamily="18" charset="2"/>
              <a:buChar char="Ò"/>
              <a:defRPr sz="2000"/>
            </a:lvl3pPr>
            <a:lvl4pPr marL="539750" indent="-176213">
              <a:defRPr sz="1800"/>
            </a:lvl4pPr>
            <a:lvl5pPr marL="715963" indent="-176213">
              <a:defRPr sz="1600"/>
            </a:lvl5pPr>
            <a:lvl6pPr marL="896938" marR="0" indent="-182563" algn="l" defTabSz="806501" rtl="0" eaLnBrk="1" fontAlgn="auto" latinLnBrk="0" hangingPunct="1">
              <a:lnSpc>
                <a:spcPct val="100000"/>
              </a:lnSpc>
              <a:spcBef>
                <a:spcPct val="20000"/>
              </a:spcBef>
              <a:spcAft>
                <a:spcPts val="0"/>
              </a:spcAft>
              <a:buClr>
                <a:schemeClr val="accent1"/>
              </a:buClr>
              <a:buSzPct val="85000"/>
              <a:buFont typeface="Symbol" panose="05050102010706020507" pitchFamily="18" charset="2"/>
              <a:buChar char="-"/>
              <a:tabLst/>
              <a:defRPr/>
            </a:lvl6pPr>
            <a:lvl7pPr marL="1074738" marR="0" indent="-182563" algn="l" defTabSz="806501" rtl="0" eaLnBrk="1" fontAlgn="auto" latinLnBrk="0" hangingPunct="1">
              <a:lnSpc>
                <a:spcPct val="100000"/>
              </a:lnSpc>
              <a:spcBef>
                <a:spcPct val="20000"/>
              </a:spcBef>
              <a:spcAft>
                <a:spcPts val="0"/>
              </a:spcAft>
              <a:buClr>
                <a:schemeClr val="accent1"/>
              </a:buClr>
              <a:buSzPct val="85000"/>
              <a:buFont typeface="Symbol" panose="05050102010706020507" pitchFamily="18" charset="2"/>
              <a:buChar char="-"/>
              <a:tabLst/>
              <a:defRPr/>
            </a:lvl7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7" name="Titel 6"/>
          <p:cNvSpPr>
            <a:spLocks noGrp="1"/>
          </p:cNvSpPr>
          <p:nvPr>
            <p:ph type="title"/>
          </p:nvPr>
        </p:nvSpPr>
        <p:spPr>
          <a:xfrm>
            <a:off x="630001" y="129700"/>
            <a:ext cx="6300000" cy="886397"/>
          </a:xfrm>
        </p:spPr>
        <p:txBody>
          <a:bodyPr/>
          <a:lstStyle/>
          <a:p>
            <a:r>
              <a:rPr lang="en-US" smtClean="0"/>
              <a:t>Click to edit Master title style</a:t>
            </a:r>
            <a:endParaRPr lang="de-DE" dirty="0"/>
          </a:p>
        </p:txBody>
      </p:sp>
    </p:spTree>
    <p:custDataLst>
      <p:tags r:id="rId1"/>
    </p:custDataLst>
    <p:extLst>
      <p:ext uri="{BB962C8B-B14F-4D97-AF65-F5344CB8AC3E}">
        <p14:creationId xmlns:p14="http://schemas.microsoft.com/office/powerpoint/2010/main" val="757156562"/>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7" name="Rechteck 6"/>
          <p:cNvSpPr>
            <a:spLocks/>
          </p:cNvSpPr>
          <p:nvPr userDrawn="1"/>
        </p:nvSpPr>
        <p:spPr>
          <a:xfrm>
            <a:off x="251999" y="1008000"/>
            <a:ext cx="11689200" cy="5580000"/>
          </a:xfrm>
          <a:prstGeom prst="rect">
            <a:avLst/>
          </a:prstGeom>
          <a:solidFill>
            <a:schemeClr val="bg1"/>
          </a:solidFill>
          <a:ln w="3175">
            <a:solidFill>
              <a:srgbClr val="BFC9D2"/>
            </a:solidFill>
          </a:ln>
          <a:effectLst/>
        </p:spPr>
        <p:style>
          <a:lnRef idx="1">
            <a:schemeClr val="accent1"/>
          </a:lnRef>
          <a:fillRef idx="3">
            <a:schemeClr val="accent1"/>
          </a:fillRef>
          <a:effectRef idx="2">
            <a:schemeClr val="accent1"/>
          </a:effectRef>
          <a:fontRef idx="minor">
            <a:schemeClr val="lt1"/>
          </a:fontRef>
        </p:style>
        <p:txBody>
          <a:bodyPr lIns="180000" tIns="180000" rIns="180000" bIns="180000"/>
          <a:lstStyle/>
          <a:p>
            <a:endParaRPr lang="de-DE" dirty="0"/>
          </a:p>
        </p:txBody>
      </p:sp>
      <p:sp>
        <p:nvSpPr>
          <p:cNvPr id="2" name="Titel 1"/>
          <p:cNvSpPr>
            <a:spLocks noGrp="1"/>
          </p:cNvSpPr>
          <p:nvPr>
            <p:ph type="title"/>
          </p:nvPr>
        </p:nvSpPr>
        <p:spPr>
          <a:xfrm>
            <a:off x="637158" y="3429823"/>
            <a:ext cx="10919504" cy="760984"/>
          </a:xfrm>
          <a:prstGeom prst="rect">
            <a:avLst/>
          </a:prstGeom>
        </p:spPr>
        <p:txBody>
          <a:bodyPr bIns="95256" anchor="ctr" anchorCtr="0"/>
          <a:lstStyle>
            <a:lvl1pPr algn="ctr">
              <a:defRPr sz="4800"/>
            </a:lvl1pPr>
          </a:lstStyle>
          <a:p>
            <a:r>
              <a:rPr lang="en-US" smtClean="0"/>
              <a:t>Click to edit Master title style</a:t>
            </a:r>
            <a:endParaRPr lang="de-DE" dirty="0"/>
          </a:p>
        </p:txBody>
      </p:sp>
      <p:sp>
        <p:nvSpPr>
          <p:cNvPr id="4" name="Datumsplatzhalter 3"/>
          <p:cNvSpPr>
            <a:spLocks noGrp="1"/>
          </p:cNvSpPr>
          <p:nvPr>
            <p:ph type="dt" sz="half" idx="10"/>
          </p:nvPr>
        </p:nvSpPr>
        <p:spPr/>
        <p:txBody>
          <a:bodyPr/>
          <a:lstStyle/>
          <a:p>
            <a:fld id="{E7D000D3-187C-4F7C-A251-E8D86A7D1FA4}" type="datetime1">
              <a:rPr lang="en-US" smtClean="0"/>
              <a:t>11/20/2017</a:t>
            </a:fld>
            <a:endParaRPr lang="de-DE" dirty="0"/>
          </a:p>
        </p:txBody>
      </p:sp>
      <p:sp>
        <p:nvSpPr>
          <p:cNvPr id="5" name="Fußzeilenplatzhalter 4"/>
          <p:cNvSpPr>
            <a:spLocks noGrp="1"/>
          </p:cNvSpPr>
          <p:nvPr>
            <p:ph type="ftr" sz="quarter" idx="11"/>
          </p:nvPr>
        </p:nvSpPr>
        <p:spPr/>
        <p:txBody>
          <a:bodyPr/>
          <a:lstStyle/>
          <a:p>
            <a:r>
              <a:rPr lang="de-DE" smtClean="0"/>
              <a:t>| Name | Arvato Systems | Client </a:t>
            </a:r>
            <a:endParaRPr lang="de-DE" dirty="0"/>
          </a:p>
        </p:txBody>
      </p:sp>
      <p:sp>
        <p:nvSpPr>
          <p:cNvPr id="6" name="Foliennummernplatzhalter 5"/>
          <p:cNvSpPr>
            <a:spLocks noGrp="1"/>
          </p:cNvSpPr>
          <p:nvPr>
            <p:ph type="sldNum" sz="quarter" idx="12"/>
          </p:nvPr>
        </p:nvSpPr>
        <p:spPr/>
        <p:txBody>
          <a:bodyPr/>
          <a:lstStyle/>
          <a:p>
            <a:fld id="{A5FE0BE9-2605-47C0-8F30-F383CC1BC3CC}" type="slidenum">
              <a:rPr lang="de-DE" smtClean="0"/>
              <a:t>‹#›</a:t>
            </a:fld>
            <a:endParaRPr lang="de-DE" dirty="0"/>
          </a:p>
        </p:txBody>
      </p:sp>
    </p:spTree>
    <p:custDataLst>
      <p:tags r:id="rId1"/>
    </p:custDataLst>
    <p:extLst>
      <p:ext uri="{BB962C8B-B14F-4D97-AF65-F5344CB8AC3E}">
        <p14:creationId xmlns:p14="http://schemas.microsoft.com/office/powerpoint/2010/main" val="151780434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act-Chart">
    <p:bg>
      <p:bgPr>
        <a:solidFill>
          <a:srgbClr val="FAFAFA">
            <a:alpha val="96863"/>
          </a:srgbClr>
        </a:solidFill>
        <a:effectLst/>
      </p:bgPr>
    </p:bg>
    <p:spTree>
      <p:nvGrpSpPr>
        <p:cNvPr id="1" name=""/>
        <p:cNvGrpSpPr/>
        <p:nvPr/>
      </p:nvGrpSpPr>
      <p:grpSpPr>
        <a:xfrm>
          <a:off x="0" y="0"/>
          <a:ext cx="0" cy="0"/>
          <a:chOff x="0" y="0"/>
          <a:chExt cx="0" cy="0"/>
        </a:xfrm>
      </p:grpSpPr>
      <p:sp>
        <p:nvSpPr>
          <p:cNvPr id="6" name="Bildplatzhalter 8"/>
          <p:cNvSpPr>
            <a:spLocks noGrp="1"/>
          </p:cNvSpPr>
          <p:nvPr>
            <p:ph type="pic" sz="quarter" idx="13"/>
          </p:nvPr>
        </p:nvSpPr>
        <p:spPr>
          <a:xfrm>
            <a:off x="252001" y="1008000"/>
            <a:ext cx="11689200" cy="5580000"/>
          </a:xfrm>
          <a:ln w="3175">
            <a:solidFill>
              <a:srgbClr val="BFC9D2"/>
            </a:solidFill>
          </a:ln>
        </p:spPr>
        <p:txBody>
          <a:bodyPr lIns="127008" tIns="127008">
            <a:noAutofit/>
          </a:bodyPr>
          <a:lstStyle>
            <a:lvl1pPr marL="0" indent="0">
              <a:buNone/>
              <a:defRPr sz="1600"/>
            </a:lvl1pPr>
          </a:lstStyle>
          <a:p>
            <a:r>
              <a:rPr lang="en-US" smtClean="0"/>
              <a:t>Click icon to add picture</a:t>
            </a:r>
            <a:endParaRPr lang="de-DE" dirty="0"/>
          </a:p>
        </p:txBody>
      </p:sp>
      <p:sp>
        <p:nvSpPr>
          <p:cNvPr id="3" name="Datumsplatzhalter 2"/>
          <p:cNvSpPr>
            <a:spLocks noGrp="1"/>
          </p:cNvSpPr>
          <p:nvPr>
            <p:ph type="dt" sz="half" idx="10"/>
          </p:nvPr>
        </p:nvSpPr>
        <p:spPr/>
        <p:txBody>
          <a:bodyPr/>
          <a:lstStyle/>
          <a:p>
            <a:fld id="{AAF1E470-B823-4DEB-AD46-E311EEA61E9C}" type="datetime1">
              <a:rPr lang="en-US" smtClean="0"/>
              <a:t>11/20/2017</a:t>
            </a:fld>
            <a:endParaRPr lang="de-DE" dirty="0"/>
          </a:p>
        </p:txBody>
      </p:sp>
      <p:sp>
        <p:nvSpPr>
          <p:cNvPr id="4" name="Fußzeilenplatzhalter 3"/>
          <p:cNvSpPr>
            <a:spLocks noGrp="1"/>
          </p:cNvSpPr>
          <p:nvPr>
            <p:ph type="ftr" sz="quarter" idx="11"/>
          </p:nvPr>
        </p:nvSpPr>
        <p:spPr/>
        <p:txBody>
          <a:bodyPr/>
          <a:lstStyle/>
          <a:p>
            <a:r>
              <a:rPr lang="de-DE" smtClean="0"/>
              <a:t>| Name | Arvato Systems | Client </a:t>
            </a:r>
            <a:endParaRPr lang="de-DE" dirty="0"/>
          </a:p>
        </p:txBody>
      </p:sp>
      <p:sp>
        <p:nvSpPr>
          <p:cNvPr id="5" name="Foliennummernplatzhalter 4"/>
          <p:cNvSpPr>
            <a:spLocks noGrp="1"/>
          </p:cNvSpPr>
          <p:nvPr>
            <p:ph type="sldNum" sz="quarter" idx="12"/>
          </p:nvPr>
        </p:nvSpPr>
        <p:spPr/>
        <p:txBody>
          <a:bodyPr/>
          <a:lstStyle/>
          <a:p>
            <a:fld id="{A5FE0BE9-2605-47C0-8F30-F383CC1BC3CC}" type="slidenum">
              <a:rPr lang="de-DE" smtClean="0"/>
              <a:pPr/>
              <a:t>‹#›</a:t>
            </a:fld>
            <a:endParaRPr lang="de-DE" dirty="0"/>
          </a:p>
        </p:txBody>
      </p:sp>
      <p:sp>
        <p:nvSpPr>
          <p:cNvPr id="9" name="Textplatzhalter 9"/>
          <p:cNvSpPr>
            <a:spLocks noGrp="1"/>
          </p:cNvSpPr>
          <p:nvPr>
            <p:ph type="body" sz="quarter" idx="14"/>
          </p:nvPr>
        </p:nvSpPr>
        <p:spPr>
          <a:xfrm>
            <a:off x="635166" y="5166000"/>
            <a:ext cx="4320000" cy="1002152"/>
          </a:xfrm>
          <a:solidFill>
            <a:schemeClr val="bg1"/>
          </a:solidFill>
          <a:ln w="3175">
            <a:solidFill>
              <a:srgbClr val="BFC9D2"/>
            </a:solidFill>
          </a:ln>
        </p:spPr>
        <p:txBody>
          <a:bodyPr lIns="216000" tIns="180000" rIns="180000" bIns="180000" anchor="b" anchorCtr="0">
            <a:spAutoFit/>
          </a:bodyPr>
          <a:lstStyle>
            <a:lvl1pPr marL="0" indent="0">
              <a:spcBef>
                <a:spcPts val="529"/>
              </a:spcBef>
              <a:buNone/>
              <a:defRPr sz="1800" b="0" cap="all" baseline="0">
                <a:solidFill>
                  <a:schemeClr val="accent1"/>
                </a:solidFill>
              </a:defRPr>
            </a:lvl1pPr>
            <a:lvl2pPr marL="0" indent="0">
              <a:spcBef>
                <a:spcPts val="882"/>
              </a:spcBef>
              <a:buNone/>
              <a:defRPr lang="de-DE" sz="1600" b="0" kern="1200" cap="none" baseline="0" dirty="0" smtClean="0">
                <a:solidFill>
                  <a:schemeClr val="tx1"/>
                </a:solidFill>
                <a:latin typeface="+mn-lt"/>
                <a:ea typeface="+mn-ea"/>
                <a:cs typeface="+mn-cs"/>
              </a:defRPr>
            </a:lvl2pPr>
          </a:lstStyle>
          <a:p>
            <a:pPr lvl="0"/>
            <a:r>
              <a:rPr lang="en-US" smtClean="0"/>
              <a:t>Edit Master text styles</a:t>
            </a:r>
          </a:p>
          <a:p>
            <a:pPr lvl="1"/>
            <a:r>
              <a:rPr lang="en-US" smtClean="0"/>
              <a:t>Second level</a:t>
            </a:r>
          </a:p>
        </p:txBody>
      </p:sp>
    </p:spTree>
    <p:custDataLst>
      <p:tags r:id="rId1"/>
    </p:custDataLst>
    <p:extLst>
      <p:ext uri="{BB962C8B-B14F-4D97-AF65-F5344CB8AC3E}">
        <p14:creationId xmlns:p14="http://schemas.microsoft.com/office/powerpoint/2010/main" val="188563608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884"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AFAFA">
            <a:alpha val="96863"/>
          </a:srgbClr>
        </a:solidFill>
        <a:effectLst/>
      </p:bgPr>
    </p:bg>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30000" y="1260000"/>
            <a:ext cx="10917543" cy="2930033"/>
          </a:xfrm>
          <a:prstGeom prst="rect">
            <a:avLst/>
          </a:prstGeom>
        </p:spPr>
        <p:txBody>
          <a:bodyPr vert="horz" wrap="square" lIns="0" tIns="0" rIns="0" bIns="0" rtlCol="0">
            <a:sp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a:p>
            <a:pPr lvl="5"/>
            <a:r>
              <a:rPr lang="de-DE" dirty="0" smtClean="0"/>
              <a:t>Sechste Ebene</a:t>
            </a:r>
          </a:p>
          <a:p>
            <a:pPr lvl="6"/>
            <a:r>
              <a:rPr lang="de-DE" dirty="0" smtClean="0"/>
              <a:t>Siebte Ebene</a:t>
            </a:r>
          </a:p>
          <a:p>
            <a:pPr lvl="7"/>
            <a:r>
              <a:rPr lang="de-DE" dirty="0" smtClean="0"/>
              <a:t>Achte Ebene</a:t>
            </a:r>
          </a:p>
          <a:p>
            <a:pPr lvl="8"/>
            <a:r>
              <a:rPr lang="de-DE" dirty="0" smtClean="0"/>
              <a:t>Neunte Ebene</a:t>
            </a:r>
            <a:endParaRPr lang="de-DE" dirty="0"/>
          </a:p>
        </p:txBody>
      </p:sp>
      <p:sp>
        <p:nvSpPr>
          <p:cNvPr id="4" name="Datumsplatzhalter 3"/>
          <p:cNvSpPr>
            <a:spLocks noGrp="1"/>
          </p:cNvSpPr>
          <p:nvPr>
            <p:ph type="dt" sz="half" idx="2"/>
          </p:nvPr>
        </p:nvSpPr>
        <p:spPr>
          <a:xfrm>
            <a:off x="630001" y="6659487"/>
            <a:ext cx="508077" cy="123111"/>
          </a:xfrm>
          <a:prstGeom prst="rect">
            <a:avLst/>
          </a:prstGeom>
        </p:spPr>
        <p:txBody>
          <a:bodyPr vert="horz" lIns="0" tIns="0" rIns="0" bIns="0" rtlCol="0" anchor="ctr">
            <a:spAutoFit/>
          </a:bodyPr>
          <a:lstStyle>
            <a:lvl1pPr algn="l">
              <a:defRPr sz="800" b="1">
                <a:solidFill>
                  <a:schemeClr val="accent5">
                    <a:lumMod val="50000"/>
                  </a:schemeClr>
                </a:solidFill>
              </a:defRPr>
            </a:lvl1pPr>
          </a:lstStyle>
          <a:p>
            <a:fld id="{ED8419EB-A28A-4A26-9B63-32A4E2833A02}" type="datetime1">
              <a:rPr lang="en-US" smtClean="0"/>
              <a:t>11/20/2017</a:t>
            </a:fld>
            <a:endParaRPr lang="de-DE" dirty="0"/>
          </a:p>
        </p:txBody>
      </p:sp>
      <p:sp>
        <p:nvSpPr>
          <p:cNvPr id="5" name="Fußzeilenplatzhalter 4"/>
          <p:cNvSpPr>
            <a:spLocks noGrp="1"/>
          </p:cNvSpPr>
          <p:nvPr>
            <p:ph type="ftr" sz="quarter" idx="3"/>
          </p:nvPr>
        </p:nvSpPr>
        <p:spPr>
          <a:xfrm>
            <a:off x="1152000" y="6659487"/>
            <a:ext cx="9611250" cy="123111"/>
          </a:xfrm>
          <a:prstGeom prst="rect">
            <a:avLst/>
          </a:prstGeom>
        </p:spPr>
        <p:txBody>
          <a:bodyPr vert="horz" wrap="square" lIns="0" tIns="0" rIns="0" bIns="0" rtlCol="0" anchor="ctr">
            <a:spAutoFit/>
          </a:bodyPr>
          <a:lstStyle>
            <a:lvl1pPr algn="l">
              <a:defRPr sz="800">
                <a:solidFill>
                  <a:srgbClr val="646464"/>
                </a:solidFill>
              </a:defRPr>
            </a:lvl1pPr>
          </a:lstStyle>
          <a:p>
            <a:r>
              <a:rPr lang="de-DE" smtClean="0"/>
              <a:t>| Name | Arvato Systems | Client </a:t>
            </a:r>
            <a:endParaRPr lang="de-DE" dirty="0"/>
          </a:p>
        </p:txBody>
      </p:sp>
      <p:sp>
        <p:nvSpPr>
          <p:cNvPr id="6" name="Foliennummernplatzhalter 5"/>
          <p:cNvSpPr>
            <a:spLocks noGrp="1"/>
          </p:cNvSpPr>
          <p:nvPr>
            <p:ph type="sldNum" sz="quarter" idx="4"/>
          </p:nvPr>
        </p:nvSpPr>
        <p:spPr>
          <a:xfrm>
            <a:off x="10825200" y="6659487"/>
            <a:ext cx="719999" cy="123111"/>
          </a:xfrm>
          <a:prstGeom prst="rect">
            <a:avLst/>
          </a:prstGeom>
        </p:spPr>
        <p:txBody>
          <a:bodyPr vert="horz" lIns="0" tIns="0" rIns="0" bIns="0" rtlCol="0" anchor="ctr">
            <a:spAutoFit/>
          </a:bodyPr>
          <a:lstStyle>
            <a:lvl1pPr algn="r">
              <a:defRPr sz="800">
                <a:solidFill>
                  <a:schemeClr val="accent5">
                    <a:lumMod val="50000"/>
                  </a:schemeClr>
                </a:solidFill>
              </a:defRPr>
            </a:lvl1pPr>
          </a:lstStyle>
          <a:p>
            <a:fld id="{A5FE0BE9-2605-47C0-8F30-F383CC1BC3CC}" type="slidenum">
              <a:rPr lang="de-DE" smtClean="0"/>
              <a:pPr/>
              <a:t>‹#›</a:t>
            </a:fld>
            <a:endParaRPr lang="de-DE" dirty="0"/>
          </a:p>
        </p:txBody>
      </p:sp>
      <p:sp>
        <p:nvSpPr>
          <p:cNvPr id="9" name="Titelplatzhalter"/>
          <p:cNvSpPr>
            <a:spLocks noGrp="1"/>
          </p:cNvSpPr>
          <p:nvPr>
            <p:ph type="title"/>
          </p:nvPr>
        </p:nvSpPr>
        <p:spPr>
          <a:xfrm>
            <a:off x="630001" y="129700"/>
            <a:ext cx="9780091" cy="886397"/>
          </a:xfrm>
          <a:prstGeom prst="rect">
            <a:avLst/>
          </a:prstGeom>
        </p:spPr>
        <p:txBody>
          <a:bodyPr vert="horz" wrap="square" lIns="0" tIns="0" rIns="0" bIns="0" rtlCol="0" anchor="ctr" anchorCtr="0">
            <a:spAutoFit/>
          </a:bodyPr>
          <a:lstStyle/>
          <a:p>
            <a:r>
              <a:rPr lang="de-DE" dirty="0" smtClean="0"/>
              <a:t>Titelmasterformat durch </a:t>
            </a:r>
            <a:br>
              <a:rPr lang="de-DE" dirty="0" smtClean="0"/>
            </a:br>
            <a:r>
              <a:rPr lang="de-DE" dirty="0" smtClean="0"/>
              <a:t>Klicken bearbeiten</a:t>
            </a:r>
            <a:endParaRPr lang="de-DE" dirty="0"/>
          </a:p>
        </p:txBody>
      </p:sp>
      <p:pic>
        <p:nvPicPr>
          <p:cNvPr id="8" name="Logo arvato"/>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10476000" y="378000"/>
            <a:ext cx="1071159" cy="446400"/>
          </a:xfrm>
          <a:prstGeom prst="rect">
            <a:avLst/>
          </a:prstGeom>
        </p:spPr>
      </p:pic>
    </p:spTree>
    <p:custDataLst>
      <p:tags r:id="rId15"/>
    </p:custDataLst>
    <p:extLst>
      <p:ext uri="{BB962C8B-B14F-4D97-AF65-F5344CB8AC3E}">
        <p14:creationId xmlns:p14="http://schemas.microsoft.com/office/powerpoint/2010/main" val="2456216962"/>
      </p:ext>
    </p:extLst>
  </p:cSld>
  <p:clrMap bg1="lt1" tx1="dk1" bg2="lt2" tx2="dk2" accent1="accent1" accent2="accent2" accent3="accent3" accent4="accent4" accent5="accent5" accent6="accent6" hlink="hlink" folHlink="folHlink"/>
  <p:sldLayoutIdLst>
    <p:sldLayoutId id="2147493580" r:id="rId1"/>
    <p:sldLayoutId id="2147493565" r:id="rId2"/>
    <p:sldLayoutId id="2147493573" r:id="rId3"/>
    <p:sldLayoutId id="2147493575" r:id="rId4"/>
    <p:sldLayoutId id="2147493563" r:id="rId5"/>
    <p:sldLayoutId id="2147493574" r:id="rId6"/>
    <p:sldLayoutId id="2147493576" r:id="rId7"/>
    <p:sldLayoutId id="2147493567" r:id="rId8"/>
    <p:sldLayoutId id="2147493568" r:id="rId9"/>
    <p:sldLayoutId id="2147493577" r:id="rId10"/>
    <p:sldLayoutId id="2147493579" r:id="rId11"/>
    <p:sldLayoutId id="2147493578" r:id="rId12"/>
    <p:sldLayoutId id="2147493557" r:id="rId13"/>
  </p:sldLayoutIdLst>
  <p:timing>
    <p:tnLst>
      <p:par>
        <p:cTn id="1" dur="indefinite" restart="never" nodeType="tmRoot"/>
      </p:par>
    </p:tnLst>
  </p:timing>
  <p:hf sldNum="0" hdr="0"/>
  <p:txStyles>
    <p:titleStyle>
      <a:lvl1pPr algn="l" defTabSz="806501" rtl="0" eaLnBrk="1" latinLnBrk="0" hangingPunct="1">
        <a:lnSpc>
          <a:spcPct val="90000"/>
        </a:lnSpc>
        <a:spcBef>
          <a:spcPct val="0"/>
        </a:spcBef>
        <a:buNone/>
        <a:defRPr sz="3200" b="0" kern="1200">
          <a:solidFill>
            <a:schemeClr val="accent1"/>
          </a:solidFill>
          <a:latin typeface="+mj-lt"/>
          <a:ea typeface="+mj-ea"/>
          <a:cs typeface="+mj-cs"/>
        </a:defRPr>
      </a:lvl1pPr>
    </p:titleStyle>
    <p:bodyStyle>
      <a:lvl1pPr marL="0" indent="0" algn="l" defTabSz="806501" rtl="0" eaLnBrk="1" latinLnBrk="0" hangingPunct="1">
        <a:spcBef>
          <a:spcPct val="20000"/>
        </a:spcBef>
        <a:buClr>
          <a:schemeClr val="accent1"/>
        </a:buClr>
        <a:buSzPct val="85000"/>
        <a:buFont typeface="Wingdings 3" panose="05040102010807070707" pitchFamily="18" charset="2"/>
        <a:buNone/>
        <a:tabLst/>
        <a:defRPr lang="de-DE" sz="2000" kern="1200" cap="none" baseline="0" dirty="0" smtClean="0">
          <a:solidFill>
            <a:schemeClr val="tx1"/>
          </a:solidFill>
          <a:latin typeface="+mn-lt"/>
          <a:ea typeface="+mn-ea"/>
          <a:cs typeface="+mn-cs"/>
        </a:defRPr>
      </a:lvl1pPr>
      <a:lvl2pPr marL="0" indent="0" algn="l" defTabSz="806501" rtl="0" eaLnBrk="1" latinLnBrk="0" hangingPunct="1">
        <a:spcBef>
          <a:spcPct val="20000"/>
        </a:spcBef>
        <a:buClr>
          <a:schemeClr val="accent1"/>
        </a:buClr>
        <a:buSzPct val="85000"/>
        <a:buFont typeface="Symbol" panose="05050102010706020507" pitchFamily="18" charset="2"/>
        <a:buNone/>
        <a:defRPr lang="de-DE" sz="2000" b="0" kern="1200" cap="all" baseline="0" dirty="0" smtClean="0">
          <a:solidFill>
            <a:schemeClr val="accent1"/>
          </a:solidFill>
          <a:latin typeface="+mn-lt"/>
          <a:ea typeface="+mn-ea"/>
          <a:cs typeface="+mn-cs"/>
        </a:defRPr>
      </a:lvl2pPr>
      <a:lvl3pPr marL="355600" indent="-355600" algn="l" defTabSz="806501" rtl="0" eaLnBrk="1" latinLnBrk="0" hangingPunct="1">
        <a:spcBef>
          <a:spcPct val="20000"/>
        </a:spcBef>
        <a:buClr>
          <a:schemeClr val="accent1"/>
        </a:buClr>
        <a:buSzPct val="85000"/>
        <a:buFont typeface="Wingdings 3" panose="05040102010807070707" pitchFamily="18" charset="2"/>
        <a:buChar char="Ò"/>
        <a:defRPr lang="de-DE" sz="2000" kern="1200" dirty="0" smtClean="0">
          <a:solidFill>
            <a:schemeClr val="tx1"/>
          </a:solidFill>
          <a:latin typeface="+mn-lt"/>
          <a:ea typeface="+mn-ea"/>
          <a:cs typeface="+mn-cs"/>
        </a:defRPr>
      </a:lvl3pPr>
      <a:lvl4pPr marL="538163" indent="-182563" algn="l" defTabSz="806501" rtl="0" eaLnBrk="1" latinLnBrk="0" hangingPunct="1">
        <a:spcBef>
          <a:spcPct val="20000"/>
        </a:spcBef>
        <a:buClr>
          <a:schemeClr val="accent1"/>
        </a:buClr>
        <a:buSzPct val="85000"/>
        <a:buFont typeface="Symbol" panose="05050102010706020507" pitchFamily="18" charset="2"/>
        <a:buChar char="-"/>
        <a:defRPr sz="1800" kern="1200">
          <a:solidFill>
            <a:schemeClr val="tx1"/>
          </a:solidFill>
          <a:latin typeface="+mn-lt"/>
          <a:ea typeface="+mn-ea"/>
          <a:cs typeface="+mn-cs"/>
        </a:defRPr>
      </a:lvl4pPr>
      <a:lvl5pPr marL="720725" indent="-182563" algn="l" defTabSz="806501" rtl="0" eaLnBrk="1" latinLnBrk="0" hangingPunct="1">
        <a:spcBef>
          <a:spcPct val="20000"/>
        </a:spcBef>
        <a:buClr>
          <a:schemeClr val="accent1"/>
        </a:buClr>
        <a:buSzPct val="85000"/>
        <a:buFont typeface="Symbol" panose="05050102010706020507" pitchFamily="18" charset="2"/>
        <a:buChar char="-"/>
        <a:defRPr sz="1600" kern="1200" cap="none" baseline="0">
          <a:solidFill>
            <a:schemeClr val="tx1"/>
          </a:solidFill>
          <a:latin typeface="+mn-lt"/>
          <a:ea typeface="+mn-ea"/>
          <a:cs typeface="+mn-cs"/>
        </a:defRPr>
      </a:lvl5pPr>
      <a:lvl6pPr marL="896938" indent="-177800" algn="l" defTabSz="806501" rtl="0" eaLnBrk="1" latinLnBrk="0" hangingPunct="1">
        <a:spcBef>
          <a:spcPct val="20000"/>
        </a:spcBef>
        <a:buClr>
          <a:schemeClr val="accent1"/>
        </a:buClr>
        <a:buSzPct val="85000"/>
        <a:buFont typeface="Symbol" panose="05050102010706020507" pitchFamily="18" charset="2"/>
        <a:buChar char="-"/>
        <a:defRPr sz="1600" kern="1200">
          <a:solidFill>
            <a:schemeClr val="tx1"/>
          </a:solidFill>
          <a:latin typeface="+mn-lt"/>
          <a:ea typeface="+mn-ea"/>
          <a:cs typeface="+mn-cs"/>
        </a:defRPr>
      </a:lvl6pPr>
      <a:lvl7pPr marL="1074738" indent="-177800" algn="l" defTabSz="806501" rtl="0" eaLnBrk="1" latinLnBrk="0" hangingPunct="1">
        <a:spcBef>
          <a:spcPct val="20000"/>
        </a:spcBef>
        <a:buClr>
          <a:schemeClr val="accent1"/>
        </a:buClr>
        <a:buSzPct val="85000"/>
        <a:buFont typeface="Symbol" panose="05050102010706020507" pitchFamily="18" charset="2"/>
        <a:buChar char="-"/>
        <a:defRPr sz="1600" kern="1200">
          <a:solidFill>
            <a:schemeClr val="tx1"/>
          </a:solidFill>
          <a:latin typeface="+mn-lt"/>
          <a:ea typeface="+mn-ea"/>
          <a:cs typeface="+mn-cs"/>
        </a:defRPr>
      </a:lvl7pPr>
      <a:lvl8pPr marL="1076325" indent="-184150" algn="l" defTabSz="806501" rtl="0" eaLnBrk="1" latinLnBrk="0" hangingPunct="1">
        <a:spcBef>
          <a:spcPct val="20000"/>
        </a:spcBef>
        <a:buClr>
          <a:schemeClr val="accent1"/>
        </a:buClr>
        <a:buFont typeface="Symbol" panose="05050102010706020507" pitchFamily="18" charset="2"/>
        <a:buChar char="-"/>
        <a:defRPr sz="1600" kern="1200">
          <a:solidFill>
            <a:schemeClr val="tx1"/>
          </a:solidFill>
          <a:latin typeface="+mn-lt"/>
          <a:ea typeface="+mn-ea"/>
          <a:cs typeface="+mn-cs"/>
        </a:defRPr>
      </a:lvl8pPr>
      <a:lvl9pPr marL="1076325" indent="-184150" algn="l" defTabSz="806501" rtl="0" eaLnBrk="1" latinLnBrk="0" hangingPunct="1">
        <a:spcBef>
          <a:spcPct val="20000"/>
        </a:spcBef>
        <a:buClr>
          <a:schemeClr val="accent1"/>
        </a:buClr>
        <a:buFont typeface="Symbol" panose="05050102010706020507" pitchFamily="18" charset="2"/>
        <a:buChar char="-"/>
        <a:defRPr sz="1600" kern="1200" baseline="0">
          <a:solidFill>
            <a:schemeClr val="tx1"/>
          </a:solidFill>
          <a:latin typeface="+mn-lt"/>
          <a:ea typeface="+mn-ea"/>
          <a:cs typeface="+mn-cs"/>
        </a:defRPr>
      </a:lvl9pPr>
    </p:bodyStyle>
    <p:otherStyle>
      <a:defPPr>
        <a:defRPr lang="de-DE"/>
      </a:defPPr>
      <a:lvl1pPr marL="0" algn="l" defTabSz="806501" rtl="0" eaLnBrk="1" latinLnBrk="0" hangingPunct="1">
        <a:defRPr sz="1600" kern="1200">
          <a:solidFill>
            <a:schemeClr val="tx1"/>
          </a:solidFill>
          <a:latin typeface="+mn-lt"/>
          <a:ea typeface="+mn-ea"/>
          <a:cs typeface="+mn-cs"/>
        </a:defRPr>
      </a:lvl1pPr>
      <a:lvl2pPr marL="403250" algn="l" defTabSz="806501" rtl="0" eaLnBrk="1" latinLnBrk="0" hangingPunct="1">
        <a:defRPr sz="1600" kern="1200">
          <a:solidFill>
            <a:schemeClr val="tx1"/>
          </a:solidFill>
          <a:latin typeface="+mn-lt"/>
          <a:ea typeface="+mn-ea"/>
          <a:cs typeface="+mn-cs"/>
        </a:defRPr>
      </a:lvl2pPr>
      <a:lvl3pPr marL="806501" algn="l" defTabSz="806501" rtl="0" eaLnBrk="1" latinLnBrk="0" hangingPunct="1">
        <a:defRPr sz="1600" kern="1200">
          <a:solidFill>
            <a:schemeClr val="tx1"/>
          </a:solidFill>
          <a:latin typeface="+mn-lt"/>
          <a:ea typeface="+mn-ea"/>
          <a:cs typeface="+mn-cs"/>
        </a:defRPr>
      </a:lvl3pPr>
      <a:lvl4pPr marL="1209751" algn="l" defTabSz="806501" rtl="0" eaLnBrk="1" latinLnBrk="0" hangingPunct="1">
        <a:defRPr sz="1600" kern="1200">
          <a:solidFill>
            <a:schemeClr val="tx1"/>
          </a:solidFill>
          <a:latin typeface="+mn-lt"/>
          <a:ea typeface="+mn-ea"/>
          <a:cs typeface="+mn-cs"/>
        </a:defRPr>
      </a:lvl4pPr>
      <a:lvl5pPr marL="1613002" algn="l" defTabSz="806501" rtl="0" eaLnBrk="1" latinLnBrk="0" hangingPunct="1">
        <a:defRPr sz="1600" kern="1200">
          <a:solidFill>
            <a:schemeClr val="tx1"/>
          </a:solidFill>
          <a:latin typeface="+mn-lt"/>
          <a:ea typeface="+mn-ea"/>
          <a:cs typeface="+mn-cs"/>
        </a:defRPr>
      </a:lvl5pPr>
      <a:lvl6pPr marL="2016252" algn="l" defTabSz="806501" rtl="0" eaLnBrk="1" latinLnBrk="0" hangingPunct="1">
        <a:defRPr sz="1600" kern="1200">
          <a:solidFill>
            <a:schemeClr val="tx1"/>
          </a:solidFill>
          <a:latin typeface="+mn-lt"/>
          <a:ea typeface="+mn-ea"/>
          <a:cs typeface="+mn-cs"/>
        </a:defRPr>
      </a:lvl6pPr>
      <a:lvl7pPr marL="2419502" algn="l" defTabSz="806501" rtl="0" eaLnBrk="1" latinLnBrk="0" hangingPunct="1">
        <a:defRPr sz="1600" kern="1200">
          <a:solidFill>
            <a:schemeClr val="tx1"/>
          </a:solidFill>
          <a:latin typeface="+mn-lt"/>
          <a:ea typeface="+mn-ea"/>
          <a:cs typeface="+mn-cs"/>
        </a:defRPr>
      </a:lvl7pPr>
      <a:lvl8pPr marL="2822753" algn="l" defTabSz="806501" rtl="0" eaLnBrk="1" latinLnBrk="0" hangingPunct="1">
        <a:defRPr sz="1600" kern="1200">
          <a:solidFill>
            <a:schemeClr val="tx1"/>
          </a:solidFill>
          <a:latin typeface="+mn-lt"/>
          <a:ea typeface="+mn-ea"/>
          <a:cs typeface="+mn-cs"/>
        </a:defRPr>
      </a:lvl8pPr>
      <a:lvl9pPr marL="3226003" algn="l" defTabSz="806501" rtl="0" eaLnBrk="1" latinLnBrk="0" hangingPunct="1">
        <a:defRPr sz="1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640" userDrawn="1">
          <p15:clr>
            <a:srgbClr val="F26B43"/>
          </p15:clr>
        </p15:guide>
        <p15:guide id="2" pos="158" userDrawn="1">
          <p15:clr>
            <a:srgbClr val="F26B43"/>
          </p15:clr>
        </p15:guide>
        <p15:guide id="3" pos="396" userDrawn="1">
          <p15:clr>
            <a:srgbClr val="F26B43"/>
          </p15:clr>
        </p15:guide>
        <p15:guide id="4" pos="3720" userDrawn="1">
          <p15:clr>
            <a:srgbClr val="F26B43"/>
          </p15:clr>
        </p15:guide>
        <p15:guide id="5" pos="3948" userDrawn="1">
          <p15:clr>
            <a:srgbClr val="F26B43"/>
          </p15:clr>
        </p15:guide>
        <p15:guide id="6" pos="4611" userDrawn="1">
          <p15:clr>
            <a:srgbClr val="F26B43"/>
          </p15:clr>
        </p15:guide>
        <p15:guide id="7" pos="5315" userDrawn="1">
          <p15:clr>
            <a:srgbClr val="F26B43"/>
          </p15:clr>
        </p15:guide>
        <p15:guide id="8" pos="7283" userDrawn="1">
          <p15:clr>
            <a:srgbClr val="F26B43"/>
          </p15:clr>
        </p15:guide>
        <p15:guide id="9" pos="7524" userDrawn="1">
          <p15:clr>
            <a:srgbClr val="F26B43"/>
          </p15:clr>
        </p15:guide>
        <p15:guide id="10" orient="horz" pos="792" userDrawn="1">
          <p15:clr>
            <a:srgbClr val="F26B43"/>
          </p15:clr>
        </p15:guide>
        <p15:guide id="11" orient="horz" pos="1400" userDrawn="1">
          <p15:clr>
            <a:srgbClr val="F26B43"/>
          </p15:clr>
        </p15:guide>
        <p15:guide id="12" orient="horz" pos="3883" userDrawn="1">
          <p15:clr>
            <a:srgbClr val="F26B43"/>
          </p15:clr>
        </p15:guide>
        <p15:guide id="13" orient="horz" pos="41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mailto:endry.anwar@bertelsmann.de" TargetMode="External"/><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hyperlink" Target="http://www.arvato.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Bildplatzhalter 5"/>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255161" y="1017588"/>
            <a:ext cx="11682827" cy="5580000"/>
          </a:xfrm>
        </p:spPr>
      </p:pic>
      <p:sp>
        <p:nvSpPr>
          <p:cNvPr id="15" name="Titel 14"/>
          <p:cNvSpPr>
            <a:spLocks noGrp="1"/>
          </p:cNvSpPr>
          <p:nvPr>
            <p:ph type="ctrTitle"/>
          </p:nvPr>
        </p:nvSpPr>
        <p:spPr/>
        <p:txBody>
          <a:bodyPr/>
          <a:lstStyle/>
          <a:p>
            <a:r>
              <a:rPr lang="en-US" noProof="0" dirty="0" smtClean="0"/>
              <a:t>Securely </a:t>
            </a:r>
            <a:r>
              <a:rPr lang="en-US" noProof="0" dirty="0"/>
              <a:t>A</a:t>
            </a:r>
            <a:r>
              <a:rPr lang="en-US" noProof="0" dirty="0" smtClean="0"/>
              <a:t>ccess Secrets within Azure Key Vault</a:t>
            </a:r>
            <a:endParaRPr lang="en-US" noProof="0" dirty="0"/>
          </a:p>
        </p:txBody>
      </p:sp>
      <p:sp>
        <p:nvSpPr>
          <p:cNvPr id="16" name="Untertitel 15"/>
          <p:cNvSpPr>
            <a:spLocks noGrp="1"/>
          </p:cNvSpPr>
          <p:nvPr>
            <p:ph type="subTitle" idx="1"/>
          </p:nvPr>
        </p:nvSpPr>
        <p:spPr/>
        <p:txBody>
          <a:bodyPr/>
          <a:lstStyle/>
          <a:p>
            <a:r>
              <a:rPr lang="en-US" noProof="0" dirty="0" smtClean="0"/>
              <a:t>Three approaches to retrieve secrets securely in Key Vault</a:t>
            </a:r>
            <a:endParaRPr lang="en-US" noProof="0" dirty="0"/>
          </a:p>
        </p:txBody>
      </p:sp>
      <p:sp>
        <p:nvSpPr>
          <p:cNvPr id="10" name="Textplatzhalter 2"/>
          <p:cNvSpPr>
            <a:spLocks noGrp="1"/>
          </p:cNvSpPr>
          <p:nvPr>
            <p:ph type="body" sz="quarter" idx="14"/>
          </p:nvPr>
        </p:nvSpPr>
        <p:spPr>
          <a:xfrm>
            <a:off x="8415466" y="6287925"/>
            <a:ext cx="3525709" cy="307777"/>
          </a:xfrm>
        </p:spPr>
        <p:txBody>
          <a:bodyPr/>
          <a:lstStyle/>
          <a:p>
            <a:r>
              <a:rPr lang="en-US" noProof="0" dirty="0" smtClean="0"/>
              <a:t>Kuala Lumpur, 20 November 2017</a:t>
            </a:r>
            <a:endParaRPr lang="en-US" noProof="0" dirty="0"/>
          </a:p>
        </p:txBody>
      </p:sp>
    </p:spTree>
    <p:extLst>
      <p:ext uri="{BB962C8B-B14F-4D97-AF65-F5344CB8AC3E}">
        <p14:creationId xmlns:p14="http://schemas.microsoft.com/office/powerpoint/2010/main" val="3589287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8DC5F-BE50-418E-B541-A41F452E432A}" type="datetime1">
              <a:rPr lang="en-US" smtClean="0"/>
              <a:t>11/20/2017</a:t>
            </a:fld>
            <a:endParaRPr lang="de-DE" dirty="0"/>
          </a:p>
        </p:txBody>
      </p:sp>
      <p:sp>
        <p:nvSpPr>
          <p:cNvPr id="5" name="Title 4"/>
          <p:cNvSpPr>
            <a:spLocks noGrp="1"/>
          </p:cNvSpPr>
          <p:nvPr>
            <p:ph type="title"/>
          </p:nvPr>
        </p:nvSpPr>
        <p:spPr>
          <a:xfrm>
            <a:off x="630001" y="351299"/>
            <a:ext cx="9780091" cy="443198"/>
          </a:xfrm>
        </p:spPr>
        <p:txBody>
          <a:bodyPr/>
          <a:lstStyle/>
          <a:p>
            <a:r>
              <a:rPr lang="en-US" noProof="0" dirty="0" smtClean="0"/>
              <a:t>#3 – Azure Managed Service Identity</a:t>
            </a:r>
            <a:endParaRPr lang="en-US" noProof="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1268" y="1638300"/>
            <a:ext cx="5556694" cy="469741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9504" y="4844038"/>
            <a:ext cx="942975" cy="962025"/>
          </a:xfrm>
          <a:prstGeom prst="rect">
            <a:avLst/>
          </a:prstGeom>
        </p:spPr>
      </p:pic>
      <p:sp>
        <p:nvSpPr>
          <p:cNvPr id="8" name="TextBox 7"/>
          <p:cNvSpPr txBox="1"/>
          <p:nvPr/>
        </p:nvSpPr>
        <p:spPr>
          <a:xfrm>
            <a:off x="1574798" y="5840047"/>
            <a:ext cx="752385" cy="215444"/>
          </a:xfrm>
          <a:prstGeom prst="rect">
            <a:avLst/>
          </a:prstGeom>
          <a:noFill/>
          <a:ln w="3175">
            <a:noFill/>
          </a:ln>
        </p:spPr>
        <p:txBody>
          <a:bodyPr wrap="none" lIns="0" tIns="0" rIns="0" bIns="0" rtlCol="0">
            <a:spAutoFit/>
          </a:bodyPr>
          <a:lstStyle/>
          <a:p>
            <a:pPr>
              <a:buClr>
                <a:schemeClr val="accent1"/>
              </a:buClr>
              <a:buSzPct val="85000"/>
            </a:pPr>
            <a:r>
              <a:rPr lang="en-US" sz="1400" dirty="0" smtClean="0"/>
              <a:t>Developer</a:t>
            </a:r>
            <a:endParaRPr lang="en-US" sz="1600" dirty="0" smtClean="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9504" y="2294684"/>
            <a:ext cx="942975" cy="962025"/>
          </a:xfrm>
          <a:prstGeom prst="rect">
            <a:avLst/>
          </a:prstGeom>
        </p:spPr>
      </p:pic>
      <p:sp>
        <p:nvSpPr>
          <p:cNvPr id="10" name="TextBox 9"/>
          <p:cNvSpPr txBox="1"/>
          <p:nvPr/>
        </p:nvSpPr>
        <p:spPr>
          <a:xfrm>
            <a:off x="1446558" y="3290693"/>
            <a:ext cx="1008866" cy="215444"/>
          </a:xfrm>
          <a:prstGeom prst="rect">
            <a:avLst/>
          </a:prstGeom>
          <a:noFill/>
          <a:ln w="3175">
            <a:noFill/>
          </a:ln>
        </p:spPr>
        <p:txBody>
          <a:bodyPr wrap="none" lIns="0" tIns="0" rIns="0" bIns="0" rtlCol="0">
            <a:spAutoFit/>
          </a:bodyPr>
          <a:lstStyle/>
          <a:p>
            <a:pPr>
              <a:buClr>
                <a:schemeClr val="accent1"/>
              </a:buClr>
              <a:buSzPct val="85000"/>
            </a:pPr>
            <a:r>
              <a:rPr lang="en-US" sz="1400" dirty="0" smtClean="0"/>
              <a:t>Administrator</a:t>
            </a:r>
            <a:endParaRPr lang="en-US" sz="1600" dirty="0" smtClean="0"/>
          </a:p>
        </p:txBody>
      </p:sp>
      <p:sp>
        <p:nvSpPr>
          <p:cNvPr id="15" name="TextBox 14"/>
          <p:cNvSpPr txBox="1"/>
          <p:nvPr/>
        </p:nvSpPr>
        <p:spPr>
          <a:xfrm>
            <a:off x="2781891" y="1374644"/>
            <a:ext cx="2459391" cy="184666"/>
          </a:xfrm>
          <a:prstGeom prst="rect">
            <a:avLst/>
          </a:prstGeom>
          <a:noFill/>
          <a:ln w="3175">
            <a:noFill/>
          </a:ln>
        </p:spPr>
        <p:txBody>
          <a:bodyPr wrap="none" lIns="0" tIns="0" rIns="0" bIns="0" rtlCol="0">
            <a:spAutoFit/>
          </a:bodyPr>
          <a:lstStyle/>
          <a:p>
            <a:pPr algn="ctr">
              <a:buClr>
                <a:schemeClr val="accent1"/>
              </a:buClr>
              <a:buSzPct val="85000"/>
            </a:pPr>
            <a:r>
              <a:rPr lang="en-US" sz="1200" dirty="0" smtClean="0"/>
              <a:t>Configure Access Policies for VM(s) MSI</a:t>
            </a:r>
          </a:p>
        </p:txBody>
      </p:sp>
      <p:cxnSp>
        <p:nvCxnSpPr>
          <p:cNvPr id="18" name="Straight Arrow Connector 17"/>
          <p:cNvCxnSpPr/>
          <p:nvPr/>
        </p:nvCxnSpPr>
        <p:spPr>
          <a:xfrm flipV="1">
            <a:off x="2422479" y="3816832"/>
            <a:ext cx="3134835" cy="1260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875448" y="4221669"/>
            <a:ext cx="1031500" cy="369332"/>
          </a:xfrm>
          <a:prstGeom prst="rect">
            <a:avLst/>
          </a:prstGeom>
          <a:noFill/>
          <a:ln w="3175">
            <a:noFill/>
          </a:ln>
        </p:spPr>
        <p:txBody>
          <a:bodyPr wrap="none" lIns="0" tIns="0" rIns="0" bIns="0" rtlCol="0">
            <a:spAutoFit/>
          </a:bodyPr>
          <a:lstStyle/>
          <a:p>
            <a:pPr algn="ctr">
              <a:buClr>
                <a:schemeClr val="accent1"/>
              </a:buClr>
              <a:buSzPct val="85000"/>
            </a:pPr>
            <a:r>
              <a:rPr lang="en-US" sz="1200" dirty="0" smtClean="0"/>
              <a:t>Deploying VM(s)</a:t>
            </a:r>
          </a:p>
          <a:p>
            <a:pPr algn="ctr">
              <a:buClr>
                <a:schemeClr val="accent1"/>
              </a:buClr>
              <a:buSzPct val="85000"/>
            </a:pPr>
            <a:r>
              <a:rPr lang="en-US" sz="1200" dirty="0" smtClean="0"/>
              <a:t>with MSI</a:t>
            </a:r>
          </a:p>
        </p:txBody>
      </p:sp>
      <p:cxnSp>
        <p:nvCxnSpPr>
          <p:cNvPr id="20" name="Straight Arrow Connector 19"/>
          <p:cNvCxnSpPr/>
          <p:nvPr/>
        </p:nvCxnSpPr>
        <p:spPr>
          <a:xfrm flipH="1" flipV="1">
            <a:off x="7533339" y="3112350"/>
            <a:ext cx="1317" cy="1320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7998484" y="3225811"/>
            <a:ext cx="1235812" cy="1759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8081010" y="5448035"/>
            <a:ext cx="12278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649461" y="3506137"/>
            <a:ext cx="821379" cy="369332"/>
          </a:xfrm>
          <a:prstGeom prst="rect">
            <a:avLst/>
          </a:prstGeom>
          <a:noFill/>
          <a:ln w="3175">
            <a:noFill/>
          </a:ln>
        </p:spPr>
        <p:txBody>
          <a:bodyPr wrap="none" lIns="0" tIns="0" rIns="0" bIns="0" rtlCol="0">
            <a:spAutoFit/>
          </a:bodyPr>
          <a:lstStyle/>
          <a:p>
            <a:pPr algn="ctr">
              <a:buClr>
                <a:schemeClr val="accent1"/>
              </a:buClr>
              <a:buSzPct val="85000"/>
            </a:pPr>
            <a:r>
              <a:rPr lang="en-US" sz="1200" dirty="0" smtClean="0"/>
              <a:t>Acquire</a:t>
            </a:r>
          </a:p>
          <a:p>
            <a:pPr algn="ctr">
              <a:buClr>
                <a:schemeClr val="accent1"/>
              </a:buClr>
              <a:buSzPct val="85000"/>
            </a:pPr>
            <a:r>
              <a:rPr lang="en-US" sz="1200" dirty="0" smtClean="0"/>
              <a:t>Access Token</a:t>
            </a:r>
          </a:p>
        </p:txBody>
      </p:sp>
      <p:sp>
        <p:nvSpPr>
          <p:cNvPr id="24" name="TextBox 23"/>
          <p:cNvSpPr txBox="1"/>
          <p:nvPr/>
        </p:nvSpPr>
        <p:spPr>
          <a:xfrm>
            <a:off x="8576639" y="3888720"/>
            <a:ext cx="1112485" cy="369332"/>
          </a:xfrm>
          <a:prstGeom prst="rect">
            <a:avLst/>
          </a:prstGeom>
          <a:noFill/>
          <a:ln w="3175">
            <a:noFill/>
          </a:ln>
        </p:spPr>
        <p:txBody>
          <a:bodyPr wrap="none" lIns="0" tIns="0" rIns="0" bIns="0" rtlCol="0">
            <a:spAutoFit/>
          </a:bodyPr>
          <a:lstStyle/>
          <a:p>
            <a:pPr algn="ctr">
              <a:buClr>
                <a:schemeClr val="accent1"/>
              </a:buClr>
              <a:buSzPct val="85000"/>
            </a:pPr>
            <a:r>
              <a:rPr lang="en-US" sz="1200" dirty="0" smtClean="0"/>
              <a:t>Acquire</a:t>
            </a:r>
          </a:p>
          <a:p>
            <a:pPr algn="ctr">
              <a:buClr>
                <a:schemeClr val="accent1"/>
              </a:buClr>
              <a:buSzPct val="85000"/>
            </a:pPr>
            <a:r>
              <a:rPr lang="en-US" sz="1200" dirty="0" smtClean="0"/>
              <a:t>Connection String</a:t>
            </a:r>
          </a:p>
        </p:txBody>
      </p:sp>
      <p:sp>
        <p:nvSpPr>
          <p:cNvPr id="25" name="TextBox 24"/>
          <p:cNvSpPr txBox="1"/>
          <p:nvPr/>
        </p:nvSpPr>
        <p:spPr>
          <a:xfrm>
            <a:off x="8305638" y="5232717"/>
            <a:ext cx="958532" cy="184666"/>
          </a:xfrm>
          <a:prstGeom prst="rect">
            <a:avLst/>
          </a:prstGeom>
          <a:noFill/>
          <a:ln w="3175">
            <a:noFill/>
          </a:ln>
        </p:spPr>
        <p:txBody>
          <a:bodyPr wrap="none" lIns="0" tIns="0" rIns="0" bIns="0" rtlCol="0">
            <a:spAutoFit/>
          </a:bodyPr>
          <a:lstStyle/>
          <a:p>
            <a:pPr algn="ctr">
              <a:buClr>
                <a:schemeClr val="accent1"/>
              </a:buClr>
              <a:buSzPct val="85000"/>
            </a:pPr>
            <a:r>
              <a:rPr lang="en-US" sz="1200" dirty="0" smtClean="0"/>
              <a:t>App Connected</a:t>
            </a:r>
          </a:p>
        </p:txBody>
      </p:sp>
      <p:sp>
        <p:nvSpPr>
          <p:cNvPr id="30" name="Rectangle 29"/>
          <p:cNvSpPr/>
          <p:nvPr/>
        </p:nvSpPr>
        <p:spPr>
          <a:xfrm>
            <a:off x="9054762" y="1806989"/>
            <a:ext cx="1060233" cy="1278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endParaRPr lang="en-US" sz="2000" dirty="0" err="1" smtClean="0"/>
          </a:p>
        </p:txBody>
      </p:sp>
      <p:cxnSp>
        <p:nvCxnSpPr>
          <p:cNvPr id="34" name="Elbow Connector 33"/>
          <p:cNvCxnSpPr>
            <a:stCxn id="9" idx="0"/>
            <a:endCxn id="30" idx="0"/>
          </p:cNvCxnSpPr>
          <p:nvPr/>
        </p:nvCxnSpPr>
        <p:spPr>
          <a:xfrm rot="5400000" flipH="1" flipV="1">
            <a:off x="5524088" y="-1766106"/>
            <a:ext cx="487695" cy="7633887"/>
          </a:xfrm>
          <a:prstGeom prst="bentConnector3">
            <a:avLst>
              <a:gd name="adj1" fmla="val 200444"/>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50" name="Picture 2" descr="http://www.cloudmonix.com/wp-content/uploads/2017/03/Azure-VM-Scale-Set-_COLO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1888" y="4985542"/>
            <a:ext cx="900113" cy="900113"/>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p:cNvSpPr txBox="1"/>
          <p:nvPr/>
        </p:nvSpPr>
        <p:spPr>
          <a:xfrm>
            <a:off x="7038214" y="6108381"/>
            <a:ext cx="953787" cy="153888"/>
          </a:xfrm>
          <a:prstGeom prst="rect">
            <a:avLst/>
          </a:prstGeom>
          <a:noFill/>
          <a:ln w="3175">
            <a:noFill/>
          </a:ln>
        </p:spPr>
        <p:txBody>
          <a:bodyPr wrap="none" lIns="0" tIns="0" rIns="0" bIns="0" rtlCol="0">
            <a:spAutoFit/>
          </a:bodyPr>
          <a:lstStyle/>
          <a:p>
            <a:pPr algn="ctr">
              <a:buClr>
                <a:schemeClr val="accent1"/>
              </a:buClr>
              <a:buSzPct val="85000"/>
            </a:pPr>
            <a:r>
              <a:rPr lang="en-US" sz="1000" dirty="0" smtClean="0"/>
              <a:t>Virtual Machine(s)</a:t>
            </a:r>
          </a:p>
        </p:txBody>
      </p:sp>
      <p:cxnSp>
        <p:nvCxnSpPr>
          <p:cNvPr id="50" name="Straight Arrow Connector 49"/>
          <p:cNvCxnSpPr/>
          <p:nvPr/>
        </p:nvCxnSpPr>
        <p:spPr>
          <a:xfrm flipV="1">
            <a:off x="2422479" y="5305994"/>
            <a:ext cx="4321956" cy="6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367308" y="5346372"/>
            <a:ext cx="1171795" cy="184666"/>
          </a:xfrm>
          <a:prstGeom prst="rect">
            <a:avLst/>
          </a:prstGeom>
          <a:noFill/>
          <a:ln w="3175">
            <a:noFill/>
          </a:ln>
        </p:spPr>
        <p:txBody>
          <a:bodyPr wrap="none" lIns="0" tIns="0" rIns="0" bIns="0" rtlCol="0">
            <a:spAutoFit/>
          </a:bodyPr>
          <a:lstStyle/>
          <a:p>
            <a:pPr algn="ctr">
              <a:buClr>
                <a:schemeClr val="accent1"/>
              </a:buClr>
              <a:buSzPct val="85000"/>
            </a:pPr>
            <a:r>
              <a:rPr lang="en-US" sz="1200" dirty="0" smtClean="0"/>
              <a:t>Deploying App XYZ</a:t>
            </a:r>
          </a:p>
        </p:txBody>
      </p:sp>
      <p:sp>
        <p:nvSpPr>
          <p:cNvPr id="17" name="Rectangle 16"/>
          <p:cNvSpPr/>
          <p:nvPr/>
        </p:nvSpPr>
        <p:spPr>
          <a:xfrm>
            <a:off x="6840379" y="4199246"/>
            <a:ext cx="1386163" cy="1839398"/>
          </a:xfrm>
          <a:prstGeom prst="rect">
            <a:avLst/>
          </a:prstGeom>
          <a:noFill/>
          <a:ln>
            <a:solidFill>
              <a:schemeClr val="accent1">
                <a:shade val="95000"/>
                <a:satMod val="10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endParaRPr lang="en-US" sz="2000" dirty="0" err="1" smtClean="0"/>
          </a:p>
        </p:txBody>
      </p:sp>
      <p:sp>
        <p:nvSpPr>
          <p:cNvPr id="29" name="Rectangle 28"/>
          <p:cNvSpPr/>
          <p:nvPr/>
        </p:nvSpPr>
        <p:spPr>
          <a:xfrm>
            <a:off x="7053939" y="4511710"/>
            <a:ext cx="944545" cy="332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r>
              <a:rPr lang="en-US" sz="1000" dirty="0" smtClean="0"/>
              <a:t>MSI VM Extension(s)</a:t>
            </a:r>
          </a:p>
        </p:txBody>
      </p:sp>
      <p:sp>
        <p:nvSpPr>
          <p:cNvPr id="46" name="Fußzeilenplatzhalter 3"/>
          <p:cNvSpPr>
            <a:spLocks noGrp="1"/>
          </p:cNvSpPr>
          <p:nvPr>
            <p:ph type="ftr" sz="quarter" idx="11"/>
          </p:nvPr>
        </p:nvSpPr>
        <p:spPr>
          <a:xfrm>
            <a:off x="1152000" y="6659487"/>
            <a:ext cx="9611250" cy="123111"/>
          </a:xfrm>
        </p:spPr>
        <p:txBody>
          <a:bodyPr/>
          <a:lstStyle/>
          <a:p>
            <a:r>
              <a:rPr lang="en-US" dirty="0" smtClean="0"/>
              <a:t>| Hendry Anwar | Arvato Systems</a:t>
            </a:r>
            <a:endParaRPr lang="en-US" dirty="0"/>
          </a:p>
        </p:txBody>
      </p:sp>
    </p:spTree>
    <p:extLst>
      <p:ext uri="{BB962C8B-B14F-4D97-AF65-F5344CB8AC3E}">
        <p14:creationId xmlns:p14="http://schemas.microsoft.com/office/powerpoint/2010/main" val="217056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fade">
                                      <p:cBhvr>
                                        <p:cTn id="18" dur="500"/>
                                        <p:tgtEl>
                                          <p:spTgt spid="4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500"/>
                                        <p:tgtEl>
                                          <p:spTgt spid="5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fade">
                                      <p:cBhvr>
                                        <p:cTn id="40" dur="500"/>
                                        <p:tgtEl>
                                          <p:spTgt spid="5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childTnLst>
                                </p:cTn>
                              </p:par>
                              <p:par>
                                <p:cTn id="54" presetID="10" presetClass="entr" presetSubtype="0" fill="hold"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P spid="23" grpId="0"/>
      <p:bldP spid="24" grpId="0"/>
      <p:bldP spid="25" grpId="0"/>
      <p:bldP spid="49" grpId="0"/>
      <p:bldP spid="51" grpId="0"/>
      <p:bldP spid="17" grpId="0" animBg="1"/>
      <p:bldP spid="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8DC5F-BE50-418E-B541-A41F452E432A}" type="datetime1">
              <a:rPr lang="en-US" smtClean="0"/>
              <a:t>11/20/2017</a:t>
            </a:fld>
            <a:endParaRPr lang="de-DE" dirty="0"/>
          </a:p>
        </p:txBody>
      </p:sp>
      <p:sp>
        <p:nvSpPr>
          <p:cNvPr id="5" name="Title 4"/>
          <p:cNvSpPr>
            <a:spLocks noGrp="1"/>
          </p:cNvSpPr>
          <p:nvPr>
            <p:ph type="title"/>
          </p:nvPr>
        </p:nvSpPr>
        <p:spPr>
          <a:xfrm>
            <a:off x="630001" y="351299"/>
            <a:ext cx="9780091" cy="443198"/>
          </a:xfrm>
        </p:spPr>
        <p:txBody>
          <a:bodyPr/>
          <a:lstStyle/>
          <a:p>
            <a:r>
              <a:rPr lang="en-US" noProof="0" dirty="0" smtClean="0"/>
              <a:t>Managed Service Identity – How does it work?</a:t>
            </a:r>
            <a:endParaRPr lang="en-US" noProof="0" dirty="0"/>
          </a:p>
        </p:txBody>
      </p:sp>
      <p:sp>
        <p:nvSpPr>
          <p:cNvPr id="6" name="Rectangle 5"/>
          <p:cNvSpPr/>
          <p:nvPr/>
        </p:nvSpPr>
        <p:spPr>
          <a:xfrm>
            <a:off x="1812400" y="2827529"/>
            <a:ext cx="1408320" cy="20350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r>
              <a:rPr lang="en-US" sz="2000" dirty="0" smtClean="0"/>
              <a:t>Azure Resource Manager</a:t>
            </a:r>
          </a:p>
        </p:txBody>
      </p:sp>
      <p:sp>
        <p:nvSpPr>
          <p:cNvPr id="7" name="Isosceles Triangle 6"/>
          <p:cNvSpPr/>
          <p:nvPr/>
        </p:nvSpPr>
        <p:spPr>
          <a:xfrm>
            <a:off x="4673600" y="1138016"/>
            <a:ext cx="2851150" cy="2168767"/>
          </a:xfrm>
          <a:prstGeom prst="triangle">
            <a:avLst/>
          </a:prstGeom>
          <a:no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endParaRPr lang="en-US" sz="2000" dirty="0" err="1" smtClean="0"/>
          </a:p>
        </p:txBody>
      </p:sp>
      <p:sp>
        <p:nvSpPr>
          <p:cNvPr id="8" name="Rectangle 7"/>
          <p:cNvSpPr/>
          <p:nvPr/>
        </p:nvSpPr>
        <p:spPr>
          <a:xfrm>
            <a:off x="4541520" y="3628926"/>
            <a:ext cx="3119120" cy="2751554"/>
          </a:xfrm>
          <a:prstGeom prst="rect">
            <a:avLst/>
          </a:prstGeom>
          <a:no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endParaRPr lang="en-US" sz="2000" dirty="0" err="1" smtClean="0"/>
          </a:p>
        </p:txBody>
      </p:sp>
      <p:sp>
        <p:nvSpPr>
          <p:cNvPr id="9" name="Rectangle 8"/>
          <p:cNvSpPr/>
          <p:nvPr/>
        </p:nvSpPr>
        <p:spPr>
          <a:xfrm>
            <a:off x="8974446" y="3101969"/>
            <a:ext cx="2407920" cy="12597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r>
              <a:rPr lang="en-US" sz="2000" dirty="0" smtClean="0"/>
              <a:t>Service that Supports Azure AD Authentication</a:t>
            </a:r>
          </a:p>
        </p:txBody>
      </p:sp>
      <p:sp>
        <p:nvSpPr>
          <p:cNvPr id="10" name="Oval 9"/>
          <p:cNvSpPr/>
          <p:nvPr/>
        </p:nvSpPr>
        <p:spPr>
          <a:xfrm>
            <a:off x="5633737" y="1549185"/>
            <a:ext cx="927690" cy="8813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endParaRPr lang="en-US" sz="800" dirty="0" smtClean="0"/>
          </a:p>
        </p:txBody>
      </p:sp>
      <p:sp>
        <p:nvSpPr>
          <p:cNvPr id="11" name="TextBox 10"/>
          <p:cNvSpPr txBox="1"/>
          <p:nvPr/>
        </p:nvSpPr>
        <p:spPr>
          <a:xfrm>
            <a:off x="5234045" y="2933263"/>
            <a:ext cx="1727076"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Azure AD Tenant</a:t>
            </a:r>
          </a:p>
        </p:txBody>
      </p:sp>
      <p:sp>
        <p:nvSpPr>
          <p:cNvPr id="12" name="TextBox 11"/>
          <p:cNvSpPr txBox="1"/>
          <p:nvPr/>
        </p:nvSpPr>
        <p:spPr>
          <a:xfrm>
            <a:off x="5586962" y="3691153"/>
            <a:ext cx="1021242" cy="307777"/>
          </a:xfrm>
          <a:prstGeom prst="rect">
            <a:avLst/>
          </a:prstGeom>
          <a:noFill/>
          <a:ln w="3175">
            <a:noFill/>
          </a:ln>
        </p:spPr>
        <p:txBody>
          <a:bodyPr wrap="none" lIns="0" tIns="0" rIns="0" bIns="0" rtlCol="0">
            <a:spAutoFit/>
          </a:bodyPr>
          <a:lstStyle/>
          <a:p>
            <a:pPr>
              <a:buClr>
                <a:schemeClr val="accent1"/>
              </a:buClr>
              <a:buSzPct val="85000"/>
            </a:pPr>
            <a:r>
              <a:rPr lang="en-US" sz="2000" dirty="0" smtClean="0"/>
              <a:t>Azure VM</a:t>
            </a:r>
          </a:p>
        </p:txBody>
      </p:sp>
      <p:sp>
        <p:nvSpPr>
          <p:cNvPr id="13" name="Rectangle 12"/>
          <p:cNvSpPr/>
          <p:nvPr/>
        </p:nvSpPr>
        <p:spPr>
          <a:xfrm>
            <a:off x="4874886" y="4036641"/>
            <a:ext cx="2445394" cy="8939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r>
              <a:rPr lang="en-US" sz="2000" dirty="0" smtClean="0"/>
              <a:t>Your App</a:t>
            </a:r>
          </a:p>
        </p:txBody>
      </p:sp>
      <p:sp>
        <p:nvSpPr>
          <p:cNvPr id="14" name="Rectangle 13"/>
          <p:cNvSpPr/>
          <p:nvPr/>
        </p:nvSpPr>
        <p:spPr>
          <a:xfrm>
            <a:off x="4874886" y="5866081"/>
            <a:ext cx="2445394" cy="3555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r>
              <a:rPr lang="en-US" sz="2000" dirty="0" smtClean="0"/>
              <a:t>MSI VM Extension</a:t>
            </a:r>
          </a:p>
        </p:txBody>
      </p:sp>
      <p:cxnSp>
        <p:nvCxnSpPr>
          <p:cNvPr id="16" name="Straight Arrow Connector 15"/>
          <p:cNvCxnSpPr>
            <a:endCxn id="6" idx="1"/>
          </p:cNvCxnSpPr>
          <p:nvPr/>
        </p:nvCxnSpPr>
        <p:spPr>
          <a:xfrm>
            <a:off x="630001" y="3845041"/>
            <a:ext cx="1182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781790" y="1759978"/>
            <a:ext cx="631584" cy="430887"/>
          </a:xfrm>
          <a:prstGeom prst="rect">
            <a:avLst/>
          </a:prstGeom>
          <a:noFill/>
          <a:ln w="3175">
            <a:noFill/>
          </a:ln>
        </p:spPr>
        <p:txBody>
          <a:bodyPr wrap="none" lIns="0" tIns="0" rIns="0" bIns="0" rtlCol="0">
            <a:spAutoFit/>
          </a:bodyPr>
          <a:lstStyle/>
          <a:p>
            <a:pPr algn="ctr">
              <a:buClr>
                <a:schemeClr val="accent1"/>
              </a:buClr>
              <a:buSzPct val="85000"/>
            </a:pPr>
            <a:r>
              <a:rPr lang="en-US" sz="1400" dirty="0" smtClean="0">
                <a:solidFill>
                  <a:schemeClr val="bg1"/>
                </a:solidFill>
              </a:rPr>
              <a:t>Service</a:t>
            </a:r>
          </a:p>
          <a:p>
            <a:pPr algn="ctr">
              <a:buClr>
                <a:schemeClr val="accent1"/>
              </a:buClr>
              <a:buSzPct val="85000"/>
            </a:pPr>
            <a:r>
              <a:rPr lang="en-US" sz="1400" dirty="0" smtClean="0">
                <a:solidFill>
                  <a:schemeClr val="bg1"/>
                </a:solidFill>
              </a:rPr>
              <a:t>Principal</a:t>
            </a:r>
          </a:p>
        </p:txBody>
      </p:sp>
      <p:cxnSp>
        <p:nvCxnSpPr>
          <p:cNvPr id="19" name="Elbow Connector 18"/>
          <p:cNvCxnSpPr>
            <a:stCxn id="6" idx="0"/>
            <a:endCxn id="10" idx="2"/>
          </p:cNvCxnSpPr>
          <p:nvPr/>
        </p:nvCxnSpPr>
        <p:spPr>
          <a:xfrm rot="5400000" flipH="1" flipV="1">
            <a:off x="3656322" y="850115"/>
            <a:ext cx="837652" cy="31171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6" idx="2"/>
            <a:endCxn id="14" idx="2"/>
          </p:cNvCxnSpPr>
          <p:nvPr/>
        </p:nvCxnSpPr>
        <p:spPr>
          <a:xfrm rot="16200000" flipH="1">
            <a:off x="3627556" y="3751556"/>
            <a:ext cx="1359031" cy="3581023"/>
          </a:xfrm>
          <a:prstGeom prst="bentConnector3">
            <a:avLst>
              <a:gd name="adj1" fmla="val 11682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9" idx="0"/>
          </p:cNvCxnSpPr>
          <p:nvPr/>
        </p:nvCxnSpPr>
        <p:spPr>
          <a:xfrm>
            <a:off x="10178406" y="1320800"/>
            <a:ext cx="0" cy="1781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5982674" y="5520126"/>
            <a:ext cx="229815" cy="2364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endParaRPr lang="en-US" sz="2000" dirty="0" err="1" smtClean="0"/>
          </a:p>
        </p:txBody>
      </p:sp>
      <p:cxnSp>
        <p:nvCxnSpPr>
          <p:cNvPr id="27" name="Straight Arrow Connector 26"/>
          <p:cNvCxnSpPr>
            <a:stCxn id="13" idx="2"/>
            <a:endCxn id="25" idx="0"/>
          </p:cNvCxnSpPr>
          <p:nvPr/>
        </p:nvCxnSpPr>
        <p:spPr>
          <a:xfrm flipH="1">
            <a:off x="6097582" y="4930624"/>
            <a:ext cx="1" cy="589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256040" y="5510313"/>
            <a:ext cx="3103285" cy="246221"/>
          </a:xfrm>
          <a:prstGeom prst="rect">
            <a:avLst/>
          </a:prstGeom>
          <a:noFill/>
          <a:ln w="3175">
            <a:noFill/>
          </a:ln>
        </p:spPr>
        <p:txBody>
          <a:bodyPr wrap="none" lIns="0" tIns="0" rIns="0" bIns="0" rtlCol="0">
            <a:spAutoFit/>
          </a:bodyPr>
          <a:lstStyle/>
          <a:p>
            <a:pPr>
              <a:buClr>
                <a:schemeClr val="accent1"/>
              </a:buClr>
              <a:buSzPct val="85000"/>
            </a:pPr>
            <a:r>
              <a:rPr lang="en-US" sz="1600" dirty="0" smtClean="0"/>
              <a:t>http://localhost:50342/oauth2/token</a:t>
            </a:r>
          </a:p>
        </p:txBody>
      </p:sp>
      <p:cxnSp>
        <p:nvCxnSpPr>
          <p:cNvPr id="34" name="Elbow Connector 33"/>
          <p:cNvCxnSpPr>
            <a:stCxn id="14" idx="1"/>
            <a:endCxn id="7" idx="1"/>
          </p:cNvCxnSpPr>
          <p:nvPr/>
        </p:nvCxnSpPr>
        <p:spPr>
          <a:xfrm rot="10800000" flipH="1">
            <a:off x="4874886" y="2222401"/>
            <a:ext cx="511502" cy="3821433"/>
          </a:xfrm>
          <a:prstGeom prst="bentConnector3">
            <a:avLst>
              <a:gd name="adj1" fmla="val -23727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5" idx="4"/>
            <a:endCxn id="14" idx="0"/>
          </p:cNvCxnSpPr>
          <p:nvPr/>
        </p:nvCxnSpPr>
        <p:spPr>
          <a:xfrm>
            <a:off x="6097582" y="5756534"/>
            <a:ext cx="1" cy="109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3" idx="3"/>
            <a:endCxn id="9" idx="1"/>
          </p:cNvCxnSpPr>
          <p:nvPr/>
        </p:nvCxnSpPr>
        <p:spPr>
          <a:xfrm flipV="1">
            <a:off x="7320280" y="3731841"/>
            <a:ext cx="1654166" cy="7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Fußzeilenplatzhalter 3"/>
          <p:cNvSpPr>
            <a:spLocks noGrp="1"/>
          </p:cNvSpPr>
          <p:nvPr>
            <p:ph type="ftr" sz="quarter" idx="11"/>
          </p:nvPr>
        </p:nvSpPr>
        <p:spPr>
          <a:xfrm>
            <a:off x="1152000" y="6659487"/>
            <a:ext cx="9611250" cy="123111"/>
          </a:xfrm>
        </p:spPr>
        <p:txBody>
          <a:bodyPr/>
          <a:lstStyle/>
          <a:p>
            <a:r>
              <a:rPr lang="en-US" dirty="0" smtClean="0"/>
              <a:t>| Hendry Anwar | Arvato Systems</a:t>
            </a:r>
            <a:endParaRPr lang="en-US" dirty="0"/>
          </a:p>
        </p:txBody>
      </p:sp>
    </p:spTree>
    <p:extLst>
      <p:ext uri="{BB962C8B-B14F-4D97-AF65-F5344CB8AC3E}">
        <p14:creationId xmlns:p14="http://schemas.microsoft.com/office/powerpoint/2010/main" val="2738945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left)">
                                      <p:cBhvr>
                                        <p:cTn id="21" dur="500"/>
                                        <p:tgtEl>
                                          <p:spTgt spid="21"/>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up)">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up)">
                                      <p:cBhvr>
                                        <p:cTn id="41" dur="500"/>
                                        <p:tgtEl>
                                          <p:spTgt spid="27"/>
                                        </p:tgtEl>
                                      </p:cBhvr>
                                    </p:animEffect>
                                  </p:childTnLst>
                                </p:cTn>
                              </p:par>
                            </p:childTnLst>
                          </p:cTn>
                        </p:par>
                        <p:par>
                          <p:cTn id="42" fill="hold">
                            <p:stCondLst>
                              <p:cond delay="500"/>
                            </p:stCondLst>
                            <p:childTnLst>
                              <p:par>
                                <p:cTn id="43" presetID="22" presetClass="entr" presetSubtype="1" fill="hold" nodeType="after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wipe(up)">
                                      <p:cBhvr>
                                        <p:cTn id="45" dur="500"/>
                                        <p:tgtEl>
                                          <p:spTgt spid="4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down)">
                                      <p:cBhvr>
                                        <p:cTn id="50" dur="500"/>
                                        <p:tgtEl>
                                          <p:spTgt spid="3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wipe(left)">
                                      <p:cBhvr>
                                        <p:cTn id="5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25" grpId="0" animBg="1"/>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37158" y="3423667"/>
            <a:ext cx="10919504" cy="773295"/>
          </a:xfrm>
        </p:spPr>
        <p:txBody>
          <a:bodyPr/>
          <a:lstStyle/>
          <a:p>
            <a:r>
              <a:rPr lang="en-US" noProof="0" dirty="0" smtClean="0"/>
              <a:t>Demo</a:t>
            </a:r>
            <a:endParaRPr lang="en-US" noProof="0" dirty="0"/>
          </a:p>
        </p:txBody>
      </p:sp>
      <p:sp>
        <p:nvSpPr>
          <p:cNvPr id="3" name="Datumsplatzhalter 2"/>
          <p:cNvSpPr>
            <a:spLocks noGrp="1"/>
          </p:cNvSpPr>
          <p:nvPr>
            <p:ph type="dt" sz="half" idx="10"/>
          </p:nvPr>
        </p:nvSpPr>
        <p:spPr/>
        <p:txBody>
          <a:bodyPr/>
          <a:lstStyle/>
          <a:p>
            <a:fld id="{6D5C1646-9B3C-401C-91EA-265C0517902C}" type="datetime1">
              <a:rPr lang="en-US" smtClean="0"/>
              <a:t>11/20/2017</a:t>
            </a:fld>
            <a:endParaRPr lang="en-US" dirty="0"/>
          </a:p>
        </p:txBody>
      </p:sp>
      <p:sp>
        <p:nvSpPr>
          <p:cNvPr id="5" name="Fußzeilenplatzhalter 3"/>
          <p:cNvSpPr>
            <a:spLocks noGrp="1"/>
          </p:cNvSpPr>
          <p:nvPr>
            <p:ph type="ftr" sz="quarter" idx="11"/>
          </p:nvPr>
        </p:nvSpPr>
        <p:spPr>
          <a:xfrm>
            <a:off x="1152000" y="6659487"/>
            <a:ext cx="9611250" cy="123111"/>
          </a:xfrm>
        </p:spPr>
        <p:txBody>
          <a:bodyPr/>
          <a:lstStyle/>
          <a:p>
            <a:r>
              <a:rPr lang="en-US" dirty="0" smtClean="0"/>
              <a:t>| Hendry Anwar | Arvato Systems</a:t>
            </a:r>
            <a:endParaRPr lang="en-US" dirty="0"/>
          </a:p>
        </p:txBody>
      </p:sp>
    </p:spTree>
    <p:extLst>
      <p:ext uri="{BB962C8B-B14F-4D97-AF65-F5344CB8AC3E}">
        <p14:creationId xmlns:p14="http://schemas.microsoft.com/office/powerpoint/2010/main" val="25986720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8DC5F-BE50-418E-B541-A41F452E432A}" type="datetime1">
              <a:rPr lang="en-US" smtClean="0"/>
              <a:t>11/20/2017</a:t>
            </a:fld>
            <a:endParaRPr lang="de-DE" dirty="0"/>
          </a:p>
        </p:txBody>
      </p:sp>
      <p:sp>
        <p:nvSpPr>
          <p:cNvPr id="5" name="Title 4"/>
          <p:cNvSpPr>
            <a:spLocks noGrp="1"/>
          </p:cNvSpPr>
          <p:nvPr>
            <p:ph type="title"/>
          </p:nvPr>
        </p:nvSpPr>
        <p:spPr>
          <a:xfrm>
            <a:off x="630001" y="351299"/>
            <a:ext cx="9780091" cy="443198"/>
          </a:xfrm>
        </p:spPr>
        <p:txBody>
          <a:bodyPr/>
          <a:lstStyle/>
          <a:p>
            <a:r>
              <a:rPr lang="en-US" noProof="0" dirty="0" smtClean="0"/>
              <a:t>AWS Offering &amp; Pricing</a:t>
            </a:r>
            <a:endParaRPr lang="en-US" noProof="0" dirty="0"/>
          </a:p>
        </p:txBody>
      </p:sp>
      <p:graphicFrame>
        <p:nvGraphicFramePr>
          <p:cNvPr id="6" name="Table 5"/>
          <p:cNvGraphicFramePr>
            <a:graphicFrameLocks noGrp="1"/>
          </p:cNvGraphicFramePr>
          <p:nvPr>
            <p:extLst>
              <p:ext uri="{D42A27DB-BD31-4B8C-83A1-F6EECF244321}">
                <p14:modId xmlns:p14="http://schemas.microsoft.com/office/powerpoint/2010/main" val="1531782020"/>
              </p:ext>
            </p:extLst>
          </p:nvPr>
        </p:nvGraphicFramePr>
        <p:xfrm>
          <a:off x="629999" y="4555072"/>
          <a:ext cx="10495199" cy="1320800"/>
        </p:xfrm>
        <a:graphic>
          <a:graphicData uri="http://schemas.openxmlformats.org/drawingml/2006/table">
            <a:tbl>
              <a:tblPr firstRow="1" bandRow="1">
                <a:tableStyleId>{5C22544A-7EE6-4342-B048-85BDC9FD1C3A}</a:tableStyleId>
              </a:tblPr>
              <a:tblGrid>
                <a:gridCol w="4551599">
                  <a:extLst>
                    <a:ext uri="{9D8B030D-6E8A-4147-A177-3AD203B41FA5}">
                      <a16:colId xmlns:a16="http://schemas.microsoft.com/office/drawing/2014/main" val="3306116654"/>
                    </a:ext>
                  </a:extLst>
                </a:gridCol>
                <a:gridCol w="2661920">
                  <a:extLst>
                    <a:ext uri="{9D8B030D-6E8A-4147-A177-3AD203B41FA5}">
                      <a16:colId xmlns:a16="http://schemas.microsoft.com/office/drawing/2014/main" val="2654351256"/>
                    </a:ext>
                  </a:extLst>
                </a:gridCol>
                <a:gridCol w="3281680">
                  <a:extLst>
                    <a:ext uri="{9D8B030D-6E8A-4147-A177-3AD203B41FA5}">
                      <a16:colId xmlns:a16="http://schemas.microsoft.com/office/drawing/2014/main" val="1749914844"/>
                    </a:ext>
                  </a:extLst>
                </a:gridCol>
              </a:tblGrid>
              <a:tr h="370840">
                <a:tc>
                  <a:txBody>
                    <a:bodyPr/>
                    <a:lstStyle/>
                    <a:p>
                      <a:endParaRPr lang="en-US" dirty="0"/>
                    </a:p>
                  </a:txBody>
                  <a:tcPr/>
                </a:tc>
                <a:tc>
                  <a:txBody>
                    <a:bodyPr/>
                    <a:lstStyle/>
                    <a:p>
                      <a:r>
                        <a:rPr lang="en-US" dirty="0" smtClean="0"/>
                        <a:t>Azure Key Vault</a:t>
                      </a:r>
                      <a:endParaRPr lang="en-US" dirty="0"/>
                    </a:p>
                  </a:txBody>
                  <a:tcPr/>
                </a:tc>
                <a:tc>
                  <a:txBody>
                    <a:bodyPr/>
                    <a:lstStyle/>
                    <a:p>
                      <a:r>
                        <a:rPr lang="en-US" dirty="0" smtClean="0"/>
                        <a:t>AWS Parameter</a:t>
                      </a:r>
                      <a:r>
                        <a:rPr lang="en-US" baseline="0" dirty="0" smtClean="0"/>
                        <a:t> Store w/ </a:t>
                      </a:r>
                      <a:r>
                        <a:rPr lang="en-US" dirty="0" smtClean="0"/>
                        <a:t>KMS</a:t>
                      </a:r>
                      <a:endParaRPr lang="en-US" dirty="0"/>
                    </a:p>
                  </a:txBody>
                  <a:tcPr/>
                </a:tc>
                <a:extLst>
                  <a:ext uri="{0D108BD9-81ED-4DB2-BD59-A6C34878D82A}">
                    <a16:rowId xmlns:a16="http://schemas.microsoft.com/office/drawing/2014/main" val="220245294"/>
                  </a:ext>
                </a:extLst>
              </a:tr>
              <a:tr h="370840">
                <a:tc>
                  <a:txBody>
                    <a:bodyPr/>
                    <a:lstStyle/>
                    <a:p>
                      <a:r>
                        <a:rPr lang="en-US" dirty="0" smtClean="0"/>
                        <a:t>API Requests (operation)</a:t>
                      </a:r>
                      <a:endParaRPr lang="en-US" dirty="0"/>
                    </a:p>
                  </a:txBody>
                  <a:tcPr/>
                </a:tc>
                <a:tc>
                  <a:txBody>
                    <a:bodyPr/>
                    <a:lstStyle/>
                    <a:p>
                      <a:r>
                        <a:rPr lang="en-US" dirty="0" smtClean="0"/>
                        <a:t>$0.03 / 10K</a:t>
                      </a:r>
                      <a:endParaRPr lang="en-US" dirty="0"/>
                    </a:p>
                  </a:txBody>
                  <a:tcPr/>
                </a:tc>
                <a:tc>
                  <a:txBody>
                    <a:bodyPr/>
                    <a:lstStyle/>
                    <a:p>
                      <a:r>
                        <a:rPr lang="en-US" dirty="0" smtClean="0"/>
                        <a:t>$0.03</a:t>
                      </a:r>
                      <a:r>
                        <a:rPr lang="en-US" baseline="0" dirty="0" smtClean="0"/>
                        <a:t> / 10K (Free 20K per month)</a:t>
                      </a:r>
                      <a:endParaRPr lang="en-US" dirty="0"/>
                    </a:p>
                  </a:txBody>
                  <a:tcPr/>
                </a:tc>
                <a:extLst>
                  <a:ext uri="{0D108BD9-81ED-4DB2-BD59-A6C34878D82A}">
                    <a16:rowId xmlns:a16="http://schemas.microsoft.com/office/drawing/2014/main" val="3946249188"/>
                  </a:ext>
                </a:extLst>
              </a:tr>
              <a:tr h="370840">
                <a:tc>
                  <a:txBody>
                    <a:bodyPr/>
                    <a:lstStyle/>
                    <a:p>
                      <a:r>
                        <a:rPr lang="en-US" dirty="0" smtClean="0"/>
                        <a:t>Customer Master</a:t>
                      </a:r>
                      <a:r>
                        <a:rPr lang="en-US" baseline="0" dirty="0" smtClean="0"/>
                        <a:t> </a:t>
                      </a:r>
                      <a:r>
                        <a:rPr lang="en-US" dirty="0" smtClean="0"/>
                        <a:t>Key (HSM-based</a:t>
                      </a:r>
                      <a:r>
                        <a:rPr lang="en-US" baseline="0" dirty="0" smtClean="0"/>
                        <a:t> f</a:t>
                      </a:r>
                      <a:r>
                        <a:rPr lang="en-US" dirty="0" smtClean="0"/>
                        <a:t>or encrypting</a:t>
                      </a:r>
                      <a:r>
                        <a:rPr lang="en-US" baseline="0" dirty="0" smtClean="0"/>
                        <a:t> secrets)</a:t>
                      </a:r>
                      <a:endParaRPr lang="en-US" dirty="0"/>
                    </a:p>
                  </a:txBody>
                  <a:tcPr/>
                </a:tc>
                <a:tc>
                  <a:txBody>
                    <a:bodyPr/>
                    <a:lstStyle/>
                    <a:p>
                      <a:r>
                        <a:rPr lang="en-US" dirty="0" smtClean="0"/>
                        <a:t>N/A</a:t>
                      </a:r>
                      <a:endParaRPr lang="en-US" dirty="0"/>
                    </a:p>
                  </a:txBody>
                  <a:tcPr/>
                </a:tc>
                <a:tc>
                  <a:txBody>
                    <a:bodyPr/>
                    <a:lstStyle/>
                    <a:p>
                      <a:r>
                        <a:rPr lang="en-US" dirty="0" smtClean="0"/>
                        <a:t>$1.00 / Month / Key</a:t>
                      </a:r>
                      <a:endParaRPr lang="en-US" dirty="0"/>
                    </a:p>
                  </a:txBody>
                  <a:tcPr/>
                </a:tc>
                <a:extLst>
                  <a:ext uri="{0D108BD9-81ED-4DB2-BD59-A6C34878D82A}">
                    <a16:rowId xmlns:a16="http://schemas.microsoft.com/office/drawing/2014/main" val="1555522453"/>
                  </a:ext>
                </a:extLst>
              </a:tr>
            </a:tbl>
          </a:graphicData>
        </a:graphic>
      </p:graphicFrame>
      <p:sp>
        <p:nvSpPr>
          <p:cNvPr id="8" name="Text Placeholder 3"/>
          <p:cNvSpPr>
            <a:spLocks noGrp="1"/>
          </p:cNvSpPr>
          <p:nvPr>
            <p:ph type="body" sz="quarter" idx="13"/>
          </p:nvPr>
        </p:nvSpPr>
        <p:spPr>
          <a:xfrm>
            <a:off x="629999" y="1260000"/>
            <a:ext cx="10915199" cy="1988237"/>
          </a:xfrm>
        </p:spPr>
        <p:txBody>
          <a:bodyPr/>
          <a:lstStyle/>
          <a:p>
            <a:r>
              <a:rPr lang="en-US" sz="3200" noProof="0" dirty="0" smtClean="0"/>
              <a:t>EC2 Systems Manager Parameter Store</a:t>
            </a:r>
          </a:p>
          <a:p>
            <a:r>
              <a:rPr lang="en-US" sz="1800" i="1" noProof="0" dirty="0"/>
              <a:t>Parameter store provides a centralized store to manage your configuration data, whether plain-text data such as database strings or secrets such as passwords, encrypted through AWS KMS. </a:t>
            </a:r>
            <a:r>
              <a:rPr lang="en-US" sz="1800" i="1" noProof="0" dirty="0" smtClean="0"/>
              <a:t>Parameters </a:t>
            </a:r>
            <a:r>
              <a:rPr lang="en-US" sz="1800" i="1" noProof="0" dirty="0"/>
              <a:t>can be easily referenced across AWS services such as Amazon ECS and AWS </a:t>
            </a:r>
            <a:r>
              <a:rPr lang="en-US" sz="1800" i="1" noProof="0" dirty="0" smtClean="0"/>
              <a:t>Lambda.</a:t>
            </a:r>
          </a:p>
          <a:p>
            <a:r>
              <a:rPr lang="en-US" sz="1800" i="1" noProof="0" dirty="0"/>
              <a:t>Through integration with AWS </a:t>
            </a:r>
            <a:r>
              <a:rPr lang="en-US" sz="1800" i="1" noProof="0" dirty="0" smtClean="0"/>
              <a:t>IAM, </a:t>
            </a:r>
            <a:r>
              <a:rPr lang="en-US" sz="1800" i="1" noProof="0" dirty="0"/>
              <a:t>you can provide access control to specific parameters, letting you provide access to the data only to the users who need them and on which resources they can be used. </a:t>
            </a:r>
          </a:p>
        </p:txBody>
      </p:sp>
      <p:sp>
        <p:nvSpPr>
          <p:cNvPr id="9" name="Rectangle 8"/>
          <p:cNvSpPr/>
          <p:nvPr/>
        </p:nvSpPr>
        <p:spPr>
          <a:xfrm>
            <a:off x="629999" y="3970297"/>
            <a:ext cx="3413114" cy="584775"/>
          </a:xfrm>
          <a:prstGeom prst="rect">
            <a:avLst/>
          </a:prstGeom>
        </p:spPr>
        <p:txBody>
          <a:bodyPr wrap="none">
            <a:spAutoFit/>
          </a:bodyPr>
          <a:lstStyle/>
          <a:p>
            <a:r>
              <a:rPr lang="en-US" sz="3200" dirty="0" smtClean="0"/>
              <a:t>Pricing Comparison</a:t>
            </a:r>
            <a:endParaRPr lang="en-US" sz="3200" dirty="0"/>
          </a:p>
        </p:txBody>
      </p:sp>
      <p:sp>
        <p:nvSpPr>
          <p:cNvPr id="10" name="Fußzeilenplatzhalter 3"/>
          <p:cNvSpPr>
            <a:spLocks noGrp="1"/>
          </p:cNvSpPr>
          <p:nvPr>
            <p:ph type="ftr" sz="quarter" idx="11"/>
          </p:nvPr>
        </p:nvSpPr>
        <p:spPr>
          <a:xfrm>
            <a:off x="1152000" y="6659487"/>
            <a:ext cx="9611250" cy="123111"/>
          </a:xfrm>
        </p:spPr>
        <p:txBody>
          <a:bodyPr/>
          <a:lstStyle/>
          <a:p>
            <a:r>
              <a:rPr lang="en-US" dirty="0" smtClean="0"/>
              <a:t>| Hendry Anwar | Arvato Systems</a:t>
            </a:r>
            <a:endParaRPr lang="en-US" dirty="0"/>
          </a:p>
        </p:txBody>
      </p:sp>
    </p:spTree>
    <p:extLst>
      <p:ext uri="{BB962C8B-B14F-4D97-AF65-F5344CB8AC3E}">
        <p14:creationId xmlns:p14="http://schemas.microsoft.com/office/powerpoint/2010/main" val="32177140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37158" y="3423668"/>
            <a:ext cx="10919504" cy="773295"/>
          </a:xfrm>
        </p:spPr>
        <p:txBody>
          <a:bodyPr/>
          <a:lstStyle/>
          <a:p>
            <a:r>
              <a:rPr lang="en-US" noProof="0" dirty="0" smtClean="0"/>
              <a:t>Thank you for your attention!</a:t>
            </a:r>
            <a:endParaRPr lang="en-US" noProof="0" dirty="0"/>
          </a:p>
        </p:txBody>
      </p:sp>
      <p:sp>
        <p:nvSpPr>
          <p:cNvPr id="3" name="Datumsplatzhalter 2"/>
          <p:cNvSpPr>
            <a:spLocks noGrp="1"/>
          </p:cNvSpPr>
          <p:nvPr>
            <p:ph type="dt" sz="half" idx="10"/>
          </p:nvPr>
        </p:nvSpPr>
        <p:spPr/>
        <p:txBody>
          <a:bodyPr/>
          <a:lstStyle/>
          <a:p>
            <a:fld id="{857FC863-F681-433C-ADBD-D56EB4510D24}" type="datetime1">
              <a:rPr lang="en-US" smtClean="0"/>
              <a:t>11/20/2017</a:t>
            </a:fld>
            <a:endParaRPr lang="en-US" dirty="0"/>
          </a:p>
        </p:txBody>
      </p:sp>
      <p:sp>
        <p:nvSpPr>
          <p:cNvPr id="6" name="Textplatzhalter 5"/>
          <p:cNvSpPr txBox="1">
            <a:spLocks/>
          </p:cNvSpPr>
          <p:nvPr/>
        </p:nvSpPr>
        <p:spPr>
          <a:xfrm>
            <a:off x="634999" y="5945188"/>
            <a:ext cx="10918825" cy="184666"/>
          </a:xfrm>
          <a:prstGeom prst="rect">
            <a:avLst/>
          </a:prstGeom>
        </p:spPr>
        <p:txBody>
          <a:bodyPr/>
          <a:lstStyle>
            <a:lvl1pPr marL="0" indent="0" algn="l" defTabSz="806501" rtl="0" eaLnBrk="1" latinLnBrk="0" hangingPunct="1">
              <a:spcBef>
                <a:spcPct val="20000"/>
              </a:spcBef>
              <a:buClr>
                <a:schemeClr val="accent1"/>
              </a:buClr>
              <a:buSzPct val="85000"/>
              <a:buFont typeface="Wingdings 3" panose="05040102010807070707" pitchFamily="18" charset="2"/>
              <a:buNone/>
              <a:tabLst/>
              <a:defRPr lang="de-DE" sz="2000" kern="1200" cap="none" baseline="0" dirty="0" smtClean="0">
                <a:solidFill>
                  <a:schemeClr val="tx1"/>
                </a:solidFill>
                <a:latin typeface="+mn-lt"/>
                <a:ea typeface="+mn-ea"/>
                <a:cs typeface="+mn-cs"/>
              </a:defRPr>
            </a:lvl1pPr>
            <a:lvl2pPr marL="0" indent="0" algn="l" defTabSz="806501" rtl="0" eaLnBrk="1" latinLnBrk="0" hangingPunct="1">
              <a:spcBef>
                <a:spcPct val="20000"/>
              </a:spcBef>
              <a:buClr>
                <a:schemeClr val="accent1"/>
              </a:buClr>
              <a:buSzPct val="85000"/>
              <a:buFont typeface="Symbol" panose="05050102010706020507" pitchFamily="18" charset="2"/>
              <a:buNone/>
              <a:defRPr lang="de-DE" sz="2000" b="0" kern="1200" cap="all" baseline="0" dirty="0" smtClean="0">
                <a:solidFill>
                  <a:schemeClr val="accent1"/>
                </a:solidFill>
                <a:latin typeface="+mn-lt"/>
                <a:ea typeface="+mn-ea"/>
                <a:cs typeface="+mn-cs"/>
              </a:defRPr>
            </a:lvl2pPr>
            <a:lvl3pPr marL="355600" indent="-355600" algn="l" defTabSz="806501" rtl="0" eaLnBrk="1" latinLnBrk="0" hangingPunct="1">
              <a:spcBef>
                <a:spcPct val="20000"/>
              </a:spcBef>
              <a:buClr>
                <a:schemeClr val="accent1"/>
              </a:buClr>
              <a:buSzPct val="85000"/>
              <a:buFont typeface="Wingdings 3" panose="05040102010807070707" pitchFamily="18" charset="2"/>
              <a:buChar char="Ò"/>
              <a:defRPr lang="de-DE" sz="2000" kern="1200" dirty="0" smtClean="0">
                <a:solidFill>
                  <a:schemeClr val="tx1"/>
                </a:solidFill>
                <a:latin typeface="+mn-lt"/>
                <a:ea typeface="+mn-ea"/>
                <a:cs typeface="+mn-cs"/>
              </a:defRPr>
            </a:lvl3pPr>
            <a:lvl4pPr marL="538163" indent="-182563" algn="l" defTabSz="806501" rtl="0" eaLnBrk="1" latinLnBrk="0" hangingPunct="1">
              <a:spcBef>
                <a:spcPct val="20000"/>
              </a:spcBef>
              <a:buClr>
                <a:schemeClr val="accent1"/>
              </a:buClr>
              <a:buSzPct val="85000"/>
              <a:buFont typeface="Symbol" panose="05050102010706020507" pitchFamily="18" charset="2"/>
              <a:buChar char="-"/>
              <a:defRPr sz="1800" kern="1200">
                <a:solidFill>
                  <a:schemeClr val="tx1"/>
                </a:solidFill>
                <a:latin typeface="+mn-lt"/>
                <a:ea typeface="+mn-ea"/>
                <a:cs typeface="+mn-cs"/>
              </a:defRPr>
            </a:lvl4pPr>
            <a:lvl5pPr marL="720725" indent="-182563" algn="l" defTabSz="806501" rtl="0" eaLnBrk="1" latinLnBrk="0" hangingPunct="1">
              <a:spcBef>
                <a:spcPct val="20000"/>
              </a:spcBef>
              <a:buClr>
                <a:schemeClr val="accent1"/>
              </a:buClr>
              <a:buSzPct val="85000"/>
              <a:buFont typeface="Symbol" panose="05050102010706020507" pitchFamily="18" charset="2"/>
              <a:buChar char="-"/>
              <a:defRPr sz="1600" kern="1200" cap="none" baseline="0">
                <a:solidFill>
                  <a:schemeClr val="tx1"/>
                </a:solidFill>
                <a:latin typeface="+mn-lt"/>
                <a:ea typeface="+mn-ea"/>
                <a:cs typeface="+mn-cs"/>
              </a:defRPr>
            </a:lvl5pPr>
            <a:lvl6pPr marL="896938" indent="-177800" algn="l" defTabSz="806501" rtl="0" eaLnBrk="1" latinLnBrk="0" hangingPunct="1">
              <a:spcBef>
                <a:spcPct val="20000"/>
              </a:spcBef>
              <a:buClr>
                <a:schemeClr val="accent1"/>
              </a:buClr>
              <a:buSzPct val="85000"/>
              <a:buFont typeface="Symbol" panose="05050102010706020507" pitchFamily="18" charset="2"/>
              <a:buChar char="-"/>
              <a:defRPr sz="1600" kern="1200">
                <a:solidFill>
                  <a:schemeClr val="tx1"/>
                </a:solidFill>
                <a:latin typeface="+mn-lt"/>
                <a:ea typeface="+mn-ea"/>
                <a:cs typeface="+mn-cs"/>
              </a:defRPr>
            </a:lvl6pPr>
            <a:lvl7pPr marL="1074738" indent="-177800" algn="l" defTabSz="806501" rtl="0" eaLnBrk="1" latinLnBrk="0" hangingPunct="1">
              <a:spcBef>
                <a:spcPct val="20000"/>
              </a:spcBef>
              <a:buClr>
                <a:schemeClr val="accent1"/>
              </a:buClr>
              <a:buSzPct val="85000"/>
              <a:buFont typeface="Symbol" panose="05050102010706020507" pitchFamily="18" charset="2"/>
              <a:buChar char="-"/>
              <a:defRPr sz="1600" kern="1200">
                <a:solidFill>
                  <a:schemeClr val="tx1"/>
                </a:solidFill>
                <a:latin typeface="+mn-lt"/>
                <a:ea typeface="+mn-ea"/>
                <a:cs typeface="+mn-cs"/>
              </a:defRPr>
            </a:lvl7pPr>
            <a:lvl8pPr marL="3024378" indent="-201625" algn="l" defTabSz="806501"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427628" indent="-201625" algn="l" defTabSz="806501"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smtClean="0">
                <a:solidFill>
                  <a:srgbClr val="0070C0"/>
                </a:solidFill>
              </a:rPr>
              <a:t>Contact: Hendry Anwar | Arvato Systems | </a:t>
            </a:r>
            <a:r>
              <a:rPr lang="en-US" sz="1200" u="sng" dirty="0">
                <a:solidFill>
                  <a:srgbClr val="0070C0"/>
                </a:solidFill>
              </a:rPr>
              <a:t>h</a:t>
            </a:r>
            <a:r>
              <a:rPr lang="en-US" sz="1200" dirty="0" smtClean="0">
                <a:solidFill>
                  <a:srgbClr val="0070C0"/>
                </a:solidFill>
                <a:hlinkClick r:id="rId3"/>
              </a:rPr>
              <a:t>endry.anwar@bertelsmann.de</a:t>
            </a:r>
            <a:endParaRPr lang="en-US" sz="1200" dirty="0" smtClean="0">
              <a:solidFill>
                <a:srgbClr val="0070C0"/>
              </a:solidFill>
            </a:endParaRPr>
          </a:p>
          <a:p>
            <a:pPr algn="ctr"/>
            <a:r>
              <a:rPr lang="en-US" sz="1200" dirty="0" smtClean="0">
                <a:solidFill>
                  <a:srgbClr val="0070C0"/>
                </a:solidFill>
                <a:hlinkClick r:id="rId4"/>
              </a:rPr>
              <a:t>IT.arvato.com</a:t>
            </a:r>
            <a:r>
              <a:rPr lang="en-US" sz="1200" dirty="0" smtClean="0">
                <a:solidFill>
                  <a:srgbClr val="0070C0"/>
                </a:solidFill>
              </a:rPr>
              <a:t>  </a:t>
            </a:r>
            <a:endParaRPr lang="en-US" sz="1200" dirty="0">
              <a:solidFill>
                <a:srgbClr val="0070C0"/>
              </a:solidFill>
            </a:endParaRPr>
          </a:p>
        </p:txBody>
      </p:sp>
      <p:sp>
        <p:nvSpPr>
          <p:cNvPr id="7" name="Fußzeilenplatzhalter 3"/>
          <p:cNvSpPr>
            <a:spLocks noGrp="1"/>
          </p:cNvSpPr>
          <p:nvPr>
            <p:ph type="ftr" sz="quarter" idx="11"/>
          </p:nvPr>
        </p:nvSpPr>
        <p:spPr>
          <a:xfrm>
            <a:off x="1152000" y="6659487"/>
            <a:ext cx="9611250" cy="123111"/>
          </a:xfrm>
        </p:spPr>
        <p:txBody>
          <a:bodyPr/>
          <a:lstStyle/>
          <a:p>
            <a:r>
              <a:rPr lang="en-US" dirty="0" smtClean="0"/>
              <a:t>| Hendry Anwar | Arvato Systems</a:t>
            </a:r>
            <a:endParaRPr lang="en-US" dirty="0"/>
          </a:p>
        </p:txBody>
      </p:sp>
    </p:spTree>
    <p:extLst>
      <p:ext uri="{BB962C8B-B14F-4D97-AF65-F5344CB8AC3E}">
        <p14:creationId xmlns:p14="http://schemas.microsoft.com/office/powerpoint/2010/main" val="30775955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2BA7B0A6-06E1-4F07-B687-685214158A38}" type="datetime1">
              <a:rPr lang="en-US" smtClean="0"/>
              <a:t>11/20/2017</a:t>
            </a:fld>
            <a:endParaRPr lang="en-US" dirty="0"/>
          </a:p>
        </p:txBody>
      </p:sp>
      <p:sp>
        <p:nvSpPr>
          <p:cNvPr id="4" name="Fußzeilenplatzhalter 3"/>
          <p:cNvSpPr>
            <a:spLocks noGrp="1"/>
          </p:cNvSpPr>
          <p:nvPr>
            <p:ph type="ftr" sz="quarter" idx="11"/>
          </p:nvPr>
        </p:nvSpPr>
        <p:spPr/>
        <p:txBody>
          <a:bodyPr/>
          <a:lstStyle/>
          <a:p>
            <a:r>
              <a:rPr lang="en-US" dirty="0" smtClean="0"/>
              <a:t>| Hendry Anwar | Arvato Systems</a:t>
            </a:r>
            <a:endParaRPr lang="en-US" dirty="0"/>
          </a:p>
        </p:txBody>
      </p:sp>
      <p:sp>
        <p:nvSpPr>
          <p:cNvPr id="7" name="Textplatzhalter 6"/>
          <p:cNvSpPr>
            <a:spLocks noGrp="1"/>
          </p:cNvSpPr>
          <p:nvPr>
            <p:ph type="body" sz="quarter" idx="23"/>
          </p:nvPr>
        </p:nvSpPr>
        <p:spPr>
          <a:xfrm>
            <a:off x="5074360" y="1254520"/>
            <a:ext cx="2032302" cy="2321400"/>
          </a:xfrm>
        </p:spPr>
        <p:txBody>
          <a:bodyPr/>
          <a:lstStyle/>
          <a:p>
            <a:r>
              <a:rPr lang="en-US" noProof="0" dirty="0" smtClean="0"/>
              <a:t>1</a:t>
            </a:r>
            <a:r>
              <a:rPr lang="en-US" baseline="30000" noProof="0" dirty="0" smtClean="0"/>
              <a:t>st</a:t>
            </a:r>
            <a:r>
              <a:rPr lang="en-US" noProof="0" dirty="0" smtClean="0"/>
              <a:t> Approach</a:t>
            </a:r>
          </a:p>
          <a:p>
            <a:pPr lvl="1"/>
            <a:r>
              <a:rPr lang="en-US" noProof="0" dirty="0" smtClean="0"/>
              <a:t>Use client certificate authentication to access Key Vault from </a:t>
            </a:r>
            <a:r>
              <a:rPr lang="en-US" noProof="0" dirty="0" smtClean="0"/>
              <a:t>non-Azure </a:t>
            </a:r>
            <a:r>
              <a:rPr lang="en-US" noProof="0" dirty="0" smtClean="0"/>
              <a:t>environment.</a:t>
            </a:r>
          </a:p>
          <a:p>
            <a:endParaRPr lang="en-US" noProof="0" dirty="0"/>
          </a:p>
        </p:txBody>
      </p:sp>
      <p:sp>
        <p:nvSpPr>
          <p:cNvPr id="8" name="Textplatzhalter 7"/>
          <p:cNvSpPr>
            <a:spLocks noGrp="1"/>
          </p:cNvSpPr>
          <p:nvPr>
            <p:ph type="body" sz="quarter" idx="24"/>
          </p:nvPr>
        </p:nvSpPr>
        <p:spPr>
          <a:xfrm>
            <a:off x="7294372" y="1261266"/>
            <a:ext cx="2032302" cy="2321400"/>
          </a:xfrm>
        </p:spPr>
        <p:txBody>
          <a:bodyPr/>
          <a:lstStyle/>
          <a:p>
            <a:r>
              <a:rPr lang="en-US" noProof="0" dirty="0" smtClean="0"/>
              <a:t>2</a:t>
            </a:r>
            <a:r>
              <a:rPr lang="en-US" baseline="30000" noProof="0" dirty="0" smtClean="0"/>
              <a:t>nd</a:t>
            </a:r>
            <a:r>
              <a:rPr lang="en-US" noProof="0" dirty="0" smtClean="0"/>
              <a:t> approach</a:t>
            </a:r>
          </a:p>
          <a:p>
            <a:pPr lvl="1"/>
            <a:r>
              <a:rPr lang="en-US" noProof="0" dirty="0" smtClean="0"/>
              <a:t>Let Azure Resource Manager inject certificate into your VM(s) for authentication.</a:t>
            </a:r>
          </a:p>
          <a:p>
            <a:endParaRPr lang="en-US" noProof="0" dirty="0"/>
          </a:p>
        </p:txBody>
      </p:sp>
      <p:sp>
        <p:nvSpPr>
          <p:cNvPr id="9" name="Textplatzhalter 8"/>
          <p:cNvSpPr>
            <a:spLocks noGrp="1"/>
          </p:cNvSpPr>
          <p:nvPr>
            <p:ph type="body" sz="quarter" idx="25"/>
          </p:nvPr>
        </p:nvSpPr>
        <p:spPr>
          <a:xfrm>
            <a:off x="9514384" y="1261266"/>
            <a:ext cx="2032302" cy="2321400"/>
          </a:xfrm>
        </p:spPr>
        <p:txBody>
          <a:bodyPr/>
          <a:lstStyle/>
          <a:p>
            <a:r>
              <a:rPr lang="en-US" noProof="0" dirty="0" smtClean="0"/>
              <a:t>3</a:t>
            </a:r>
            <a:r>
              <a:rPr lang="en-US" baseline="30000" noProof="0" dirty="0" smtClean="0"/>
              <a:t>rd</a:t>
            </a:r>
            <a:r>
              <a:rPr lang="en-US" noProof="0" dirty="0" smtClean="0"/>
              <a:t> approach</a:t>
            </a:r>
          </a:p>
          <a:p>
            <a:pPr lvl="1"/>
            <a:r>
              <a:rPr lang="en-US" noProof="0" dirty="0" smtClean="0"/>
              <a:t>Managed Service Identity (MSI)</a:t>
            </a:r>
            <a:r>
              <a:rPr lang="en-US" noProof="0" dirty="0"/>
              <a:t> </a:t>
            </a:r>
            <a:r>
              <a:rPr lang="en-US" noProof="0" dirty="0" smtClean="0"/>
              <a:t>automatically managed an identity in Azure AD for authentication.</a:t>
            </a:r>
          </a:p>
          <a:p>
            <a:endParaRPr lang="en-US" noProof="0" dirty="0"/>
          </a:p>
        </p:txBody>
      </p:sp>
      <p:sp>
        <p:nvSpPr>
          <p:cNvPr id="2" name="Titel 1"/>
          <p:cNvSpPr>
            <a:spLocks noGrp="1"/>
          </p:cNvSpPr>
          <p:nvPr>
            <p:ph type="title"/>
          </p:nvPr>
        </p:nvSpPr>
        <p:spPr>
          <a:xfrm>
            <a:off x="630001" y="351299"/>
            <a:ext cx="9780091" cy="443198"/>
          </a:xfrm>
        </p:spPr>
        <p:txBody>
          <a:bodyPr/>
          <a:lstStyle/>
          <a:p>
            <a:r>
              <a:rPr lang="en-US" noProof="0" dirty="0" smtClean="0"/>
              <a:t>Agenda</a:t>
            </a:r>
            <a:endParaRPr lang="en-US" noProof="0" dirty="0"/>
          </a:p>
        </p:txBody>
      </p:sp>
      <p:sp>
        <p:nvSpPr>
          <p:cNvPr id="6" name="Text Placeholder 5"/>
          <p:cNvSpPr>
            <a:spLocks noGrp="1"/>
          </p:cNvSpPr>
          <p:nvPr>
            <p:ph type="body" sz="quarter" idx="13"/>
          </p:nvPr>
        </p:nvSpPr>
        <p:spPr/>
        <p:txBody>
          <a:bodyPr/>
          <a:lstStyle/>
          <a:p>
            <a:r>
              <a:rPr lang="en-US" noProof="0" dirty="0" smtClean="0"/>
              <a:t>Secrets</a:t>
            </a:r>
            <a:r>
              <a:rPr lang="en-US" noProof="0" dirty="0"/>
              <a:t>	</a:t>
            </a:r>
          </a:p>
          <a:p>
            <a:pPr lvl="1"/>
            <a:r>
              <a:rPr lang="en-US" noProof="0" dirty="0" smtClean="0"/>
              <a:t>A challenge you can count on.</a:t>
            </a:r>
            <a:endParaRPr lang="en-US" noProof="0" dirty="0"/>
          </a:p>
          <a:p>
            <a:endParaRPr lang="en-US" noProof="0" dirty="0" smtClean="0"/>
          </a:p>
        </p:txBody>
      </p:sp>
      <p:sp>
        <p:nvSpPr>
          <p:cNvPr id="21" name="Textplatzhalter 8"/>
          <p:cNvSpPr>
            <a:spLocks noGrp="1"/>
          </p:cNvSpPr>
          <p:nvPr>
            <p:ph type="body" sz="quarter" idx="25"/>
          </p:nvPr>
        </p:nvSpPr>
        <p:spPr>
          <a:xfrm>
            <a:off x="630001" y="4035943"/>
            <a:ext cx="2032302" cy="2321400"/>
          </a:xfrm>
        </p:spPr>
        <p:txBody>
          <a:bodyPr/>
          <a:lstStyle/>
          <a:p>
            <a:r>
              <a:rPr lang="en-US" noProof="0" dirty="0" smtClean="0"/>
              <a:t>Demo</a:t>
            </a:r>
          </a:p>
          <a:p>
            <a:pPr lvl="1"/>
            <a:r>
              <a:rPr lang="en-US" noProof="0" dirty="0" smtClean="0"/>
              <a:t>Short demonstration of </a:t>
            </a:r>
            <a:r>
              <a:rPr lang="en-US" noProof="0" dirty="0" smtClean="0"/>
              <a:t>Client Certificate Authentication from local and also Managed </a:t>
            </a:r>
            <a:r>
              <a:rPr lang="en-US" noProof="0" dirty="0" smtClean="0"/>
              <a:t>Service Identity in Azure VM and Functions.</a:t>
            </a:r>
          </a:p>
          <a:p>
            <a:endParaRPr lang="en-US" noProof="0" dirty="0"/>
          </a:p>
        </p:txBody>
      </p:sp>
      <p:sp>
        <p:nvSpPr>
          <p:cNvPr id="22" name="Text Placeholder 5"/>
          <p:cNvSpPr>
            <a:spLocks noGrp="1"/>
          </p:cNvSpPr>
          <p:nvPr>
            <p:ph type="body" sz="quarter" idx="13"/>
          </p:nvPr>
        </p:nvSpPr>
        <p:spPr>
          <a:xfrm>
            <a:off x="2854348" y="1261266"/>
            <a:ext cx="2032302" cy="2321400"/>
          </a:xfrm>
        </p:spPr>
        <p:txBody>
          <a:bodyPr/>
          <a:lstStyle/>
          <a:p>
            <a:r>
              <a:rPr lang="en-US" noProof="0" dirty="0" smtClean="0"/>
              <a:t>Azure Key Vault</a:t>
            </a:r>
          </a:p>
          <a:p>
            <a:pPr lvl="1"/>
            <a:r>
              <a:rPr lang="en-US" noProof="0" dirty="0" smtClean="0"/>
              <a:t>Discover Azure Key Vault and the problem while trying to access it.</a:t>
            </a:r>
            <a:endParaRPr lang="en-US" noProof="0" dirty="0"/>
          </a:p>
        </p:txBody>
      </p:sp>
      <p:sp>
        <p:nvSpPr>
          <p:cNvPr id="12" name="Textplatzhalter 8"/>
          <p:cNvSpPr>
            <a:spLocks noGrp="1"/>
          </p:cNvSpPr>
          <p:nvPr>
            <p:ph type="body" sz="quarter" idx="25"/>
          </p:nvPr>
        </p:nvSpPr>
        <p:spPr>
          <a:xfrm>
            <a:off x="2852180" y="4035943"/>
            <a:ext cx="2032302" cy="2321400"/>
          </a:xfrm>
        </p:spPr>
        <p:txBody>
          <a:bodyPr/>
          <a:lstStyle/>
          <a:p>
            <a:r>
              <a:rPr lang="en-US" noProof="0" dirty="0" smtClean="0"/>
              <a:t>AWS offering &amp; Pricing Comparison</a:t>
            </a:r>
          </a:p>
          <a:p>
            <a:pPr lvl="1"/>
            <a:r>
              <a:rPr lang="en-US" noProof="0" dirty="0" smtClean="0"/>
              <a:t>Brief description of comparable AWS service and its pricing.</a:t>
            </a:r>
          </a:p>
          <a:p>
            <a:endParaRPr lang="en-US" noProof="0" dirty="0"/>
          </a:p>
        </p:txBody>
      </p:sp>
    </p:spTree>
    <p:extLst>
      <p:ext uri="{BB962C8B-B14F-4D97-AF65-F5344CB8AC3E}">
        <p14:creationId xmlns:p14="http://schemas.microsoft.com/office/powerpoint/2010/main" val="36142363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8DC5F-BE50-418E-B541-A41F452E432A}" type="datetime1">
              <a:rPr lang="en-US" smtClean="0"/>
              <a:t>11/20/2017</a:t>
            </a:fld>
            <a:endParaRPr lang="de-DE" dirty="0"/>
          </a:p>
        </p:txBody>
      </p:sp>
      <p:sp>
        <p:nvSpPr>
          <p:cNvPr id="5" name="Title 4"/>
          <p:cNvSpPr>
            <a:spLocks noGrp="1"/>
          </p:cNvSpPr>
          <p:nvPr>
            <p:ph type="title"/>
          </p:nvPr>
        </p:nvSpPr>
        <p:spPr>
          <a:xfrm>
            <a:off x="630001" y="351299"/>
            <a:ext cx="9780091" cy="443198"/>
          </a:xfrm>
        </p:spPr>
        <p:txBody>
          <a:bodyPr/>
          <a:lstStyle/>
          <a:p>
            <a:r>
              <a:rPr lang="en-US" noProof="0" dirty="0"/>
              <a:t>One challenge you can count on is…</a:t>
            </a:r>
          </a:p>
        </p:txBody>
      </p:sp>
      <p:grpSp>
        <p:nvGrpSpPr>
          <p:cNvPr id="10" name="Group 9"/>
          <p:cNvGrpSpPr/>
          <p:nvPr/>
        </p:nvGrpSpPr>
        <p:grpSpPr>
          <a:xfrm>
            <a:off x="2784752" y="1331632"/>
            <a:ext cx="2010711" cy="1347542"/>
            <a:chOff x="2500105" y="1651720"/>
            <a:chExt cx="2010711" cy="1347542"/>
          </a:xfrm>
        </p:grpSpPr>
        <p:sp>
          <p:nvSpPr>
            <p:cNvPr id="11" name="Freeform 12"/>
            <p:cNvSpPr>
              <a:spLocks/>
            </p:cNvSpPr>
            <p:nvPr/>
          </p:nvSpPr>
          <p:spPr bwMode="auto">
            <a:xfrm>
              <a:off x="2500105" y="1651720"/>
              <a:ext cx="2010711" cy="1328694"/>
            </a:xfrm>
            <a:custGeom>
              <a:avLst/>
              <a:gdLst>
                <a:gd name="T0" fmla="*/ 22 w 136"/>
                <a:gd name="T1" fmla="*/ 39 h 90"/>
                <a:gd name="T2" fmla="*/ 22 w 136"/>
                <a:gd name="T3" fmla="*/ 38 h 90"/>
                <a:gd name="T4" fmla="*/ 59 w 136"/>
                <a:gd name="T5" fmla="*/ 0 h 90"/>
                <a:gd name="T6" fmla="*/ 91 w 136"/>
                <a:gd name="T7" fmla="*/ 17 h 90"/>
                <a:gd name="T8" fmla="*/ 101 w 136"/>
                <a:gd name="T9" fmla="*/ 14 h 90"/>
                <a:gd name="T10" fmla="*/ 113 w 136"/>
                <a:gd name="T11" fmla="*/ 18 h 90"/>
                <a:gd name="T12" fmla="*/ 123 w 136"/>
                <a:gd name="T13" fmla="*/ 35 h 90"/>
                <a:gd name="T14" fmla="*/ 136 w 136"/>
                <a:gd name="T15" fmla="*/ 60 h 90"/>
                <a:gd name="T16" fmla="*/ 110 w 136"/>
                <a:gd name="T17" fmla="*/ 90 h 90"/>
                <a:gd name="T18" fmla="*/ 107 w 136"/>
                <a:gd name="T19" fmla="*/ 90 h 90"/>
                <a:gd name="T20" fmla="*/ 104 w 136"/>
                <a:gd name="T21" fmla="*/ 90 h 90"/>
                <a:gd name="T22" fmla="*/ 42 w 136"/>
                <a:gd name="T23" fmla="*/ 90 h 90"/>
                <a:gd name="T24" fmla="*/ 41 w 136"/>
                <a:gd name="T25" fmla="*/ 90 h 90"/>
                <a:gd name="T26" fmla="*/ 39 w 136"/>
                <a:gd name="T27" fmla="*/ 90 h 90"/>
                <a:gd name="T28" fmla="*/ 35 w 136"/>
                <a:gd name="T29" fmla="*/ 90 h 90"/>
                <a:gd name="T30" fmla="*/ 25 w 136"/>
                <a:gd name="T31" fmla="*/ 90 h 90"/>
                <a:gd name="T32" fmla="*/ 0 w 136"/>
                <a:gd name="T33" fmla="*/ 64 h 90"/>
                <a:gd name="T34" fmla="*/ 22 w 136"/>
                <a:gd name="T35"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90">
                  <a:moveTo>
                    <a:pt x="22" y="39"/>
                  </a:moveTo>
                  <a:cubicBezTo>
                    <a:pt x="22" y="39"/>
                    <a:pt x="22" y="38"/>
                    <a:pt x="22" y="38"/>
                  </a:cubicBezTo>
                  <a:cubicBezTo>
                    <a:pt x="22" y="17"/>
                    <a:pt x="38" y="0"/>
                    <a:pt x="59" y="0"/>
                  </a:cubicBezTo>
                  <a:cubicBezTo>
                    <a:pt x="72" y="0"/>
                    <a:pt x="84" y="7"/>
                    <a:pt x="91" y="17"/>
                  </a:cubicBezTo>
                  <a:cubicBezTo>
                    <a:pt x="94" y="15"/>
                    <a:pt x="97" y="14"/>
                    <a:pt x="101" y="14"/>
                  </a:cubicBezTo>
                  <a:cubicBezTo>
                    <a:pt x="106" y="14"/>
                    <a:pt x="110" y="16"/>
                    <a:pt x="113" y="18"/>
                  </a:cubicBezTo>
                  <a:cubicBezTo>
                    <a:pt x="119" y="22"/>
                    <a:pt x="123" y="28"/>
                    <a:pt x="123" y="35"/>
                  </a:cubicBezTo>
                  <a:cubicBezTo>
                    <a:pt x="131" y="41"/>
                    <a:pt x="136" y="50"/>
                    <a:pt x="136" y="60"/>
                  </a:cubicBezTo>
                  <a:cubicBezTo>
                    <a:pt x="136" y="75"/>
                    <a:pt x="125" y="88"/>
                    <a:pt x="110" y="90"/>
                  </a:cubicBezTo>
                  <a:cubicBezTo>
                    <a:pt x="109" y="90"/>
                    <a:pt x="108" y="90"/>
                    <a:pt x="107" y="90"/>
                  </a:cubicBezTo>
                  <a:cubicBezTo>
                    <a:pt x="106" y="90"/>
                    <a:pt x="105" y="90"/>
                    <a:pt x="104" y="90"/>
                  </a:cubicBezTo>
                  <a:cubicBezTo>
                    <a:pt x="90" y="90"/>
                    <a:pt x="58" y="90"/>
                    <a:pt x="42" y="90"/>
                  </a:cubicBezTo>
                  <a:cubicBezTo>
                    <a:pt x="42" y="90"/>
                    <a:pt x="41" y="90"/>
                    <a:pt x="41" y="90"/>
                  </a:cubicBezTo>
                  <a:cubicBezTo>
                    <a:pt x="39" y="90"/>
                    <a:pt x="39" y="90"/>
                    <a:pt x="39" y="90"/>
                  </a:cubicBezTo>
                  <a:cubicBezTo>
                    <a:pt x="39" y="90"/>
                    <a:pt x="36" y="90"/>
                    <a:pt x="35" y="90"/>
                  </a:cubicBezTo>
                  <a:cubicBezTo>
                    <a:pt x="25" y="90"/>
                    <a:pt x="25" y="90"/>
                    <a:pt x="25" y="90"/>
                  </a:cubicBezTo>
                  <a:cubicBezTo>
                    <a:pt x="11" y="89"/>
                    <a:pt x="0" y="78"/>
                    <a:pt x="0" y="64"/>
                  </a:cubicBezTo>
                  <a:cubicBezTo>
                    <a:pt x="0" y="52"/>
                    <a:pt x="9" y="41"/>
                    <a:pt x="22" y="39"/>
                  </a:cubicBezTo>
                  <a:close/>
                </a:path>
              </a:pathLst>
            </a:custGeom>
            <a:solidFill>
              <a:schemeClr val="tx2"/>
            </a:solidFill>
            <a:ln>
              <a:solidFill>
                <a:schemeClr val="accent1"/>
              </a:solidFill>
            </a:ln>
            <a:extLst/>
          </p:spPr>
          <p:txBody>
            <a:bodyPr vert="horz" wrap="square" lIns="93260" tIns="46630" rIns="93260" bIns="46630" numCol="1" anchor="t" anchorCtr="0" compatLnSpc="1">
              <a:prstTxWarp prst="textNoShape">
                <a:avLst/>
              </a:prstTxWarp>
            </a:bodyPr>
            <a:lstStyle/>
            <a:p>
              <a:endParaRPr lang="en-US" sz="1836" dirty="0"/>
            </a:p>
          </p:txBody>
        </p:sp>
        <p:pic>
          <p:nvPicPr>
            <p:cNvPr id="12" name="Picture 11"/>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2968185" y="2010460"/>
              <a:ext cx="530373" cy="530373"/>
            </a:xfrm>
            <a:prstGeom prst="rect">
              <a:avLst/>
            </a:prstGeom>
          </p:spPr>
        </p:pic>
        <p:pic>
          <p:nvPicPr>
            <p:cNvPr id="13" name="Picture 12"/>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3526304" y="2010458"/>
              <a:ext cx="530373" cy="530373"/>
            </a:xfrm>
            <a:prstGeom prst="rect">
              <a:avLst/>
            </a:prstGeom>
          </p:spPr>
        </p:pic>
        <p:sp>
          <p:nvSpPr>
            <p:cNvPr id="14" name="TextBox 13"/>
            <p:cNvSpPr txBox="1"/>
            <p:nvPr/>
          </p:nvSpPr>
          <p:spPr>
            <a:xfrm>
              <a:off x="2722210" y="2482197"/>
              <a:ext cx="1602498"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solidFill>
                    <a:schemeClr val="bg1"/>
                  </a:solidFill>
                </a:rPr>
                <a:t>App Platforms</a:t>
              </a:r>
            </a:p>
          </p:txBody>
        </p:sp>
      </p:grpSp>
      <p:grpSp>
        <p:nvGrpSpPr>
          <p:cNvPr id="15" name="Group 14"/>
          <p:cNvGrpSpPr/>
          <p:nvPr/>
        </p:nvGrpSpPr>
        <p:grpSpPr>
          <a:xfrm>
            <a:off x="6892483" y="4582629"/>
            <a:ext cx="2010711" cy="1358963"/>
            <a:chOff x="7568014" y="3860310"/>
            <a:chExt cx="2010711" cy="1358963"/>
          </a:xfrm>
        </p:grpSpPr>
        <p:sp>
          <p:nvSpPr>
            <p:cNvPr id="16" name="Freeform 12"/>
            <p:cNvSpPr>
              <a:spLocks/>
            </p:cNvSpPr>
            <p:nvPr/>
          </p:nvSpPr>
          <p:spPr bwMode="auto">
            <a:xfrm>
              <a:off x="7568014" y="3860310"/>
              <a:ext cx="2010711" cy="1328694"/>
            </a:xfrm>
            <a:custGeom>
              <a:avLst/>
              <a:gdLst>
                <a:gd name="T0" fmla="*/ 22 w 136"/>
                <a:gd name="T1" fmla="*/ 39 h 90"/>
                <a:gd name="T2" fmla="*/ 22 w 136"/>
                <a:gd name="T3" fmla="*/ 38 h 90"/>
                <a:gd name="T4" fmla="*/ 59 w 136"/>
                <a:gd name="T5" fmla="*/ 0 h 90"/>
                <a:gd name="T6" fmla="*/ 91 w 136"/>
                <a:gd name="T7" fmla="*/ 17 h 90"/>
                <a:gd name="T8" fmla="*/ 101 w 136"/>
                <a:gd name="T9" fmla="*/ 14 h 90"/>
                <a:gd name="T10" fmla="*/ 113 w 136"/>
                <a:gd name="T11" fmla="*/ 18 h 90"/>
                <a:gd name="T12" fmla="*/ 123 w 136"/>
                <a:gd name="T13" fmla="*/ 35 h 90"/>
                <a:gd name="T14" fmla="*/ 136 w 136"/>
                <a:gd name="T15" fmla="*/ 60 h 90"/>
                <a:gd name="T16" fmla="*/ 110 w 136"/>
                <a:gd name="T17" fmla="*/ 90 h 90"/>
                <a:gd name="T18" fmla="*/ 107 w 136"/>
                <a:gd name="T19" fmla="*/ 90 h 90"/>
                <a:gd name="T20" fmla="*/ 104 w 136"/>
                <a:gd name="T21" fmla="*/ 90 h 90"/>
                <a:gd name="T22" fmla="*/ 42 w 136"/>
                <a:gd name="T23" fmla="*/ 90 h 90"/>
                <a:gd name="T24" fmla="*/ 41 w 136"/>
                <a:gd name="T25" fmla="*/ 90 h 90"/>
                <a:gd name="T26" fmla="*/ 39 w 136"/>
                <a:gd name="T27" fmla="*/ 90 h 90"/>
                <a:gd name="T28" fmla="*/ 35 w 136"/>
                <a:gd name="T29" fmla="*/ 90 h 90"/>
                <a:gd name="T30" fmla="*/ 25 w 136"/>
                <a:gd name="T31" fmla="*/ 90 h 90"/>
                <a:gd name="T32" fmla="*/ 0 w 136"/>
                <a:gd name="T33" fmla="*/ 64 h 90"/>
                <a:gd name="T34" fmla="*/ 22 w 136"/>
                <a:gd name="T35"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90">
                  <a:moveTo>
                    <a:pt x="22" y="39"/>
                  </a:moveTo>
                  <a:cubicBezTo>
                    <a:pt x="22" y="39"/>
                    <a:pt x="22" y="38"/>
                    <a:pt x="22" y="38"/>
                  </a:cubicBezTo>
                  <a:cubicBezTo>
                    <a:pt x="22" y="17"/>
                    <a:pt x="38" y="0"/>
                    <a:pt x="59" y="0"/>
                  </a:cubicBezTo>
                  <a:cubicBezTo>
                    <a:pt x="72" y="0"/>
                    <a:pt x="84" y="7"/>
                    <a:pt x="91" y="17"/>
                  </a:cubicBezTo>
                  <a:cubicBezTo>
                    <a:pt x="94" y="15"/>
                    <a:pt x="97" y="14"/>
                    <a:pt x="101" y="14"/>
                  </a:cubicBezTo>
                  <a:cubicBezTo>
                    <a:pt x="106" y="14"/>
                    <a:pt x="110" y="16"/>
                    <a:pt x="113" y="18"/>
                  </a:cubicBezTo>
                  <a:cubicBezTo>
                    <a:pt x="119" y="22"/>
                    <a:pt x="123" y="28"/>
                    <a:pt x="123" y="35"/>
                  </a:cubicBezTo>
                  <a:cubicBezTo>
                    <a:pt x="131" y="41"/>
                    <a:pt x="136" y="50"/>
                    <a:pt x="136" y="60"/>
                  </a:cubicBezTo>
                  <a:cubicBezTo>
                    <a:pt x="136" y="75"/>
                    <a:pt x="125" y="88"/>
                    <a:pt x="110" y="90"/>
                  </a:cubicBezTo>
                  <a:cubicBezTo>
                    <a:pt x="109" y="90"/>
                    <a:pt x="108" y="90"/>
                    <a:pt x="107" y="90"/>
                  </a:cubicBezTo>
                  <a:cubicBezTo>
                    <a:pt x="106" y="90"/>
                    <a:pt x="105" y="90"/>
                    <a:pt x="104" y="90"/>
                  </a:cubicBezTo>
                  <a:cubicBezTo>
                    <a:pt x="90" y="90"/>
                    <a:pt x="58" y="90"/>
                    <a:pt x="42" y="90"/>
                  </a:cubicBezTo>
                  <a:cubicBezTo>
                    <a:pt x="42" y="90"/>
                    <a:pt x="41" y="90"/>
                    <a:pt x="41" y="90"/>
                  </a:cubicBezTo>
                  <a:cubicBezTo>
                    <a:pt x="39" y="90"/>
                    <a:pt x="39" y="90"/>
                    <a:pt x="39" y="90"/>
                  </a:cubicBezTo>
                  <a:cubicBezTo>
                    <a:pt x="39" y="90"/>
                    <a:pt x="36" y="90"/>
                    <a:pt x="35" y="90"/>
                  </a:cubicBezTo>
                  <a:cubicBezTo>
                    <a:pt x="25" y="90"/>
                    <a:pt x="25" y="90"/>
                    <a:pt x="25" y="90"/>
                  </a:cubicBezTo>
                  <a:cubicBezTo>
                    <a:pt x="11" y="89"/>
                    <a:pt x="0" y="78"/>
                    <a:pt x="0" y="64"/>
                  </a:cubicBezTo>
                  <a:cubicBezTo>
                    <a:pt x="0" y="52"/>
                    <a:pt x="9" y="41"/>
                    <a:pt x="22" y="39"/>
                  </a:cubicBezTo>
                  <a:close/>
                </a:path>
              </a:pathLst>
            </a:custGeom>
            <a:solidFill>
              <a:schemeClr val="tx2"/>
            </a:solidFill>
            <a:ln>
              <a:solidFill>
                <a:schemeClr val="accent1"/>
              </a:solidFill>
            </a:ln>
            <a:extLst/>
          </p:spPr>
          <p:txBody>
            <a:bodyPr vert="horz" wrap="square" lIns="93260" tIns="46630" rIns="93260" bIns="46630" numCol="1" anchor="t" anchorCtr="0" compatLnSpc="1">
              <a:prstTxWarp prst="textNoShape">
                <a:avLst/>
              </a:prstTxWarp>
            </a:bodyPr>
            <a:lstStyle/>
            <a:p>
              <a:endParaRPr lang="en-US" sz="1836" dirty="0"/>
            </a:p>
          </p:txBody>
        </p:sp>
        <p:sp>
          <p:nvSpPr>
            <p:cNvPr id="20" name="TextBox 19"/>
            <p:cNvSpPr txBox="1"/>
            <p:nvPr/>
          </p:nvSpPr>
          <p:spPr>
            <a:xfrm>
              <a:off x="7703269" y="4702208"/>
              <a:ext cx="1782469"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solidFill>
                    <a:schemeClr val="bg1"/>
                  </a:solidFill>
                </a:rPr>
                <a:t>On-</a:t>
              </a:r>
              <a:r>
                <a:rPr lang="en-US" sz="1600" dirty="0" err="1">
                  <a:solidFill>
                    <a:schemeClr val="bg1"/>
                  </a:solidFill>
                </a:rPr>
                <a:t>P</a:t>
              </a:r>
              <a:r>
                <a:rPr lang="en-US" sz="1600" dirty="0" err="1" smtClean="0">
                  <a:solidFill>
                    <a:schemeClr val="bg1"/>
                  </a:solidFill>
                </a:rPr>
                <a:t>rem</a:t>
              </a:r>
              <a:r>
                <a:rPr lang="en-US" sz="1600" dirty="0" smtClean="0">
                  <a:solidFill>
                    <a:schemeClr val="bg1"/>
                  </a:solidFill>
                </a:rPr>
                <a:t> Servers</a:t>
              </a:r>
            </a:p>
          </p:txBody>
        </p:sp>
      </p:grpSp>
      <p:grpSp>
        <p:nvGrpSpPr>
          <p:cNvPr id="21" name="Group 20"/>
          <p:cNvGrpSpPr/>
          <p:nvPr/>
        </p:nvGrpSpPr>
        <p:grpSpPr>
          <a:xfrm>
            <a:off x="2647766" y="4043462"/>
            <a:ext cx="2010711" cy="1365626"/>
            <a:chOff x="2539529" y="3895226"/>
            <a:chExt cx="2010711" cy="1365626"/>
          </a:xfrm>
        </p:grpSpPr>
        <p:sp>
          <p:nvSpPr>
            <p:cNvPr id="22" name="Freeform 12"/>
            <p:cNvSpPr>
              <a:spLocks/>
            </p:cNvSpPr>
            <p:nvPr/>
          </p:nvSpPr>
          <p:spPr bwMode="auto">
            <a:xfrm>
              <a:off x="2539529" y="3895226"/>
              <a:ext cx="2010711" cy="1328694"/>
            </a:xfrm>
            <a:custGeom>
              <a:avLst/>
              <a:gdLst>
                <a:gd name="T0" fmla="*/ 22 w 136"/>
                <a:gd name="T1" fmla="*/ 39 h 90"/>
                <a:gd name="T2" fmla="*/ 22 w 136"/>
                <a:gd name="T3" fmla="*/ 38 h 90"/>
                <a:gd name="T4" fmla="*/ 59 w 136"/>
                <a:gd name="T5" fmla="*/ 0 h 90"/>
                <a:gd name="T6" fmla="*/ 91 w 136"/>
                <a:gd name="T7" fmla="*/ 17 h 90"/>
                <a:gd name="T8" fmla="*/ 101 w 136"/>
                <a:gd name="T9" fmla="*/ 14 h 90"/>
                <a:gd name="T10" fmla="*/ 113 w 136"/>
                <a:gd name="T11" fmla="*/ 18 h 90"/>
                <a:gd name="T12" fmla="*/ 123 w 136"/>
                <a:gd name="T13" fmla="*/ 35 h 90"/>
                <a:gd name="T14" fmla="*/ 136 w 136"/>
                <a:gd name="T15" fmla="*/ 60 h 90"/>
                <a:gd name="T16" fmla="*/ 110 w 136"/>
                <a:gd name="T17" fmla="*/ 90 h 90"/>
                <a:gd name="T18" fmla="*/ 107 w 136"/>
                <a:gd name="T19" fmla="*/ 90 h 90"/>
                <a:gd name="T20" fmla="*/ 104 w 136"/>
                <a:gd name="T21" fmla="*/ 90 h 90"/>
                <a:gd name="T22" fmla="*/ 42 w 136"/>
                <a:gd name="T23" fmla="*/ 90 h 90"/>
                <a:gd name="T24" fmla="*/ 41 w 136"/>
                <a:gd name="T25" fmla="*/ 90 h 90"/>
                <a:gd name="T26" fmla="*/ 39 w 136"/>
                <a:gd name="T27" fmla="*/ 90 h 90"/>
                <a:gd name="T28" fmla="*/ 35 w 136"/>
                <a:gd name="T29" fmla="*/ 90 h 90"/>
                <a:gd name="T30" fmla="*/ 25 w 136"/>
                <a:gd name="T31" fmla="*/ 90 h 90"/>
                <a:gd name="T32" fmla="*/ 0 w 136"/>
                <a:gd name="T33" fmla="*/ 64 h 90"/>
                <a:gd name="T34" fmla="*/ 22 w 136"/>
                <a:gd name="T35"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90">
                  <a:moveTo>
                    <a:pt x="22" y="39"/>
                  </a:moveTo>
                  <a:cubicBezTo>
                    <a:pt x="22" y="39"/>
                    <a:pt x="22" y="38"/>
                    <a:pt x="22" y="38"/>
                  </a:cubicBezTo>
                  <a:cubicBezTo>
                    <a:pt x="22" y="17"/>
                    <a:pt x="38" y="0"/>
                    <a:pt x="59" y="0"/>
                  </a:cubicBezTo>
                  <a:cubicBezTo>
                    <a:pt x="72" y="0"/>
                    <a:pt x="84" y="7"/>
                    <a:pt x="91" y="17"/>
                  </a:cubicBezTo>
                  <a:cubicBezTo>
                    <a:pt x="94" y="15"/>
                    <a:pt x="97" y="14"/>
                    <a:pt x="101" y="14"/>
                  </a:cubicBezTo>
                  <a:cubicBezTo>
                    <a:pt x="106" y="14"/>
                    <a:pt x="110" y="16"/>
                    <a:pt x="113" y="18"/>
                  </a:cubicBezTo>
                  <a:cubicBezTo>
                    <a:pt x="119" y="22"/>
                    <a:pt x="123" y="28"/>
                    <a:pt x="123" y="35"/>
                  </a:cubicBezTo>
                  <a:cubicBezTo>
                    <a:pt x="131" y="41"/>
                    <a:pt x="136" y="50"/>
                    <a:pt x="136" y="60"/>
                  </a:cubicBezTo>
                  <a:cubicBezTo>
                    <a:pt x="136" y="75"/>
                    <a:pt x="125" y="88"/>
                    <a:pt x="110" y="90"/>
                  </a:cubicBezTo>
                  <a:cubicBezTo>
                    <a:pt x="109" y="90"/>
                    <a:pt x="108" y="90"/>
                    <a:pt x="107" y="90"/>
                  </a:cubicBezTo>
                  <a:cubicBezTo>
                    <a:pt x="106" y="90"/>
                    <a:pt x="105" y="90"/>
                    <a:pt x="104" y="90"/>
                  </a:cubicBezTo>
                  <a:cubicBezTo>
                    <a:pt x="90" y="90"/>
                    <a:pt x="58" y="90"/>
                    <a:pt x="42" y="90"/>
                  </a:cubicBezTo>
                  <a:cubicBezTo>
                    <a:pt x="42" y="90"/>
                    <a:pt x="41" y="90"/>
                    <a:pt x="41" y="90"/>
                  </a:cubicBezTo>
                  <a:cubicBezTo>
                    <a:pt x="39" y="90"/>
                    <a:pt x="39" y="90"/>
                    <a:pt x="39" y="90"/>
                  </a:cubicBezTo>
                  <a:cubicBezTo>
                    <a:pt x="39" y="90"/>
                    <a:pt x="36" y="90"/>
                    <a:pt x="35" y="90"/>
                  </a:cubicBezTo>
                  <a:cubicBezTo>
                    <a:pt x="25" y="90"/>
                    <a:pt x="25" y="90"/>
                    <a:pt x="25" y="90"/>
                  </a:cubicBezTo>
                  <a:cubicBezTo>
                    <a:pt x="11" y="89"/>
                    <a:pt x="0" y="78"/>
                    <a:pt x="0" y="64"/>
                  </a:cubicBezTo>
                  <a:cubicBezTo>
                    <a:pt x="0" y="52"/>
                    <a:pt x="9" y="41"/>
                    <a:pt x="22" y="39"/>
                  </a:cubicBezTo>
                  <a:close/>
                </a:path>
              </a:pathLst>
            </a:custGeom>
            <a:solidFill>
              <a:schemeClr val="tx2"/>
            </a:solidFill>
            <a:ln>
              <a:solidFill>
                <a:schemeClr val="accent1"/>
              </a:solidFill>
            </a:ln>
            <a:extLst/>
          </p:spPr>
          <p:txBody>
            <a:bodyPr vert="horz" wrap="square" lIns="93260" tIns="46630" rIns="93260" bIns="46630" numCol="1" anchor="t" anchorCtr="0" compatLnSpc="1">
              <a:prstTxWarp prst="textNoShape">
                <a:avLst/>
              </a:prstTxWarp>
            </a:bodyPr>
            <a:lstStyle/>
            <a:p>
              <a:endParaRPr lang="en-US" sz="1836" dirty="0"/>
            </a:p>
          </p:txBody>
        </p:sp>
        <p:sp>
          <p:nvSpPr>
            <p:cNvPr id="26" name="TextBox 25"/>
            <p:cNvSpPr txBox="1"/>
            <p:nvPr/>
          </p:nvSpPr>
          <p:spPr>
            <a:xfrm>
              <a:off x="2898620" y="4743787"/>
              <a:ext cx="137258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solidFill>
                    <a:schemeClr val="bg1"/>
                  </a:solidFill>
                </a:rPr>
                <a:t>Containers</a:t>
              </a:r>
            </a:p>
          </p:txBody>
        </p:sp>
      </p:grpSp>
      <p:grpSp>
        <p:nvGrpSpPr>
          <p:cNvPr id="27" name="Group 26"/>
          <p:cNvGrpSpPr/>
          <p:nvPr/>
        </p:nvGrpSpPr>
        <p:grpSpPr>
          <a:xfrm>
            <a:off x="7408074" y="1632385"/>
            <a:ext cx="2010711" cy="1415045"/>
            <a:chOff x="7568014" y="1668169"/>
            <a:chExt cx="2010711" cy="1415045"/>
          </a:xfrm>
        </p:grpSpPr>
        <p:sp>
          <p:nvSpPr>
            <p:cNvPr id="28" name="Freeform 12"/>
            <p:cNvSpPr>
              <a:spLocks/>
            </p:cNvSpPr>
            <p:nvPr/>
          </p:nvSpPr>
          <p:spPr bwMode="auto">
            <a:xfrm>
              <a:off x="7568014" y="1668169"/>
              <a:ext cx="2010711" cy="1328694"/>
            </a:xfrm>
            <a:custGeom>
              <a:avLst/>
              <a:gdLst>
                <a:gd name="T0" fmla="*/ 22 w 136"/>
                <a:gd name="T1" fmla="*/ 39 h 90"/>
                <a:gd name="T2" fmla="*/ 22 w 136"/>
                <a:gd name="T3" fmla="*/ 38 h 90"/>
                <a:gd name="T4" fmla="*/ 59 w 136"/>
                <a:gd name="T5" fmla="*/ 0 h 90"/>
                <a:gd name="T6" fmla="*/ 91 w 136"/>
                <a:gd name="T7" fmla="*/ 17 h 90"/>
                <a:gd name="T8" fmla="*/ 101 w 136"/>
                <a:gd name="T9" fmla="*/ 14 h 90"/>
                <a:gd name="T10" fmla="*/ 113 w 136"/>
                <a:gd name="T11" fmla="*/ 18 h 90"/>
                <a:gd name="T12" fmla="*/ 123 w 136"/>
                <a:gd name="T13" fmla="*/ 35 h 90"/>
                <a:gd name="T14" fmla="*/ 136 w 136"/>
                <a:gd name="T15" fmla="*/ 60 h 90"/>
                <a:gd name="T16" fmla="*/ 110 w 136"/>
                <a:gd name="T17" fmla="*/ 90 h 90"/>
                <a:gd name="T18" fmla="*/ 107 w 136"/>
                <a:gd name="T19" fmla="*/ 90 h 90"/>
                <a:gd name="T20" fmla="*/ 104 w 136"/>
                <a:gd name="T21" fmla="*/ 90 h 90"/>
                <a:gd name="T22" fmla="*/ 42 w 136"/>
                <a:gd name="T23" fmla="*/ 90 h 90"/>
                <a:gd name="T24" fmla="*/ 41 w 136"/>
                <a:gd name="T25" fmla="*/ 90 h 90"/>
                <a:gd name="T26" fmla="*/ 39 w 136"/>
                <a:gd name="T27" fmla="*/ 90 h 90"/>
                <a:gd name="T28" fmla="*/ 35 w 136"/>
                <a:gd name="T29" fmla="*/ 90 h 90"/>
                <a:gd name="T30" fmla="*/ 25 w 136"/>
                <a:gd name="T31" fmla="*/ 90 h 90"/>
                <a:gd name="T32" fmla="*/ 0 w 136"/>
                <a:gd name="T33" fmla="*/ 64 h 90"/>
                <a:gd name="T34" fmla="*/ 22 w 136"/>
                <a:gd name="T35"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90">
                  <a:moveTo>
                    <a:pt x="22" y="39"/>
                  </a:moveTo>
                  <a:cubicBezTo>
                    <a:pt x="22" y="39"/>
                    <a:pt x="22" y="38"/>
                    <a:pt x="22" y="38"/>
                  </a:cubicBezTo>
                  <a:cubicBezTo>
                    <a:pt x="22" y="17"/>
                    <a:pt x="38" y="0"/>
                    <a:pt x="59" y="0"/>
                  </a:cubicBezTo>
                  <a:cubicBezTo>
                    <a:pt x="72" y="0"/>
                    <a:pt x="84" y="7"/>
                    <a:pt x="91" y="17"/>
                  </a:cubicBezTo>
                  <a:cubicBezTo>
                    <a:pt x="94" y="15"/>
                    <a:pt x="97" y="14"/>
                    <a:pt x="101" y="14"/>
                  </a:cubicBezTo>
                  <a:cubicBezTo>
                    <a:pt x="106" y="14"/>
                    <a:pt x="110" y="16"/>
                    <a:pt x="113" y="18"/>
                  </a:cubicBezTo>
                  <a:cubicBezTo>
                    <a:pt x="119" y="22"/>
                    <a:pt x="123" y="28"/>
                    <a:pt x="123" y="35"/>
                  </a:cubicBezTo>
                  <a:cubicBezTo>
                    <a:pt x="131" y="41"/>
                    <a:pt x="136" y="50"/>
                    <a:pt x="136" y="60"/>
                  </a:cubicBezTo>
                  <a:cubicBezTo>
                    <a:pt x="136" y="75"/>
                    <a:pt x="125" y="88"/>
                    <a:pt x="110" y="90"/>
                  </a:cubicBezTo>
                  <a:cubicBezTo>
                    <a:pt x="109" y="90"/>
                    <a:pt x="108" y="90"/>
                    <a:pt x="107" y="90"/>
                  </a:cubicBezTo>
                  <a:cubicBezTo>
                    <a:pt x="106" y="90"/>
                    <a:pt x="105" y="90"/>
                    <a:pt x="104" y="90"/>
                  </a:cubicBezTo>
                  <a:cubicBezTo>
                    <a:pt x="90" y="90"/>
                    <a:pt x="58" y="90"/>
                    <a:pt x="42" y="90"/>
                  </a:cubicBezTo>
                  <a:cubicBezTo>
                    <a:pt x="42" y="90"/>
                    <a:pt x="41" y="90"/>
                    <a:pt x="41" y="90"/>
                  </a:cubicBezTo>
                  <a:cubicBezTo>
                    <a:pt x="39" y="90"/>
                    <a:pt x="39" y="90"/>
                    <a:pt x="39" y="90"/>
                  </a:cubicBezTo>
                  <a:cubicBezTo>
                    <a:pt x="39" y="90"/>
                    <a:pt x="36" y="90"/>
                    <a:pt x="35" y="90"/>
                  </a:cubicBezTo>
                  <a:cubicBezTo>
                    <a:pt x="25" y="90"/>
                    <a:pt x="25" y="90"/>
                    <a:pt x="25" y="90"/>
                  </a:cubicBezTo>
                  <a:cubicBezTo>
                    <a:pt x="11" y="89"/>
                    <a:pt x="0" y="78"/>
                    <a:pt x="0" y="64"/>
                  </a:cubicBezTo>
                  <a:cubicBezTo>
                    <a:pt x="0" y="52"/>
                    <a:pt x="9" y="41"/>
                    <a:pt x="22" y="39"/>
                  </a:cubicBezTo>
                  <a:close/>
                </a:path>
              </a:pathLst>
            </a:custGeom>
            <a:solidFill>
              <a:schemeClr val="tx2"/>
            </a:solidFill>
            <a:ln>
              <a:solidFill>
                <a:schemeClr val="accent1"/>
              </a:solidFill>
            </a:ln>
            <a:extLst/>
          </p:spPr>
          <p:txBody>
            <a:bodyPr vert="horz" wrap="square" lIns="93260" tIns="46630" rIns="93260" bIns="46630" numCol="1" anchor="t" anchorCtr="0" compatLnSpc="1">
              <a:prstTxWarp prst="textNoShape">
                <a:avLst/>
              </a:prstTxWarp>
            </a:bodyPr>
            <a:lstStyle/>
            <a:p>
              <a:endParaRPr lang="en-US" sz="1836" dirty="0"/>
            </a:p>
          </p:txBody>
        </p:sp>
        <p:grpSp>
          <p:nvGrpSpPr>
            <p:cNvPr id="29" name="Group 28"/>
            <p:cNvGrpSpPr/>
            <p:nvPr/>
          </p:nvGrpSpPr>
          <p:grpSpPr>
            <a:xfrm>
              <a:off x="8015250" y="2057371"/>
              <a:ext cx="1088493" cy="1025843"/>
              <a:chOff x="4296540" y="2433489"/>
              <a:chExt cx="1088493" cy="1025843"/>
            </a:xfrm>
          </p:grpSpPr>
          <p:pic>
            <p:nvPicPr>
              <p:cNvPr id="30" name="Picture 29"/>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4854660" y="2433489"/>
                <a:ext cx="530373" cy="530373"/>
              </a:xfrm>
              <a:prstGeom prst="rect">
                <a:avLst/>
              </a:prstGeom>
            </p:spPr>
          </p:pic>
          <p:pic>
            <p:nvPicPr>
              <p:cNvPr id="31" name="Picture 30"/>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4296540" y="2433489"/>
                <a:ext cx="530373" cy="530373"/>
              </a:xfrm>
              <a:prstGeom prst="rect">
                <a:avLst/>
              </a:prstGeom>
            </p:spPr>
          </p:pic>
          <p:sp>
            <p:nvSpPr>
              <p:cNvPr id="32" name="TextBox 31"/>
              <p:cNvSpPr txBox="1"/>
              <p:nvPr/>
            </p:nvSpPr>
            <p:spPr>
              <a:xfrm>
                <a:off x="4489437" y="2942267"/>
                <a:ext cx="7620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solidFill>
                      <a:schemeClr val="bg1"/>
                    </a:solidFill>
                  </a:rPr>
                  <a:t>VMs</a:t>
                </a:r>
              </a:p>
            </p:txBody>
          </p:sp>
        </p:grpSp>
      </p:grpSp>
      <p:sp>
        <p:nvSpPr>
          <p:cNvPr id="33" name="Oval 32"/>
          <p:cNvSpPr>
            <a:spLocks noChangeAspect="1"/>
          </p:cNvSpPr>
          <p:nvPr/>
        </p:nvSpPr>
        <p:spPr bwMode="auto">
          <a:xfrm>
            <a:off x="4066036" y="1574103"/>
            <a:ext cx="3946758" cy="3946758"/>
          </a:xfrm>
          <a:prstGeom prst="ellipse">
            <a:avLst/>
          </a:prstGeom>
          <a:solidFill>
            <a:schemeClr val="bg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TextBox 34"/>
          <p:cNvSpPr txBox="1"/>
          <p:nvPr/>
        </p:nvSpPr>
        <p:spPr>
          <a:xfrm>
            <a:off x="4398373" y="3462024"/>
            <a:ext cx="1950102" cy="221599"/>
          </a:xfrm>
          <a:prstGeom prst="rect">
            <a:avLst/>
          </a:prstGeom>
          <a:noFill/>
        </p:spPr>
        <p:txBody>
          <a:bodyPr wrap="square" lIns="0" tIns="0" rIns="0" bIns="0" rtlCol="0">
            <a:spAutoFit/>
          </a:bodyPr>
          <a:lstStyle/>
          <a:p>
            <a:pPr>
              <a:lnSpc>
                <a:spcPct val="90000"/>
              </a:lnSpc>
              <a:spcAft>
                <a:spcPts val="600"/>
              </a:spcAft>
            </a:pPr>
            <a:r>
              <a:rPr lang="en-US" sz="1600" dirty="0" smtClean="0">
                <a:solidFill>
                  <a:schemeClr val="tx2"/>
                </a:solidFill>
              </a:rPr>
              <a:t>Client Secret</a:t>
            </a:r>
          </a:p>
        </p:txBody>
      </p:sp>
      <p:sp>
        <p:nvSpPr>
          <p:cNvPr id="36" name="TextBox 35"/>
          <p:cNvSpPr txBox="1"/>
          <p:nvPr/>
        </p:nvSpPr>
        <p:spPr>
          <a:xfrm>
            <a:off x="6152120" y="3246964"/>
            <a:ext cx="1065958" cy="221599"/>
          </a:xfrm>
          <a:prstGeom prst="rect">
            <a:avLst/>
          </a:prstGeom>
          <a:noFill/>
        </p:spPr>
        <p:txBody>
          <a:bodyPr wrap="square" lIns="0" tIns="0" rIns="0" bIns="0" rtlCol="0">
            <a:spAutoFit/>
          </a:bodyPr>
          <a:lstStyle/>
          <a:p>
            <a:pPr>
              <a:lnSpc>
                <a:spcPct val="90000"/>
              </a:lnSpc>
              <a:spcAft>
                <a:spcPts val="600"/>
              </a:spcAft>
            </a:pPr>
            <a:r>
              <a:rPr lang="en-US" sz="1600" dirty="0" smtClean="0">
                <a:solidFill>
                  <a:schemeClr val="tx2"/>
                </a:solidFill>
              </a:rPr>
              <a:t>Certificates</a:t>
            </a:r>
          </a:p>
        </p:txBody>
      </p:sp>
      <p:sp>
        <p:nvSpPr>
          <p:cNvPr id="37" name="TextBox 36"/>
          <p:cNvSpPr txBox="1"/>
          <p:nvPr/>
        </p:nvSpPr>
        <p:spPr>
          <a:xfrm>
            <a:off x="5428812" y="4486210"/>
            <a:ext cx="1446616" cy="221599"/>
          </a:xfrm>
          <a:prstGeom prst="rect">
            <a:avLst/>
          </a:prstGeom>
          <a:noFill/>
        </p:spPr>
        <p:txBody>
          <a:bodyPr wrap="square" lIns="0" tIns="0" rIns="0" bIns="0" rtlCol="0">
            <a:spAutoFit/>
          </a:bodyPr>
          <a:lstStyle/>
          <a:p>
            <a:pPr>
              <a:lnSpc>
                <a:spcPct val="90000"/>
              </a:lnSpc>
              <a:spcAft>
                <a:spcPts val="600"/>
              </a:spcAft>
            </a:pPr>
            <a:r>
              <a:rPr lang="en-US" sz="1600" dirty="0" smtClean="0">
                <a:solidFill>
                  <a:schemeClr val="tx2"/>
                </a:solidFill>
              </a:rPr>
              <a:t>Encryption keys</a:t>
            </a:r>
          </a:p>
        </p:txBody>
      </p:sp>
      <p:sp>
        <p:nvSpPr>
          <p:cNvPr id="38" name="TextBox 37"/>
          <p:cNvSpPr txBox="1"/>
          <p:nvPr/>
        </p:nvSpPr>
        <p:spPr>
          <a:xfrm>
            <a:off x="6502421" y="3824482"/>
            <a:ext cx="1049974" cy="221599"/>
          </a:xfrm>
          <a:prstGeom prst="rect">
            <a:avLst/>
          </a:prstGeom>
          <a:noFill/>
        </p:spPr>
        <p:txBody>
          <a:bodyPr wrap="square" lIns="0" tIns="0" rIns="0" bIns="0" rtlCol="0">
            <a:spAutoFit/>
          </a:bodyPr>
          <a:lstStyle/>
          <a:p>
            <a:pPr>
              <a:lnSpc>
                <a:spcPct val="90000"/>
              </a:lnSpc>
              <a:spcAft>
                <a:spcPts val="600"/>
              </a:spcAft>
            </a:pPr>
            <a:r>
              <a:rPr lang="en-US" sz="1600" dirty="0" smtClean="0">
                <a:solidFill>
                  <a:schemeClr val="tx2"/>
                </a:solidFill>
              </a:rPr>
              <a:t>Passwords</a:t>
            </a:r>
          </a:p>
        </p:txBody>
      </p:sp>
      <p:sp>
        <p:nvSpPr>
          <p:cNvPr id="39" name="TextBox 38"/>
          <p:cNvSpPr txBox="1"/>
          <p:nvPr/>
        </p:nvSpPr>
        <p:spPr>
          <a:xfrm>
            <a:off x="4557801" y="2881124"/>
            <a:ext cx="2209631" cy="221599"/>
          </a:xfrm>
          <a:prstGeom prst="rect">
            <a:avLst/>
          </a:prstGeom>
          <a:noFill/>
        </p:spPr>
        <p:txBody>
          <a:bodyPr wrap="square" lIns="0" tIns="0" rIns="0" bIns="0" rtlCol="0">
            <a:spAutoFit/>
          </a:bodyPr>
          <a:lstStyle/>
          <a:p>
            <a:pPr>
              <a:lnSpc>
                <a:spcPct val="90000"/>
              </a:lnSpc>
              <a:spcAft>
                <a:spcPts val="600"/>
              </a:spcAft>
            </a:pPr>
            <a:r>
              <a:rPr lang="en-US" sz="1600" dirty="0" smtClean="0">
                <a:solidFill>
                  <a:schemeClr val="tx2"/>
                </a:solidFill>
              </a:rPr>
              <a:t>Connection Strings</a:t>
            </a:r>
          </a:p>
        </p:txBody>
      </p:sp>
      <p:sp>
        <p:nvSpPr>
          <p:cNvPr id="40" name="TextBox 39"/>
          <p:cNvSpPr txBox="1"/>
          <p:nvPr/>
        </p:nvSpPr>
        <p:spPr>
          <a:xfrm>
            <a:off x="4948937" y="3959312"/>
            <a:ext cx="1049974" cy="221599"/>
          </a:xfrm>
          <a:prstGeom prst="rect">
            <a:avLst/>
          </a:prstGeom>
          <a:noFill/>
        </p:spPr>
        <p:txBody>
          <a:bodyPr wrap="square" lIns="0" tIns="0" rIns="0" bIns="0" rtlCol="0">
            <a:spAutoFit/>
          </a:bodyPr>
          <a:lstStyle/>
          <a:p>
            <a:pPr>
              <a:lnSpc>
                <a:spcPct val="90000"/>
              </a:lnSpc>
              <a:spcAft>
                <a:spcPts val="600"/>
              </a:spcAft>
            </a:pPr>
            <a:r>
              <a:rPr lang="en-US" sz="1600" dirty="0" smtClean="0">
                <a:solidFill>
                  <a:schemeClr val="tx2"/>
                </a:solidFill>
              </a:rPr>
              <a:t>SSH keys</a:t>
            </a:r>
          </a:p>
        </p:txBody>
      </p:sp>
      <p:sp>
        <p:nvSpPr>
          <p:cNvPr id="41" name="TextBox 40"/>
          <p:cNvSpPr txBox="1"/>
          <p:nvPr/>
        </p:nvSpPr>
        <p:spPr>
          <a:xfrm>
            <a:off x="5389454" y="1798025"/>
            <a:ext cx="1288938" cy="387798"/>
          </a:xfrm>
          <a:prstGeom prst="rect">
            <a:avLst/>
          </a:prstGeom>
          <a:noFill/>
        </p:spPr>
        <p:txBody>
          <a:bodyPr wrap="square" lIns="0" tIns="0" rIns="0" bIns="0" rtlCol="0">
            <a:spAutoFit/>
          </a:bodyPr>
          <a:lstStyle/>
          <a:p>
            <a:pPr algn="ctr">
              <a:lnSpc>
                <a:spcPct val="90000"/>
              </a:lnSpc>
              <a:spcAft>
                <a:spcPts val="600"/>
              </a:spcAft>
            </a:pPr>
            <a:r>
              <a:rPr lang="en-US" sz="2800" b="1" dirty="0" smtClean="0">
                <a:solidFill>
                  <a:schemeClr val="tx2"/>
                </a:solidFill>
              </a:rPr>
              <a:t>Secrets</a:t>
            </a:r>
          </a:p>
        </p:txBody>
      </p:sp>
      <p:pic>
        <p:nvPicPr>
          <p:cNvPr id="47" name="Picture 46"/>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7897838" y="4948782"/>
            <a:ext cx="511540" cy="511540"/>
          </a:xfrm>
          <a:prstGeom prst="rect">
            <a:avLst/>
          </a:prstGeom>
        </p:spPr>
      </p:pic>
      <p:pic>
        <p:nvPicPr>
          <p:cNvPr id="49" name="Picture 48"/>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7403281" y="4948782"/>
            <a:ext cx="511540" cy="511540"/>
          </a:xfrm>
          <a:prstGeom prst="rect">
            <a:avLst/>
          </a:prstGeom>
        </p:spPr>
      </p:pic>
      <p:pic>
        <p:nvPicPr>
          <p:cNvPr id="51" name="Picture 50"/>
          <p:cNvPicPr>
            <a:picLocks noChangeAspect="1"/>
          </p:cNvPicPr>
          <p:nvPr/>
        </p:nvPicPr>
        <p:blipFill>
          <a:blip r:embed="rId6">
            <a:clrChange>
              <a:clrFrom>
                <a:srgbClr val="002050"/>
              </a:clrFrom>
              <a:clrTo>
                <a:srgbClr val="002050">
                  <a:alpha val="0"/>
                </a:srgbClr>
              </a:clrTo>
            </a:clrChange>
            <a:biLevel thresh="25000"/>
          </a:blip>
          <a:stretch>
            <a:fillRect/>
          </a:stretch>
        </p:blipFill>
        <p:spPr>
          <a:xfrm>
            <a:off x="3154816" y="4118434"/>
            <a:ext cx="991870" cy="991870"/>
          </a:xfrm>
          <a:prstGeom prst="rect">
            <a:avLst/>
          </a:prstGeom>
        </p:spPr>
      </p:pic>
      <p:sp>
        <p:nvSpPr>
          <p:cNvPr id="34" name="Fußzeilenplatzhalter 3"/>
          <p:cNvSpPr>
            <a:spLocks noGrp="1"/>
          </p:cNvSpPr>
          <p:nvPr>
            <p:ph type="ftr" sz="quarter" idx="11"/>
          </p:nvPr>
        </p:nvSpPr>
        <p:spPr>
          <a:xfrm>
            <a:off x="1152000" y="6659487"/>
            <a:ext cx="9611250" cy="123111"/>
          </a:xfrm>
        </p:spPr>
        <p:txBody>
          <a:bodyPr/>
          <a:lstStyle/>
          <a:p>
            <a:r>
              <a:rPr lang="en-US" dirty="0" smtClean="0"/>
              <a:t>| Hendry Anwar | Arvato Systems</a:t>
            </a:r>
            <a:endParaRPr lang="en-US" dirty="0"/>
          </a:p>
        </p:txBody>
      </p:sp>
    </p:spTree>
    <p:extLst>
      <p:ext uri="{BB962C8B-B14F-4D97-AF65-F5344CB8AC3E}">
        <p14:creationId xmlns:p14="http://schemas.microsoft.com/office/powerpoint/2010/main" val="4032913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p:bldP spid="36" grpId="0"/>
      <p:bldP spid="37" grpId="0"/>
      <p:bldP spid="38" grpId="0"/>
      <p:bldP spid="39" grpId="0"/>
      <p:bldP spid="40" grpId="0"/>
      <p:bldP spid="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8DC5F-BE50-418E-B541-A41F452E432A}" type="datetime1">
              <a:rPr lang="en-US" smtClean="0"/>
              <a:t>11/20/2017</a:t>
            </a:fld>
            <a:endParaRPr lang="de-DE" dirty="0"/>
          </a:p>
        </p:txBody>
      </p:sp>
      <p:sp>
        <p:nvSpPr>
          <p:cNvPr id="5" name="Title 4"/>
          <p:cNvSpPr>
            <a:spLocks noGrp="1"/>
          </p:cNvSpPr>
          <p:nvPr>
            <p:ph type="title"/>
          </p:nvPr>
        </p:nvSpPr>
        <p:spPr>
          <a:xfrm>
            <a:off x="630001" y="351299"/>
            <a:ext cx="9780091" cy="443198"/>
          </a:xfrm>
        </p:spPr>
        <p:txBody>
          <a:bodyPr/>
          <a:lstStyle/>
          <a:p>
            <a:r>
              <a:rPr lang="en-US" noProof="0" dirty="0"/>
              <a:t>One reason is the bad guys</a:t>
            </a:r>
          </a:p>
        </p:txBody>
      </p:sp>
      <p:grpSp>
        <p:nvGrpSpPr>
          <p:cNvPr id="10" name="Group 9"/>
          <p:cNvGrpSpPr/>
          <p:nvPr/>
        </p:nvGrpSpPr>
        <p:grpSpPr>
          <a:xfrm>
            <a:off x="2784752" y="1331632"/>
            <a:ext cx="2010711" cy="1347542"/>
            <a:chOff x="2500105" y="1651720"/>
            <a:chExt cx="2010711" cy="1347542"/>
          </a:xfrm>
        </p:grpSpPr>
        <p:sp>
          <p:nvSpPr>
            <p:cNvPr id="11" name="Freeform 12"/>
            <p:cNvSpPr>
              <a:spLocks/>
            </p:cNvSpPr>
            <p:nvPr/>
          </p:nvSpPr>
          <p:spPr bwMode="auto">
            <a:xfrm>
              <a:off x="2500105" y="1651720"/>
              <a:ext cx="2010711" cy="1328694"/>
            </a:xfrm>
            <a:custGeom>
              <a:avLst/>
              <a:gdLst>
                <a:gd name="T0" fmla="*/ 22 w 136"/>
                <a:gd name="T1" fmla="*/ 39 h 90"/>
                <a:gd name="T2" fmla="*/ 22 w 136"/>
                <a:gd name="T3" fmla="*/ 38 h 90"/>
                <a:gd name="T4" fmla="*/ 59 w 136"/>
                <a:gd name="T5" fmla="*/ 0 h 90"/>
                <a:gd name="T6" fmla="*/ 91 w 136"/>
                <a:gd name="T7" fmla="*/ 17 h 90"/>
                <a:gd name="T8" fmla="*/ 101 w 136"/>
                <a:gd name="T9" fmla="*/ 14 h 90"/>
                <a:gd name="T10" fmla="*/ 113 w 136"/>
                <a:gd name="T11" fmla="*/ 18 h 90"/>
                <a:gd name="T12" fmla="*/ 123 w 136"/>
                <a:gd name="T13" fmla="*/ 35 h 90"/>
                <a:gd name="T14" fmla="*/ 136 w 136"/>
                <a:gd name="T15" fmla="*/ 60 h 90"/>
                <a:gd name="T16" fmla="*/ 110 w 136"/>
                <a:gd name="T17" fmla="*/ 90 h 90"/>
                <a:gd name="T18" fmla="*/ 107 w 136"/>
                <a:gd name="T19" fmla="*/ 90 h 90"/>
                <a:gd name="T20" fmla="*/ 104 w 136"/>
                <a:gd name="T21" fmla="*/ 90 h 90"/>
                <a:gd name="T22" fmla="*/ 42 w 136"/>
                <a:gd name="T23" fmla="*/ 90 h 90"/>
                <a:gd name="T24" fmla="*/ 41 w 136"/>
                <a:gd name="T25" fmla="*/ 90 h 90"/>
                <a:gd name="T26" fmla="*/ 39 w 136"/>
                <a:gd name="T27" fmla="*/ 90 h 90"/>
                <a:gd name="T28" fmla="*/ 35 w 136"/>
                <a:gd name="T29" fmla="*/ 90 h 90"/>
                <a:gd name="T30" fmla="*/ 25 w 136"/>
                <a:gd name="T31" fmla="*/ 90 h 90"/>
                <a:gd name="T32" fmla="*/ 0 w 136"/>
                <a:gd name="T33" fmla="*/ 64 h 90"/>
                <a:gd name="T34" fmla="*/ 22 w 136"/>
                <a:gd name="T35"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90">
                  <a:moveTo>
                    <a:pt x="22" y="39"/>
                  </a:moveTo>
                  <a:cubicBezTo>
                    <a:pt x="22" y="39"/>
                    <a:pt x="22" y="38"/>
                    <a:pt x="22" y="38"/>
                  </a:cubicBezTo>
                  <a:cubicBezTo>
                    <a:pt x="22" y="17"/>
                    <a:pt x="38" y="0"/>
                    <a:pt x="59" y="0"/>
                  </a:cubicBezTo>
                  <a:cubicBezTo>
                    <a:pt x="72" y="0"/>
                    <a:pt x="84" y="7"/>
                    <a:pt x="91" y="17"/>
                  </a:cubicBezTo>
                  <a:cubicBezTo>
                    <a:pt x="94" y="15"/>
                    <a:pt x="97" y="14"/>
                    <a:pt x="101" y="14"/>
                  </a:cubicBezTo>
                  <a:cubicBezTo>
                    <a:pt x="106" y="14"/>
                    <a:pt x="110" y="16"/>
                    <a:pt x="113" y="18"/>
                  </a:cubicBezTo>
                  <a:cubicBezTo>
                    <a:pt x="119" y="22"/>
                    <a:pt x="123" y="28"/>
                    <a:pt x="123" y="35"/>
                  </a:cubicBezTo>
                  <a:cubicBezTo>
                    <a:pt x="131" y="41"/>
                    <a:pt x="136" y="50"/>
                    <a:pt x="136" y="60"/>
                  </a:cubicBezTo>
                  <a:cubicBezTo>
                    <a:pt x="136" y="75"/>
                    <a:pt x="125" y="88"/>
                    <a:pt x="110" y="90"/>
                  </a:cubicBezTo>
                  <a:cubicBezTo>
                    <a:pt x="109" y="90"/>
                    <a:pt x="108" y="90"/>
                    <a:pt x="107" y="90"/>
                  </a:cubicBezTo>
                  <a:cubicBezTo>
                    <a:pt x="106" y="90"/>
                    <a:pt x="105" y="90"/>
                    <a:pt x="104" y="90"/>
                  </a:cubicBezTo>
                  <a:cubicBezTo>
                    <a:pt x="90" y="90"/>
                    <a:pt x="58" y="90"/>
                    <a:pt x="42" y="90"/>
                  </a:cubicBezTo>
                  <a:cubicBezTo>
                    <a:pt x="42" y="90"/>
                    <a:pt x="41" y="90"/>
                    <a:pt x="41" y="90"/>
                  </a:cubicBezTo>
                  <a:cubicBezTo>
                    <a:pt x="39" y="90"/>
                    <a:pt x="39" y="90"/>
                    <a:pt x="39" y="90"/>
                  </a:cubicBezTo>
                  <a:cubicBezTo>
                    <a:pt x="39" y="90"/>
                    <a:pt x="36" y="90"/>
                    <a:pt x="35" y="90"/>
                  </a:cubicBezTo>
                  <a:cubicBezTo>
                    <a:pt x="25" y="90"/>
                    <a:pt x="25" y="90"/>
                    <a:pt x="25" y="90"/>
                  </a:cubicBezTo>
                  <a:cubicBezTo>
                    <a:pt x="11" y="89"/>
                    <a:pt x="0" y="78"/>
                    <a:pt x="0" y="64"/>
                  </a:cubicBezTo>
                  <a:cubicBezTo>
                    <a:pt x="0" y="52"/>
                    <a:pt x="9" y="41"/>
                    <a:pt x="22" y="39"/>
                  </a:cubicBezTo>
                  <a:close/>
                </a:path>
              </a:pathLst>
            </a:custGeom>
            <a:solidFill>
              <a:schemeClr val="tx2"/>
            </a:solidFill>
            <a:ln>
              <a:solidFill>
                <a:schemeClr val="accent1"/>
              </a:solidFill>
            </a:ln>
            <a:extLst/>
          </p:spPr>
          <p:txBody>
            <a:bodyPr vert="horz" wrap="square" lIns="93260" tIns="46630" rIns="93260" bIns="46630" numCol="1" anchor="t" anchorCtr="0" compatLnSpc="1">
              <a:prstTxWarp prst="textNoShape">
                <a:avLst/>
              </a:prstTxWarp>
            </a:bodyPr>
            <a:lstStyle/>
            <a:p>
              <a:endParaRPr lang="en-US" sz="1836" dirty="0"/>
            </a:p>
          </p:txBody>
        </p:sp>
        <p:pic>
          <p:nvPicPr>
            <p:cNvPr id="12" name="Picture 11"/>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2968185" y="2010460"/>
              <a:ext cx="530373" cy="530373"/>
            </a:xfrm>
            <a:prstGeom prst="rect">
              <a:avLst/>
            </a:prstGeom>
          </p:spPr>
        </p:pic>
        <p:pic>
          <p:nvPicPr>
            <p:cNvPr id="13" name="Picture 12"/>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3526304" y="2010458"/>
              <a:ext cx="530373" cy="530373"/>
            </a:xfrm>
            <a:prstGeom prst="rect">
              <a:avLst/>
            </a:prstGeom>
          </p:spPr>
        </p:pic>
        <p:sp>
          <p:nvSpPr>
            <p:cNvPr id="14" name="TextBox 13"/>
            <p:cNvSpPr txBox="1"/>
            <p:nvPr/>
          </p:nvSpPr>
          <p:spPr>
            <a:xfrm>
              <a:off x="2722210" y="2482197"/>
              <a:ext cx="1602498"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solidFill>
                    <a:schemeClr val="bg1"/>
                  </a:solidFill>
                </a:rPr>
                <a:t>App Platforms</a:t>
              </a:r>
            </a:p>
          </p:txBody>
        </p:sp>
      </p:grpSp>
      <p:grpSp>
        <p:nvGrpSpPr>
          <p:cNvPr id="15" name="Group 14"/>
          <p:cNvGrpSpPr/>
          <p:nvPr/>
        </p:nvGrpSpPr>
        <p:grpSpPr>
          <a:xfrm>
            <a:off x="6892483" y="4582629"/>
            <a:ext cx="2010711" cy="1358963"/>
            <a:chOff x="7568014" y="3860310"/>
            <a:chExt cx="2010711" cy="1358963"/>
          </a:xfrm>
        </p:grpSpPr>
        <p:sp>
          <p:nvSpPr>
            <p:cNvPr id="16" name="Freeform 12"/>
            <p:cNvSpPr>
              <a:spLocks/>
            </p:cNvSpPr>
            <p:nvPr/>
          </p:nvSpPr>
          <p:spPr bwMode="auto">
            <a:xfrm>
              <a:off x="7568014" y="3860310"/>
              <a:ext cx="2010711" cy="1328694"/>
            </a:xfrm>
            <a:custGeom>
              <a:avLst/>
              <a:gdLst>
                <a:gd name="T0" fmla="*/ 22 w 136"/>
                <a:gd name="T1" fmla="*/ 39 h 90"/>
                <a:gd name="T2" fmla="*/ 22 w 136"/>
                <a:gd name="T3" fmla="*/ 38 h 90"/>
                <a:gd name="T4" fmla="*/ 59 w 136"/>
                <a:gd name="T5" fmla="*/ 0 h 90"/>
                <a:gd name="T6" fmla="*/ 91 w 136"/>
                <a:gd name="T7" fmla="*/ 17 h 90"/>
                <a:gd name="T8" fmla="*/ 101 w 136"/>
                <a:gd name="T9" fmla="*/ 14 h 90"/>
                <a:gd name="T10" fmla="*/ 113 w 136"/>
                <a:gd name="T11" fmla="*/ 18 h 90"/>
                <a:gd name="T12" fmla="*/ 123 w 136"/>
                <a:gd name="T13" fmla="*/ 35 h 90"/>
                <a:gd name="T14" fmla="*/ 136 w 136"/>
                <a:gd name="T15" fmla="*/ 60 h 90"/>
                <a:gd name="T16" fmla="*/ 110 w 136"/>
                <a:gd name="T17" fmla="*/ 90 h 90"/>
                <a:gd name="T18" fmla="*/ 107 w 136"/>
                <a:gd name="T19" fmla="*/ 90 h 90"/>
                <a:gd name="T20" fmla="*/ 104 w 136"/>
                <a:gd name="T21" fmla="*/ 90 h 90"/>
                <a:gd name="T22" fmla="*/ 42 w 136"/>
                <a:gd name="T23" fmla="*/ 90 h 90"/>
                <a:gd name="T24" fmla="*/ 41 w 136"/>
                <a:gd name="T25" fmla="*/ 90 h 90"/>
                <a:gd name="T26" fmla="*/ 39 w 136"/>
                <a:gd name="T27" fmla="*/ 90 h 90"/>
                <a:gd name="T28" fmla="*/ 35 w 136"/>
                <a:gd name="T29" fmla="*/ 90 h 90"/>
                <a:gd name="T30" fmla="*/ 25 w 136"/>
                <a:gd name="T31" fmla="*/ 90 h 90"/>
                <a:gd name="T32" fmla="*/ 0 w 136"/>
                <a:gd name="T33" fmla="*/ 64 h 90"/>
                <a:gd name="T34" fmla="*/ 22 w 136"/>
                <a:gd name="T35"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90">
                  <a:moveTo>
                    <a:pt x="22" y="39"/>
                  </a:moveTo>
                  <a:cubicBezTo>
                    <a:pt x="22" y="39"/>
                    <a:pt x="22" y="38"/>
                    <a:pt x="22" y="38"/>
                  </a:cubicBezTo>
                  <a:cubicBezTo>
                    <a:pt x="22" y="17"/>
                    <a:pt x="38" y="0"/>
                    <a:pt x="59" y="0"/>
                  </a:cubicBezTo>
                  <a:cubicBezTo>
                    <a:pt x="72" y="0"/>
                    <a:pt x="84" y="7"/>
                    <a:pt x="91" y="17"/>
                  </a:cubicBezTo>
                  <a:cubicBezTo>
                    <a:pt x="94" y="15"/>
                    <a:pt x="97" y="14"/>
                    <a:pt x="101" y="14"/>
                  </a:cubicBezTo>
                  <a:cubicBezTo>
                    <a:pt x="106" y="14"/>
                    <a:pt x="110" y="16"/>
                    <a:pt x="113" y="18"/>
                  </a:cubicBezTo>
                  <a:cubicBezTo>
                    <a:pt x="119" y="22"/>
                    <a:pt x="123" y="28"/>
                    <a:pt x="123" y="35"/>
                  </a:cubicBezTo>
                  <a:cubicBezTo>
                    <a:pt x="131" y="41"/>
                    <a:pt x="136" y="50"/>
                    <a:pt x="136" y="60"/>
                  </a:cubicBezTo>
                  <a:cubicBezTo>
                    <a:pt x="136" y="75"/>
                    <a:pt x="125" y="88"/>
                    <a:pt x="110" y="90"/>
                  </a:cubicBezTo>
                  <a:cubicBezTo>
                    <a:pt x="109" y="90"/>
                    <a:pt x="108" y="90"/>
                    <a:pt x="107" y="90"/>
                  </a:cubicBezTo>
                  <a:cubicBezTo>
                    <a:pt x="106" y="90"/>
                    <a:pt x="105" y="90"/>
                    <a:pt x="104" y="90"/>
                  </a:cubicBezTo>
                  <a:cubicBezTo>
                    <a:pt x="90" y="90"/>
                    <a:pt x="58" y="90"/>
                    <a:pt x="42" y="90"/>
                  </a:cubicBezTo>
                  <a:cubicBezTo>
                    <a:pt x="42" y="90"/>
                    <a:pt x="41" y="90"/>
                    <a:pt x="41" y="90"/>
                  </a:cubicBezTo>
                  <a:cubicBezTo>
                    <a:pt x="39" y="90"/>
                    <a:pt x="39" y="90"/>
                    <a:pt x="39" y="90"/>
                  </a:cubicBezTo>
                  <a:cubicBezTo>
                    <a:pt x="39" y="90"/>
                    <a:pt x="36" y="90"/>
                    <a:pt x="35" y="90"/>
                  </a:cubicBezTo>
                  <a:cubicBezTo>
                    <a:pt x="25" y="90"/>
                    <a:pt x="25" y="90"/>
                    <a:pt x="25" y="90"/>
                  </a:cubicBezTo>
                  <a:cubicBezTo>
                    <a:pt x="11" y="89"/>
                    <a:pt x="0" y="78"/>
                    <a:pt x="0" y="64"/>
                  </a:cubicBezTo>
                  <a:cubicBezTo>
                    <a:pt x="0" y="52"/>
                    <a:pt x="9" y="41"/>
                    <a:pt x="22" y="39"/>
                  </a:cubicBezTo>
                  <a:close/>
                </a:path>
              </a:pathLst>
            </a:custGeom>
            <a:solidFill>
              <a:schemeClr val="tx2"/>
            </a:solidFill>
            <a:ln>
              <a:solidFill>
                <a:schemeClr val="accent1"/>
              </a:solidFill>
            </a:ln>
            <a:extLst/>
          </p:spPr>
          <p:txBody>
            <a:bodyPr vert="horz" wrap="square" lIns="93260" tIns="46630" rIns="93260" bIns="46630" numCol="1" anchor="t" anchorCtr="0" compatLnSpc="1">
              <a:prstTxWarp prst="textNoShape">
                <a:avLst/>
              </a:prstTxWarp>
            </a:bodyPr>
            <a:lstStyle/>
            <a:p>
              <a:endParaRPr lang="en-US" sz="1836" dirty="0"/>
            </a:p>
          </p:txBody>
        </p:sp>
        <p:sp>
          <p:nvSpPr>
            <p:cNvPr id="20" name="TextBox 19"/>
            <p:cNvSpPr txBox="1"/>
            <p:nvPr/>
          </p:nvSpPr>
          <p:spPr>
            <a:xfrm>
              <a:off x="7703269" y="4702208"/>
              <a:ext cx="1782469"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solidFill>
                    <a:schemeClr val="bg1"/>
                  </a:solidFill>
                </a:rPr>
                <a:t>On-</a:t>
              </a:r>
              <a:r>
                <a:rPr lang="en-US" sz="1600" dirty="0" err="1">
                  <a:solidFill>
                    <a:schemeClr val="bg1"/>
                  </a:solidFill>
                </a:rPr>
                <a:t>P</a:t>
              </a:r>
              <a:r>
                <a:rPr lang="en-US" sz="1600" dirty="0" err="1" smtClean="0">
                  <a:solidFill>
                    <a:schemeClr val="bg1"/>
                  </a:solidFill>
                </a:rPr>
                <a:t>rem</a:t>
              </a:r>
              <a:r>
                <a:rPr lang="en-US" sz="1600" dirty="0" smtClean="0">
                  <a:solidFill>
                    <a:schemeClr val="bg1"/>
                  </a:solidFill>
                </a:rPr>
                <a:t> Servers</a:t>
              </a:r>
            </a:p>
          </p:txBody>
        </p:sp>
      </p:grpSp>
      <p:grpSp>
        <p:nvGrpSpPr>
          <p:cNvPr id="21" name="Group 20"/>
          <p:cNvGrpSpPr/>
          <p:nvPr/>
        </p:nvGrpSpPr>
        <p:grpSpPr>
          <a:xfrm>
            <a:off x="2647766" y="4043462"/>
            <a:ext cx="2010711" cy="1365626"/>
            <a:chOff x="2539529" y="3895226"/>
            <a:chExt cx="2010711" cy="1365626"/>
          </a:xfrm>
        </p:grpSpPr>
        <p:sp>
          <p:nvSpPr>
            <p:cNvPr id="22" name="Freeform 12"/>
            <p:cNvSpPr>
              <a:spLocks/>
            </p:cNvSpPr>
            <p:nvPr/>
          </p:nvSpPr>
          <p:spPr bwMode="auto">
            <a:xfrm>
              <a:off x="2539529" y="3895226"/>
              <a:ext cx="2010711" cy="1328694"/>
            </a:xfrm>
            <a:custGeom>
              <a:avLst/>
              <a:gdLst>
                <a:gd name="T0" fmla="*/ 22 w 136"/>
                <a:gd name="T1" fmla="*/ 39 h 90"/>
                <a:gd name="T2" fmla="*/ 22 w 136"/>
                <a:gd name="T3" fmla="*/ 38 h 90"/>
                <a:gd name="T4" fmla="*/ 59 w 136"/>
                <a:gd name="T5" fmla="*/ 0 h 90"/>
                <a:gd name="T6" fmla="*/ 91 w 136"/>
                <a:gd name="T7" fmla="*/ 17 h 90"/>
                <a:gd name="T8" fmla="*/ 101 w 136"/>
                <a:gd name="T9" fmla="*/ 14 h 90"/>
                <a:gd name="T10" fmla="*/ 113 w 136"/>
                <a:gd name="T11" fmla="*/ 18 h 90"/>
                <a:gd name="T12" fmla="*/ 123 w 136"/>
                <a:gd name="T13" fmla="*/ 35 h 90"/>
                <a:gd name="T14" fmla="*/ 136 w 136"/>
                <a:gd name="T15" fmla="*/ 60 h 90"/>
                <a:gd name="T16" fmla="*/ 110 w 136"/>
                <a:gd name="T17" fmla="*/ 90 h 90"/>
                <a:gd name="T18" fmla="*/ 107 w 136"/>
                <a:gd name="T19" fmla="*/ 90 h 90"/>
                <a:gd name="T20" fmla="*/ 104 w 136"/>
                <a:gd name="T21" fmla="*/ 90 h 90"/>
                <a:gd name="T22" fmla="*/ 42 w 136"/>
                <a:gd name="T23" fmla="*/ 90 h 90"/>
                <a:gd name="T24" fmla="*/ 41 w 136"/>
                <a:gd name="T25" fmla="*/ 90 h 90"/>
                <a:gd name="T26" fmla="*/ 39 w 136"/>
                <a:gd name="T27" fmla="*/ 90 h 90"/>
                <a:gd name="T28" fmla="*/ 35 w 136"/>
                <a:gd name="T29" fmla="*/ 90 h 90"/>
                <a:gd name="T30" fmla="*/ 25 w 136"/>
                <a:gd name="T31" fmla="*/ 90 h 90"/>
                <a:gd name="T32" fmla="*/ 0 w 136"/>
                <a:gd name="T33" fmla="*/ 64 h 90"/>
                <a:gd name="T34" fmla="*/ 22 w 136"/>
                <a:gd name="T35"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90">
                  <a:moveTo>
                    <a:pt x="22" y="39"/>
                  </a:moveTo>
                  <a:cubicBezTo>
                    <a:pt x="22" y="39"/>
                    <a:pt x="22" y="38"/>
                    <a:pt x="22" y="38"/>
                  </a:cubicBezTo>
                  <a:cubicBezTo>
                    <a:pt x="22" y="17"/>
                    <a:pt x="38" y="0"/>
                    <a:pt x="59" y="0"/>
                  </a:cubicBezTo>
                  <a:cubicBezTo>
                    <a:pt x="72" y="0"/>
                    <a:pt x="84" y="7"/>
                    <a:pt x="91" y="17"/>
                  </a:cubicBezTo>
                  <a:cubicBezTo>
                    <a:pt x="94" y="15"/>
                    <a:pt x="97" y="14"/>
                    <a:pt x="101" y="14"/>
                  </a:cubicBezTo>
                  <a:cubicBezTo>
                    <a:pt x="106" y="14"/>
                    <a:pt x="110" y="16"/>
                    <a:pt x="113" y="18"/>
                  </a:cubicBezTo>
                  <a:cubicBezTo>
                    <a:pt x="119" y="22"/>
                    <a:pt x="123" y="28"/>
                    <a:pt x="123" y="35"/>
                  </a:cubicBezTo>
                  <a:cubicBezTo>
                    <a:pt x="131" y="41"/>
                    <a:pt x="136" y="50"/>
                    <a:pt x="136" y="60"/>
                  </a:cubicBezTo>
                  <a:cubicBezTo>
                    <a:pt x="136" y="75"/>
                    <a:pt x="125" y="88"/>
                    <a:pt x="110" y="90"/>
                  </a:cubicBezTo>
                  <a:cubicBezTo>
                    <a:pt x="109" y="90"/>
                    <a:pt x="108" y="90"/>
                    <a:pt x="107" y="90"/>
                  </a:cubicBezTo>
                  <a:cubicBezTo>
                    <a:pt x="106" y="90"/>
                    <a:pt x="105" y="90"/>
                    <a:pt x="104" y="90"/>
                  </a:cubicBezTo>
                  <a:cubicBezTo>
                    <a:pt x="90" y="90"/>
                    <a:pt x="58" y="90"/>
                    <a:pt x="42" y="90"/>
                  </a:cubicBezTo>
                  <a:cubicBezTo>
                    <a:pt x="42" y="90"/>
                    <a:pt x="41" y="90"/>
                    <a:pt x="41" y="90"/>
                  </a:cubicBezTo>
                  <a:cubicBezTo>
                    <a:pt x="39" y="90"/>
                    <a:pt x="39" y="90"/>
                    <a:pt x="39" y="90"/>
                  </a:cubicBezTo>
                  <a:cubicBezTo>
                    <a:pt x="39" y="90"/>
                    <a:pt x="36" y="90"/>
                    <a:pt x="35" y="90"/>
                  </a:cubicBezTo>
                  <a:cubicBezTo>
                    <a:pt x="25" y="90"/>
                    <a:pt x="25" y="90"/>
                    <a:pt x="25" y="90"/>
                  </a:cubicBezTo>
                  <a:cubicBezTo>
                    <a:pt x="11" y="89"/>
                    <a:pt x="0" y="78"/>
                    <a:pt x="0" y="64"/>
                  </a:cubicBezTo>
                  <a:cubicBezTo>
                    <a:pt x="0" y="52"/>
                    <a:pt x="9" y="41"/>
                    <a:pt x="22" y="39"/>
                  </a:cubicBezTo>
                  <a:close/>
                </a:path>
              </a:pathLst>
            </a:custGeom>
            <a:solidFill>
              <a:schemeClr val="tx2"/>
            </a:solidFill>
            <a:ln>
              <a:solidFill>
                <a:schemeClr val="accent1"/>
              </a:solidFill>
            </a:ln>
            <a:extLst/>
          </p:spPr>
          <p:txBody>
            <a:bodyPr vert="horz" wrap="square" lIns="93260" tIns="46630" rIns="93260" bIns="46630" numCol="1" anchor="t" anchorCtr="0" compatLnSpc="1">
              <a:prstTxWarp prst="textNoShape">
                <a:avLst/>
              </a:prstTxWarp>
            </a:bodyPr>
            <a:lstStyle/>
            <a:p>
              <a:endParaRPr lang="en-US" sz="1836" dirty="0"/>
            </a:p>
          </p:txBody>
        </p:sp>
        <p:sp>
          <p:nvSpPr>
            <p:cNvPr id="26" name="TextBox 25"/>
            <p:cNvSpPr txBox="1"/>
            <p:nvPr/>
          </p:nvSpPr>
          <p:spPr>
            <a:xfrm>
              <a:off x="2898620" y="4743787"/>
              <a:ext cx="137258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solidFill>
                    <a:schemeClr val="bg1"/>
                  </a:solidFill>
                </a:rPr>
                <a:t>Containers</a:t>
              </a:r>
            </a:p>
          </p:txBody>
        </p:sp>
      </p:grpSp>
      <p:grpSp>
        <p:nvGrpSpPr>
          <p:cNvPr id="27" name="Group 26"/>
          <p:cNvGrpSpPr/>
          <p:nvPr/>
        </p:nvGrpSpPr>
        <p:grpSpPr>
          <a:xfrm>
            <a:off x="7408074" y="1632385"/>
            <a:ext cx="2010711" cy="1415045"/>
            <a:chOff x="7568014" y="1668169"/>
            <a:chExt cx="2010711" cy="1415045"/>
          </a:xfrm>
        </p:grpSpPr>
        <p:sp>
          <p:nvSpPr>
            <p:cNvPr id="28" name="Freeform 12"/>
            <p:cNvSpPr>
              <a:spLocks/>
            </p:cNvSpPr>
            <p:nvPr/>
          </p:nvSpPr>
          <p:spPr bwMode="auto">
            <a:xfrm>
              <a:off x="7568014" y="1668169"/>
              <a:ext cx="2010711" cy="1328694"/>
            </a:xfrm>
            <a:custGeom>
              <a:avLst/>
              <a:gdLst>
                <a:gd name="T0" fmla="*/ 22 w 136"/>
                <a:gd name="T1" fmla="*/ 39 h 90"/>
                <a:gd name="T2" fmla="*/ 22 w 136"/>
                <a:gd name="T3" fmla="*/ 38 h 90"/>
                <a:gd name="T4" fmla="*/ 59 w 136"/>
                <a:gd name="T5" fmla="*/ 0 h 90"/>
                <a:gd name="T6" fmla="*/ 91 w 136"/>
                <a:gd name="T7" fmla="*/ 17 h 90"/>
                <a:gd name="T8" fmla="*/ 101 w 136"/>
                <a:gd name="T9" fmla="*/ 14 h 90"/>
                <a:gd name="T10" fmla="*/ 113 w 136"/>
                <a:gd name="T11" fmla="*/ 18 h 90"/>
                <a:gd name="T12" fmla="*/ 123 w 136"/>
                <a:gd name="T13" fmla="*/ 35 h 90"/>
                <a:gd name="T14" fmla="*/ 136 w 136"/>
                <a:gd name="T15" fmla="*/ 60 h 90"/>
                <a:gd name="T16" fmla="*/ 110 w 136"/>
                <a:gd name="T17" fmla="*/ 90 h 90"/>
                <a:gd name="T18" fmla="*/ 107 w 136"/>
                <a:gd name="T19" fmla="*/ 90 h 90"/>
                <a:gd name="T20" fmla="*/ 104 w 136"/>
                <a:gd name="T21" fmla="*/ 90 h 90"/>
                <a:gd name="T22" fmla="*/ 42 w 136"/>
                <a:gd name="T23" fmla="*/ 90 h 90"/>
                <a:gd name="T24" fmla="*/ 41 w 136"/>
                <a:gd name="T25" fmla="*/ 90 h 90"/>
                <a:gd name="T26" fmla="*/ 39 w 136"/>
                <a:gd name="T27" fmla="*/ 90 h 90"/>
                <a:gd name="T28" fmla="*/ 35 w 136"/>
                <a:gd name="T29" fmla="*/ 90 h 90"/>
                <a:gd name="T30" fmla="*/ 25 w 136"/>
                <a:gd name="T31" fmla="*/ 90 h 90"/>
                <a:gd name="T32" fmla="*/ 0 w 136"/>
                <a:gd name="T33" fmla="*/ 64 h 90"/>
                <a:gd name="T34" fmla="*/ 22 w 136"/>
                <a:gd name="T35"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90">
                  <a:moveTo>
                    <a:pt x="22" y="39"/>
                  </a:moveTo>
                  <a:cubicBezTo>
                    <a:pt x="22" y="39"/>
                    <a:pt x="22" y="38"/>
                    <a:pt x="22" y="38"/>
                  </a:cubicBezTo>
                  <a:cubicBezTo>
                    <a:pt x="22" y="17"/>
                    <a:pt x="38" y="0"/>
                    <a:pt x="59" y="0"/>
                  </a:cubicBezTo>
                  <a:cubicBezTo>
                    <a:pt x="72" y="0"/>
                    <a:pt x="84" y="7"/>
                    <a:pt x="91" y="17"/>
                  </a:cubicBezTo>
                  <a:cubicBezTo>
                    <a:pt x="94" y="15"/>
                    <a:pt x="97" y="14"/>
                    <a:pt x="101" y="14"/>
                  </a:cubicBezTo>
                  <a:cubicBezTo>
                    <a:pt x="106" y="14"/>
                    <a:pt x="110" y="16"/>
                    <a:pt x="113" y="18"/>
                  </a:cubicBezTo>
                  <a:cubicBezTo>
                    <a:pt x="119" y="22"/>
                    <a:pt x="123" y="28"/>
                    <a:pt x="123" y="35"/>
                  </a:cubicBezTo>
                  <a:cubicBezTo>
                    <a:pt x="131" y="41"/>
                    <a:pt x="136" y="50"/>
                    <a:pt x="136" y="60"/>
                  </a:cubicBezTo>
                  <a:cubicBezTo>
                    <a:pt x="136" y="75"/>
                    <a:pt x="125" y="88"/>
                    <a:pt x="110" y="90"/>
                  </a:cubicBezTo>
                  <a:cubicBezTo>
                    <a:pt x="109" y="90"/>
                    <a:pt x="108" y="90"/>
                    <a:pt x="107" y="90"/>
                  </a:cubicBezTo>
                  <a:cubicBezTo>
                    <a:pt x="106" y="90"/>
                    <a:pt x="105" y="90"/>
                    <a:pt x="104" y="90"/>
                  </a:cubicBezTo>
                  <a:cubicBezTo>
                    <a:pt x="90" y="90"/>
                    <a:pt x="58" y="90"/>
                    <a:pt x="42" y="90"/>
                  </a:cubicBezTo>
                  <a:cubicBezTo>
                    <a:pt x="42" y="90"/>
                    <a:pt x="41" y="90"/>
                    <a:pt x="41" y="90"/>
                  </a:cubicBezTo>
                  <a:cubicBezTo>
                    <a:pt x="39" y="90"/>
                    <a:pt x="39" y="90"/>
                    <a:pt x="39" y="90"/>
                  </a:cubicBezTo>
                  <a:cubicBezTo>
                    <a:pt x="39" y="90"/>
                    <a:pt x="36" y="90"/>
                    <a:pt x="35" y="90"/>
                  </a:cubicBezTo>
                  <a:cubicBezTo>
                    <a:pt x="25" y="90"/>
                    <a:pt x="25" y="90"/>
                    <a:pt x="25" y="90"/>
                  </a:cubicBezTo>
                  <a:cubicBezTo>
                    <a:pt x="11" y="89"/>
                    <a:pt x="0" y="78"/>
                    <a:pt x="0" y="64"/>
                  </a:cubicBezTo>
                  <a:cubicBezTo>
                    <a:pt x="0" y="52"/>
                    <a:pt x="9" y="41"/>
                    <a:pt x="22" y="39"/>
                  </a:cubicBezTo>
                  <a:close/>
                </a:path>
              </a:pathLst>
            </a:custGeom>
            <a:solidFill>
              <a:schemeClr val="tx2"/>
            </a:solidFill>
            <a:ln>
              <a:solidFill>
                <a:schemeClr val="accent1"/>
              </a:solidFill>
            </a:ln>
            <a:extLst/>
          </p:spPr>
          <p:txBody>
            <a:bodyPr vert="horz" wrap="square" lIns="93260" tIns="46630" rIns="93260" bIns="46630" numCol="1" anchor="t" anchorCtr="0" compatLnSpc="1">
              <a:prstTxWarp prst="textNoShape">
                <a:avLst/>
              </a:prstTxWarp>
            </a:bodyPr>
            <a:lstStyle/>
            <a:p>
              <a:endParaRPr lang="en-US" sz="1836" dirty="0"/>
            </a:p>
          </p:txBody>
        </p:sp>
        <p:grpSp>
          <p:nvGrpSpPr>
            <p:cNvPr id="29" name="Group 28"/>
            <p:cNvGrpSpPr/>
            <p:nvPr/>
          </p:nvGrpSpPr>
          <p:grpSpPr>
            <a:xfrm>
              <a:off x="8015250" y="2057371"/>
              <a:ext cx="1088493" cy="1025843"/>
              <a:chOff x="4296540" y="2433489"/>
              <a:chExt cx="1088493" cy="1025843"/>
            </a:xfrm>
          </p:grpSpPr>
          <p:pic>
            <p:nvPicPr>
              <p:cNvPr id="30" name="Picture 29"/>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4854660" y="2433489"/>
                <a:ext cx="530373" cy="530373"/>
              </a:xfrm>
              <a:prstGeom prst="rect">
                <a:avLst/>
              </a:prstGeom>
            </p:spPr>
          </p:pic>
          <p:pic>
            <p:nvPicPr>
              <p:cNvPr id="31" name="Picture 30"/>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4296540" y="2433489"/>
                <a:ext cx="530373" cy="530373"/>
              </a:xfrm>
              <a:prstGeom prst="rect">
                <a:avLst/>
              </a:prstGeom>
            </p:spPr>
          </p:pic>
          <p:sp>
            <p:nvSpPr>
              <p:cNvPr id="32" name="TextBox 31"/>
              <p:cNvSpPr txBox="1"/>
              <p:nvPr/>
            </p:nvSpPr>
            <p:spPr>
              <a:xfrm>
                <a:off x="4489437" y="2942267"/>
                <a:ext cx="7620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solidFill>
                      <a:schemeClr val="bg1"/>
                    </a:solidFill>
                  </a:rPr>
                  <a:t>VMs</a:t>
                </a:r>
              </a:p>
            </p:txBody>
          </p:sp>
        </p:grpSp>
      </p:grpSp>
      <p:sp>
        <p:nvSpPr>
          <p:cNvPr id="33" name="Oval 32"/>
          <p:cNvSpPr>
            <a:spLocks noChangeAspect="1"/>
          </p:cNvSpPr>
          <p:nvPr/>
        </p:nvSpPr>
        <p:spPr bwMode="auto">
          <a:xfrm>
            <a:off x="4066036" y="1574103"/>
            <a:ext cx="3946758" cy="3946758"/>
          </a:xfrm>
          <a:prstGeom prst="ellipse">
            <a:avLst/>
          </a:prstGeom>
          <a:solidFill>
            <a:schemeClr val="bg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TextBox 34"/>
          <p:cNvSpPr txBox="1"/>
          <p:nvPr/>
        </p:nvSpPr>
        <p:spPr>
          <a:xfrm>
            <a:off x="4398373" y="3462024"/>
            <a:ext cx="1950102" cy="221599"/>
          </a:xfrm>
          <a:prstGeom prst="rect">
            <a:avLst/>
          </a:prstGeom>
          <a:noFill/>
        </p:spPr>
        <p:txBody>
          <a:bodyPr wrap="square" lIns="0" tIns="0" rIns="0" bIns="0" rtlCol="0">
            <a:spAutoFit/>
          </a:bodyPr>
          <a:lstStyle/>
          <a:p>
            <a:pPr>
              <a:lnSpc>
                <a:spcPct val="90000"/>
              </a:lnSpc>
              <a:spcAft>
                <a:spcPts val="600"/>
              </a:spcAft>
            </a:pPr>
            <a:r>
              <a:rPr lang="en-US" sz="1600" dirty="0" smtClean="0">
                <a:solidFill>
                  <a:schemeClr val="tx2"/>
                </a:solidFill>
              </a:rPr>
              <a:t>Client Secret</a:t>
            </a:r>
          </a:p>
        </p:txBody>
      </p:sp>
      <p:sp>
        <p:nvSpPr>
          <p:cNvPr id="36" name="TextBox 35"/>
          <p:cNvSpPr txBox="1"/>
          <p:nvPr/>
        </p:nvSpPr>
        <p:spPr>
          <a:xfrm>
            <a:off x="6152120" y="3246964"/>
            <a:ext cx="1065958" cy="221599"/>
          </a:xfrm>
          <a:prstGeom prst="rect">
            <a:avLst/>
          </a:prstGeom>
          <a:noFill/>
        </p:spPr>
        <p:txBody>
          <a:bodyPr wrap="square" lIns="0" tIns="0" rIns="0" bIns="0" rtlCol="0">
            <a:spAutoFit/>
          </a:bodyPr>
          <a:lstStyle/>
          <a:p>
            <a:pPr>
              <a:lnSpc>
                <a:spcPct val="90000"/>
              </a:lnSpc>
              <a:spcAft>
                <a:spcPts val="600"/>
              </a:spcAft>
            </a:pPr>
            <a:r>
              <a:rPr lang="en-US" sz="1600" dirty="0" smtClean="0">
                <a:solidFill>
                  <a:schemeClr val="tx2"/>
                </a:solidFill>
              </a:rPr>
              <a:t>Certificates</a:t>
            </a:r>
          </a:p>
        </p:txBody>
      </p:sp>
      <p:sp>
        <p:nvSpPr>
          <p:cNvPr id="37" name="TextBox 36"/>
          <p:cNvSpPr txBox="1"/>
          <p:nvPr/>
        </p:nvSpPr>
        <p:spPr>
          <a:xfrm>
            <a:off x="5428812" y="4486210"/>
            <a:ext cx="1446616" cy="221599"/>
          </a:xfrm>
          <a:prstGeom prst="rect">
            <a:avLst/>
          </a:prstGeom>
          <a:noFill/>
        </p:spPr>
        <p:txBody>
          <a:bodyPr wrap="square" lIns="0" tIns="0" rIns="0" bIns="0" rtlCol="0">
            <a:spAutoFit/>
          </a:bodyPr>
          <a:lstStyle/>
          <a:p>
            <a:pPr>
              <a:lnSpc>
                <a:spcPct val="90000"/>
              </a:lnSpc>
              <a:spcAft>
                <a:spcPts val="600"/>
              </a:spcAft>
            </a:pPr>
            <a:r>
              <a:rPr lang="en-US" sz="1600" dirty="0" smtClean="0">
                <a:solidFill>
                  <a:schemeClr val="tx2"/>
                </a:solidFill>
              </a:rPr>
              <a:t>Encryption keys</a:t>
            </a:r>
          </a:p>
        </p:txBody>
      </p:sp>
      <p:sp>
        <p:nvSpPr>
          <p:cNvPr id="38" name="TextBox 37"/>
          <p:cNvSpPr txBox="1"/>
          <p:nvPr/>
        </p:nvSpPr>
        <p:spPr>
          <a:xfrm>
            <a:off x="6502421" y="3824482"/>
            <a:ext cx="1049974" cy="221599"/>
          </a:xfrm>
          <a:prstGeom prst="rect">
            <a:avLst/>
          </a:prstGeom>
          <a:noFill/>
        </p:spPr>
        <p:txBody>
          <a:bodyPr wrap="square" lIns="0" tIns="0" rIns="0" bIns="0" rtlCol="0">
            <a:spAutoFit/>
          </a:bodyPr>
          <a:lstStyle/>
          <a:p>
            <a:pPr>
              <a:lnSpc>
                <a:spcPct val="90000"/>
              </a:lnSpc>
              <a:spcAft>
                <a:spcPts val="600"/>
              </a:spcAft>
            </a:pPr>
            <a:r>
              <a:rPr lang="en-US" sz="1600" dirty="0" smtClean="0">
                <a:solidFill>
                  <a:schemeClr val="tx2"/>
                </a:solidFill>
              </a:rPr>
              <a:t>Passwords</a:t>
            </a:r>
          </a:p>
        </p:txBody>
      </p:sp>
      <p:sp>
        <p:nvSpPr>
          <p:cNvPr id="39" name="TextBox 38"/>
          <p:cNvSpPr txBox="1"/>
          <p:nvPr/>
        </p:nvSpPr>
        <p:spPr>
          <a:xfrm>
            <a:off x="4557801" y="2881124"/>
            <a:ext cx="2209631" cy="221599"/>
          </a:xfrm>
          <a:prstGeom prst="rect">
            <a:avLst/>
          </a:prstGeom>
          <a:noFill/>
        </p:spPr>
        <p:txBody>
          <a:bodyPr wrap="square" lIns="0" tIns="0" rIns="0" bIns="0" rtlCol="0">
            <a:spAutoFit/>
          </a:bodyPr>
          <a:lstStyle/>
          <a:p>
            <a:pPr>
              <a:lnSpc>
                <a:spcPct val="90000"/>
              </a:lnSpc>
              <a:spcAft>
                <a:spcPts val="600"/>
              </a:spcAft>
            </a:pPr>
            <a:r>
              <a:rPr lang="en-US" sz="1600" dirty="0">
                <a:solidFill>
                  <a:schemeClr val="tx2"/>
                </a:solidFill>
              </a:rPr>
              <a:t>Connection Strings</a:t>
            </a:r>
          </a:p>
        </p:txBody>
      </p:sp>
      <p:sp>
        <p:nvSpPr>
          <p:cNvPr id="40" name="TextBox 39"/>
          <p:cNvSpPr txBox="1"/>
          <p:nvPr/>
        </p:nvSpPr>
        <p:spPr>
          <a:xfrm>
            <a:off x="4948937" y="3959312"/>
            <a:ext cx="1049974" cy="221599"/>
          </a:xfrm>
          <a:prstGeom prst="rect">
            <a:avLst/>
          </a:prstGeom>
          <a:noFill/>
        </p:spPr>
        <p:txBody>
          <a:bodyPr wrap="square" lIns="0" tIns="0" rIns="0" bIns="0" rtlCol="0">
            <a:spAutoFit/>
          </a:bodyPr>
          <a:lstStyle/>
          <a:p>
            <a:pPr>
              <a:lnSpc>
                <a:spcPct val="90000"/>
              </a:lnSpc>
              <a:spcAft>
                <a:spcPts val="600"/>
              </a:spcAft>
            </a:pPr>
            <a:r>
              <a:rPr lang="en-US" sz="1600" dirty="0" smtClean="0">
                <a:solidFill>
                  <a:schemeClr val="tx2"/>
                </a:solidFill>
              </a:rPr>
              <a:t>SSH keys</a:t>
            </a:r>
          </a:p>
        </p:txBody>
      </p:sp>
      <p:sp>
        <p:nvSpPr>
          <p:cNvPr id="41" name="TextBox 40"/>
          <p:cNvSpPr txBox="1"/>
          <p:nvPr/>
        </p:nvSpPr>
        <p:spPr>
          <a:xfrm>
            <a:off x="5389454" y="1798025"/>
            <a:ext cx="1288938" cy="387798"/>
          </a:xfrm>
          <a:prstGeom prst="rect">
            <a:avLst/>
          </a:prstGeom>
          <a:noFill/>
        </p:spPr>
        <p:txBody>
          <a:bodyPr wrap="square" lIns="0" tIns="0" rIns="0" bIns="0" rtlCol="0">
            <a:spAutoFit/>
          </a:bodyPr>
          <a:lstStyle/>
          <a:p>
            <a:pPr algn="ctr">
              <a:lnSpc>
                <a:spcPct val="90000"/>
              </a:lnSpc>
              <a:spcAft>
                <a:spcPts val="600"/>
              </a:spcAft>
            </a:pPr>
            <a:r>
              <a:rPr lang="en-US" sz="2800" b="1" dirty="0" smtClean="0">
                <a:solidFill>
                  <a:schemeClr val="tx2"/>
                </a:solidFill>
              </a:rPr>
              <a:t>Secrets</a:t>
            </a:r>
          </a:p>
        </p:txBody>
      </p:sp>
      <p:pic>
        <p:nvPicPr>
          <p:cNvPr id="47" name="Picture 46"/>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7897838" y="4948782"/>
            <a:ext cx="511540" cy="511540"/>
          </a:xfrm>
          <a:prstGeom prst="rect">
            <a:avLst/>
          </a:prstGeom>
        </p:spPr>
      </p:pic>
      <p:pic>
        <p:nvPicPr>
          <p:cNvPr id="49" name="Picture 48"/>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7403281" y="4948782"/>
            <a:ext cx="511540" cy="511540"/>
          </a:xfrm>
          <a:prstGeom prst="rect">
            <a:avLst/>
          </a:prstGeom>
        </p:spPr>
      </p:pic>
      <p:pic>
        <p:nvPicPr>
          <p:cNvPr id="51" name="Picture 50"/>
          <p:cNvPicPr>
            <a:picLocks noChangeAspect="1"/>
          </p:cNvPicPr>
          <p:nvPr/>
        </p:nvPicPr>
        <p:blipFill>
          <a:blip r:embed="rId6">
            <a:clrChange>
              <a:clrFrom>
                <a:srgbClr val="002050"/>
              </a:clrFrom>
              <a:clrTo>
                <a:srgbClr val="002050">
                  <a:alpha val="0"/>
                </a:srgbClr>
              </a:clrTo>
            </a:clrChange>
            <a:biLevel thresh="25000"/>
          </a:blip>
          <a:stretch>
            <a:fillRect/>
          </a:stretch>
        </p:blipFill>
        <p:spPr>
          <a:xfrm>
            <a:off x="3154816" y="4118434"/>
            <a:ext cx="991870" cy="991870"/>
          </a:xfrm>
          <a:prstGeom prst="rect">
            <a:avLst/>
          </a:prstGeom>
        </p:spPr>
      </p:pic>
      <p:grpSp>
        <p:nvGrpSpPr>
          <p:cNvPr id="34" name="Group 33"/>
          <p:cNvGrpSpPr/>
          <p:nvPr/>
        </p:nvGrpSpPr>
        <p:grpSpPr>
          <a:xfrm>
            <a:off x="3680505" y="2497459"/>
            <a:ext cx="660819" cy="1087687"/>
            <a:chOff x="2281744" y="5888766"/>
            <a:chExt cx="660819" cy="1087687"/>
          </a:xfrm>
        </p:grpSpPr>
        <p:sp>
          <p:nvSpPr>
            <p:cNvPr id="42" name="Trapezoid 41"/>
            <p:cNvSpPr/>
            <p:nvPr/>
          </p:nvSpPr>
          <p:spPr bwMode="auto">
            <a:xfrm>
              <a:off x="2414743" y="5939536"/>
              <a:ext cx="376015" cy="169997"/>
            </a:xfrm>
            <a:prstGeom prst="trapezoid">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 name="Oval 42"/>
            <p:cNvSpPr/>
            <p:nvPr/>
          </p:nvSpPr>
          <p:spPr bwMode="auto">
            <a:xfrm>
              <a:off x="2449007" y="5888766"/>
              <a:ext cx="307485" cy="101540"/>
            </a:xfrm>
            <a:prstGeom prst="ellipse">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4" name="Oval 43"/>
            <p:cNvSpPr/>
            <p:nvPr/>
          </p:nvSpPr>
          <p:spPr bwMode="auto">
            <a:xfrm>
              <a:off x="2316134" y="6087336"/>
              <a:ext cx="573230" cy="113331"/>
            </a:xfrm>
            <a:prstGeom prst="ellipse">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 name="Oval 44"/>
            <p:cNvSpPr/>
            <p:nvPr/>
          </p:nvSpPr>
          <p:spPr bwMode="auto">
            <a:xfrm>
              <a:off x="2420113" y="5984410"/>
              <a:ext cx="370645" cy="408451"/>
            </a:xfrm>
            <a:prstGeom prst="ellipse">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 name="Oval 45"/>
            <p:cNvSpPr/>
            <p:nvPr/>
          </p:nvSpPr>
          <p:spPr bwMode="auto">
            <a:xfrm rot="20336595">
              <a:off x="2637656" y="6181699"/>
              <a:ext cx="114052" cy="7871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 name="Oval 47"/>
            <p:cNvSpPr/>
            <p:nvPr/>
          </p:nvSpPr>
          <p:spPr bwMode="auto">
            <a:xfrm rot="990434">
              <a:off x="2477365" y="6185127"/>
              <a:ext cx="114052" cy="7871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rot="959104">
              <a:off x="2468120" y="6155719"/>
              <a:ext cx="153787" cy="6627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p:cNvSpPr/>
            <p:nvPr/>
          </p:nvSpPr>
          <p:spPr bwMode="auto">
            <a:xfrm rot="20278828">
              <a:off x="2607736" y="6156009"/>
              <a:ext cx="153787" cy="6627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53" name="Group 52"/>
            <p:cNvGrpSpPr/>
            <p:nvPr/>
          </p:nvGrpSpPr>
          <p:grpSpPr>
            <a:xfrm>
              <a:off x="2281744" y="6104869"/>
              <a:ext cx="660819" cy="871584"/>
              <a:chOff x="2327547" y="2352400"/>
              <a:chExt cx="1151074" cy="1689602"/>
            </a:xfrm>
          </p:grpSpPr>
          <p:sp>
            <p:nvSpPr>
              <p:cNvPr id="55" name="Freeform 39"/>
              <p:cNvSpPr>
                <a:spLocks/>
              </p:cNvSpPr>
              <p:nvPr/>
            </p:nvSpPr>
            <p:spPr bwMode="auto">
              <a:xfrm>
                <a:off x="2327547" y="2799047"/>
                <a:ext cx="424952" cy="1100028"/>
              </a:xfrm>
              <a:custGeom>
                <a:avLst/>
                <a:gdLst>
                  <a:gd name="T0" fmla="*/ 141 w 141"/>
                  <a:gd name="T1" fmla="*/ 15 h 364"/>
                  <a:gd name="T2" fmla="*/ 85 w 141"/>
                  <a:gd name="T3" fmla="*/ 0 h 364"/>
                  <a:gd name="T4" fmla="*/ 0 w 141"/>
                  <a:gd name="T5" fmla="*/ 364 h 364"/>
                  <a:gd name="T6" fmla="*/ 57 w 141"/>
                  <a:gd name="T7" fmla="*/ 364 h 364"/>
                  <a:gd name="T8" fmla="*/ 141 w 141"/>
                  <a:gd name="T9" fmla="*/ 15 h 364"/>
                </a:gdLst>
                <a:ahLst/>
                <a:cxnLst>
                  <a:cxn ang="0">
                    <a:pos x="T0" y="T1"/>
                  </a:cxn>
                  <a:cxn ang="0">
                    <a:pos x="T2" y="T3"/>
                  </a:cxn>
                  <a:cxn ang="0">
                    <a:pos x="T4" y="T5"/>
                  </a:cxn>
                  <a:cxn ang="0">
                    <a:pos x="T6" y="T7"/>
                  </a:cxn>
                  <a:cxn ang="0">
                    <a:pos x="T8" y="T9"/>
                  </a:cxn>
                </a:cxnLst>
                <a:rect l="0" t="0" r="r" b="b"/>
                <a:pathLst>
                  <a:path w="141" h="364">
                    <a:moveTo>
                      <a:pt x="141" y="15"/>
                    </a:moveTo>
                    <a:cubicBezTo>
                      <a:pt x="122" y="10"/>
                      <a:pt x="104" y="5"/>
                      <a:pt x="85" y="0"/>
                    </a:cubicBezTo>
                    <a:cubicBezTo>
                      <a:pt x="30" y="117"/>
                      <a:pt x="12" y="235"/>
                      <a:pt x="0" y="364"/>
                    </a:cubicBezTo>
                    <a:cubicBezTo>
                      <a:pt x="57" y="364"/>
                      <a:pt x="57" y="364"/>
                      <a:pt x="57" y="364"/>
                    </a:cubicBezTo>
                    <a:cubicBezTo>
                      <a:pt x="71" y="241"/>
                      <a:pt x="88" y="128"/>
                      <a:pt x="141" y="1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56" name="Freeform 40"/>
              <p:cNvSpPr>
                <a:spLocks/>
              </p:cNvSpPr>
              <p:nvPr/>
            </p:nvSpPr>
            <p:spPr bwMode="auto">
              <a:xfrm>
                <a:off x="3052392" y="2799047"/>
                <a:ext cx="426229" cy="1100028"/>
              </a:xfrm>
              <a:custGeom>
                <a:avLst/>
                <a:gdLst>
                  <a:gd name="T0" fmla="*/ 0 w 141"/>
                  <a:gd name="T1" fmla="*/ 15 h 364"/>
                  <a:gd name="T2" fmla="*/ 56 w 141"/>
                  <a:gd name="T3" fmla="*/ 0 h 364"/>
                  <a:gd name="T4" fmla="*/ 141 w 141"/>
                  <a:gd name="T5" fmla="*/ 364 h 364"/>
                  <a:gd name="T6" fmla="*/ 84 w 141"/>
                  <a:gd name="T7" fmla="*/ 364 h 364"/>
                  <a:gd name="T8" fmla="*/ 0 w 141"/>
                  <a:gd name="T9" fmla="*/ 15 h 364"/>
                </a:gdLst>
                <a:ahLst/>
                <a:cxnLst>
                  <a:cxn ang="0">
                    <a:pos x="T0" y="T1"/>
                  </a:cxn>
                  <a:cxn ang="0">
                    <a:pos x="T2" y="T3"/>
                  </a:cxn>
                  <a:cxn ang="0">
                    <a:pos x="T4" y="T5"/>
                  </a:cxn>
                  <a:cxn ang="0">
                    <a:pos x="T6" y="T7"/>
                  </a:cxn>
                  <a:cxn ang="0">
                    <a:pos x="T8" y="T9"/>
                  </a:cxn>
                </a:cxnLst>
                <a:rect l="0" t="0" r="r" b="b"/>
                <a:pathLst>
                  <a:path w="141" h="364">
                    <a:moveTo>
                      <a:pt x="0" y="15"/>
                    </a:moveTo>
                    <a:cubicBezTo>
                      <a:pt x="19" y="10"/>
                      <a:pt x="37" y="5"/>
                      <a:pt x="56" y="0"/>
                    </a:cubicBezTo>
                    <a:cubicBezTo>
                      <a:pt x="111" y="117"/>
                      <a:pt x="129" y="235"/>
                      <a:pt x="141" y="364"/>
                    </a:cubicBezTo>
                    <a:cubicBezTo>
                      <a:pt x="84" y="364"/>
                      <a:pt x="84" y="364"/>
                      <a:pt x="84" y="364"/>
                    </a:cubicBezTo>
                    <a:cubicBezTo>
                      <a:pt x="70" y="241"/>
                      <a:pt x="53" y="128"/>
                      <a:pt x="0" y="1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57" name="Freeform 45"/>
              <p:cNvSpPr>
                <a:spLocks/>
              </p:cNvSpPr>
              <p:nvPr/>
            </p:nvSpPr>
            <p:spPr bwMode="auto">
              <a:xfrm>
                <a:off x="2347965" y="3899075"/>
                <a:ext cx="130166" cy="142927"/>
              </a:xfrm>
              <a:custGeom>
                <a:avLst/>
                <a:gdLst>
                  <a:gd name="T0" fmla="*/ 0 w 43"/>
                  <a:gd name="T1" fmla="*/ 0 h 47"/>
                  <a:gd name="T2" fmla="*/ 0 w 43"/>
                  <a:gd name="T3" fmla="*/ 26 h 47"/>
                  <a:gd name="T4" fmla="*/ 22 w 43"/>
                  <a:gd name="T5" fmla="*/ 47 h 47"/>
                  <a:gd name="T6" fmla="*/ 43 w 43"/>
                  <a:gd name="T7" fmla="*/ 26 h 47"/>
                  <a:gd name="T8" fmla="*/ 43 w 43"/>
                  <a:gd name="T9" fmla="*/ 0 h 47"/>
                  <a:gd name="T10" fmla="*/ 0 w 43"/>
                  <a:gd name="T11" fmla="*/ 0 h 47"/>
                </a:gdLst>
                <a:ahLst/>
                <a:cxnLst>
                  <a:cxn ang="0">
                    <a:pos x="T0" y="T1"/>
                  </a:cxn>
                  <a:cxn ang="0">
                    <a:pos x="T2" y="T3"/>
                  </a:cxn>
                  <a:cxn ang="0">
                    <a:pos x="T4" y="T5"/>
                  </a:cxn>
                  <a:cxn ang="0">
                    <a:pos x="T6" y="T7"/>
                  </a:cxn>
                  <a:cxn ang="0">
                    <a:pos x="T8" y="T9"/>
                  </a:cxn>
                  <a:cxn ang="0">
                    <a:pos x="T10" y="T11"/>
                  </a:cxn>
                </a:cxnLst>
                <a:rect l="0" t="0" r="r" b="b"/>
                <a:pathLst>
                  <a:path w="43" h="47">
                    <a:moveTo>
                      <a:pt x="0" y="0"/>
                    </a:moveTo>
                    <a:cubicBezTo>
                      <a:pt x="0" y="26"/>
                      <a:pt x="0" y="26"/>
                      <a:pt x="0" y="26"/>
                    </a:cubicBezTo>
                    <a:cubicBezTo>
                      <a:pt x="0" y="37"/>
                      <a:pt x="10" y="47"/>
                      <a:pt x="22" y="47"/>
                    </a:cubicBezTo>
                    <a:cubicBezTo>
                      <a:pt x="33" y="47"/>
                      <a:pt x="43" y="37"/>
                      <a:pt x="43" y="26"/>
                    </a:cubicBezTo>
                    <a:cubicBezTo>
                      <a:pt x="43" y="0"/>
                      <a:pt x="43" y="0"/>
                      <a:pt x="43"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58" name="Freeform 46"/>
              <p:cNvSpPr>
                <a:spLocks/>
              </p:cNvSpPr>
              <p:nvPr/>
            </p:nvSpPr>
            <p:spPr bwMode="auto">
              <a:xfrm>
                <a:off x="3326761" y="3899075"/>
                <a:ext cx="127613" cy="142927"/>
              </a:xfrm>
              <a:custGeom>
                <a:avLst/>
                <a:gdLst>
                  <a:gd name="T0" fmla="*/ 0 w 42"/>
                  <a:gd name="T1" fmla="*/ 0 h 47"/>
                  <a:gd name="T2" fmla="*/ 0 w 42"/>
                  <a:gd name="T3" fmla="*/ 26 h 47"/>
                  <a:gd name="T4" fmla="*/ 21 w 42"/>
                  <a:gd name="T5" fmla="*/ 47 h 47"/>
                  <a:gd name="T6" fmla="*/ 42 w 42"/>
                  <a:gd name="T7" fmla="*/ 26 h 47"/>
                  <a:gd name="T8" fmla="*/ 42 w 42"/>
                  <a:gd name="T9" fmla="*/ 0 h 47"/>
                  <a:gd name="T10" fmla="*/ 0 w 42"/>
                  <a:gd name="T11" fmla="*/ 0 h 47"/>
                </a:gdLst>
                <a:ahLst/>
                <a:cxnLst>
                  <a:cxn ang="0">
                    <a:pos x="T0" y="T1"/>
                  </a:cxn>
                  <a:cxn ang="0">
                    <a:pos x="T2" y="T3"/>
                  </a:cxn>
                  <a:cxn ang="0">
                    <a:pos x="T4" y="T5"/>
                  </a:cxn>
                  <a:cxn ang="0">
                    <a:pos x="T6" y="T7"/>
                  </a:cxn>
                  <a:cxn ang="0">
                    <a:pos x="T8" y="T9"/>
                  </a:cxn>
                  <a:cxn ang="0">
                    <a:pos x="T10" y="T11"/>
                  </a:cxn>
                </a:cxnLst>
                <a:rect l="0" t="0" r="r" b="b"/>
                <a:pathLst>
                  <a:path w="42" h="47">
                    <a:moveTo>
                      <a:pt x="0" y="0"/>
                    </a:moveTo>
                    <a:cubicBezTo>
                      <a:pt x="0" y="26"/>
                      <a:pt x="0" y="26"/>
                      <a:pt x="0" y="26"/>
                    </a:cubicBezTo>
                    <a:cubicBezTo>
                      <a:pt x="0" y="37"/>
                      <a:pt x="9" y="47"/>
                      <a:pt x="21" y="47"/>
                    </a:cubicBezTo>
                    <a:cubicBezTo>
                      <a:pt x="33" y="47"/>
                      <a:pt x="42" y="37"/>
                      <a:pt x="42" y="26"/>
                    </a:cubicBezTo>
                    <a:cubicBezTo>
                      <a:pt x="42" y="0"/>
                      <a:pt x="42" y="0"/>
                      <a:pt x="42"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59" name="Freeform 47"/>
              <p:cNvSpPr>
                <a:spLocks/>
              </p:cNvSpPr>
              <p:nvPr/>
            </p:nvSpPr>
            <p:spPr bwMode="auto">
              <a:xfrm>
                <a:off x="2577670" y="2739069"/>
                <a:ext cx="643172" cy="1263373"/>
              </a:xfrm>
              <a:custGeom>
                <a:avLst/>
                <a:gdLst>
                  <a:gd name="T0" fmla="*/ 329 w 504"/>
                  <a:gd name="T1" fmla="*/ 0 h 990"/>
                  <a:gd name="T2" fmla="*/ 253 w 504"/>
                  <a:gd name="T3" fmla="*/ 616 h 990"/>
                  <a:gd name="T4" fmla="*/ 175 w 504"/>
                  <a:gd name="T5" fmla="*/ 0 h 990"/>
                  <a:gd name="T6" fmla="*/ 0 w 504"/>
                  <a:gd name="T7" fmla="*/ 47 h 990"/>
                  <a:gd name="T8" fmla="*/ 10 w 504"/>
                  <a:gd name="T9" fmla="*/ 990 h 990"/>
                  <a:gd name="T10" fmla="*/ 495 w 504"/>
                  <a:gd name="T11" fmla="*/ 990 h 990"/>
                  <a:gd name="T12" fmla="*/ 504 w 504"/>
                  <a:gd name="T13" fmla="*/ 47 h 990"/>
                  <a:gd name="T14" fmla="*/ 329 w 504"/>
                  <a:gd name="T15" fmla="*/ 0 h 9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4" h="990">
                    <a:moveTo>
                      <a:pt x="329" y="0"/>
                    </a:moveTo>
                    <a:lnTo>
                      <a:pt x="253" y="616"/>
                    </a:lnTo>
                    <a:lnTo>
                      <a:pt x="175" y="0"/>
                    </a:lnTo>
                    <a:lnTo>
                      <a:pt x="0" y="47"/>
                    </a:lnTo>
                    <a:lnTo>
                      <a:pt x="10" y="990"/>
                    </a:lnTo>
                    <a:lnTo>
                      <a:pt x="495" y="990"/>
                    </a:lnTo>
                    <a:lnTo>
                      <a:pt x="504" y="47"/>
                    </a:lnTo>
                    <a:lnTo>
                      <a:pt x="3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60" name="Freeform 48"/>
              <p:cNvSpPr>
                <a:spLocks/>
              </p:cNvSpPr>
              <p:nvPr/>
            </p:nvSpPr>
            <p:spPr bwMode="auto">
              <a:xfrm>
                <a:off x="3061325" y="2376647"/>
                <a:ext cx="2552" cy="2552"/>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1"/>
                      <a:pt x="0" y="1"/>
                      <a:pt x="0" y="0"/>
                    </a:cubicBezTo>
                    <a:cubicBezTo>
                      <a:pt x="0" y="1"/>
                      <a:pt x="0" y="1"/>
                      <a:pt x="1"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61" name="Freeform 49"/>
              <p:cNvSpPr>
                <a:spLocks/>
              </p:cNvSpPr>
              <p:nvPr/>
            </p:nvSpPr>
            <p:spPr bwMode="auto">
              <a:xfrm>
                <a:off x="3061325" y="2370266"/>
                <a:ext cx="0" cy="255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62" name="Freeform 50"/>
              <p:cNvSpPr>
                <a:spLocks/>
              </p:cNvSpPr>
              <p:nvPr/>
            </p:nvSpPr>
            <p:spPr bwMode="auto">
              <a:xfrm>
                <a:off x="3052392" y="2354952"/>
                <a:ext cx="0" cy="255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63" name="Freeform 51"/>
              <p:cNvSpPr>
                <a:spLocks/>
              </p:cNvSpPr>
              <p:nvPr/>
            </p:nvSpPr>
            <p:spPr bwMode="auto">
              <a:xfrm>
                <a:off x="3054944" y="2361333"/>
                <a:ext cx="0" cy="255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64" name="Freeform 52"/>
              <p:cNvSpPr>
                <a:spLocks/>
              </p:cNvSpPr>
              <p:nvPr/>
            </p:nvSpPr>
            <p:spPr bwMode="auto">
              <a:xfrm>
                <a:off x="2738463" y="235750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65" name="Freeform 53"/>
              <p:cNvSpPr>
                <a:spLocks/>
              </p:cNvSpPr>
              <p:nvPr/>
            </p:nvSpPr>
            <p:spPr bwMode="auto">
              <a:xfrm>
                <a:off x="3063877" y="2381751"/>
                <a:ext cx="0" cy="6380"/>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2"/>
                      <a:pt x="0" y="1"/>
                      <a:pt x="0" y="0"/>
                    </a:cubicBezTo>
                    <a:cubicBezTo>
                      <a:pt x="0" y="1"/>
                      <a:pt x="0" y="2"/>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66" name="Freeform 54"/>
              <p:cNvSpPr>
                <a:spLocks/>
              </p:cNvSpPr>
              <p:nvPr/>
            </p:nvSpPr>
            <p:spPr bwMode="auto">
              <a:xfrm>
                <a:off x="3063877" y="2390684"/>
                <a:ext cx="0" cy="6380"/>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2"/>
                      <a:pt x="0" y="1"/>
                      <a:pt x="0" y="0"/>
                    </a:cubicBezTo>
                    <a:cubicBezTo>
                      <a:pt x="0" y="1"/>
                      <a:pt x="0" y="2"/>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67" name="Freeform 55"/>
              <p:cNvSpPr>
                <a:spLocks/>
              </p:cNvSpPr>
              <p:nvPr/>
            </p:nvSpPr>
            <p:spPr bwMode="auto">
              <a:xfrm>
                <a:off x="3048564" y="23524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68" name="Freeform 56"/>
              <p:cNvSpPr>
                <a:spLocks/>
              </p:cNvSpPr>
              <p:nvPr/>
            </p:nvSpPr>
            <p:spPr bwMode="auto">
              <a:xfrm>
                <a:off x="2728254" y="2388131"/>
                <a:ext cx="0" cy="255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69" name="Freeform 57"/>
              <p:cNvSpPr>
                <a:spLocks/>
              </p:cNvSpPr>
              <p:nvPr/>
            </p:nvSpPr>
            <p:spPr bwMode="auto">
              <a:xfrm>
                <a:off x="2732082" y="23728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70" name="Freeform 58"/>
              <p:cNvSpPr>
                <a:spLocks/>
              </p:cNvSpPr>
              <p:nvPr/>
            </p:nvSpPr>
            <p:spPr bwMode="auto">
              <a:xfrm>
                <a:off x="2734635" y="2363885"/>
                <a:ext cx="0" cy="255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71" name="Freeform 59"/>
              <p:cNvSpPr>
                <a:spLocks/>
              </p:cNvSpPr>
              <p:nvPr/>
            </p:nvSpPr>
            <p:spPr bwMode="auto">
              <a:xfrm>
                <a:off x="2732082" y="2379199"/>
                <a:ext cx="0" cy="255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72" name="Oval 62"/>
              <p:cNvSpPr>
                <a:spLocks noChangeArrowheads="1"/>
              </p:cNvSpPr>
              <p:nvPr/>
            </p:nvSpPr>
            <p:spPr bwMode="auto">
              <a:xfrm>
                <a:off x="2741015" y="2421311"/>
                <a:ext cx="8933" cy="1276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sp>
            <p:nvSpPr>
              <p:cNvPr id="73" name="Oval 63"/>
              <p:cNvSpPr>
                <a:spLocks noChangeArrowheads="1"/>
              </p:cNvSpPr>
              <p:nvPr/>
            </p:nvSpPr>
            <p:spPr bwMode="auto">
              <a:xfrm>
                <a:off x="3052392" y="2421311"/>
                <a:ext cx="8933" cy="1276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216" tIns="38608" rIns="77216" bIns="38608" numCol="1" anchor="t" anchorCtr="0" compatLnSpc="1">
                <a:prstTxWarp prst="textNoShape">
                  <a:avLst/>
                </a:prstTxWarp>
              </a:bodyPr>
              <a:lstStyle/>
              <a:p>
                <a:pPr defTabSz="787535">
                  <a:defRPr/>
                </a:pPr>
                <a:endParaRPr lang="en-US" sz="1550" kern="0">
                  <a:solidFill>
                    <a:srgbClr val="505050"/>
                  </a:solidFill>
                </a:endParaRPr>
              </a:p>
            </p:txBody>
          </p:sp>
        </p:grpSp>
        <p:sp>
          <p:nvSpPr>
            <p:cNvPr id="54" name="Rectangle 53"/>
            <p:cNvSpPr/>
            <p:nvPr/>
          </p:nvSpPr>
          <p:spPr bwMode="auto">
            <a:xfrm>
              <a:off x="2511786" y="6335273"/>
              <a:ext cx="191212" cy="438589"/>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74" name="TextBox 73"/>
          <p:cNvSpPr txBox="1"/>
          <p:nvPr/>
        </p:nvSpPr>
        <p:spPr>
          <a:xfrm>
            <a:off x="4557800" y="2881124"/>
            <a:ext cx="2209631" cy="221599"/>
          </a:xfrm>
          <a:prstGeom prst="rect">
            <a:avLst/>
          </a:prstGeom>
          <a:noFill/>
        </p:spPr>
        <p:txBody>
          <a:bodyPr wrap="square" lIns="0" tIns="0" rIns="0" bIns="0" rtlCol="0">
            <a:spAutoFit/>
          </a:bodyPr>
          <a:lstStyle/>
          <a:p>
            <a:pPr>
              <a:lnSpc>
                <a:spcPct val="90000"/>
              </a:lnSpc>
              <a:spcAft>
                <a:spcPts val="600"/>
              </a:spcAft>
            </a:pPr>
            <a:r>
              <a:rPr lang="en-US" sz="1600" dirty="0">
                <a:solidFill>
                  <a:schemeClr val="tx2"/>
                </a:solidFill>
              </a:rPr>
              <a:t>Connection Strings</a:t>
            </a:r>
          </a:p>
        </p:txBody>
      </p:sp>
      <p:sp>
        <p:nvSpPr>
          <p:cNvPr id="75" name="Fußzeilenplatzhalter 3"/>
          <p:cNvSpPr>
            <a:spLocks noGrp="1"/>
          </p:cNvSpPr>
          <p:nvPr>
            <p:ph type="ftr" sz="quarter" idx="11"/>
          </p:nvPr>
        </p:nvSpPr>
        <p:spPr>
          <a:xfrm>
            <a:off x="1152000" y="6659487"/>
            <a:ext cx="9611250" cy="123111"/>
          </a:xfrm>
        </p:spPr>
        <p:txBody>
          <a:bodyPr/>
          <a:lstStyle/>
          <a:p>
            <a:r>
              <a:rPr lang="en-US" dirty="0" smtClean="0"/>
              <a:t>| Hendry Anwar | Arvato Systems</a:t>
            </a:r>
            <a:endParaRPr lang="en-US" dirty="0"/>
          </a:p>
        </p:txBody>
      </p:sp>
    </p:spTree>
    <p:extLst>
      <p:ext uri="{BB962C8B-B14F-4D97-AF65-F5344CB8AC3E}">
        <p14:creationId xmlns:p14="http://schemas.microsoft.com/office/powerpoint/2010/main" val="314201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xit" presetSubtype="8" fill="hold" nodeType="afterEffect">
                                  <p:stCondLst>
                                    <p:cond delay="0"/>
                                  </p:stCondLst>
                                  <p:childTnLst>
                                    <p:anim calcmode="lin" valueType="num">
                                      <p:cBhvr additive="base">
                                        <p:cTn id="11" dur="500"/>
                                        <p:tgtEl>
                                          <p:spTgt spid="34"/>
                                        </p:tgtEl>
                                        <p:attrNameLst>
                                          <p:attrName>ppt_x</p:attrName>
                                        </p:attrNameLst>
                                      </p:cBhvr>
                                      <p:tavLst>
                                        <p:tav tm="0">
                                          <p:val>
                                            <p:strVal val="ppt_x"/>
                                          </p:val>
                                        </p:tav>
                                        <p:tav tm="100000">
                                          <p:val>
                                            <p:strVal val="0-ppt_w/2"/>
                                          </p:val>
                                        </p:tav>
                                      </p:tavLst>
                                    </p:anim>
                                    <p:anim calcmode="lin" valueType="num">
                                      <p:cBhvr additive="base">
                                        <p:cTn id="12" dur="500"/>
                                        <p:tgtEl>
                                          <p:spTgt spid="34"/>
                                        </p:tgtEl>
                                        <p:attrNameLst>
                                          <p:attrName>ppt_y</p:attrName>
                                        </p:attrNameLst>
                                      </p:cBhvr>
                                      <p:tavLst>
                                        <p:tav tm="0">
                                          <p:val>
                                            <p:strVal val="ppt_y"/>
                                          </p:val>
                                        </p:tav>
                                        <p:tav tm="100000">
                                          <p:val>
                                            <p:strVal val="ppt_y"/>
                                          </p:val>
                                        </p:tav>
                                      </p:tavLst>
                                    </p:anim>
                                    <p:set>
                                      <p:cBhvr>
                                        <p:cTn id="13" dur="1" fill="hold">
                                          <p:stCondLst>
                                            <p:cond delay="499"/>
                                          </p:stCondLst>
                                        </p:cTn>
                                        <p:tgtEl>
                                          <p:spTgt spid="34"/>
                                        </p:tgtEl>
                                        <p:attrNameLst>
                                          <p:attrName>style.visibility</p:attrName>
                                        </p:attrNameLst>
                                      </p:cBhvr>
                                      <p:to>
                                        <p:strVal val="hidden"/>
                                      </p:to>
                                    </p:set>
                                  </p:childTnLst>
                                </p:cTn>
                              </p:par>
                              <p:par>
                                <p:cTn id="14" presetID="2" presetClass="exit" presetSubtype="8" fill="hold" grpId="0" nodeType="withEffect">
                                  <p:stCondLst>
                                    <p:cond delay="0"/>
                                  </p:stCondLst>
                                  <p:childTnLst>
                                    <p:anim calcmode="lin" valueType="num">
                                      <p:cBhvr additive="base">
                                        <p:cTn id="15" dur="500"/>
                                        <p:tgtEl>
                                          <p:spTgt spid="39"/>
                                        </p:tgtEl>
                                        <p:attrNameLst>
                                          <p:attrName>ppt_x</p:attrName>
                                        </p:attrNameLst>
                                      </p:cBhvr>
                                      <p:tavLst>
                                        <p:tav tm="0">
                                          <p:val>
                                            <p:strVal val="ppt_x"/>
                                          </p:val>
                                        </p:tav>
                                        <p:tav tm="100000">
                                          <p:val>
                                            <p:strVal val="0-ppt_w/2"/>
                                          </p:val>
                                        </p:tav>
                                      </p:tavLst>
                                    </p:anim>
                                    <p:anim calcmode="lin" valueType="num">
                                      <p:cBhvr additive="base">
                                        <p:cTn id="16" dur="500"/>
                                        <p:tgtEl>
                                          <p:spTgt spid="39"/>
                                        </p:tgtEl>
                                        <p:attrNameLst>
                                          <p:attrName>ppt_y</p:attrName>
                                        </p:attrNameLst>
                                      </p:cBhvr>
                                      <p:tavLst>
                                        <p:tav tm="0">
                                          <p:val>
                                            <p:strVal val="ppt_y"/>
                                          </p:val>
                                        </p:tav>
                                        <p:tav tm="100000">
                                          <p:val>
                                            <p:strVal val="ppt_y"/>
                                          </p:val>
                                        </p:tav>
                                      </p:tavLst>
                                    </p:anim>
                                    <p:set>
                                      <p:cBhvr>
                                        <p:cTn id="17" dur="1" fill="hold">
                                          <p:stCondLst>
                                            <p:cond delay="499"/>
                                          </p:stCondLst>
                                        </p:cTn>
                                        <p:tgtEl>
                                          <p:spTgt spid="39"/>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7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8DC5F-BE50-418E-B541-A41F452E432A}" type="datetime1">
              <a:rPr lang="en-US" smtClean="0"/>
              <a:t>11/20/2017</a:t>
            </a:fld>
            <a:endParaRPr lang="de-DE" dirty="0"/>
          </a:p>
        </p:txBody>
      </p:sp>
      <p:sp>
        <p:nvSpPr>
          <p:cNvPr id="5" name="Title 4"/>
          <p:cNvSpPr>
            <a:spLocks noGrp="1"/>
          </p:cNvSpPr>
          <p:nvPr>
            <p:ph type="title"/>
          </p:nvPr>
        </p:nvSpPr>
        <p:spPr>
          <a:xfrm>
            <a:off x="630001" y="351299"/>
            <a:ext cx="9780091" cy="443198"/>
          </a:xfrm>
        </p:spPr>
        <p:txBody>
          <a:bodyPr/>
          <a:lstStyle/>
          <a:p>
            <a:r>
              <a:rPr lang="en-US" noProof="0" dirty="0" smtClean="0"/>
              <a:t>Another reason is negligence</a:t>
            </a:r>
            <a:endParaRPr lang="en-US" noProof="0" dirty="0"/>
          </a:p>
        </p:txBody>
      </p:sp>
      <p:pic>
        <p:nvPicPr>
          <p:cNvPr id="75" name="Picture 74"/>
          <p:cNvPicPr/>
          <p:nvPr/>
        </p:nvPicPr>
        <p:blipFill>
          <a:blip r:embed="rId3"/>
          <a:stretch>
            <a:fillRect/>
          </a:stretch>
        </p:blipFill>
        <p:spPr>
          <a:xfrm>
            <a:off x="2678350" y="1297992"/>
            <a:ext cx="6558549" cy="4857999"/>
          </a:xfrm>
          <a:prstGeom prst="rect">
            <a:avLst/>
          </a:prstGeom>
        </p:spPr>
      </p:pic>
      <p:sp>
        <p:nvSpPr>
          <p:cNvPr id="6" name="Fußzeilenplatzhalter 3"/>
          <p:cNvSpPr>
            <a:spLocks noGrp="1"/>
          </p:cNvSpPr>
          <p:nvPr>
            <p:ph type="ftr" sz="quarter" idx="11"/>
          </p:nvPr>
        </p:nvSpPr>
        <p:spPr>
          <a:xfrm>
            <a:off x="1152000" y="6659487"/>
            <a:ext cx="9611250" cy="123111"/>
          </a:xfrm>
        </p:spPr>
        <p:txBody>
          <a:bodyPr/>
          <a:lstStyle/>
          <a:p>
            <a:r>
              <a:rPr lang="en-US" dirty="0" smtClean="0"/>
              <a:t>| Hendry Anwar | Arvato Systems</a:t>
            </a:r>
            <a:endParaRPr lang="en-US" dirty="0"/>
          </a:p>
        </p:txBody>
      </p:sp>
    </p:spTree>
    <p:extLst>
      <p:ext uri="{BB962C8B-B14F-4D97-AF65-F5344CB8AC3E}">
        <p14:creationId xmlns:p14="http://schemas.microsoft.com/office/powerpoint/2010/main" val="22661020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8DC5F-BE50-418E-B541-A41F452E432A}" type="datetime1">
              <a:rPr lang="en-US" smtClean="0"/>
              <a:t>11/20/2017</a:t>
            </a:fld>
            <a:endParaRPr lang="de-DE" dirty="0"/>
          </a:p>
        </p:txBody>
      </p:sp>
      <p:sp>
        <p:nvSpPr>
          <p:cNvPr id="5" name="Title 4"/>
          <p:cNvSpPr>
            <a:spLocks noGrp="1"/>
          </p:cNvSpPr>
          <p:nvPr>
            <p:ph type="title"/>
          </p:nvPr>
        </p:nvSpPr>
        <p:spPr>
          <a:xfrm>
            <a:off x="630001" y="351299"/>
            <a:ext cx="9780091" cy="443198"/>
          </a:xfrm>
        </p:spPr>
        <p:txBody>
          <a:bodyPr/>
          <a:lstStyle/>
          <a:p>
            <a:r>
              <a:rPr lang="en-US" noProof="0" dirty="0" smtClean="0"/>
              <a:t>Azure Key Vault</a:t>
            </a:r>
            <a:endParaRPr lang="en-US" noProof="0" dirty="0"/>
          </a:p>
        </p:txBody>
      </p:sp>
      <p:sp>
        <p:nvSpPr>
          <p:cNvPr id="6" name="Text Placeholder 2"/>
          <p:cNvSpPr txBox="1">
            <a:spLocks/>
          </p:cNvSpPr>
          <p:nvPr/>
        </p:nvSpPr>
        <p:spPr>
          <a:xfrm>
            <a:off x="630000" y="1239717"/>
            <a:ext cx="7590075"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800" dirty="0">
                <a:gradFill>
                  <a:gsLst>
                    <a:gs pos="1250">
                      <a:srgbClr val="0078D7"/>
                    </a:gs>
                    <a:gs pos="99000">
                      <a:srgbClr val="0078D7"/>
                    </a:gs>
                  </a:gsLst>
                  <a:lin ang="5400000" scaled="0"/>
                </a:gradFill>
              </a:rPr>
              <a:t>Secret Store as a </a:t>
            </a:r>
            <a:r>
              <a:rPr lang="en-US" sz="2800" dirty="0" smtClean="0">
                <a:gradFill>
                  <a:gsLst>
                    <a:gs pos="1250">
                      <a:srgbClr val="0078D7"/>
                    </a:gs>
                    <a:gs pos="99000">
                      <a:srgbClr val="0078D7"/>
                    </a:gs>
                  </a:gsLst>
                  <a:lin ang="5400000" scaled="0"/>
                </a:gradFill>
              </a:rPr>
              <a:t>Service</a:t>
            </a:r>
            <a:endParaRPr lang="en-US" sz="2800" dirty="0">
              <a:gradFill>
                <a:gsLst>
                  <a:gs pos="1250">
                    <a:srgbClr val="0078D7"/>
                  </a:gs>
                  <a:gs pos="99000">
                    <a:srgbClr val="0078D7"/>
                  </a:gs>
                </a:gsLst>
                <a:lin ang="5400000" scaled="0"/>
              </a:gradFill>
            </a:endParaRPr>
          </a:p>
          <a:p>
            <a:pPr marL="342900" lvl="1" indent="-342900">
              <a:buFontTx/>
              <a:buChar char="-"/>
            </a:pPr>
            <a:r>
              <a:rPr lang="en-US" dirty="0"/>
              <a:t>Store and manage </a:t>
            </a:r>
            <a:r>
              <a:rPr lang="en-US" dirty="0" smtClean="0"/>
              <a:t>secrets</a:t>
            </a:r>
            <a:r>
              <a:rPr lang="en-US" dirty="0"/>
              <a:t>.</a:t>
            </a:r>
          </a:p>
          <a:p>
            <a:pPr marL="342900" lvl="1" indent="-342900">
              <a:buFontTx/>
              <a:buChar char="-"/>
            </a:pPr>
            <a:r>
              <a:rPr lang="en-US" dirty="0"/>
              <a:t>Isolate cryptographic keys.</a:t>
            </a:r>
          </a:p>
          <a:p>
            <a:pPr lvl="0">
              <a:spcBef>
                <a:spcPts val="1800"/>
              </a:spcBef>
            </a:pPr>
            <a:r>
              <a:rPr lang="en-US" sz="2800" dirty="0">
                <a:gradFill>
                  <a:gsLst>
                    <a:gs pos="1250">
                      <a:srgbClr val="0078D7"/>
                    </a:gs>
                    <a:gs pos="99000">
                      <a:srgbClr val="0078D7"/>
                    </a:gs>
                  </a:gsLst>
                  <a:lin ang="5400000" scaled="0"/>
                </a:gradFill>
              </a:rPr>
              <a:t>Backed by </a:t>
            </a:r>
            <a:r>
              <a:rPr lang="en-US" sz="2800" dirty="0" smtClean="0">
                <a:gradFill>
                  <a:gsLst>
                    <a:gs pos="1250">
                      <a:srgbClr val="0078D7"/>
                    </a:gs>
                    <a:gs pos="99000">
                      <a:srgbClr val="0078D7"/>
                    </a:gs>
                  </a:gsLst>
                  <a:lin ang="5400000" scaled="0"/>
                </a:gradFill>
              </a:rPr>
              <a:t>HSMs</a:t>
            </a:r>
          </a:p>
          <a:p>
            <a:r>
              <a:rPr lang="en-US" sz="2800" dirty="0">
                <a:gradFill>
                  <a:gsLst>
                    <a:gs pos="1250">
                      <a:srgbClr val="0078D7"/>
                    </a:gs>
                    <a:gs pos="99000">
                      <a:srgbClr val="0078D7"/>
                    </a:gs>
                  </a:gsLst>
                  <a:lin ang="5400000" scaled="0"/>
                </a:gradFill>
              </a:rPr>
              <a:t>Highly </a:t>
            </a:r>
            <a:r>
              <a:rPr lang="en-US" sz="2800" dirty="0" smtClean="0">
                <a:gradFill>
                  <a:gsLst>
                    <a:gs pos="1250">
                      <a:srgbClr val="0078D7"/>
                    </a:gs>
                    <a:gs pos="99000">
                      <a:srgbClr val="0078D7"/>
                    </a:gs>
                  </a:gsLst>
                  <a:lin ang="5400000" scaled="0"/>
                </a:gradFill>
              </a:rPr>
              <a:t>Available</a:t>
            </a:r>
          </a:p>
          <a:p>
            <a:pPr>
              <a:buFontTx/>
              <a:buChar char="-"/>
            </a:pPr>
            <a:r>
              <a:rPr lang="en-US" sz="2400" dirty="0" smtClean="0">
                <a:solidFill>
                  <a:schemeClr val="tx1"/>
                </a:solidFill>
              </a:rPr>
              <a:t>6 total copies in </a:t>
            </a:r>
            <a:r>
              <a:rPr lang="en-US" sz="2400" dirty="0">
                <a:solidFill>
                  <a:schemeClr val="tx1"/>
                </a:solidFill>
              </a:rPr>
              <a:t>second region within same </a:t>
            </a:r>
            <a:r>
              <a:rPr lang="en-US" sz="2400" dirty="0" smtClean="0">
                <a:solidFill>
                  <a:schemeClr val="tx1"/>
                </a:solidFill>
              </a:rPr>
              <a:t>geo.</a:t>
            </a:r>
          </a:p>
          <a:p>
            <a:pPr>
              <a:buFontTx/>
              <a:buChar char="-"/>
            </a:pPr>
            <a:r>
              <a:rPr lang="en-US" sz="2400" dirty="0" smtClean="0">
                <a:solidFill>
                  <a:schemeClr val="tx1"/>
                </a:solidFill>
              </a:rPr>
              <a:t>Service </a:t>
            </a:r>
            <a:r>
              <a:rPr lang="en-US" sz="2400" dirty="0">
                <a:solidFill>
                  <a:schemeClr val="tx1"/>
                </a:solidFill>
              </a:rPr>
              <a:t>fails over automatically within region, </a:t>
            </a:r>
            <a:r>
              <a:rPr lang="en-US" sz="2400" dirty="0" smtClean="0">
                <a:solidFill>
                  <a:schemeClr val="tx1"/>
                </a:solidFill>
              </a:rPr>
              <a:t>or </a:t>
            </a:r>
            <a:r>
              <a:rPr lang="en-US" sz="2400" dirty="0">
                <a:solidFill>
                  <a:schemeClr val="tx1"/>
                </a:solidFill>
              </a:rPr>
              <a:t>to secondary </a:t>
            </a:r>
            <a:r>
              <a:rPr lang="en-US" sz="2400" dirty="0" smtClean="0">
                <a:solidFill>
                  <a:schemeClr val="tx1"/>
                </a:solidFill>
              </a:rPr>
              <a:t>region.</a:t>
            </a:r>
            <a:endParaRPr lang="en-US" sz="2400" dirty="0">
              <a:gradFill>
                <a:gsLst>
                  <a:gs pos="1250">
                    <a:srgbClr val="0078D7"/>
                  </a:gs>
                  <a:gs pos="99000">
                    <a:srgbClr val="0078D7"/>
                  </a:gs>
                </a:gsLst>
                <a:lin ang="5400000" scaled="0"/>
              </a:gradFill>
            </a:endParaRPr>
          </a:p>
          <a:p>
            <a:pPr lvl="0">
              <a:spcBef>
                <a:spcPts val="1800"/>
              </a:spcBef>
            </a:pPr>
            <a:r>
              <a:rPr lang="en-US" sz="2800" dirty="0" smtClean="0">
                <a:gradFill>
                  <a:gsLst>
                    <a:gs pos="1250">
                      <a:srgbClr val="0078D7"/>
                    </a:gs>
                    <a:gs pos="99000">
                      <a:srgbClr val="0078D7"/>
                    </a:gs>
                  </a:gsLst>
                  <a:lin ang="5400000" scaled="0"/>
                </a:gradFill>
              </a:rPr>
              <a:t>Integrated </a:t>
            </a:r>
            <a:r>
              <a:rPr lang="en-US" sz="2800" dirty="0">
                <a:gradFill>
                  <a:gsLst>
                    <a:gs pos="1250">
                      <a:srgbClr val="0078D7"/>
                    </a:gs>
                    <a:gs pos="99000">
                      <a:srgbClr val="0078D7"/>
                    </a:gs>
                  </a:gsLst>
                  <a:lin ang="5400000" scaled="0"/>
                </a:gradFill>
              </a:rPr>
              <a:t>with other Azure services / SDKs</a:t>
            </a:r>
          </a:p>
          <a:p>
            <a:pPr marL="342900" lvl="1" indent="-342900">
              <a:buFontTx/>
              <a:buChar char="-"/>
            </a:pPr>
            <a:r>
              <a:rPr lang="en-US" dirty="0"/>
              <a:t>Allows automated flows of secrets from source to destination</a:t>
            </a:r>
            <a:endParaRPr lang="en-US" sz="2400" dirty="0" smtClean="0">
              <a:gradFill>
                <a:gsLst>
                  <a:gs pos="14159">
                    <a:schemeClr val="tx1"/>
                  </a:gs>
                  <a:gs pos="54000">
                    <a:schemeClr val="tx1"/>
                  </a:gs>
                </a:gsLst>
                <a:lin ang="5400000" scaled="0"/>
              </a:gradFill>
              <a:latin typeface="+mn-lt"/>
              <a:ea typeface="+mj-ea"/>
              <a:cs typeface="+mj-cs"/>
            </a:endParaRPr>
          </a:p>
          <a:p>
            <a:pPr marL="457200" indent="-457200">
              <a:buFont typeface="+mj-lt"/>
              <a:buAutoNum type="arabicPeriod"/>
            </a:pPr>
            <a:endParaRPr lang="en-US" sz="2400" dirty="0">
              <a:gradFill>
                <a:gsLst>
                  <a:gs pos="14159">
                    <a:schemeClr val="tx1"/>
                  </a:gs>
                  <a:gs pos="54000">
                    <a:schemeClr val="tx1"/>
                  </a:gs>
                </a:gsLst>
                <a:lin ang="5400000" scaled="0"/>
              </a:gradFill>
              <a:latin typeface="+mn-lt"/>
              <a:ea typeface="+mj-ea"/>
              <a:cs typeface="+mj-cs"/>
            </a:endParaRPr>
          </a:p>
        </p:txBody>
      </p:sp>
      <p:sp>
        <p:nvSpPr>
          <p:cNvPr id="7" name="TextBox 6"/>
          <p:cNvSpPr txBox="1"/>
          <p:nvPr/>
        </p:nvSpPr>
        <p:spPr>
          <a:xfrm>
            <a:off x="8413443" y="4473889"/>
            <a:ext cx="2301449"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smtClean="0">
                <a:solidFill>
                  <a:schemeClr val="accent1"/>
                </a:solidFill>
              </a:rPr>
              <a:t>Azure Key Vault</a:t>
            </a:r>
          </a:p>
        </p:txBody>
      </p:sp>
      <p:grpSp>
        <p:nvGrpSpPr>
          <p:cNvPr id="8" name="Group 7"/>
          <p:cNvGrpSpPr/>
          <p:nvPr/>
        </p:nvGrpSpPr>
        <p:grpSpPr>
          <a:xfrm>
            <a:off x="8576478" y="2463030"/>
            <a:ext cx="1986842" cy="1995653"/>
            <a:chOff x="7247920" y="2449924"/>
            <a:chExt cx="1986842" cy="1995653"/>
          </a:xfrm>
        </p:grpSpPr>
        <p:sp>
          <p:nvSpPr>
            <p:cNvPr id="9" name="Oval 8"/>
            <p:cNvSpPr>
              <a:spLocks noChangeAspect="1"/>
            </p:cNvSpPr>
            <p:nvPr/>
          </p:nvSpPr>
          <p:spPr bwMode="auto">
            <a:xfrm>
              <a:off x="7247920" y="2449924"/>
              <a:ext cx="1986842" cy="1986842"/>
            </a:xfrm>
            <a:prstGeom prst="ellipse">
              <a:avLst/>
            </a:prstGeom>
            <a:solidFill>
              <a:schemeClr val="bg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7263973" y="3311119"/>
              <a:ext cx="1950102" cy="221599"/>
            </a:xfrm>
            <a:prstGeom prst="rect">
              <a:avLst/>
            </a:prstGeom>
            <a:noFill/>
          </p:spPr>
          <p:txBody>
            <a:bodyPr wrap="square" lIns="0" tIns="0" rIns="0" bIns="0" rtlCol="0">
              <a:spAutoFit/>
            </a:bodyPr>
            <a:lstStyle/>
            <a:p>
              <a:pPr algn="ctr">
                <a:lnSpc>
                  <a:spcPct val="90000"/>
                </a:lnSpc>
                <a:spcAft>
                  <a:spcPts val="600"/>
                </a:spcAft>
              </a:pPr>
              <a:r>
                <a:rPr lang="en-US" sz="1600" dirty="0" smtClean="0">
                  <a:solidFill>
                    <a:schemeClr val="tx2"/>
                  </a:solidFill>
                </a:rPr>
                <a:t>Client Secrets</a:t>
              </a:r>
            </a:p>
          </p:txBody>
        </p:sp>
        <p:sp>
          <p:nvSpPr>
            <p:cNvPr id="11" name="TextBox 10"/>
            <p:cNvSpPr txBox="1"/>
            <p:nvPr/>
          </p:nvSpPr>
          <p:spPr>
            <a:xfrm>
              <a:off x="7393757" y="2867921"/>
              <a:ext cx="1683704" cy="221599"/>
            </a:xfrm>
            <a:prstGeom prst="rect">
              <a:avLst/>
            </a:prstGeom>
            <a:noFill/>
          </p:spPr>
          <p:txBody>
            <a:bodyPr wrap="square" lIns="0" tIns="0" rIns="0" bIns="0" rtlCol="0">
              <a:spAutoFit/>
            </a:bodyPr>
            <a:lstStyle/>
            <a:p>
              <a:pPr algn="ctr">
                <a:lnSpc>
                  <a:spcPct val="90000"/>
                </a:lnSpc>
                <a:spcAft>
                  <a:spcPts val="600"/>
                </a:spcAft>
              </a:pPr>
              <a:r>
                <a:rPr lang="en-US" sz="1600" dirty="0" smtClean="0">
                  <a:solidFill>
                    <a:schemeClr val="tx2"/>
                  </a:solidFill>
                </a:rPr>
                <a:t>Connection Strings</a:t>
              </a:r>
            </a:p>
          </p:txBody>
        </p:sp>
        <p:sp>
          <p:nvSpPr>
            <p:cNvPr id="12" name="TextBox 11"/>
            <p:cNvSpPr txBox="1"/>
            <p:nvPr/>
          </p:nvSpPr>
          <p:spPr>
            <a:xfrm>
              <a:off x="7512302" y="3080714"/>
              <a:ext cx="1446616" cy="221599"/>
            </a:xfrm>
            <a:prstGeom prst="rect">
              <a:avLst/>
            </a:prstGeom>
            <a:noFill/>
          </p:spPr>
          <p:txBody>
            <a:bodyPr wrap="square" lIns="0" tIns="0" rIns="0" bIns="0" rtlCol="0">
              <a:spAutoFit/>
            </a:bodyPr>
            <a:lstStyle/>
            <a:p>
              <a:pPr algn="ctr">
                <a:lnSpc>
                  <a:spcPct val="90000"/>
                </a:lnSpc>
                <a:spcAft>
                  <a:spcPts val="600"/>
                </a:spcAft>
              </a:pPr>
              <a:r>
                <a:rPr lang="en-US" sz="1600" dirty="0" smtClean="0">
                  <a:solidFill>
                    <a:schemeClr val="tx2"/>
                  </a:solidFill>
                </a:rPr>
                <a:t>Encryption keys</a:t>
              </a:r>
            </a:p>
          </p:txBody>
        </p:sp>
        <p:sp>
          <p:nvSpPr>
            <p:cNvPr id="13" name="TextBox 12"/>
            <p:cNvSpPr txBox="1"/>
            <p:nvPr/>
          </p:nvSpPr>
          <p:spPr>
            <a:xfrm>
              <a:off x="7714037" y="3532718"/>
              <a:ext cx="1049974" cy="221599"/>
            </a:xfrm>
            <a:prstGeom prst="rect">
              <a:avLst/>
            </a:prstGeom>
            <a:noFill/>
          </p:spPr>
          <p:txBody>
            <a:bodyPr wrap="square" lIns="0" tIns="0" rIns="0" bIns="0" rtlCol="0">
              <a:spAutoFit/>
            </a:bodyPr>
            <a:lstStyle/>
            <a:p>
              <a:pPr algn="ctr">
                <a:lnSpc>
                  <a:spcPct val="90000"/>
                </a:lnSpc>
                <a:spcAft>
                  <a:spcPts val="600"/>
                </a:spcAft>
              </a:pPr>
              <a:r>
                <a:rPr lang="en-US" sz="1600" dirty="0" smtClean="0">
                  <a:solidFill>
                    <a:schemeClr val="tx2"/>
                  </a:solidFill>
                </a:rPr>
                <a:t>Passwords</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7451" y="3942430"/>
              <a:ext cx="503147" cy="503147"/>
            </a:xfrm>
            <a:prstGeom prst="rect">
              <a:avLst/>
            </a:prstGeom>
          </p:spPr>
        </p:pic>
      </p:grpSp>
      <p:sp>
        <p:nvSpPr>
          <p:cNvPr id="15" name="Fußzeilenplatzhalter 3"/>
          <p:cNvSpPr>
            <a:spLocks noGrp="1"/>
          </p:cNvSpPr>
          <p:nvPr>
            <p:ph type="ftr" sz="quarter" idx="11"/>
          </p:nvPr>
        </p:nvSpPr>
        <p:spPr>
          <a:xfrm>
            <a:off x="1152000" y="6659487"/>
            <a:ext cx="9611250" cy="123111"/>
          </a:xfrm>
        </p:spPr>
        <p:txBody>
          <a:bodyPr/>
          <a:lstStyle/>
          <a:p>
            <a:r>
              <a:rPr lang="en-US" dirty="0" smtClean="0"/>
              <a:t>| Hendry Anwar | Arvato Systems</a:t>
            </a:r>
            <a:endParaRPr lang="en-US" dirty="0"/>
          </a:p>
        </p:txBody>
      </p:sp>
    </p:spTree>
    <p:extLst>
      <p:ext uri="{BB962C8B-B14F-4D97-AF65-F5344CB8AC3E}">
        <p14:creationId xmlns:p14="http://schemas.microsoft.com/office/powerpoint/2010/main" val="27525442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819150" y="1581150"/>
            <a:ext cx="5353050" cy="1933575"/>
          </a:xfrm>
          <a:prstGeom prst="rect">
            <a:avLst/>
          </a:prstGeom>
          <a:ln cap="flat">
            <a:solidFill>
              <a:schemeClr val="accent2"/>
            </a:solidFill>
            <a:prstDash val="sysDash"/>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endParaRPr lang="en-US" sz="2000" dirty="0" err="1" smtClean="0"/>
          </a:p>
        </p:txBody>
      </p:sp>
      <p:sp>
        <p:nvSpPr>
          <p:cNvPr id="2" name="Date Placeholder 1"/>
          <p:cNvSpPr>
            <a:spLocks noGrp="1"/>
          </p:cNvSpPr>
          <p:nvPr>
            <p:ph type="dt" sz="half" idx="10"/>
          </p:nvPr>
        </p:nvSpPr>
        <p:spPr/>
        <p:txBody>
          <a:bodyPr/>
          <a:lstStyle/>
          <a:p>
            <a:fld id="{8838DC5F-BE50-418E-B541-A41F452E432A}" type="datetime1">
              <a:rPr lang="en-US" smtClean="0"/>
              <a:t>11/20/2017</a:t>
            </a:fld>
            <a:endParaRPr lang="de-DE" dirty="0"/>
          </a:p>
        </p:txBody>
      </p:sp>
      <p:sp>
        <p:nvSpPr>
          <p:cNvPr id="5" name="Title 4"/>
          <p:cNvSpPr>
            <a:spLocks noGrp="1"/>
          </p:cNvSpPr>
          <p:nvPr>
            <p:ph type="title"/>
          </p:nvPr>
        </p:nvSpPr>
        <p:spPr>
          <a:xfrm>
            <a:off x="630001" y="351299"/>
            <a:ext cx="9780091" cy="443198"/>
          </a:xfrm>
        </p:spPr>
        <p:txBody>
          <a:bodyPr/>
          <a:lstStyle/>
          <a:p>
            <a:r>
              <a:rPr lang="en-US" noProof="0" dirty="0" smtClean="0"/>
              <a:t>Accessing Key Vault</a:t>
            </a:r>
            <a:endParaRPr lang="en-US" noProof="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0650" y="1465622"/>
            <a:ext cx="4686300" cy="468630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3750" y="4682331"/>
            <a:ext cx="942975" cy="962025"/>
          </a:xfrm>
          <a:prstGeom prst="rect">
            <a:avLst/>
          </a:prstGeom>
        </p:spPr>
      </p:pic>
      <p:cxnSp>
        <p:nvCxnSpPr>
          <p:cNvPr id="12" name="Straight Arrow Connector 11"/>
          <p:cNvCxnSpPr/>
          <p:nvPr/>
        </p:nvCxnSpPr>
        <p:spPr>
          <a:xfrm flipV="1">
            <a:off x="3209925" y="5155077"/>
            <a:ext cx="3781425" cy="8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257755" y="5410655"/>
            <a:ext cx="1066639" cy="215444"/>
          </a:xfrm>
          <a:prstGeom prst="rect">
            <a:avLst/>
          </a:prstGeom>
          <a:noFill/>
          <a:ln w="3175">
            <a:noFill/>
          </a:ln>
        </p:spPr>
        <p:txBody>
          <a:bodyPr wrap="none" lIns="0" tIns="0" rIns="0" bIns="0" rtlCol="0">
            <a:spAutoFit/>
          </a:bodyPr>
          <a:lstStyle/>
          <a:p>
            <a:pPr>
              <a:buClr>
                <a:schemeClr val="accent1"/>
              </a:buClr>
              <a:buSzPct val="85000"/>
            </a:pPr>
            <a:r>
              <a:rPr lang="en-US" sz="1400" dirty="0" smtClean="0"/>
              <a:t>Deploying App</a:t>
            </a:r>
          </a:p>
        </p:txBody>
      </p:sp>
      <p:sp>
        <p:nvSpPr>
          <p:cNvPr id="14" name="TextBox 13"/>
          <p:cNvSpPr txBox="1"/>
          <p:nvPr/>
        </p:nvSpPr>
        <p:spPr>
          <a:xfrm>
            <a:off x="941262" y="1775691"/>
            <a:ext cx="4969309" cy="1508105"/>
          </a:xfrm>
          <a:prstGeom prst="rect">
            <a:avLst/>
          </a:prstGeom>
          <a:noFill/>
          <a:ln w="3175">
            <a:noFill/>
          </a:ln>
        </p:spPr>
        <p:txBody>
          <a:bodyPr wrap="none" lIns="0" tIns="0" rIns="0" bIns="0" rtlCol="0">
            <a:spAutoFit/>
          </a:bodyPr>
          <a:lstStyle/>
          <a:p>
            <a:r>
              <a:rPr lang="en-US" sz="1400" dirty="0">
                <a:solidFill>
                  <a:schemeClr val="accent1"/>
                </a:solidFill>
                <a:latin typeface="Consolas" panose="020B0609020204030204" pitchFamily="49" charset="0"/>
              </a:rPr>
              <a:t>&lt;?xml </a:t>
            </a:r>
            <a:r>
              <a:rPr lang="en-US" sz="1400" dirty="0">
                <a:solidFill>
                  <a:srgbClr val="FF0000"/>
                </a:solidFill>
                <a:latin typeface="Consolas" panose="020B0609020204030204" pitchFamily="49" charset="0"/>
              </a:rPr>
              <a:t>version</a:t>
            </a:r>
            <a:r>
              <a:rPr lang="en-US" sz="1400" dirty="0">
                <a:solidFill>
                  <a:schemeClr val="accent1"/>
                </a:solidFill>
                <a:latin typeface="Consolas" panose="020B0609020204030204" pitchFamily="49" charset="0"/>
              </a:rPr>
              <a:t>="1.0" </a:t>
            </a:r>
            <a:r>
              <a:rPr lang="en-US" sz="1400" dirty="0">
                <a:solidFill>
                  <a:srgbClr val="FF0000"/>
                </a:solidFill>
                <a:latin typeface="Consolas" panose="020B0609020204030204" pitchFamily="49" charset="0"/>
              </a:rPr>
              <a:t>encoding</a:t>
            </a:r>
            <a:r>
              <a:rPr lang="en-US" sz="1400" dirty="0">
                <a:solidFill>
                  <a:schemeClr val="accent1"/>
                </a:solidFill>
                <a:latin typeface="Consolas" panose="020B0609020204030204" pitchFamily="49" charset="0"/>
              </a:rPr>
              <a:t>="utf-8" ?&gt;</a:t>
            </a:r>
          </a:p>
          <a:p>
            <a:r>
              <a:rPr lang="en-US" sz="1400" dirty="0">
                <a:solidFill>
                  <a:schemeClr val="accent1"/>
                </a:solidFill>
                <a:latin typeface="Consolas" panose="020B0609020204030204" pitchFamily="49" charset="0"/>
              </a:rPr>
              <a:t>&lt;configuration&gt;</a:t>
            </a:r>
          </a:p>
          <a:p>
            <a:r>
              <a:rPr lang="en-US" sz="1400" dirty="0">
                <a:solidFill>
                  <a:schemeClr val="accent1"/>
                </a:solidFill>
                <a:latin typeface="Consolas" panose="020B0609020204030204" pitchFamily="49" charset="0"/>
              </a:rPr>
              <a:t>  &lt;</a:t>
            </a:r>
            <a:r>
              <a:rPr lang="en-US" sz="1400" dirty="0" err="1">
                <a:solidFill>
                  <a:schemeClr val="accent1"/>
                </a:solidFill>
                <a:latin typeface="Consolas" panose="020B0609020204030204" pitchFamily="49" charset="0"/>
              </a:rPr>
              <a:t>appSettings</a:t>
            </a:r>
            <a:r>
              <a:rPr lang="en-US" sz="1400" dirty="0">
                <a:solidFill>
                  <a:schemeClr val="accent1"/>
                </a:solidFill>
                <a:latin typeface="Consolas" panose="020B0609020204030204" pitchFamily="49" charset="0"/>
              </a:rPr>
              <a:t>&gt;</a:t>
            </a:r>
          </a:p>
          <a:p>
            <a:r>
              <a:rPr lang="en-US" sz="1400" dirty="0">
                <a:solidFill>
                  <a:schemeClr val="accent1"/>
                </a:solidFill>
                <a:latin typeface="Consolas" panose="020B0609020204030204" pitchFamily="49" charset="0"/>
              </a:rPr>
              <a:t>    &lt;add </a:t>
            </a:r>
            <a:r>
              <a:rPr lang="en-US" sz="1400" dirty="0">
                <a:solidFill>
                  <a:srgbClr val="FF0000"/>
                </a:solidFill>
                <a:latin typeface="Consolas" panose="020B0609020204030204" pitchFamily="49" charset="0"/>
              </a:rPr>
              <a:t>key</a:t>
            </a:r>
            <a:r>
              <a:rPr lang="en-US" sz="1400" dirty="0">
                <a:solidFill>
                  <a:schemeClr val="accent1"/>
                </a:solidFill>
                <a:latin typeface="Consolas" panose="020B0609020204030204" pitchFamily="49" charset="0"/>
              </a:rPr>
              <a:t>="</a:t>
            </a:r>
            <a:r>
              <a:rPr lang="en-US" sz="1400" dirty="0" err="1">
                <a:solidFill>
                  <a:schemeClr val="accent1"/>
                </a:solidFill>
                <a:latin typeface="Consolas" panose="020B0609020204030204" pitchFamily="49" charset="0"/>
              </a:rPr>
              <a:t>ClientId</a:t>
            </a:r>
            <a:r>
              <a:rPr lang="en-US" sz="1400" dirty="0">
                <a:solidFill>
                  <a:schemeClr val="accent1"/>
                </a:solidFill>
                <a:latin typeface="Consolas" panose="020B0609020204030204" pitchFamily="49" charset="0"/>
              </a:rPr>
              <a:t>" </a:t>
            </a:r>
            <a:r>
              <a:rPr lang="en-US" sz="1400" dirty="0">
                <a:solidFill>
                  <a:srgbClr val="FF0000"/>
                </a:solidFill>
                <a:latin typeface="Consolas" panose="020B0609020204030204" pitchFamily="49" charset="0"/>
              </a:rPr>
              <a:t>value</a:t>
            </a:r>
            <a:r>
              <a:rPr lang="en-US" sz="1400" dirty="0">
                <a:solidFill>
                  <a:schemeClr val="accent1"/>
                </a:solidFill>
                <a:latin typeface="Consolas" panose="020B0609020204030204" pitchFamily="49" charset="0"/>
              </a:rPr>
              <a:t>="</a:t>
            </a:r>
            <a:r>
              <a:rPr lang="en-US" sz="1400" dirty="0" err="1">
                <a:solidFill>
                  <a:schemeClr val="accent1"/>
                </a:solidFill>
                <a:latin typeface="Consolas" panose="020B0609020204030204" pitchFamily="49" charset="0"/>
              </a:rPr>
              <a:t>clientid</a:t>
            </a:r>
            <a:r>
              <a:rPr lang="en-US" sz="1400" dirty="0">
                <a:solidFill>
                  <a:schemeClr val="accent1"/>
                </a:solidFill>
                <a:latin typeface="Consolas" panose="020B0609020204030204" pitchFamily="49" charset="0"/>
              </a:rPr>
              <a:t>" /&gt;</a:t>
            </a:r>
          </a:p>
          <a:p>
            <a:r>
              <a:rPr lang="en-US" sz="1400" dirty="0">
                <a:solidFill>
                  <a:schemeClr val="accent1"/>
                </a:solidFill>
                <a:latin typeface="Consolas" panose="020B0609020204030204" pitchFamily="49" charset="0"/>
              </a:rPr>
              <a:t>    &lt;add </a:t>
            </a:r>
            <a:r>
              <a:rPr lang="en-US" sz="1400" dirty="0">
                <a:solidFill>
                  <a:srgbClr val="FF0000"/>
                </a:solidFill>
                <a:latin typeface="Consolas" panose="020B0609020204030204" pitchFamily="49" charset="0"/>
              </a:rPr>
              <a:t>key</a:t>
            </a:r>
            <a:r>
              <a:rPr lang="en-US" sz="1400" dirty="0">
                <a:solidFill>
                  <a:schemeClr val="accent1"/>
                </a:solidFill>
                <a:latin typeface="Consolas" panose="020B0609020204030204" pitchFamily="49" charset="0"/>
              </a:rPr>
              <a:t>="</a:t>
            </a:r>
            <a:r>
              <a:rPr lang="en-US" sz="1400" dirty="0" err="1">
                <a:solidFill>
                  <a:schemeClr val="accent1"/>
                </a:solidFill>
                <a:latin typeface="Consolas" panose="020B0609020204030204" pitchFamily="49" charset="0"/>
              </a:rPr>
              <a:t>ClientSecret</a:t>
            </a:r>
            <a:r>
              <a:rPr lang="en-US" sz="1400" dirty="0">
                <a:solidFill>
                  <a:schemeClr val="accent1"/>
                </a:solidFill>
                <a:latin typeface="Consolas" panose="020B0609020204030204" pitchFamily="49" charset="0"/>
              </a:rPr>
              <a:t>" </a:t>
            </a:r>
            <a:r>
              <a:rPr lang="en-US" sz="1400" dirty="0" smtClean="0">
                <a:solidFill>
                  <a:srgbClr val="FF0000"/>
                </a:solidFill>
                <a:latin typeface="Consolas" panose="020B0609020204030204" pitchFamily="49" charset="0"/>
              </a:rPr>
              <a:t>value</a:t>
            </a:r>
            <a:r>
              <a:rPr lang="en-US" sz="1400" dirty="0" smtClean="0">
                <a:solidFill>
                  <a:schemeClr val="accent1"/>
                </a:solidFill>
                <a:latin typeface="Consolas" panose="020B0609020204030204" pitchFamily="49" charset="0"/>
              </a:rPr>
              <a:t>="</a:t>
            </a:r>
            <a:r>
              <a:rPr lang="en-US" sz="1400" dirty="0" err="1" smtClean="0">
                <a:solidFill>
                  <a:schemeClr val="accent1"/>
                </a:solidFill>
                <a:latin typeface="Consolas" panose="020B0609020204030204" pitchFamily="49" charset="0"/>
              </a:rPr>
              <a:t>supersecret</a:t>
            </a:r>
            <a:r>
              <a:rPr lang="en-US" sz="1400" dirty="0" smtClean="0">
                <a:solidFill>
                  <a:schemeClr val="accent1"/>
                </a:solidFill>
                <a:latin typeface="Consolas" panose="020B0609020204030204" pitchFamily="49" charset="0"/>
              </a:rPr>
              <a:t>" </a:t>
            </a:r>
            <a:r>
              <a:rPr lang="en-US" sz="1400" dirty="0">
                <a:solidFill>
                  <a:schemeClr val="accent1"/>
                </a:solidFill>
                <a:latin typeface="Consolas" panose="020B0609020204030204" pitchFamily="49" charset="0"/>
              </a:rPr>
              <a:t>/&gt;</a:t>
            </a:r>
          </a:p>
          <a:p>
            <a:r>
              <a:rPr lang="en-US" sz="1400" dirty="0">
                <a:solidFill>
                  <a:schemeClr val="accent1"/>
                </a:solidFill>
                <a:latin typeface="Consolas" panose="020B0609020204030204" pitchFamily="49" charset="0"/>
              </a:rPr>
              <a:t>  &lt;/</a:t>
            </a:r>
            <a:r>
              <a:rPr lang="en-US" sz="1400" dirty="0" err="1">
                <a:solidFill>
                  <a:schemeClr val="accent1"/>
                </a:solidFill>
                <a:latin typeface="Consolas" panose="020B0609020204030204" pitchFamily="49" charset="0"/>
              </a:rPr>
              <a:t>appSettings</a:t>
            </a:r>
            <a:r>
              <a:rPr lang="en-US" sz="1400" dirty="0">
                <a:solidFill>
                  <a:schemeClr val="accent1"/>
                </a:solidFill>
                <a:latin typeface="Consolas" panose="020B0609020204030204" pitchFamily="49" charset="0"/>
              </a:rPr>
              <a:t>&gt;</a:t>
            </a:r>
          </a:p>
          <a:p>
            <a:r>
              <a:rPr lang="en-US" sz="1400" dirty="0">
                <a:solidFill>
                  <a:schemeClr val="accent1"/>
                </a:solidFill>
                <a:latin typeface="Consolas" panose="020B0609020204030204" pitchFamily="49" charset="0"/>
              </a:rPr>
              <a:t>&lt;/configuration&gt;</a:t>
            </a:r>
            <a:endParaRPr lang="en-US" sz="1100" dirty="0" smtClean="0">
              <a:solidFill>
                <a:schemeClr val="accent1"/>
              </a:solidFill>
              <a:latin typeface="Consolas" panose="020B0609020204030204" pitchFamily="49" charset="0"/>
            </a:endParaRPr>
          </a:p>
        </p:txBody>
      </p:sp>
      <p:sp>
        <p:nvSpPr>
          <p:cNvPr id="16" name="Rectangle 15"/>
          <p:cNvSpPr/>
          <p:nvPr/>
        </p:nvSpPr>
        <p:spPr>
          <a:xfrm>
            <a:off x="4257755" y="4924425"/>
            <a:ext cx="1066639" cy="419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r>
              <a:rPr lang="en-US" sz="2000" dirty="0" smtClean="0"/>
              <a:t>App</a:t>
            </a:r>
          </a:p>
        </p:txBody>
      </p:sp>
      <p:cxnSp>
        <p:nvCxnSpPr>
          <p:cNvPr id="19" name="Straight Connector 18"/>
          <p:cNvCxnSpPr>
            <a:stCxn id="17" idx="2"/>
            <a:endCxn id="16" idx="0"/>
          </p:cNvCxnSpPr>
          <p:nvPr/>
        </p:nvCxnSpPr>
        <p:spPr>
          <a:xfrm>
            <a:off x="3495675" y="3514725"/>
            <a:ext cx="1295400" cy="140970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 name="&quot;No&quot; Symbol 19"/>
          <p:cNvSpPr/>
          <p:nvPr/>
        </p:nvSpPr>
        <p:spPr>
          <a:xfrm>
            <a:off x="2399327" y="1472677"/>
            <a:ext cx="2192696" cy="2062793"/>
          </a:xfrm>
          <a:prstGeom prst="noSmoking">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endParaRPr lang="en-US" sz="2000" dirty="0" err="1" smtClean="0">
              <a:solidFill>
                <a:schemeClr val="tx1"/>
              </a:solidFill>
            </a:endParaRPr>
          </a:p>
        </p:txBody>
      </p:sp>
      <p:sp>
        <p:nvSpPr>
          <p:cNvPr id="21" name="TextBox 20"/>
          <p:cNvSpPr txBox="1"/>
          <p:nvPr/>
        </p:nvSpPr>
        <p:spPr>
          <a:xfrm>
            <a:off x="2159044" y="5678340"/>
            <a:ext cx="752385" cy="215444"/>
          </a:xfrm>
          <a:prstGeom prst="rect">
            <a:avLst/>
          </a:prstGeom>
          <a:noFill/>
          <a:ln w="3175">
            <a:noFill/>
          </a:ln>
        </p:spPr>
        <p:txBody>
          <a:bodyPr wrap="none" lIns="0" tIns="0" rIns="0" bIns="0" rtlCol="0">
            <a:spAutoFit/>
          </a:bodyPr>
          <a:lstStyle/>
          <a:p>
            <a:pPr>
              <a:buClr>
                <a:schemeClr val="accent1"/>
              </a:buClr>
              <a:buSzPct val="85000"/>
            </a:pPr>
            <a:r>
              <a:rPr lang="en-US" sz="1400" dirty="0" smtClean="0"/>
              <a:t>Developer</a:t>
            </a:r>
            <a:endParaRPr lang="en-US" sz="1600" dirty="0" smtClean="0"/>
          </a:p>
        </p:txBody>
      </p:sp>
      <p:sp>
        <p:nvSpPr>
          <p:cNvPr id="15" name="Fußzeilenplatzhalter 3"/>
          <p:cNvSpPr>
            <a:spLocks noGrp="1"/>
          </p:cNvSpPr>
          <p:nvPr>
            <p:ph type="ftr" sz="quarter" idx="11"/>
          </p:nvPr>
        </p:nvSpPr>
        <p:spPr>
          <a:xfrm>
            <a:off x="1152000" y="6659487"/>
            <a:ext cx="9611250" cy="123111"/>
          </a:xfrm>
        </p:spPr>
        <p:txBody>
          <a:bodyPr/>
          <a:lstStyle/>
          <a:p>
            <a:r>
              <a:rPr lang="en-US" dirty="0" smtClean="0"/>
              <a:t>| Hendry Anwar | Arvato Systems</a:t>
            </a:r>
            <a:endParaRPr lang="en-US" dirty="0"/>
          </a:p>
        </p:txBody>
      </p:sp>
    </p:spTree>
    <p:extLst>
      <p:ext uri="{BB962C8B-B14F-4D97-AF65-F5344CB8AC3E}">
        <p14:creationId xmlns:p14="http://schemas.microsoft.com/office/powerpoint/2010/main" val="372185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par>
                                <p:cTn id="18" presetID="2" presetClass="entr" presetSubtype="8"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0-#ppt_w/2"/>
                                          </p:val>
                                        </p:tav>
                                        <p:tav tm="100000">
                                          <p:val>
                                            <p:strVal val="#ppt_x"/>
                                          </p:val>
                                        </p:tav>
                                      </p:tavLst>
                                    </p:anim>
                                    <p:anim calcmode="lin" valueType="num">
                                      <p:cBhvr additive="base">
                                        <p:cTn id="21" dur="500" fill="hold"/>
                                        <p:tgtEl>
                                          <p:spTgt spid="1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3" grpId="0"/>
      <p:bldP spid="14" grpId="0"/>
      <p:bldP spid="16" grpId="0" animBg="1"/>
      <p:bldP spid="20" grpId="0" animBg="1"/>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8DC5F-BE50-418E-B541-A41F452E432A}" type="datetime1">
              <a:rPr lang="en-US" smtClean="0"/>
              <a:t>11/20/2017</a:t>
            </a:fld>
            <a:endParaRPr lang="de-DE" dirty="0"/>
          </a:p>
        </p:txBody>
      </p:sp>
      <p:sp>
        <p:nvSpPr>
          <p:cNvPr id="5" name="Title 4"/>
          <p:cNvSpPr>
            <a:spLocks noGrp="1"/>
          </p:cNvSpPr>
          <p:nvPr>
            <p:ph type="title"/>
          </p:nvPr>
        </p:nvSpPr>
        <p:spPr>
          <a:xfrm>
            <a:off x="630001" y="351299"/>
            <a:ext cx="9780091" cy="443198"/>
          </a:xfrm>
        </p:spPr>
        <p:txBody>
          <a:bodyPr/>
          <a:lstStyle/>
          <a:p>
            <a:r>
              <a:rPr lang="en-US" noProof="0" dirty="0" smtClean="0"/>
              <a:t>#1 - Client Certificate Authentication</a:t>
            </a:r>
            <a:endParaRPr lang="en-US" noProof="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8142" y="1491163"/>
            <a:ext cx="4017910" cy="480039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9900" y="4472781"/>
            <a:ext cx="942975" cy="962025"/>
          </a:xfrm>
          <a:prstGeom prst="rect">
            <a:avLst/>
          </a:prstGeom>
        </p:spPr>
      </p:pic>
      <p:sp>
        <p:nvSpPr>
          <p:cNvPr id="8" name="TextBox 7"/>
          <p:cNvSpPr txBox="1"/>
          <p:nvPr/>
        </p:nvSpPr>
        <p:spPr>
          <a:xfrm>
            <a:off x="1835194" y="5468790"/>
            <a:ext cx="752385" cy="215444"/>
          </a:xfrm>
          <a:prstGeom prst="rect">
            <a:avLst/>
          </a:prstGeom>
          <a:noFill/>
          <a:ln w="3175">
            <a:noFill/>
          </a:ln>
        </p:spPr>
        <p:txBody>
          <a:bodyPr wrap="none" lIns="0" tIns="0" rIns="0" bIns="0" rtlCol="0">
            <a:spAutoFit/>
          </a:bodyPr>
          <a:lstStyle/>
          <a:p>
            <a:pPr>
              <a:buClr>
                <a:schemeClr val="accent1"/>
              </a:buClr>
              <a:buSzPct val="85000"/>
            </a:pPr>
            <a:r>
              <a:rPr lang="en-US" sz="1400" dirty="0" smtClean="0"/>
              <a:t>Developer</a:t>
            </a:r>
            <a:endParaRPr lang="en-US" sz="1600" dirty="0" smtClean="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6679" y="2113709"/>
            <a:ext cx="942975" cy="962025"/>
          </a:xfrm>
          <a:prstGeom prst="rect">
            <a:avLst/>
          </a:prstGeom>
        </p:spPr>
      </p:pic>
      <p:sp>
        <p:nvSpPr>
          <p:cNvPr id="10" name="TextBox 9"/>
          <p:cNvSpPr txBox="1"/>
          <p:nvPr/>
        </p:nvSpPr>
        <p:spPr>
          <a:xfrm>
            <a:off x="1703733" y="3109718"/>
            <a:ext cx="1008866" cy="215444"/>
          </a:xfrm>
          <a:prstGeom prst="rect">
            <a:avLst/>
          </a:prstGeom>
          <a:noFill/>
          <a:ln w="3175">
            <a:noFill/>
          </a:ln>
        </p:spPr>
        <p:txBody>
          <a:bodyPr wrap="none" lIns="0" tIns="0" rIns="0" bIns="0" rtlCol="0">
            <a:spAutoFit/>
          </a:bodyPr>
          <a:lstStyle/>
          <a:p>
            <a:pPr>
              <a:buClr>
                <a:schemeClr val="accent1"/>
              </a:buClr>
              <a:buSzPct val="85000"/>
            </a:pPr>
            <a:r>
              <a:rPr lang="en-US" sz="1400" dirty="0" smtClean="0"/>
              <a:t>Administrator</a:t>
            </a:r>
            <a:endParaRPr lang="en-US" sz="1600" dirty="0" smtClean="0"/>
          </a:p>
        </p:txBody>
      </p:sp>
      <p:cxnSp>
        <p:nvCxnSpPr>
          <p:cNvPr id="12" name="Straight Arrow Connector 11"/>
          <p:cNvCxnSpPr>
            <a:stCxn id="9" idx="3"/>
          </p:cNvCxnSpPr>
          <p:nvPr/>
        </p:nvCxnSpPr>
        <p:spPr>
          <a:xfrm flipV="1">
            <a:off x="2679654" y="2333625"/>
            <a:ext cx="3940221" cy="261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151142" y="2106824"/>
            <a:ext cx="2209836" cy="369332"/>
          </a:xfrm>
          <a:prstGeom prst="rect">
            <a:avLst/>
          </a:prstGeom>
          <a:noFill/>
          <a:ln w="3175">
            <a:noFill/>
          </a:ln>
        </p:spPr>
        <p:txBody>
          <a:bodyPr wrap="none" lIns="0" tIns="0" rIns="0" bIns="0" rtlCol="0">
            <a:spAutoFit/>
          </a:bodyPr>
          <a:lstStyle/>
          <a:p>
            <a:pPr algn="ctr">
              <a:buClr>
                <a:schemeClr val="accent1"/>
              </a:buClr>
              <a:buSzPct val="85000"/>
            </a:pPr>
            <a:r>
              <a:rPr lang="en-US" sz="1200" dirty="0" smtClean="0"/>
              <a:t>Configure App XYZ Service Principal</a:t>
            </a:r>
          </a:p>
          <a:p>
            <a:pPr algn="ctr">
              <a:buClr>
                <a:schemeClr val="accent1"/>
              </a:buClr>
              <a:buSzPct val="85000"/>
            </a:pPr>
            <a:r>
              <a:rPr lang="en-US" sz="1200" dirty="0" smtClean="0"/>
              <a:t>with Certificate</a:t>
            </a:r>
          </a:p>
        </p:txBody>
      </p:sp>
      <p:sp>
        <p:nvSpPr>
          <p:cNvPr id="31" name="Rectangle 30"/>
          <p:cNvSpPr/>
          <p:nvPr/>
        </p:nvSpPr>
        <p:spPr>
          <a:xfrm>
            <a:off x="8522502" y="1694270"/>
            <a:ext cx="1060233" cy="1278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endParaRPr lang="en-US" sz="2000" dirty="0" err="1" smtClean="0"/>
          </a:p>
        </p:txBody>
      </p:sp>
      <p:sp>
        <p:nvSpPr>
          <p:cNvPr id="41" name="Rectangle 40"/>
          <p:cNvSpPr/>
          <p:nvPr/>
        </p:nvSpPr>
        <p:spPr>
          <a:xfrm>
            <a:off x="5929050" y="1409701"/>
            <a:ext cx="4729425" cy="5105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endParaRPr lang="en-US" sz="2000" dirty="0" err="1" smtClean="0"/>
          </a:p>
        </p:txBody>
      </p:sp>
      <p:cxnSp>
        <p:nvCxnSpPr>
          <p:cNvPr id="45" name="Elbow Connector 44"/>
          <p:cNvCxnSpPr>
            <a:stCxn id="9" idx="0"/>
            <a:endCxn id="31" idx="0"/>
          </p:cNvCxnSpPr>
          <p:nvPr/>
        </p:nvCxnSpPr>
        <p:spPr>
          <a:xfrm rot="5400000" flipH="1" flipV="1">
            <a:off x="5420674" y="-1518236"/>
            <a:ext cx="419439" cy="6844452"/>
          </a:xfrm>
          <a:prstGeom prst="bentConnector3">
            <a:avLst>
              <a:gd name="adj1" fmla="val 181752"/>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714789" y="1400176"/>
            <a:ext cx="3368807" cy="184666"/>
          </a:xfrm>
          <a:prstGeom prst="rect">
            <a:avLst/>
          </a:prstGeom>
          <a:noFill/>
          <a:ln w="3175">
            <a:noFill/>
          </a:ln>
        </p:spPr>
        <p:txBody>
          <a:bodyPr wrap="none" lIns="0" tIns="0" rIns="0" bIns="0" rtlCol="0">
            <a:spAutoFit/>
          </a:bodyPr>
          <a:lstStyle/>
          <a:p>
            <a:pPr algn="ctr">
              <a:buClr>
                <a:schemeClr val="accent1"/>
              </a:buClr>
              <a:buSzPct val="85000"/>
            </a:pPr>
            <a:r>
              <a:rPr lang="en-US" sz="1200" dirty="0" smtClean="0"/>
              <a:t>Configure Access Policies for App XYZ Service Principal</a:t>
            </a:r>
          </a:p>
        </p:txBody>
      </p:sp>
      <p:cxnSp>
        <p:nvCxnSpPr>
          <p:cNvPr id="50" name="Straight Arrow Connector 49"/>
          <p:cNvCxnSpPr/>
          <p:nvPr/>
        </p:nvCxnSpPr>
        <p:spPr>
          <a:xfrm>
            <a:off x="2867145" y="3217440"/>
            <a:ext cx="3647955" cy="1364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370412" y="3714816"/>
            <a:ext cx="2174120" cy="369332"/>
          </a:xfrm>
          <a:prstGeom prst="rect">
            <a:avLst/>
          </a:prstGeom>
          <a:noFill/>
          <a:ln w="3175">
            <a:noFill/>
          </a:ln>
        </p:spPr>
        <p:txBody>
          <a:bodyPr wrap="none" lIns="0" tIns="0" rIns="0" bIns="0" rtlCol="0">
            <a:spAutoFit/>
          </a:bodyPr>
          <a:lstStyle/>
          <a:p>
            <a:pPr algn="ctr">
              <a:buClr>
                <a:schemeClr val="accent1"/>
              </a:buClr>
              <a:buSzPct val="85000"/>
            </a:pPr>
            <a:r>
              <a:rPr lang="en-US" sz="1200" dirty="0" smtClean="0"/>
              <a:t>Deploy Certificate into App Servers</a:t>
            </a:r>
          </a:p>
          <a:p>
            <a:pPr algn="ctr">
              <a:buClr>
                <a:schemeClr val="accent1"/>
              </a:buClr>
              <a:buSzPct val="85000"/>
            </a:pPr>
            <a:r>
              <a:rPr lang="en-US" sz="1200" dirty="0" smtClean="0"/>
              <a:t>Certificate Store</a:t>
            </a:r>
          </a:p>
        </p:txBody>
      </p:sp>
      <p:cxnSp>
        <p:nvCxnSpPr>
          <p:cNvPr id="55" name="Straight Arrow Connector 54"/>
          <p:cNvCxnSpPr>
            <a:stCxn id="7" idx="3"/>
          </p:cNvCxnSpPr>
          <p:nvPr/>
        </p:nvCxnSpPr>
        <p:spPr>
          <a:xfrm flipV="1">
            <a:off x="2682875" y="4953793"/>
            <a:ext cx="383222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718454" y="4970204"/>
            <a:ext cx="1171796" cy="184666"/>
          </a:xfrm>
          <a:prstGeom prst="rect">
            <a:avLst/>
          </a:prstGeom>
          <a:noFill/>
          <a:ln w="3175">
            <a:noFill/>
          </a:ln>
        </p:spPr>
        <p:txBody>
          <a:bodyPr wrap="none" lIns="0" tIns="0" rIns="0" bIns="0" rtlCol="0">
            <a:spAutoFit/>
          </a:bodyPr>
          <a:lstStyle/>
          <a:p>
            <a:pPr algn="ctr">
              <a:buClr>
                <a:schemeClr val="accent1"/>
              </a:buClr>
              <a:buSzPct val="85000"/>
            </a:pPr>
            <a:r>
              <a:rPr lang="en-US" sz="1200" dirty="0" smtClean="0"/>
              <a:t>Deploying App XYZ</a:t>
            </a:r>
          </a:p>
        </p:txBody>
      </p:sp>
      <p:cxnSp>
        <p:nvCxnSpPr>
          <p:cNvPr id="58" name="Straight Arrow Connector 57"/>
          <p:cNvCxnSpPr/>
          <p:nvPr/>
        </p:nvCxnSpPr>
        <p:spPr>
          <a:xfrm flipH="1" flipV="1">
            <a:off x="7038975" y="2895600"/>
            <a:ext cx="9525" cy="1577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7458075" y="2950390"/>
            <a:ext cx="1244374" cy="1522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7725537" y="4953793"/>
            <a:ext cx="13270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6209185" y="3268025"/>
            <a:ext cx="821379" cy="369332"/>
          </a:xfrm>
          <a:prstGeom prst="rect">
            <a:avLst/>
          </a:prstGeom>
          <a:noFill/>
          <a:ln w="3175">
            <a:noFill/>
          </a:ln>
        </p:spPr>
        <p:txBody>
          <a:bodyPr wrap="none" lIns="0" tIns="0" rIns="0" bIns="0" rtlCol="0">
            <a:spAutoFit/>
          </a:bodyPr>
          <a:lstStyle/>
          <a:p>
            <a:pPr algn="ctr">
              <a:buClr>
                <a:schemeClr val="accent1"/>
              </a:buClr>
              <a:buSzPct val="85000"/>
            </a:pPr>
            <a:r>
              <a:rPr lang="en-US" sz="1200" dirty="0" smtClean="0"/>
              <a:t>Acquire</a:t>
            </a:r>
          </a:p>
          <a:p>
            <a:pPr algn="ctr">
              <a:buClr>
                <a:schemeClr val="accent1"/>
              </a:buClr>
              <a:buSzPct val="85000"/>
            </a:pPr>
            <a:r>
              <a:rPr lang="en-US" sz="1200" dirty="0" smtClean="0"/>
              <a:t>Access Token</a:t>
            </a:r>
          </a:p>
        </p:txBody>
      </p:sp>
      <p:sp>
        <p:nvSpPr>
          <p:cNvPr id="65" name="TextBox 64"/>
          <p:cNvSpPr txBox="1"/>
          <p:nvPr/>
        </p:nvSpPr>
        <p:spPr>
          <a:xfrm>
            <a:off x="8247097" y="3275159"/>
            <a:ext cx="1112485" cy="369332"/>
          </a:xfrm>
          <a:prstGeom prst="rect">
            <a:avLst/>
          </a:prstGeom>
          <a:noFill/>
          <a:ln w="3175">
            <a:noFill/>
          </a:ln>
        </p:spPr>
        <p:txBody>
          <a:bodyPr wrap="none" lIns="0" tIns="0" rIns="0" bIns="0" rtlCol="0">
            <a:spAutoFit/>
          </a:bodyPr>
          <a:lstStyle/>
          <a:p>
            <a:pPr algn="ctr">
              <a:buClr>
                <a:schemeClr val="accent1"/>
              </a:buClr>
              <a:buSzPct val="85000"/>
            </a:pPr>
            <a:r>
              <a:rPr lang="en-US" sz="1200" dirty="0" smtClean="0"/>
              <a:t>Acquire</a:t>
            </a:r>
          </a:p>
          <a:p>
            <a:pPr algn="ctr">
              <a:buClr>
                <a:schemeClr val="accent1"/>
              </a:buClr>
              <a:buSzPct val="85000"/>
            </a:pPr>
            <a:r>
              <a:rPr lang="en-US" sz="1200" dirty="0" smtClean="0"/>
              <a:t>Connection String</a:t>
            </a:r>
          </a:p>
        </p:txBody>
      </p:sp>
      <p:sp>
        <p:nvSpPr>
          <p:cNvPr id="66" name="TextBox 65"/>
          <p:cNvSpPr txBox="1"/>
          <p:nvPr/>
        </p:nvSpPr>
        <p:spPr>
          <a:xfrm>
            <a:off x="7844807" y="4720169"/>
            <a:ext cx="958532" cy="184666"/>
          </a:xfrm>
          <a:prstGeom prst="rect">
            <a:avLst/>
          </a:prstGeom>
          <a:noFill/>
          <a:ln w="3175">
            <a:noFill/>
          </a:ln>
        </p:spPr>
        <p:txBody>
          <a:bodyPr wrap="none" lIns="0" tIns="0" rIns="0" bIns="0" rtlCol="0">
            <a:spAutoFit/>
          </a:bodyPr>
          <a:lstStyle/>
          <a:p>
            <a:pPr algn="ctr">
              <a:buClr>
                <a:schemeClr val="accent1"/>
              </a:buClr>
              <a:buSzPct val="85000"/>
            </a:pPr>
            <a:r>
              <a:rPr lang="en-US" sz="1200" dirty="0" smtClean="0"/>
              <a:t>App Connected</a:t>
            </a:r>
          </a:p>
        </p:txBody>
      </p:sp>
      <p:sp>
        <p:nvSpPr>
          <p:cNvPr id="27" name="Fußzeilenplatzhalter 3"/>
          <p:cNvSpPr>
            <a:spLocks noGrp="1"/>
          </p:cNvSpPr>
          <p:nvPr>
            <p:ph type="ftr" sz="quarter" idx="11"/>
          </p:nvPr>
        </p:nvSpPr>
        <p:spPr>
          <a:xfrm>
            <a:off x="1152000" y="6659487"/>
            <a:ext cx="9611250" cy="123111"/>
          </a:xfrm>
        </p:spPr>
        <p:txBody>
          <a:bodyPr/>
          <a:lstStyle/>
          <a:p>
            <a:r>
              <a:rPr lang="en-US" dirty="0" smtClean="0"/>
              <a:t>| Hendry Anwar | Arvato Systems</a:t>
            </a:r>
            <a:endParaRPr lang="en-US" dirty="0"/>
          </a:p>
        </p:txBody>
      </p:sp>
    </p:spTree>
    <p:extLst>
      <p:ext uri="{BB962C8B-B14F-4D97-AF65-F5344CB8AC3E}">
        <p14:creationId xmlns:p14="http://schemas.microsoft.com/office/powerpoint/2010/main" val="14564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500"/>
                                        <p:tgtEl>
                                          <p:spTgt spid="4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fade">
                                      <p:cBhvr>
                                        <p:cTn id="23" dur="500"/>
                                        <p:tgtEl>
                                          <p:spTgt spid="5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fade">
                                      <p:cBhvr>
                                        <p:cTn id="26" dur="500"/>
                                        <p:tgtEl>
                                          <p:spTgt spid="5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fade">
                                      <p:cBhvr>
                                        <p:cTn id="31" dur="500"/>
                                        <p:tgtEl>
                                          <p:spTgt spid="5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6"/>
                                        </p:tgtEl>
                                        <p:attrNameLst>
                                          <p:attrName>style.visibility</p:attrName>
                                        </p:attrNameLst>
                                      </p:cBhvr>
                                      <p:to>
                                        <p:strVal val="visible"/>
                                      </p:to>
                                    </p:set>
                                    <p:animEffect transition="in" filter="fade">
                                      <p:cBhvr>
                                        <p:cTn id="34" dur="500"/>
                                        <p:tgtEl>
                                          <p:spTgt spid="5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4"/>
                                        </p:tgtEl>
                                        <p:attrNameLst>
                                          <p:attrName>style.visibility</p:attrName>
                                        </p:attrNameLst>
                                      </p:cBhvr>
                                      <p:to>
                                        <p:strVal val="visible"/>
                                      </p:to>
                                    </p:set>
                                    <p:animEffect transition="in" filter="fade">
                                      <p:cBhvr>
                                        <p:cTn id="39" dur="500"/>
                                        <p:tgtEl>
                                          <p:spTgt spid="64"/>
                                        </p:tgtEl>
                                      </p:cBhvr>
                                    </p:animEffect>
                                  </p:childTnLst>
                                </p:cTn>
                              </p:par>
                              <p:par>
                                <p:cTn id="40" presetID="10" presetClass="entr" presetSubtype="0" fill="hold" nodeType="with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fade">
                                      <p:cBhvr>
                                        <p:cTn id="42" dur="500"/>
                                        <p:tgtEl>
                                          <p:spTgt spid="5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fade">
                                      <p:cBhvr>
                                        <p:cTn id="47" dur="500"/>
                                        <p:tgtEl>
                                          <p:spTgt spid="6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5"/>
                                        </p:tgtEl>
                                        <p:attrNameLst>
                                          <p:attrName>style.visibility</p:attrName>
                                        </p:attrNameLst>
                                      </p:cBhvr>
                                      <p:to>
                                        <p:strVal val="visible"/>
                                      </p:to>
                                    </p:set>
                                    <p:animEffect transition="in" filter="fade">
                                      <p:cBhvr>
                                        <p:cTn id="50" dur="500"/>
                                        <p:tgtEl>
                                          <p:spTgt spid="6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62"/>
                                        </p:tgtEl>
                                        <p:attrNameLst>
                                          <p:attrName>style.visibility</p:attrName>
                                        </p:attrNameLst>
                                      </p:cBhvr>
                                      <p:to>
                                        <p:strVal val="visible"/>
                                      </p:to>
                                    </p:set>
                                    <p:animEffect transition="in" filter="fade">
                                      <p:cBhvr>
                                        <p:cTn id="55" dur="500"/>
                                        <p:tgtEl>
                                          <p:spTgt spid="6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6"/>
                                        </p:tgtEl>
                                        <p:attrNameLst>
                                          <p:attrName>style.visibility</p:attrName>
                                        </p:attrNameLst>
                                      </p:cBhvr>
                                      <p:to>
                                        <p:strVal val="visible"/>
                                      </p:to>
                                    </p:set>
                                    <p:animEffect transition="in" filter="fade">
                                      <p:cBhvr>
                                        <p:cTn id="58"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8" grpId="0"/>
      <p:bldP spid="53" grpId="0"/>
      <p:bldP spid="56" grpId="0"/>
      <p:bldP spid="64" grpId="0"/>
      <p:bldP spid="65" grpId="0"/>
      <p:bldP spid="6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8DC5F-BE50-418E-B541-A41F452E432A}" type="datetime1">
              <a:rPr lang="en-US" smtClean="0"/>
              <a:t>11/20/2017</a:t>
            </a:fld>
            <a:endParaRPr lang="de-DE" dirty="0"/>
          </a:p>
        </p:txBody>
      </p:sp>
      <p:sp>
        <p:nvSpPr>
          <p:cNvPr id="5" name="Title 4"/>
          <p:cNvSpPr>
            <a:spLocks noGrp="1"/>
          </p:cNvSpPr>
          <p:nvPr>
            <p:ph type="title"/>
          </p:nvPr>
        </p:nvSpPr>
        <p:spPr>
          <a:xfrm>
            <a:off x="630001" y="351299"/>
            <a:ext cx="9780091" cy="443198"/>
          </a:xfrm>
        </p:spPr>
        <p:txBody>
          <a:bodyPr/>
          <a:lstStyle/>
          <a:p>
            <a:r>
              <a:rPr lang="en-US" noProof="0" dirty="0" smtClean="0"/>
              <a:t>#2 – ARM VM Client Certificate Injection</a:t>
            </a:r>
            <a:endParaRPr lang="en-US" noProof="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1268" y="1638300"/>
            <a:ext cx="5556694" cy="469741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9504" y="4844038"/>
            <a:ext cx="942975" cy="962025"/>
          </a:xfrm>
          <a:prstGeom prst="rect">
            <a:avLst/>
          </a:prstGeom>
        </p:spPr>
      </p:pic>
      <p:sp>
        <p:nvSpPr>
          <p:cNvPr id="8" name="TextBox 7"/>
          <p:cNvSpPr txBox="1"/>
          <p:nvPr/>
        </p:nvSpPr>
        <p:spPr>
          <a:xfrm>
            <a:off x="1574798" y="5840047"/>
            <a:ext cx="752385" cy="215444"/>
          </a:xfrm>
          <a:prstGeom prst="rect">
            <a:avLst/>
          </a:prstGeom>
          <a:noFill/>
          <a:ln w="3175">
            <a:noFill/>
          </a:ln>
        </p:spPr>
        <p:txBody>
          <a:bodyPr wrap="none" lIns="0" tIns="0" rIns="0" bIns="0" rtlCol="0">
            <a:spAutoFit/>
          </a:bodyPr>
          <a:lstStyle/>
          <a:p>
            <a:pPr>
              <a:buClr>
                <a:schemeClr val="accent1"/>
              </a:buClr>
              <a:buSzPct val="85000"/>
            </a:pPr>
            <a:r>
              <a:rPr lang="en-US" sz="1400" dirty="0" smtClean="0"/>
              <a:t>Developer</a:t>
            </a:r>
            <a:endParaRPr lang="en-US" sz="1600" dirty="0" smtClean="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9504" y="2294684"/>
            <a:ext cx="942975" cy="962025"/>
          </a:xfrm>
          <a:prstGeom prst="rect">
            <a:avLst/>
          </a:prstGeom>
        </p:spPr>
      </p:pic>
      <p:sp>
        <p:nvSpPr>
          <p:cNvPr id="10" name="TextBox 9"/>
          <p:cNvSpPr txBox="1"/>
          <p:nvPr/>
        </p:nvSpPr>
        <p:spPr>
          <a:xfrm>
            <a:off x="1446558" y="3290693"/>
            <a:ext cx="1008866" cy="215444"/>
          </a:xfrm>
          <a:prstGeom prst="rect">
            <a:avLst/>
          </a:prstGeom>
          <a:noFill/>
          <a:ln w="3175">
            <a:noFill/>
          </a:ln>
        </p:spPr>
        <p:txBody>
          <a:bodyPr wrap="none" lIns="0" tIns="0" rIns="0" bIns="0" rtlCol="0">
            <a:spAutoFit/>
          </a:bodyPr>
          <a:lstStyle/>
          <a:p>
            <a:pPr>
              <a:buClr>
                <a:schemeClr val="accent1"/>
              </a:buClr>
              <a:buSzPct val="85000"/>
            </a:pPr>
            <a:r>
              <a:rPr lang="en-US" sz="1400" dirty="0" smtClean="0"/>
              <a:t>Administrator</a:t>
            </a:r>
            <a:endParaRPr lang="en-US" sz="1600" dirty="0" smtClean="0"/>
          </a:p>
        </p:txBody>
      </p:sp>
      <p:cxnSp>
        <p:nvCxnSpPr>
          <p:cNvPr id="11" name="Straight Arrow Connector 10"/>
          <p:cNvCxnSpPr>
            <a:stCxn id="9" idx="3"/>
          </p:cNvCxnSpPr>
          <p:nvPr/>
        </p:nvCxnSpPr>
        <p:spPr>
          <a:xfrm flipV="1">
            <a:off x="2422479" y="2421401"/>
            <a:ext cx="4549821" cy="354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011441" y="2743016"/>
            <a:ext cx="2209836" cy="369332"/>
          </a:xfrm>
          <a:prstGeom prst="rect">
            <a:avLst/>
          </a:prstGeom>
          <a:noFill/>
          <a:ln w="3175">
            <a:noFill/>
          </a:ln>
        </p:spPr>
        <p:txBody>
          <a:bodyPr wrap="none" lIns="0" tIns="0" rIns="0" bIns="0" rtlCol="0">
            <a:spAutoFit/>
          </a:bodyPr>
          <a:lstStyle/>
          <a:p>
            <a:pPr algn="ctr">
              <a:buClr>
                <a:schemeClr val="accent1"/>
              </a:buClr>
              <a:buSzPct val="85000"/>
            </a:pPr>
            <a:r>
              <a:rPr lang="en-US" sz="1200" dirty="0" smtClean="0"/>
              <a:t>Configure App XYZ Service Principal</a:t>
            </a:r>
          </a:p>
          <a:p>
            <a:pPr algn="ctr">
              <a:buClr>
                <a:schemeClr val="accent1"/>
              </a:buClr>
              <a:buSzPct val="85000"/>
            </a:pPr>
            <a:r>
              <a:rPr lang="en-US" sz="1200" dirty="0" smtClean="0"/>
              <a:t>with Certificate</a:t>
            </a:r>
          </a:p>
        </p:txBody>
      </p:sp>
      <p:sp>
        <p:nvSpPr>
          <p:cNvPr id="13" name="Rectangle 12"/>
          <p:cNvSpPr/>
          <p:nvPr/>
        </p:nvSpPr>
        <p:spPr>
          <a:xfrm>
            <a:off x="9275908" y="1867951"/>
            <a:ext cx="1060233" cy="1278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endParaRPr lang="en-US" sz="2000" dirty="0" err="1" smtClean="0"/>
          </a:p>
        </p:txBody>
      </p:sp>
      <p:cxnSp>
        <p:nvCxnSpPr>
          <p:cNvPr id="14" name="Elbow Connector 13"/>
          <p:cNvCxnSpPr>
            <a:stCxn id="9" idx="0"/>
            <a:endCxn id="13" idx="0"/>
          </p:cNvCxnSpPr>
          <p:nvPr/>
        </p:nvCxnSpPr>
        <p:spPr>
          <a:xfrm rot="5400000" flipH="1" flipV="1">
            <a:off x="5665142" y="-1846198"/>
            <a:ext cx="426733" cy="7855033"/>
          </a:xfrm>
          <a:prstGeom prst="bentConnector3">
            <a:avLst>
              <a:gd name="adj1" fmla="val 242853"/>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096433" y="1601946"/>
            <a:ext cx="3368807" cy="184666"/>
          </a:xfrm>
          <a:prstGeom prst="rect">
            <a:avLst/>
          </a:prstGeom>
          <a:noFill/>
          <a:ln w="3175">
            <a:noFill/>
          </a:ln>
        </p:spPr>
        <p:txBody>
          <a:bodyPr wrap="none" lIns="0" tIns="0" rIns="0" bIns="0" rtlCol="0">
            <a:spAutoFit/>
          </a:bodyPr>
          <a:lstStyle/>
          <a:p>
            <a:pPr algn="ctr">
              <a:buClr>
                <a:schemeClr val="accent1"/>
              </a:buClr>
              <a:buSzPct val="85000"/>
            </a:pPr>
            <a:r>
              <a:rPr lang="en-US" sz="1200" dirty="0" smtClean="0"/>
              <a:t>Configure Access Policies for App XYZ Service Principal</a:t>
            </a:r>
          </a:p>
        </p:txBody>
      </p:sp>
      <p:cxnSp>
        <p:nvCxnSpPr>
          <p:cNvPr id="18" name="Straight Arrow Connector 17"/>
          <p:cNvCxnSpPr/>
          <p:nvPr/>
        </p:nvCxnSpPr>
        <p:spPr>
          <a:xfrm flipV="1">
            <a:off x="2422479" y="3816832"/>
            <a:ext cx="3134835" cy="1260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875448" y="4221669"/>
            <a:ext cx="1031501" cy="184666"/>
          </a:xfrm>
          <a:prstGeom prst="rect">
            <a:avLst/>
          </a:prstGeom>
          <a:noFill/>
          <a:ln w="3175">
            <a:noFill/>
          </a:ln>
        </p:spPr>
        <p:txBody>
          <a:bodyPr wrap="none" lIns="0" tIns="0" rIns="0" bIns="0" rtlCol="0">
            <a:spAutoFit/>
          </a:bodyPr>
          <a:lstStyle/>
          <a:p>
            <a:pPr algn="ctr">
              <a:buClr>
                <a:schemeClr val="accent1"/>
              </a:buClr>
              <a:buSzPct val="85000"/>
            </a:pPr>
            <a:r>
              <a:rPr lang="en-US" sz="1200" dirty="0" smtClean="0"/>
              <a:t>Deploying VM(s)</a:t>
            </a:r>
          </a:p>
        </p:txBody>
      </p:sp>
      <p:cxnSp>
        <p:nvCxnSpPr>
          <p:cNvPr id="20" name="Straight Arrow Connector 19"/>
          <p:cNvCxnSpPr/>
          <p:nvPr/>
        </p:nvCxnSpPr>
        <p:spPr>
          <a:xfrm flipH="1" flipV="1">
            <a:off x="7533339" y="3112349"/>
            <a:ext cx="4762" cy="1731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7918982" y="3225811"/>
            <a:ext cx="1315314" cy="1699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8009615" y="5433794"/>
            <a:ext cx="13270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649461" y="3506137"/>
            <a:ext cx="821379" cy="369332"/>
          </a:xfrm>
          <a:prstGeom prst="rect">
            <a:avLst/>
          </a:prstGeom>
          <a:noFill/>
          <a:ln w="3175">
            <a:noFill/>
          </a:ln>
        </p:spPr>
        <p:txBody>
          <a:bodyPr wrap="none" lIns="0" tIns="0" rIns="0" bIns="0" rtlCol="0">
            <a:spAutoFit/>
          </a:bodyPr>
          <a:lstStyle/>
          <a:p>
            <a:pPr algn="ctr">
              <a:buClr>
                <a:schemeClr val="accent1"/>
              </a:buClr>
              <a:buSzPct val="85000"/>
            </a:pPr>
            <a:r>
              <a:rPr lang="en-US" sz="1200" dirty="0" smtClean="0"/>
              <a:t>Acquire</a:t>
            </a:r>
          </a:p>
          <a:p>
            <a:pPr algn="ctr">
              <a:buClr>
                <a:schemeClr val="accent1"/>
              </a:buClr>
              <a:buSzPct val="85000"/>
            </a:pPr>
            <a:r>
              <a:rPr lang="en-US" sz="1200" dirty="0" smtClean="0"/>
              <a:t>Access Token</a:t>
            </a:r>
          </a:p>
        </p:txBody>
      </p:sp>
      <p:sp>
        <p:nvSpPr>
          <p:cNvPr id="24" name="TextBox 23"/>
          <p:cNvSpPr txBox="1"/>
          <p:nvPr/>
        </p:nvSpPr>
        <p:spPr>
          <a:xfrm>
            <a:off x="8576639" y="3888720"/>
            <a:ext cx="1112485" cy="369332"/>
          </a:xfrm>
          <a:prstGeom prst="rect">
            <a:avLst/>
          </a:prstGeom>
          <a:noFill/>
          <a:ln w="3175">
            <a:noFill/>
          </a:ln>
        </p:spPr>
        <p:txBody>
          <a:bodyPr wrap="none" lIns="0" tIns="0" rIns="0" bIns="0" rtlCol="0">
            <a:spAutoFit/>
          </a:bodyPr>
          <a:lstStyle/>
          <a:p>
            <a:pPr algn="ctr">
              <a:buClr>
                <a:schemeClr val="accent1"/>
              </a:buClr>
              <a:buSzPct val="85000"/>
            </a:pPr>
            <a:r>
              <a:rPr lang="en-US" sz="1200" dirty="0" smtClean="0"/>
              <a:t>Acquire</a:t>
            </a:r>
          </a:p>
          <a:p>
            <a:pPr algn="ctr">
              <a:buClr>
                <a:schemeClr val="accent1"/>
              </a:buClr>
              <a:buSzPct val="85000"/>
            </a:pPr>
            <a:r>
              <a:rPr lang="en-US" sz="1200" dirty="0" smtClean="0"/>
              <a:t>Connection String</a:t>
            </a:r>
          </a:p>
        </p:txBody>
      </p:sp>
      <p:sp>
        <p:nvSpPr>
          <p:cNvPr id="25" name="TextBox 24"/>
          <p:cNvSpPr txBox="1"/>
          <p:nvPr/>
        </p:nvSpPr>
        <p:spPr>
          <a:xfrm>
            <a:off x="8143874" y="5230951"/>
            <a:ext cx="958532" cy="184666"/>
          </a:xfrm>
          <a:prstGeom prst="rect">
            <a:avLst/>
          </a:prstGeom>
          <a:noFill/>
          <a:ln w="3175">
            <a:noFill/>
          </a:ln>
        </p:spPr>
        <p:txBody>
          <a:bodyPr wrap="none" lIns="0" tIns="0" rIns="0" bIns="0" rtlCol="0">
            <a:spAutoFit/>
          </a:bodyPr>
          <a:lstStyle/>
          <a:p>
            <a:pPr algn="ctr">
              <a:buClr>
                <a:schemeClr val="accent1"/>
              </a:buClr>
              <a:buSzPct val="85000"/>
            </a:pPr>
            <a:r>
              <a:rPr lang="en-US" sz="1200" dirty="0" smtClean="0"/>
              <a:t>App Connected</a:t>
            </a:r>
          </a:p>
        </p:txBody>
      </p:sp>
      <p:sp>
        <p:nvSpPr>
          <p:cNvPr id="30" name="Rectangle 29"/>
          <p:cNvSpPr/>
          <p:nvPr/>
        </p:nvSpPr>
        <p:spPr>
          <a:xfrm>
            <a:off x="8863167" y="1867952"/>
            <a:ext cx="1060233" cy="1278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p>
            <a:pPr algn="ctr"/>
            <a:endParaRPr lang="en-US" sz="2000" dirty="0" err="1" smtClean="0"/>
          </a:p>
        </p:txBody>
      </p:sp>
      <p:cxnSp>
        <p:nvCxnSpPr>
          <p:cNvPr id="34" name="Elbow Connector 33"/>
          <p:cNvCxnSpPr>
            <a:stCxn id="9" idx="0"/>
            <a:endCxn id="30" idx="0"/>
          </p:cNvCxnSpPr>
          <p:nvPr/>
        </p:nvCxnSpPr>
        <p:spPr>
          <a:xfrm rot="5400000" flipH="1" flipV="1">
            <a:off x="5458772" y="-1639828"/>
            <a:ext cx="426732" cy="7442292"/>
          </a:xfrm>
          <a:prstGeom prst="bentConnector3">
            <a:avLst>
              <a:gd name="adj1" fmla="val 173658"/>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331284" y="1306770"/>
            <a:ext cx="2021066" cy="184666"/>
          </a:xfrm>
          <a:prstGeom prst="rect">
            <a:avLst/>
          </a:prstGeom>
          <a:noFill/>
          <a:ln w="3175">
            <a:noFill/>
          </a:ln>
        </p:spPr>
        <p:txBody>
          <a:bodyPr wrap="none" lIns="0" tIns="0" rIns="0" bIns="0" rtlCol="0">
            <a:spAutoFit/>
          </a:bodyPr>
          <a:lstStyle/>
          <a:p>
            <a:pPr algn="ctr">
              <a:buClr>
                <a:schemeClr val="accent1"/>
              </a:buClr>
              <a:buSzPct val="85000"/>
            </a:pPr>
            <a:r>
              <a:rPr lang="en-US" sz="1200" dirty="0" smtClean="0"/>
              <a:t>Upload Certificate into Key Vault</a:t>
            </a:r>
          </a:p>
        </p:txBody>
      </p:sp>
      <p:cxnSp>
        <p:nvCxnSpPr>
          <p:cNvPr id="44" name="Straight Arrow Connector 43"/>
          <p:cNvCxnSpPr/>
          <p:nvPr/>
        </p:nvCxnSpPr>
        <p:spPr>
          <a:xfrm>
            <a:off x="6505575" y="4258052"/>
            <a:ext cx="666750" cy="666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208273" y="4561467"/>
            <a:ext cx="643254" cy="369332"/>
          </a:xfrm>
          <a:prstGeom prst="rect">
            <a:avLst/>
          </a:prstGeom>
          <a:noFill/>
          <a:ln w="3175">
            <a:noFill/>
          </a:ln>
        </p:spPr>
        <p:txBody>
          <a:bodyPr wrap="none" lIns="0" tIns="0" rIns="0" bIns="0" rtlCol="0">
            <a:spAutoFit/>
          </a:bodyPr>
          <a:lstStyle/>
          <a:p>
            <a:pPr algn="ctr">
              <a:buClr>
                <a:schemeClr val="accent1"/>
              </a:buClr>
              <a:buSzPct val="85000"/>
            </a:pPr>
            <a:r>
              <a:rPr lang="en-US" sz="1200" dirty="0" smtClean="0"/>
              <a:t>Injecting</a:t>
            </a:r>
          </a:p>
          <a:p>
            <a:pPr algn="ctr">
              <a:buClr>
                <a:schemeClr val="accent1"/>
              </a:buClr>
              <a:buSzPct val="85000"/>
            </a:pPr>
            <a:r>
              <a:rPr lang="en-US" sz="1200" dirty="0" smtClean="0"/>
              <a:t>Certificate</a:t>
            </a:r>
          </a:p>
        </p:txBody>
      </p:sp>
      <p:cxnSp>
        <p:nvCxnSpPr>
          <p:cNvPr id="47" name="Straight Connector 46"/>
          <p:cNvCxnSpPr/>
          <p:nvPr/>
        </p:nvCxnSpPr>
        <p:spPr>
          <a:xfrm flipH="1">
            <a:off x="6505575" y="2609850"/>
            <a:ext cx="2596831" cy="116205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pic>
        <p:nvPicPr>
          <p:cNvPr id="2050" name="Picture 2" descr="http://www.cloudmonix.com/wp-content/uploads/2017/03/Azure-VM-Scale-Set-_COLO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1837" y="4985542"/>
            <a:ext cx="900113" cy="900113"/>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p:cNvSpPr txBox="1"/>
          <p:nvPr/>
        </p:nvSpPr>
        <p:spPr>
          <a:xfrm>
            <a:off x="7081837" y="5919134"/>
            <a:ext cx="953787" cy="153888"/>
          </a:xfrm>
          <a:prstGeom prst="rect">
            <a:avLst/>
          </a:prstGeom>
          <a:noFill/>
          <a:ln w="3175">
            <a:noFill/>
          </a:ln>
        </p:spPr>
        <p:txBody>
          <a:bodyPr wrap="none" lIns="0" tIns="0" rIns="0" bIns="0" rtlCol="0">
            <a:spAutoFit/>
          </a:bodyPr>
          <a:lstStyle/>
          <a:p>
            <a:pPr algn="ctr">
              <a:buClr>
                <a:schemeClr val="accent1"/>
              </a:buClr>
              <a:buSzPct val="85000"/>
            </a:pPr>
            <a:r>
              <a:rPr lang="en-US" sz="1000" dirty="0" smtClean="0"/>
              <a:t>Virtual Machine(s)</a:t>
            </a:r>
          </a:p>
        </p:txBody>
      </p:sp>
      <p:cxnSp>
        <p:nvCxnSpPr>
          <p:cNvPr id="50" name="Straight Arrow Connector 49"/>
          <p:cNvCxnSpPr/>
          <p:nvPr/>
        </p:nvCxnSpPr>
        <p:spPr>
          <a:xfrm flipV="1">
            <a:off x="2422479" y="5310851"/>
            <a:ext cx="4616496" cy="1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367308" y="5346372"/>
            <a:ext cx="1171795" cy="184666"/>
          </a:xfrm>
          <a:prstGeom prst="rect">
            <a:avLst/>
          </a:prstGeom>
          <a:noFill/>
          <a:ln w="3175">
            <a:noFill/>
          </a:ln>
        </p:spPr>
        <p:txBody>
          <a:bodyPr wrap="none" lIns="0" tIns="0" rIns="0" bIns="0" rtlCol="0">
            <a:spAutoFit/>
          </a:bodyPr>
          <a:lstStyle/>
          <a:p>
            <a:pPr algn="ctr">
              <a:buClr>
                <a:schemeClr val="accent1"/>
              </a:buClr>
              <a:buSzPct val="85000"/>
            </a:pPr>
            <a:r>
              <a:rPr lang="en-US" sz="1200" dirty="0" smtClean="0"/>
              <a:t>Deploying App XYZ</a:t>
            </a:r>
          </a:p>
        </p:txBody>
      </p:sp>
      <p:sp>
        <p:nvSpPr>
          <p:cNvPr id="33" name="Fußzeilenplatzhalter 3"/>
          <p:cNvSpPr>
            <a:spLocks noGrp="1"/>
          </p:cNvSpPr>
          <p:nvPr>
            <p:ph type="ftr" sz="quarter" idx="11"/>
          </p:nvPr>
        </p:nvSpPr>
        <p:spPr>
          <a:xfrm>
            <a:off x="1152000" y="6659487"/>
            <a:ext cx="9611250" cy="123111"/>
          </a:xfrm>
        </p:spPr>
        <p:txBody>
          <a:bodyPr/>
          <a:lstStyle/>
          <a:p>
            <a:r>
              <a:rPr lang="en-US" dirty="0" smtClean="0"/>
              <a:t>| Hendry Anwar | Arvato Systems</a:t>
            </a:r>
            <a:endParaRPr lang="en-US" dirty="0"/>
          </a:p>
        </p:txBody>
      </p:sp>
    </p:spTree>
    <p:extLst>
      <p:ext uri="{BB962C8B-B14F-4D97-AF65-F5344CB8AC3E}">
        <p14:creationId xmlns:p14="http://schemas.microsoft.com/office/powerpoint/2010/main" val="12032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500"/>
                                        <p:tgtEl>
                                          <p:spTgt spid="3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050"/>
                                        </p:tgtEl>
                                        <p:attrNameLst>
                                          <p:attrName>style.visibility</p:attrName>
                                        </p:attrNameLst>
                                      </p:cBhvr>
                                      <p:to>
                                        <p:strVal val="visible"/>
                                      </p:to>
                                    </p:set>
                                    <p:animEffect transition="in" filter="fade">
                                      <p:cBhvr>
                                        <p:cTn id="39" dur="500"/>
                                        <p:tgtEl>
                                          <p:spTgt spid="205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fade">
                                      <p:cBhvr>
                                        <p:cTn id="42" dur="500"/>
                                        <p:tgtEl>
                                          <p:spTgt spid="4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wipe(right)">
                                      <p:cBhvr>
                                        <p:cTn id="47" dur="500"/>
                                        <p:tgtEl>
                                          <p:spTgt spid="4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500"/>
                                        <p:tgtEl>
                                          <p:spTgt spid="4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500"/>
                                        <p:tgtEl>
                                          <p:spTgt spid="45"/>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nodeType="clickEffect">
                                  <p:stCondLst>
                                    <p:cond delay="0"/>
                                  </p:stCondLst>
                                  <p:childTnLst>
                                    <p:animEffect transition="out" filter="fade">
                                      <p:cBhvr>
                                        <p:cTn id="59" dur="500"/>
                                        <p:tgtEl>
                                          <p:spTgt spid="47"/>
                                        </p:tgtEl>
                                      </p:cBhvr>
                                    </p:animEffect>
                                    <p:set>
                                      <p:cBhvr>
                                        <p:cTn id="60" dur="1" fill="hold">
                                          <p:stCondLst>
                                            <p:cond delay="499"/>
                                          </p:stCondLst>
                                        </p:cTn>
                                        <p:tgtEl>
                                          <p:spTgt spid="47"/>
                                        </p:tgtEl>
                                        <p:attrNameLst>
                                          <p:attrName>style.visibility</p:attrName>
                                        </p:attrNameLst>
                                      </p:cBhvr>
                                      <p:to>
                                        <p:strVal val="hidden"/>
                                      </p:to>
                                    </p:set>
                                  </p:childTnLst>
                                </p:cTn>
                              </p:par>
                              <p:par>
                                <p:cTn id="61" presetID="10" presetClass="entr" presetSubtype="0"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fade">
                                      <p:cBhvr>
                                        <p:cTn id="63" dur="500"/>
                                        <p:tgtEl>
                                          <p:spTgt spid="51"/>
                                        </p:tgtEl>
                                      </p:cBhvr>
                                    </p:animEffect>
                                  </p:childTnLst>
                                </p:cTn>
                              </p:par>
                              <p:par>
                                <p:cTn id="64" presetID="10" presetClass="entr" presetSubtype="0" fill="hold" nodeType="withEffect">
                                  <p:stCondLst>
                                    <p:cond delay="0"/>
                                  </p:stCondLst>
                                  <p:childTnLst>
                                    <p:set>
                                      <p:cBhvr>
                                        <p:cTn id="65" dur="1" fill="hold">
                                          <p:stCondLst>
                                            <p:cond delay="0"/>
                                          </p:stCondLst>
                                        </p:cTn>
                                        <p:tgtEl>
                                          <p:spTgt spid="50"/>
                                        </p:tgtEl>
                                        <p:attrNameLst>
                                          <p:attrName>style.visibility</p:attrName>
                                        </p:attrNameLst>
                                      </p:cBhvr>
                                      <p:to>
                                        <p:strVal val="visible"/>
                                      </p:to>
                                    </p:set>
                                    <p:animEffect transition="in" filter="fade">
                                      <p:cBhvr>
                                        <p:cTn id="66" dur="500"/>
                                        <p:tgtEl>
                                          <p:spTgt spid="5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fade">
                                      <p:cBhvr>
                                        <p:cTn id="71" dur="500"/>
                                        <p:tgtEl>
                                          <p:spTgt spid="23"/>
                                        </p:tgtEl>
                                      </p:cBhvr>
                                    </p:animEffect>
                                  </p:childTnLst>
                                </p:cTn>
                              </p:par>
                              <p:par>
                                <p:cTn id="72" presetID="10" presetClass="entr" presetSubtype="0" fill="hold"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500"/>
                                        <p:tgtEl>
                                          <p:spTgt spid="20"/>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fade">
                                      <p:cBhvr>
                                        <p:cTn id="79" dur="500"/>
                                        <p:tgtEl>
                                          <p:spTgt spid="2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fade">
                                      <p:cBhvr>
                                        <p:cTn id="82" dur="500"/>
                                        <p:tgtEl>
                                          <p:spTgt spid="24"/>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fade">
                                      <p:cBhvr>
                                        <p:cTn id="87" dur="500"/>
                                        <p:tgtEl>
                                          <p:spTgt spid="25"/>
                                        </p:tgtEl>
                                      </p:cBhvr>
                                    </p:animEffect>
                                  </p:childTnLst>
                                </p:cTn>
                              </p:par>
                              <p:par>
                                <p:cTn id="88" presetID="10" presetClass="entr" presetSubtype="0" fill="hold" nodeType="with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fade">
                                      <p:cBhvr>
                                        <p:cTn id="9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9" grpId="0"/>
      <p:bldP spid="23" grpId="0"/>
      <p:bldP spid="24" grpId="0"/>
      <p:bldP spid="25" grpId="0"/>
      <p:bldP spid="39" grpId="0"/>
      <p:bldP spid="45" grpId="0"/>
      <p:bldP spid="49" grpId="0"/>
      <p:bldP spid="51"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3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rvato Design 2016">
  <a:themeElements>
    <a:clrScheme name="aSys_Farben_2015_1">
      <a:dk1>
        <a:srgbClr val="000000"/>
      </a:dk1>
      <a:lt1>
        <a:srgbClr val="FFFFFF"/>
      </a:lt1>
      <a:dk2>
        <a:srgbClr val="646464"/>
      </a:dk2>
      <a:lt2>
        <a:srgbClr val="E5F1F7"/>
      </a:lt2>
      <a:accent1>
        <a:srgbClr val="0068A9"/>
      </a:accent1>
      <a:accent2>
        <a:srgbClr val="B2D6E8"/>
      </a:accent2>
      <a:accent3>
        <a:srgbClr val="002749"/>
      </a:accent3>
      <a:accent4>
        <a:srgbClr val="66ADD1"/>
      </a:accent4>
      <a:accent5>
        <a:srgbClr val="D0D0D0"/>
      </a:accent5>
      <a:accent6>
        <a:srgbClr val="B0C800"/>
      </a:accent6>
      <a:hlink>
        <a:srgbClr val="0068A9"/>
      </a:hlink>
      <a:folHlink>
        <a:srgbClr val="66ADD1"/>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144000" tIns="144000" rIns="144000" bIns="144000" numCol="1" spcCol="0" rtlCol="0" fromWordArt="0" anchor="ctr" anchorCtr="0" forceAA="0" compatLnSpc="1">
        <a:prstTxWarp prst="textNoShape">
          <a:avLst/>
        </a:prstTxWarp>
        <a:noAutofit/>
      </a:bodyP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ln w="3175">
          <a:noFill/>
        </a:ln>
      </a:spPr>
      <a:bodyPr wrap="none" lIns="0" tIns="0" rIns="0" bIns="0" rtlCol="0">
        <a:spAutoFit/>
      </a:bodyPr>
      <a:lstStyle>
        <a:defPPr marL="342900" indent="-342900">
          <a:buClr>
            <a:schemeClr val="accent1"/>
          </a:buClr>
          <a:buSzPct val="85000"/>
          <a:buFont typeface="Wingdings 3" panose="05040102010807070707" pitchFamily="18" charset="2"/>
          <a:buChar char="Ò"/>
          <a:defRPr sz="2000" dirty="0" err="1" smtClean="0"/>
        </a:defPPr>
      </a:lstStyle>
    </a:txDef>
  </a:objectDefaults>
  <a:extraClrSchemeLst/>
  <a:extLst>
    <a:ext uri="{05A4C25C-085E-4340-85A3-A5531E510DB2}">
      <thm15:themeFamily xmlns:thm15="http://schemas.microsoft.com/office/thememl/2012/main" name="Präsentation1" id="{FB8964C8-FEDA-4568-9B7F-7BB307D26D4B}" vid="{E7DE5ADA-24FB-4986-9E39-747961ED5F21}"/>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8BADDD33F29A941BD1C60D1347A40E3" ma:contentTypeVersion="9" ma:contentTypeDescription="Create a new document." ma:contentTypeScope="" ma:versionID="71875909508ac63e7fefdc68cedc05f8">
  <xsd:schema xmlns:xsd="http://www.w3.org/2001/XMLSchema" xmlns:xs="http://www.w3.org/2001/XMLSchema" xmlns:p="http://schemas.microsoft.com/office/2006/metadata/properties" xmlns:ns2="650fe5fa-9f8b-4846-863b-3ca82cc20eb5" xmlns:ns3="8f79deaa-06da-4ea5-81d9-d212cbe0391d" xmlns:ns4="7d68e36e-b8cb-4be9-9a4f-9fa8c8c046f6" xmlns:ns5="4b31ebbf-8119-4e58-b3a0-8e0bca362ee0" xmlns:ns6="ab830626-b284-4a7c-b2d6-002654365071" targetNamespace="http://schemas.microsoft.com/office/2006/metadata/properties" ma:root="true" ma:fieldsID="d62a0726b71183b95a3b8c80f6ed9776" ns2:_="" ns3:_="" ns4:_="" ns5:_="" ns6:_="">
    <xsd:import namespace="650fe5fa-9f8b-4846-863b-3ca82cc20eb5"/>
    <xsd:import namespace="8f79deaa-06da-4ea5-81d9-d212cbe0391d"/>
    <xsd:import namespace="7d68e36e-b8cb-4be9-9a4f-9fa8c8c046f6"/>
    <xsd:import namespace="4b31ebbf-8119-4e58-b3a0-8e0bca362ee0"/>
    <xsd:import namespace="ab830626-b284-4a7c-b2d6-002654365071"/>
    <xsd:element name="properties">
      <xsd:complexType>
        <xsd:sequence>
          <xsd:element name="documentManagement">
            <xsd:complexType>
              <xsd:all>
                <xsd:element ref="ns2:Sprache" minOccurs="0"/>
                <xsd:element ref="ns3:_dlc_DocId" minOccurs="0"/>
                <xsd:element ref="ns3:_dlc_DocIdUrl" minOccurs="0"/>
                <xsd:element ref="ns3:_dlc_DocIdPersistId" minOccurs="0"/>
                <xsd:element ref="ns4:b1d66cc663ca419ba515713d76b6cf38" minOccurs="0"/>
                <xsd:element ref="ns5:TaxCatchAll" minOccurs="0"/>
                <xsd:element ref="ns6: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0fe5fa-9f8b-4846-863b-3ca82cc20eb5" elementFormDefault="qualified">
    <xsd:import namespace="http://schemas.microsoft.com/office/2006/documentManagement/types"/>
    <xsd:import namespace="http://schemas.microsoft.com/office/infopath/2007/PartnerControls"/>
    <xsd:element name="Sprache" ma:index="8" nillable="true" ma:displayName="Sprache" ma:default="DE" ma:format="RadioButtons" ma:internalName="Sprache">
      <xsd:simpleType>
        <xsd:restriction base="dms:Choice">
          <xsd:enumeration value="DE"/>
          <xsd:enumeration value="EN"/>
          <xsd:enumeration value="DE/EN"/>
        </xsd:restriction>
      </xsd:simpleType>
    </xsd:element>
  </xsd:schema>
  <xsd:schema xmlns:xsd="http://www.w3.org/2001/XMLSchema" xmlns:xs="http://www.w3.org/2001/XMLSchema" xmlns:dms="http://schemas.microsoft.com/office/2006/documentManagement/types" xmlns:pc="http://schemas.microsoft.com/office/infopath/2007/PartnerControls" targetNamespace="8f79deaa-06da-4ea5-81d9-d212cbe0391d"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7d68e36e-b8cb-4be9-9a4f-9fa8c8c046f6" elementFormDefault="qualified">
    <xsd:import namespace="http://schemas.microsoft.com/office/2006/documentManagement/types"/>
    <xsd:import namespace="http://schemas.microsoft.com/office/infopath/2007/PartnerControls"/>
    <xsd:element name="b1d66cc663ca419ba515713d76b6cf38" ma:index="13" nillable="true" ma:taxonomy="true" ma:internalName="b1d66cc663ca419ba515713d76b6cf38" ma:taxonomyFieldName="Market_x0020_Unit" ma:displayName="Market Unit" ma:default="" ma:fieldId="{b1d66cc6-63ca-419b-a515-713d76b6cf38}" ma:sspId="3dba7ea3-17ef-4621-80fd-8c5d3927c1b6" ma:termSetId="6e108d43-13d2-4df4-a94d-a6dbf2b94ed7"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b31ebbf-8119-4e58-b3a0-8e0bca362ee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a258fafd-a738-4e45-8d99-d896826be745}" ma:internalName="TaxCatchAll" ma:showField="CatchAllData" ma:web="4b31ebbf-8119-4e58-b3a0-8e0bca362ee0">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b830626-b284-4a7c-b2d6-002654365071" elementFormDefault="qualified">
    <xsd:import namespace="http://schemas.microsoft.com/office/2006/documentManagement/types"/>
    <xsd:import namespace="http://schemas.microsoft.com/office/infopath/2007/PartnerControls"/>
    <xsd:element name="SharedWithUsers" ma:index="15"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haredContentType xmlns="Microsoft.SharePoint.Taxonomy.ContentTypeSync" SourceId="3dba7ea3-17ef-4621-80fd-8c5d3927c1b6" ContentTypeId="0x0101" PreviousValue="false"/>
</file>

<file path=customXml/item4.xml><?xml version="1.0" encoding="utf-8"?>
<p:properties xmlns:p="http://schemas.microsoft.com/office/2006/metadata/properties" xmlns:xsi="http://www.w3.org/2001/XMLSchema-instance" xmlns:pc="http://schemas.microsoft.com/office/infopath/2007/PartnerControls">
  <documentManagement>
    <Sprache xmlns="650fe5fa-9f8b-4846-863b-3ca82cc20eb5">DE/EN</Sprache>
    <b1d66cc663ca419ba515713d76b6cf38 xmlns="7d68e36e-b8cb-4be9-9a4f-9fa8c8c046f6">
      <Terms xmlns="http://schemas.microsoft.com/office/infopath/2007/PartnerControls"/>
    </b1d66cc663ca419ba515713d76b6cf38>
    <TaxCatchAll xmlns="4b31ebbf-8119-4e58-b3a0-8e0bca362ee0"/>
    <_dlc_DocId xmlns="8f79deaa-06da-4ea5-81d9-d212cbe0391d">ASYIPO-6-130</_dlc_DocId>
    <_dlc_DocIdUrl xmlns="8f79deaa-06da-4ea5-81d9-d212cbe0391d">
      <Url>https://insight.arvato-systems.de/functions/marketing/_layouts/15/DocIdRedir.aspx?ID=ASYIPO-6-130</Url>
      <Description>ASYIPO-6-130</Description>
    </_dlc_DocIdUrl>
  </documentManagement>
</p:properties>
</file>

<file path=customXml/item5.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5AE02DB-5A51-480A-B674-6C4CE3A794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50fe5fa-9f8b-4846-863b-3ca82cc20eb5"/>
    <ds:schemaRef ds:uri="8f79deaa-06da-4ea5-81d9-d212cbe0391d"/>
    <ds:schemaRef ds:uri="7d68e36e-b8cb-4be9-9a4f-9fa8c8c046f6"/>
    <ds:schemaRef ds:uri="4b31ebbf-8119-4e58-b3a0-8e0bca362ee0"/>
    <ds:schemaRef ds:uri="ab830626-b284-4a7c-b2d6-0026543650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D707FBF6-E278-432A-A4F7-3A60011E3B2A}">
  <ds:schemaRefs>
    <ds:schemaRef ds:uri="Microsoft.SharePoint.Taxonomy.ContentTypeSync"/>
  </ds:schemaRefs>
</ds:datastoreItem>
</file>

<file path=customXml/itemProps4.xml><?xml version="1.0" encoding="utf-8"?>
<ds:datastoreItem xmlns:ds="http://schemas.openxmlformats.org/officeDocument/2006/customXml" ds:itemID="{7B6F2769-7194-4217-93D3-3AF3A4742282}">
  <ds:schemaRefs>
    <ds:schemaRef ds:uri="http://schemas.microsoft.com/office/2006/metadata/properties"/>
    <ds:schemaRef ds:uri="7d68e36e-b8cb-4be9-9a4f-9fa8c8c046f6"/>
    <ds:schemaRef ds:uri="650fe5fa-9f8b-4846-863b-3ca82cc20eb5"/>
    <ds:schemaRef ds:uri="http://purl.org/dc/terms/"/>
    <ds:schemaRef ds:uri="4b31ebbf-8119-4e58-b3a0-8e0bca362ee0"/>
    <ds:schemaRef ds:uri="http://schemas.microsoft.com/office/2006/documentManagement/types"/>
    <ds:schemaRef ds:uri="ab830626-b284-4a7c-b2d6-002654365071"/>
    <ds:schemaRef ds:uri="8f79deaa-06da-4ea5-81d9-d212cbe0391d"/>
    <ds:schemaRef ds:uri="http://schemas.microsoft.com/office/infopath/2007/PartnerControls"/>
    <ds:schemaRef ds:uri="http://purl.org/dc/elements/1.1/"/>
    <ds:schemaRef ds:uri="http://schemas.openxmlformats.org/package/2006/metadata/core-properties"/>
    <ds:schemaRef ds:uri="http://www.w3.org/XML/1998/namespace"/>
    <ds:schemaRef ds:uri="http://purl.org/dc/dcmitype/"/>
  </ds:schemaRefs>
</ds:datastoreItem>
</file>

<file path=customXml/itemProps5.xml><?xml version="1.0" encoding="utf-8"?>
<ds:datastoreItem xmlns:ds="http://schemas.openxmlformats.org/officeDocument/2006/customXml" ds:itemID="{AB9A309D-3B1A-4B97-B07D-69607FF49604}">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EN_Arvato_Systems_pp_Master_16_9</Template>
  <TotalTime>0</TotalTime>
  <Words>2413</Words>
  <Application>Microsoft Office PowerPoint</Application>
  <PresentationFormat>Custom</PresentationFormat>
  <Paragraphs>273</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Consolas</vt:lpstr>
      <vt:lpstr>Segoe UI</vt:lpstr>
      <vt:lpstr>Symbol</vt:lpstr>
      <vt:lpstr>Wingdings</vt:lpstr>
      <vt:lpstr>Wingdings 3</vt:lpstr>
      <vt:lpstr>arvato Design 2016</vt:lpstr>
      <vt:lpstr>Securely Access Secrets within Azure Key Vault</vt:lpstr>
      <vt:lpstr>Agenda</vt:lpstr>
      <vt:lpstr>One challenge you can count on is…</vt:lpstr>
      <vt:lpstr>One reason is the bad guys</vt:lpstr>
      <vt:lpstr>Another reason is negligence</vt:lpstr>
      <vt:lpstr>Azure Key Vault</vt:lpstr>
      <vt:lpstr>Accessing Key Vault</vt:lpstr>
      <vt:lpstr>#1 - Client Certificate Authentication</vt:lpstr>
      <vt:lpstr>#2 – ARM VM Client Certificate Injection</vt:lpstr>
      <vt:lpstr>#3 – Azure Managed Service Identity</vt:lpstr>
      <vt:lpstr>Managed Service Identity – How does it work?</vt:lpstr>
      <vt:lpstr>Demo</vt:lpstr>
      <vt:lpstr>AWS Offering &amp; Pricing</vt:lpstr>
      <vt:lpstr>Thank you for your attention!</vt:lpstr>
    </vt:vector>
  </TitlesOfParts>
  <Company>Infrastructure Services Software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Securely Access Secrets within Azure Key Vault</dc:title>
  <dc:creator>Hendry Anwar, Arvato Systems Malaysia</dc:creator>
  <cp:lastModifiedBy>Hendry Anwar, Arvato Systems Malaysia</cp:lastModifiedBy>
  <cp:revision>355</cp:revision>
  <cp:lastPrinted>2016-09-22T13:23:28Z</cp:lastPrinted>
  <dcterms:created xsi:type="dcterms:W3CDTF">2017-10-30T05:55:30Z</dcterms:created>
  <dcterms:modified xsi:type="dcterms:W3CDTF">2017-11-21T13:13:06Z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0x01010018BADDD33F29A941BD1C60D1347A40E3</vt:lpwstr>
  </property>
  <property fmtid="{D5CDD505-2E9C-101B-9397-08002B2CF9AE}" pid="3" name="_dlc_DocIdItemGuid">
    <vt:lpwstr>8584e6a5-8f1e-49f7-9b16-e58ba796537f</vt:lpwstr>
  </property>
  <property fmtid="{D5CDD505-2E9C-101B-9397-08002B2CF9AE}" pid="4" name="Market_x0020_Unit">
    <vt:lpwstr/>
  </property>
  <property fmtid="{D5CDD505-2E9C-101B-9397-08002B2CF9AE}" pid="5" name="Market Unit">
    <vt:lpwstr/>
  </property>
  <property fmtid="{D5CDD505-2E9C-101B-9397-08002B2CF9AE}" pid="6" name="ArticulateGUID">
    <vt:lpwstr>D9E40AEC-9A76-443F-B1FA-373054D408A1</vt:lpwstr>
  </property>
  <property fmtid="{D5CDD505-2E9C-101B-9397-08002B2CF9AE}" pid="7" name="ArticulatePath">
    <vt:lpwstr>Arvato_pp_master201608_16_9_EN_NEW_265Z</vt:lpwstr>
  </property>
</Properties>
</file>