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550" r:id="rId6"/>
  </p:sldMasterIdLst>
  <p:notesMasterIdLst>
    <p:notesMasterId r:id="rId19"/>
  </p:notesMasterIdLst>
  <p:handoutMasterIdLst>
    <p:handoutMasterId r:id="rId20"/>
  </p:handoutMasterIdLst>
  <p:sldIdLst>
    <p:sldId id="430" r:id="rId7"/>
    <p:sldId id="380" r:id="rId8"/>
    <p:sldId id="459" r:id="rId9"/>
    <p:sldId id="460" r:id="rId10"/>
    <p:sldId id="461" r:id="rId11"/>
    <p:sldId id="462" r:id="rId12"/>
    <p:sldId id="472" r:id="rId13"/>
    <p:sldId id="463" r:id="rId14"/>
    <p:sldId id="474" r:id="rId15"/>
    <p:sldId id="465" r:id="rId16"/>
    <p:sldId id="467" r:id="rId17"/>
    <p:sldId id="422" r:id="rId18"/>
  </p:sldIdLst>
  <p:sldSz cx="12195175" cy="6859588"/>
  <p:notesSz cx="6797675" cy="9928225"/>
  <p:custDataLst>
    <p:tags r:id="rId21"/>
  </p:custDataLst>
  <p:defaultTextStyle>
    <a:defPPr>
      <a:defRPr lang="en-US"/>
    </a:defPPr>
    <a:lvl1pPr marL="0" algn="l" defTabSz="609758" rtl="0" eaLnBrk="1" latinLnBrk="0" hangingPunct="1">
      <a:defRPr sz="2500" kern="1200">
        <a:solidFill>
          <a:schemeClr val="tx1"/>
        </a:solidFill>
        <a:latin typeface="+mn-lt"/>
        <a:ea typeface="+mn-ea"/>
        <a:cs typeface="+mn-cs"/>
      </a:defRPr>
    </a:lvl1pPr>
    <a:lvl2pPr marL="609758" algn="l" defTabSz="609758" rtl="0" eaLnBrk="1" latinLnBrk="0" hangingPunct="1">
      <a:defRPr sz="2500" kern="1200">
        <a:solidFill>
          <a:schemeClr val="tx1"/>
        </a:solidFill>
        <a:latin typeface="+mn-lt"/>
        <a:ea typeface="+mn-ea"/>
        <a:cs typeface="+mn-cs"/>
      </a:defRPr>
    </a:lvl2pPr>
    <a:lvl3pPr marL="1219518" algn="l" defTabSz="609758" rtl="0" eaLnBrk="1" latinLnBrk="0" hangingPunct="1">
      <a:defRPr sz="2500" kern="1200">
        <a:solidFill>
          <a:schemeClr val="tx1"/>
        </a:solidFill>
        <a:latin typeface="+mn-lt"/>
        <a:ea typeface="+mn-ea"/>
        <a:cs typeface="+mn-cs"/>
      </a:defRPr>
    </a:lvl3pPr>
    <a:lvl4pPr marL="1829275" algn="l" defTabSz="609758" rtl="0" eaLnBrk="1" latinLnBrk="0" hangingPunct="1">
      <a:defRPr sz="2500" kern="1200">
        <a:solidFill>
          <a:schemeClr val="tx1"/>
        </a:solidFill>
        <a:latin typeface="+mn-lt"/>
        <a:ea typeface="+mn-ea"/>
        <a:cs typeface="+mn-cs"/>
      </a:defRPr>
    </a:lvl4pPr>
    <a:lvl5pPr marL="2439035" algn="l" defTabSz="609758" rtl="0" eaLnBrk="1" latinLnBrk="0" hangingPunct="1">
      <a:defRPr sz="2500" kern="1200">
        <a:solidFill>
          <a:schemeClr val="tx1"/>
        </a:solidFill>
        <a:latin typeface="+mn-lt"/>
        <a:ea typeface="+mn-ea"/>
        <a:cs typeface="+mn-cs"/>
      </a:defRPr>
    </a:lvl5pPr>
    <a:lvl6pPr marL="3048793" algn="l" defTabSz="609758" rtl="0" eaLnBrk="1" latinLnBrk="0" hangingPunct="1">
      <a:defRPr sz="2500" kern="1200">
        <a:solidFill>
          <a:schemeClr val="tx1"/>
        </a:solidFill>
        <a:latin typeface="+mn-lt"/>
        <a:ea typeface="+mn-ea"/>
        <a:cs typeface="+mn-cs"/>
      </a:defRPr>
    </a:lvl6pPr>
    <a:lvl7pPr marL="3658551" algn="l" defTabSz="609758" rtl="0" eaLnBrk="1" latinLnBrk="0" hangingPunct="1">
      <a:defRPr sz="2500" kern="1200">
        <a:solidFill>
          <a:schemeClr val="tx1"/>
        </a:solidFill>
        <a:latin typeface="+mn-lt"/>
        <a:ea typeface="+mn-ea"/>
        <a:cs typeface="+mn-cs"/>
      </a:defRPr>
    </a:lvl7pPr>
    <a:lvl8pPr marL="4268309" algn="l" defTabSz="609758" rtl="0" eaLnBrk="1" latinLnBrk="0" hangingPunct="1">
      <a:defRPr sz="2500" kern="1200">
        <a:solidFill>
          <a:schemeClr val="tx1"/>
        </a:solidFill>
        <a:latin typeface="+mn-lt"/>
        <a:ea typeface="+mn-ea"/>
        <a:cs typeface="+mn-cs"/>
      </a:defRPr>
    </a:lvl8pPr>
    <a:lvl9pPr marL="4878068" algn="l" defTabSz="609758"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20">
          <p15:clr>
            <a:srgbClr val="A4A3A4"/>
          </p15:clr>
        </p15:guide>
        <p15:guide id="2" pos="384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atima Company" initials="BC" lastIdx="1" clrIdx="0">
    <p:extLst/>
  </p:cmAuthor>
  <p:cmAuthor id="2" name="Belatima Company" initials="BC [2]" lastIdx="1" clrIdx="1">
    <p:extLst/>
  </p:cmAuthor>
  <p:cmAuthor id="3" name="Belatima Company" initials="BC [3]"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DEDED"/>
    <a:srgbClr val="E6E6E6"/>
    <a:srgbClr val="EAEAEA"/>
    <a:srgbClr val="C40026"/>
    <a:srgbClr val="00335B"/>
    <a:srgbClr val="FFFFFF"/>
    <a:srgbClr val="010000"/>
    <a:srgbClr val="EEEDED"/>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ittlere Formatvorlage 4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7CE84F3-28C3-443E-9E96-99CF82512B78}" styleName="Dunkle Formatvorlage 1 - Akz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unkle Formatvorlage 1 - Akz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unkle Formatvorlage 1 - Akz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unkle Formatvorlage 1 - Akz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unkle Formatvorlage 1 - Akz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Designformatvorlage 2 - Akz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67690" autoAdjust="0"/>
  </p:normalViewPr>
  <p:slideViewPr>
    <p:cSldViewPr snapToGrid="0">
      <p:cViewPr varScale="1">
        <p:scale>
          <a:sx n="79" d="100"/>
          <a:sy n="79" d="100"/>
        </p:scale>
        <p:origin x="96" y="264"/>
      </p:cViewPr>
      <p:guideLst>
        <p:guide orient="horz" pos="4720"/>
        <p:guide pos="3841"/>
      </p:guideLst>
    </p:cSldViewPr>
  </p:slideViewPr>
  <p:outlineViewPr>
    <p:cViewPr>
      <p:scale>
        <a:sx n="33" d="100"/>
        <a:sy n="33" d="100"/>
      </p:scale>
      <p:origin x="0" y="0"/>
    </p:cViewPr>
  </p:outlineViewPr>
  <p:notesTextViewPr>
    <p:cViewPr>
      <p:scale>
        <a:sx n="3" d="2"/>
        <a:sy n="3" d="2"/>
      </p:scale>
      <p:origin x="0" y="0"/>
    </p:cViewPr>
  </p:notesTextViewPr>
  <p:sorterViewPr>
    <p:cViewPr>
      <p:scale>
        <a:sx n="98" d="100"/>
        <a:sy n="98" d="100"/>
      </p:scale>
      <p:origin x="0" y="0"/>
    </p:cViewPr>
  </p:sorterViewPr>
  <p:notesViewPr>
    <p:cSldViewPr snapToGrid="0" showGuides="1">
      <p:cViewPr varScale="1">
        <p:scale>
          <a:sx n="107" d="100"/>
          <a:sy n="107" d="100"/>
        </p:scale>
        <p:origin x="5172"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945862" cy="495873"/>
          </a:xfrm>
          <a:prstGeom prst="rect">
            <a:avLst/>
          </a:prstGeom>
        </p:spPr>
        <p:txBody>
          <a:bodyPr vert="horz" lIns="88230" tIns="44115" rIns="88230" bIns="44115" rtlCol="0"/>
          <a:lstStyle>
            <a:lvl1pPr algn="l">
              <a:defRPr sz="1200"/>
            </a:lvl1pPr>
          </a:lstStyle>
          <a:p>
            <a:endParaRPr lang="de-DE" dirty="0"/>
          </a:p>
        </p:txBody>
      </p:sp>
      <p:sp>
        <p:nvSpPr>
          <p:cNvPr id="3" name="Datumsplatzhalter 2"/>
          <p:cNvSpPr>
            <a:spLocks noGrp="1"/>
          </p:cNvSpPr>
          <p:nvPr>
            <p:ph type="dt" sz="quarter" idx="1"/>
          </p:nvPr>
        </p:nvSpPr>
        <p:spPr>
          <a:xfrm>
            <a:off x="3850295" y="0"/>
            <a:ext cx="2945862" cy="495873"/>
          </a:xfrm>
          <a:prstGeom prst="rect">
            <a:avLst/>
          </a:prstGeom>
        </p:spPr>
        <p:txBody>
          <a:bodyPr vert="horz" lIns="88230" tIns="44115" rIns="88230" bIns="44115" rtlCol="0"/>
          <a:lstStyle>
            <a:lvl1pPr algn="r">
              <a:defRPr sz="1200"/>
            </a:lvl1pPr>
          </a:lstStyle>
          <a:p>
            <a:fld id="{7FD8C188-00C6-46F1-8CED-F01BD31E4433}" type="datetimeFigureOut">
              <a:rPr lang="de-DE" smtClean="0"/>
              <a:t>21.03.2018</a:t>
            </a:fld>
            <a:endParaRPr lang="de-DE" dirty="0"/>
          </a:p>
        </p:txBody>
      </p:sp>
      <p:sp>
        <p:nvSpPr>
          <p:cNvPr id="4" name="Fußzeilenplatzhalter 3"/>
          <p:cNvSpPr>
            <a:spLocks noGrp="1"/>
          </p:cNvSpPr>
          <p:nvPr>
            <p:ph type="ftr" sz="quarter" idx="2"/>
          </p:nvPr>
        </p:nvSpPr>
        <p:spPr>
          <a:xfrm>
            <a:off x="1" y="9430812"/>
            <a:ext cx="2945862" cy="495873"/>
          </a:xfrm>
          <a:prstGeom prst="rect">
            <a:avLst/>
          </a:prstGeom>
        </p:spPr>
        <p:txBody>
          <a:bodyPr vert="horz" lIns="88230" tIns="44115" rIns="88230" bIns="44115"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50295" y="9430812"/>
            <a:ext cx="2945862" cy="495873"/>
          </a:xfrm>
          <a:prstGeom prst="rect">
            <a:avLst/>
          </a:prstGeom>
        </p:spPr>
        <p:txBody>
          <a:bodyPr vert="horz" lIns="88230" tIns="44115" rIns="88230" bIns="44115" rtlCol="0" anchor="b"/>
          <a:lstStyle>
            <a:lvl1pPr algn="r">
              <a:defRPr sz="1200"/>
            </a:lvl1pPr>
          </a:lstStyle>
          <a:p>
            <a:fld id="{8933E69D-3B21-4381-BE0F-007CE2410192}" type="slidenum">
              <a:rPr lang="de-DE" smtClean="0"/>
              <a:t>‹#›</a:t>
            </a:fld>
            <a:endParaRPr lang="de-DE" dirty="0"/>
          </a:p>
        </p:txBody>
      </p:sp>
    </p:spTree>
    <p:extLst>
      <p:ext uri="{BB962C8B-B14F-4D97-AF65-F5344CB8AC3E}">
        <p14:creationId xmlns:p14="http://schemas.microsoft.com/office/powerpoint/2010/main" val="29307250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976" cy="497299"/>
          </a:xfrm>
          <a:prstGeom prst="rect">
            <a:avLst/>
          </a:prstGeom>
        </p:spPr>
        <p:txBody>
          <a:bodyPr vert="horz" lIns="88230" tIns="44115" rIns="88230" bIns="44115" rtlCol="0"/>
          <a:lstStyle>
            <a:lvl1pPr algn="l">
              <a:defRPr sz="1200"/>
            </a:lvl1pPr>
          </a:lstStyle>
          <a:p>
            <a:endParaRPr lang="de-DE" dirty="0"/>
          </a:p>
        </p:txBody>
      </p:sp>
      <p:sp>
        <p:nvSpPr>
          <p:cNvPr id="3" name="Datumsplatzhalter 2"/>
          <p:cNvSpPr>
            <a:spLocks noGrp="1"/>
          </p:cNvSpPr>
          <p:nvPr>
            <p:ph type="dt" idx="1"/>
          </p:nvPr>
        </p:nvSpPr>
        <p:spPr>
          <a:xfrm>
            <a:off x="3850645" y="0"/>
            <a:ext cx="2945976" cy="497299"/>
          </a:xfrm>
          <a:prstGeom prst="rect">
            <a:avLst/>
          </a:prstGeom>
        </p:spPr>
        <p:txBody>
          <a:bodyPr vert="horz" lIns="88230" tIns="44115" rIns="88230" bIns="44115" rtlCol="0"/>
          <a:lstStyle>
            <a:lvl1pPr algn="r">
              <a:defRPr sz="1200"/>
            </a:lvl1pPr>
          </a:lstStyle>
          <a:p>
            <a:fld id="{7DF1D401-158B-4B2B-A98D-403A2BA6A3BF}" type="datetimeFigureOut">
              <a:rPr lang="de-DE" smtClean="0"/>
              <a:t>21.03.2018</a:t>
            </a:fld>
            <a:endParaRPr lang="de-DE" dirty="0"/>
          </a:p>
        </p:txBody>
      </p:sp>
      <p:sp>
        <p:nvSpPr>
          <p:cNvPr id="4" name="Folienbildplatzhalter 3"/>
          <p:cNvSpPr>
            <a:spLocks noGrp="1" noRot="1" noChangeAspect="1"/>
          </p:cNvSpPr>
          <p:nvPr>
            <p:ph type="sldImg" idx="2"/>
          </p:nvPr>
        </p:nvSpPr>
        <p:spPr>
          <a:xfrm>
            <a:off x="90488" y="744538"/>
            <a:ext cx="6618287" cy="3722687"/>
          </a:xfrm>
          <a:prstGeom prst="rect">
            <a:avLst/>
          </a:prstGeom>
          <a:noFill/>
          <a:ln w="12700">
            <a:solidFill>
              <a:prstClr val="black"/>
            </a:solidFill>
          </a:ln>
        </p:spPr>
        <p:txBody>
          <a:bodyPr vert="horz" lIns="88230" tIns="44115" rIns="88230" bIns="44115" rtlCol="0" anchor="ctr"/>
          <a:lstStyle/>
          <a:p>
            <a:endParaRPr lang="de-DE" dirty="0"/>
          </a:p>
        </p:txBody>
      </p:sp>
      <p:sp>
        <p:nvSpPr>
          <p:cNvPr id="5" name="Notizenplatzhalter 4"/>
          <p:cNvSpPr>
            <a:spLocks noGrp="1"/>
          </p:cNvSpPr>
          <p:nvPr>
            <p:ph type="body" sz="quarter" idx="3"/>
          </p:nvPr>
        </p:nvSpPr>
        <p:spPr>
          <a:xfrm>
            <a:off x="680085" y="4715463"/>
            <a:ext cx="5437507" cy="4469034"/>
          </a:xfrm>
          <a:prstGeom prst="rect">
            <a:avLst/>
          </a:prstGeom>
        </p:spPr>
        <p:txBody>
          <a:bodyPr vert="horz" lIns="88230" tIns="44115" rIns="88230" bIns="44115"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430927"/>
            <a:ext cx="2945976" cy="495080"/>
          </a:xfrm>
          <a:prstGeom prst="rect">
            <a:avLst/>
          </a:prstGeom>
        </p:spPr>
        <p:txBody>
          <a:bodyPr vert="horz" lIns="88230" tIns="44115" rIns="88230" bIns="44115"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50645" y="9430927"/>
            <a:ext cx="2945976" cy="495080"/>
          </a:xfrm>
          <a:prstGeom prst="rect">
            <a:avLst/>
          </a:prstGeom>
        </p:spPr>
        <p:txBody>
          <a:bodyPr vert="horz" lIns="88230" tIns="44115" rIns="88230" bIns="44115" rtlCol="0" anchor="b"/>
          <a:lstStyle>
            <a:lvl1pPr algn="r">
              <a:defRPr sz="1200"/>
            </a:lvl1pPr>
          </a:lstStyle>
          <a:p>
            <a:fld id="{D47F0BAD-2B0D-418F-8B6F-40611FA0EE58}" type="slidenum">
              <a:rPr lang="de-DE" smtClean="0"/>
              <a:t>‹#›</a:t>
            </a:fld>
            <a:endParaRPr lang="de-DE" dirty="0"/>
          </a:p>
        </p:txBody>
      </p:sp>
    </p:spTree>
    <p:extLst>
      <p:ext uri="{BB962C8B-B14F-4D97-AF65-F5344CB8AC3E}">
        <p14:creationId xmlns:p14="http://schemas.microsoft.com/office/powerpoint/2010/main" val="3451294490"/>
      </p:ext>
    </p:extLst>
  </p:cSld>
  <p:clrMap bg1="lt1" tx1="dk1" bg2="lt2" tx2="dk2" accent1="accent1" accent2="accent2" accent3="accent3" accent4="accent4" accent5="accent5" accent6="accent6" hlink="hlink" folHlink="folHlink"/>
  <p:hf hdr="0" ftr="0" dt="0"/>
  <p:notesStyle>
    <a:lvl1pPr marL="0" algn="l" defTabSz="806501" rtl="0" eaLnBrk="1" latinLnBrk="0" hangingPunct="1">
      <a:defRPr sz="1100" kern="1200">
        <a:solidFill>
          <a:schemeClr val="tx1"/>
        </a:solidFill>
        <a:latin typeface="+mn-lt"/>
        <a:ea typeface="+mn-ea"/>
        <a:cs typeface="+mn-cs"/>
      </a:defRPr>
    </a:lvl1pPr>
    <a:lvl2pPr marL="403250" algn="l" defTabSz="806501" rtl="0" eaLnBrk="1" latinLnBrk="0" hangingPunct="1">
      <a:defRPr sz="1100" kern="1200">
        <a:solidFill>
          <a:schemeClr val="tx1"/>
        </a:solidFill>
        <a:latin typeface="+mn-lt"/>
        <a:ea typeface="+mn-ea"/>
        <a:cs typeface="+mn-cs"/>
      </a:defRPr>
    </a:lvl2pPr>
    <a:lvl3pPr marL="806501" algn="l" defTabSz="806501" rtl="0" eaLnBrk="1" latinLnBrk="0" hangingPunct="1">
      <a:defRPr sz="1100" kern="1200">
        <a:solidFill>
          <a:schemeClr val="tx1"/>
        </a:solidFill>
        <a:latin typeface="+mn-lt"/>
        <a:ea typeface="+mn-ea"/>
        <a:cs typeface="+mn-cs"/>
      </a:defRPr>
    </a:lvl3pPr>
    <a:lvl4pPr marL="1209751" algn="l" defTabSz="806501" rtl="0" eaLnBrk="1" latinLnBrk="0" hangingPunct="1">
      <a:defRPr sz="1100" kern="1200">
        <a:solidFill>
          <a:schemeClr val="tx1"/>
        </a:solidFill>
        <a:latin typeface="+mn-lt"/>
        <a:ea typeface="+mn-ea"/>
        <a:cs typeface="+mn-cs"/>
      </a:defRPr>
    </a:lvl4pPr>
    <a:lvl5pPr marL="1613002" algn="l" defTabSz="806501" rtl="0" eaLnBrk="1" latinLnBrk="0" hangingPunct="1">
      <a:defRPr sz="1100" kern="1200">
        <a:solidFill>
          <a:schemeClr val="tx1"/>
        </a:solidFill>
        <a:latin typeface="+mn-lt"/>
        <a:ea typeface="+mn-ea"/>
        <a:cs typeface="+mn-cs"/>
      </a:defRPr>
    </a:lvl5pPr>
    <a:lvl6pPr marL="2016252" algn="l" defTabSz="806501" rtl="0" eaLnBrk="1" latinLnBrk="0" hangingPunct="1">
      <a:defRPr sz="1100" kern="1200">
        <a:solidFill>
          <a:schemeClr val="tx1"/>
        </a:solidFill>
        <a:latin typeface="+mn-lt"/>
        <a:ea typeface="+mn-ea"/>
        <a:cs typeface="+mn-cs"/>
      </a:defRPr>
    </a:lvl6pPr>
    <a:lvl7pPr marL="2419502" algn="l" defTabSz="806501" rtl="0" eaLnBrk="1" latinLnBrk="0" hangingPunct="1">
      <a:defRPr sz="1100" kern="1200">
        <a:solidFill>
          <a:schemeClr val="tx1"/>
        </a:solidFill>
        <a:latin typeface="+mn-lt"/>
        <a:ea typeface="+mn-ea"/>
        <a:cs typeface="+mn-cs"/>
      </a:defRPr>
    </a:lvl7pPr>
    <a:lvl8pPr marL="2822753" algn="l" defTabSz="806501" rtl="0" eaLnBrk="1" latinLnBrk="0" hangingPunct="1">
      <a:defRPr sz="1100" kern="1200">
        <a:solidFill>
          <a:schemeClr val="tx1"/>
        </a:solidFill>
        <a:latin typeface="+mn-lt"/>
        <a:ea typeface="+mn-ea"/>
        <a:cs typeface="+mn-cs"/>
      </a:defRPr>
    </a:lvl8pPr>
    <a:lvl9pPr marL="3226003" algn="l" defTabSz="806501"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a:t>
            </a:r>
            <a:r>
              <a:rPr lang="en-US" baseline="0" dirty="0" smtClean="0"/>
              <a:t> evening guys,</a:t>
            </a:r>
          </a:p>
          <a:p>
            <a:endParaRPr lang="en-US" baseline="0" dirty="0" smtClean="0"/>
          </a:p>
          <a:p>
            <a:r>
              <a:rPr lang="en-US" baseline="0" dirty="0" smtClean="0"/>
              <a:t>Thank you for joining this session. Tonight, I am going to talk about </a:t>
            </a:r>
            <a:r>
              <a:rPr lang="en-US" baseline="0" dirty="0" smtClean="0"/>
              <a:t>secrets and Azure Key Vault.</a:t>
            </a:r>
          </a:p>
          <a:p>
            <a:endParaRPr lang="en-US" baseline="0" dirty="0" smtClean="0"/>
          </a:p>
          <a:p>
            <a:r>
              <a:rPr lang="en-US" baseline="0" dirty="0" smtClean="0"/>
              <a:t>Because my demo is quite long, I will just go through the slide quickly. Please let me know if you want me to repeat some particular slide.</a:t>
            </a:r>
          </a:p>
        </p:txBody>
      </p:sp>
      <p:sp>
        <p:nvSpPr>
          <p:cNvPr id="4" name="Slide Number Placeholder 3"/>
          <p:cNvSpPr>
            <a:spLocks noGrp="1"/>
          </p:cNvSpPr>
          <p:nvPr>
            <p:ph type="sldNum" sz="quarter" idx="10"/>
          </p:nvPr>
        </p:nvSpPr>
        <p:spPr/>
        <p:txBody>
          <a:bodyPr/>
          <a:lstStyle/>
          <a:p>
            <a:fld id="{D47F0BAD-2B0D-418F-8B6F-40611FA0EE58}" type="slidenum">
              <a:rPr lang="de-DE" smtClean="0"/>
              <a:t>1</a:t>
            </a:fld>
            <a:endParaRPr lang="de-DE" dirty="0"/>
          </a:p>
        </p:txBody>
      </p:sp>
    </p:spTree>
    <p:extLst>
      <p:ext uri="{BB962C8B-B14F-4D97-AF65-F5344CB8AC3E}">
        <p14:creationId xmlns:p14="http://schemas.microsoft.com/office/powerpoint/2010/main" val="3236571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Luckily again, Azure provides us with a way to inject a certificate to Azure VM when </a:t>
            </a:r>
            <a:r>
              <a:rPr lang="en-US" baseline="0" dirty="0" smtClean="0"/>
              <a:t>it’s </a:t>
            </a:r>
            <a:r>
              <a:rPr lang="en-US" baseline="0" dirty="0" smtClean="0"/>
              <a:t>provisioned. I will demonstrate on how we can do it.</a:t>
            </a:r>
          </a:p>
          <a:p>
            <a:pPr marL="0" indent="0">
              <a:buFontTx/>
              <a:buNone/>
            </a:pPr>
            <a:endParaRPr lang="en-US" baseline="0" dirty="0" smtClean="0"/>
          </a:p>
          <a:p>
            <a:pPr marL="0" indent="0">
              <a:buFontTx/>
              <a:buNone/>
            </a:pPr>
            <a:r>
              <a:rPr lang="en-US" baseline="0" dirty="0" smtClean="0"/>
              <a:t>Before I begin, I would like to explain the current situation in this demo. </a:t>
            </a:r>
            <a:br>
              <a:rPr lang="en-US" baseline="0" dirty="0" smtClean="0"/>
            </a:br>
            <a:r>
              <a:rPr lang="en-US" baseline="0" dirty="0" smtClean="0"/>
              <a:t>Right now I already have an Azure subscription and an Azure Key Vault set up. </a:t>
            </a:r>
          </a:p>
          <a:p>
            <a:pPr marL="0" indent="0">
              <a:buFontTx/>
              <a:buNone/>
            </a:pPr>
            <a:r>
              <a:rPr lang="en-US" baseline="0" dirty="0" smtClean="0"/>
              <a:t>In the Key Vault I’ve stored two secrets, one is the password for the VM that we are going to deploy later, and the other one is the secret that the applications used, we call it super secret.</a:t>
            </a:r>
          </a:p>
          <a:p>
            <a:pPr marL="171450" indent="-171450">
              <a:buFontTx/>
              <a:buChar char="-"/>
            </a:pPr>
            <a:r>
              <a:rPr lang="en-US" baseline="0" dirty="0" smtClean="0"/>
              <a:t>Point out the existing Key Vault and secrets.</a:t>
            </a:r>
          </a:p>
          <a:p>
            <a:pPr marL="171450" indent="-171450">
              <a:buFontTx/>
              <a:buChar char="-"/>
            </a:pPr>
            <a:endParaRPr lang="en-US" baseline="0" dirty="0" smtClean="0"/>
          </a:p>
          <a:p>
            <a:pPr marL="0" indent="0">
              <a:buFontTx/>
              <a:buNone/>
            </a:pPr>
            <a:r>
              <a:rPr lang="en-US" baseline="0" dirty="0" smtClean="0"/>
              <a:t>In my machine, I have prepared self-signed certificates. Public is the certificate and private is the private key with the certificate.</a:t>
            </a:r>
          </a:p>
          <a:p>
            <a:pPr marL="171450" indent="-171450">
              <a:buFontTx/>
              <a:buChar char="-"/>
            </a:pPr>
            <a:r>
              <a:rPr lang="en-US" baseline="0" dirty="0" smtClean="0"/>
              <a:t>Point out the existing self-signed certificates</a:t>
            </a:r>
          </a:p>
          <a:p>
            <a:pPr marL="171450" indent="-171450">
              <a:buFontTx/>
              <a:buChar char="-"/>
            </a:pPr>
            <a:endParaRPr lang="en-US" baseline="0" dirty="0" smtClean="0"/>
          </a:p>
          <a:p>
            <a:pPr marL="0" indent="0">
              <a:buFontTx/>
              <a:buNone/>
            </a:pPr>
            <a:r>
              <a:rPr lang="en-US" baseline="0" dirty="0" smtClean="0"/>
              <a:t>Now the first step is, me as administrator need to create an Azure Service Principal for the VM. Think of Service Principal as an identity for the application. This Service Principal must be created using certificate instead of password. I have prepared a script in order to make it easier for me to create the service principal.</a:t>
            </a:r>
          </a:p>
          <a:p>
            <a:pPr marL="171450" indent="-171450">
              <a:buFontTx/>
              <a:buChar char="-"/>
            </a:pPr>
            <a:r>
              <a:rPr lang="en-US" baseline="0" dirty="0" smtClean="0"/>
              <a:t>Point out to the New-AzureSPWithPublicCert.ps1</a:t>
            </a:r>
          </a:p>
          <a:p>
            <a:pPr marL="0" indent="0">
              <a:buFontTx/>
              <a:buNone/>
            </a:pPr>
            <a:r>
              <a:rPr lang="en-US" baseline="0" dirty="0" smtClean="0"/>
              <a:t>Basically the script will convert the public certificate into base64 string and we invoke the cmdlet to create a Service Principal.</a:t>
            </a:r>
          </a:p>
          <a:p>
            <a:pPr marL="0" indent="0">
              <a:buFontTx/>
              <a:buNone/>
            </a:pPr>
            <a:r>
              <a:rPr lang="en-US" baseline="0" dirty="0" smtClean="0"/>
              <a:t>- Execute the script.</a:t>
            </a:r>
          </a:p>
          <a:p>
            <a:pPr marL="0" indent="0">
              <a:buFontTx/>
              <a:buNone/>
            </a:pPr>
            <a:endParaRPr lang="en-US" baseline="0" dirty="0" smtClean="0"/>
          </a:p>
          <a:p>
            <a:pPr marL="0" indent="0">
              <a:buFontTx/>
              <a:buNone/>
            </a:pPr>
            <a:r>
              <a:rPr lang="en-US" baseline="0" dirty="0" smtClean="0"/>
              <a:t>After that, because we need Azure to inject the private key and certificate into the VM automatically, we need to upload the private key and the certificate into Key Vault. Practically we should use different Key Vault to restrict access to the private key, but in this case we will use existing Key Vault to make it easier.</a:t>
            </a:r>
          </a:p>
          <a:p>
            <a:pPr marL="0" indent="0">
              <a:buFontTx/>
              <a:buNone/>
            </a:pPr>
            <a:r>
              <a:rPr lang="en-US" baseline="0" dirty="0" smtClean="0"/>
              <a:t>I’ve also written a script to do it.</a:t>
            </a:r>
          </a:p>
          <a:p>
            <a:pPr marL="0" indent="0">
              <a:buFontTx/>
              <a:buNone/>
            </a:pPr>
            <a:r>
              <a:rPr lang="en-US" baseline="0" dirty="0" smtClean="0"/>
              <a:t>- Point out the Upload-PrivateCert.ps1</a:t>
            </a:r>
          </a:p>
          <a:p>
            <a:pPr marL="0" indent="0">
              <a:buFontTx/>
              <a:buNone/>
            </a:pPr>
            <a:r>
              <a:rPr lang="en-US" baseline="0" dirty="0" smtClean="0"/>
              <a:t>Basically we will convert the PFX file into base64, ask for its password, and then set it as a secret in Key Vault.</a:t>
            </a:r>
          </a:p>
          <a:p>
            <a:pPr marL="0" indent="0">
              <a:buFontTx/>
              <a:buNone/>
            </a:pPr>
            <a:r>
              <a:rPr lang="en-US" baseline="0" dirty="0" smtClean="0"/>
              <a:t>- Execute the script.</a:t>
            </a:r>
          </a:p>
          <a:p>
            <a:pPr marL="0" indent="0">
              <a:buFontTx/>
              <a:buNone/>
            </a:pPr>
            <a:endParaRPr lang="en-US" baseline="0" dirty="0" smtClean="0"/>
          </a:p>
          <a:p>
            <a:pPr marL="0" indent="0">
              <a:buFontTx/>
              <a:buNone/>
            </a:pPr>
            <a:r>
              <a:rPr lang="en-US" baseline="0" dirty="0" smtClean="0"/>
              <a:t>We then need to assign the Service Principal that we’ve created to be able to access super secret in Key Vault access policies.</a:t>
            </a:r>
          </a:p>
          <a:p>
            <a:pPr marL="171450" indent="-171450">
              <a:buFontTx/>
              <a:buChar char="-"/>
            </a:pPr>
            <a:r>
              <a:rPr lang="en-US" baseline="0" dirty="0" smtClean="0"/>
              <a:t>Add new service principal in Key Vault access policies.</a:t>
            </a:r>
          </a:p>
          <a:p>
            <a:pPr marL="171450" indent="-171450">
              <a:buFontTx/>
              <a:buChar char="-"/>
            </a:pPr>
            <a:endParaRPr lang="en-US" baseline="0" dirty="0" smtClean="0"/>
          </a:p>
          <a:p>
            <a:pPr marL="0" indent="0">
              <a:buFontTx/>
              <a:buNone/>
            </a:pPr>
            <a:r>
              <a:rPr lang="en-US" baseline="0" dirty="0" smtClean="0"/>
              <a:t>We are done as administrator. Now as developer, we can provision a new VM and let Azure inject the certificate automatically by providing the certificate location in the Key Vault. </a:t>
            </a:r>
          </a:p>
          <a:p>
            <a:pPr marL="0" indent="0">
              <a:buFontTx/>
              <a:buNone/>
            </a:pPr>
            <a:r>
              <a:rPr lang="en-US" baseline="0" dirty="0" smtClean="0"/>
              <a:t>I’ve prepared the ARM template to deploy a single VM, and we just need to modify the location of the certificate</a:t>
            </a:r>
          </a:p>
          <a:p>
            <a:pPr marL="171450" indent="-171450">
              <a:buFontTx/>
              <a:buChar char="-"/>
            </a:pPr>
            <a:r>
              <a:rPr lang="en-US" baseline="0" dirty="0" smtClean="0"/>
              <a:t>Point out the ARM template and ARM template configuration.</a:t>
            </a:r>
          </a:p>
          <a:p>
            <a:pPr marL="171450" indent="-171450">
              <a:buFontTx/>
              <a:buChar char="-"/>
            </a:pPr>
            <a:r>
              <a:rPr lang="en-US" baseline="0" dirty="0" smtClean="0"/>
              <a:t>Change the </a:t>
            </a:r>
            <a:r>
              <a:rPr lang="en-US" baseline="0" dirty="0" err="1" smtClean="0"/>
              <a:t>privateCertSecretId</a:t>
            </a:r>
            <a:r>
              <a:rPr lang="en-US" baseline="0" dirty="0" smtClean="0"/>
              <a:t> value from the uploaded certificate secret id.</a:t>
            </a:r>
          </a:p>
          <a:p>
            <a:pPr marL="0" indent="0">
              <a:buFontTx/>
              <a:buNone/>
            </a:pPr>
            <a:r>
              <a:rPr lang="en-US" baseline="0" dirty="0" smtClean="0"/>
              <a:t>And then we can deploy the VM</a:t>
            </a:r>
          </a:p>
          <a:p>
            <a:pPr marL="171450" indent="-171450">
              <a:buFontTx/>
              <a:buChar char="-"/>
            </a:pPr>
            <a:r>
              <a:rPr lang="en-US" baseline="0" dirty="0" smtClean="0"/>
              <a:t>Deploy the VM</a:t>
            </a:r>
          </a:p>
          <a:p>
            <a:pPr marL="0" indent="0">
              <a:buFontTx/>
              <a:buNone/>
            </a:pPr>
            <a:endParaRPr lang="en-US" baseline="0" dirty="0" smtClean="0"/>
          </a:p>
          <a:p>
            <a:pPr marL="0" indent="0">
              <a:buFontTx/>
              <a:buNone/>
            </a:pPr>
            <a:r>
              <a:rPr lang="en-US" baseline="0" dirty="0" smtClean="0"/>
              <a:t>The deployment will take around 3 minutes or so. So I want to use the time to briefly explain Managed Service Identity.</a:t>
            </a:r>
          </a:p>
          <a:p>
            <a:pPr marL="0" indent="0">
              <a:buFontTx/>
              <a:buNone/>
            </a:pPr>
            <a:r>
              <a:rPr lang="en-US" baseline="0" dirty="0" smtClean="0"/>
              <a:t>- Go to the next slide.</a:t>
            </a:r>
          </a:p>
          <a:p>
            <a:pPr marL="0" indent="0">
              <a:buFontTx/>
              <a:buNone/>
            </a:pPr>
            <a:endParaRPr lang="en-US" baseline="0" dirty="0" smtClean="0"/>
          </a:p>
          <a:p>
            <a:pPr marL="0" indent="0">
              <a:buFontTx/>
              <a:buNone/>
            </a:pPr>
            <a:r>
              <a:rPr lang="en-US" baseline="0" dirty="0" smtClean="0"/>
              <a:t>So the deployment has been finished, now let’s just remote to our VM and try to get the super secret from there.</a:t>
            </a:r>
          </a:p>
          <a:p>
            <a:pPr marL="171450" indent="-171450">
              <a:buFontTx/>
              <a:buChar char="-"/>
            </a:pPr>
            <a:r>
              <a:rPr lang="en-US" baseline="0" dirty="0" smtClean="0"/>
              <a:t>Remote to the VM</a:t>
            </a:r>
          </a:p>
          <a:p>
            <a:pPr marL="171450" indent="-171450">
              <a:buFontTx/>
              <a:buChar char="-"/>
            </a:pPr>
            <a:r>
              <a:rPr lang="en-US" baseline="0" dirty="0" smtClean="0"/>
              <a:t>Check the certificate store using </a:t>
            </a:r>
            <a:r>
              <a:rPr lang="en-US" baseline="0" dirty="0" err="1" smtClean="0"/>
              <a:t>certlm.msc</a:t>
            </a:r>
            <a:endParaRPr lang="en-US" baseline="0" dirty="0" smtClean="0"/>
          </a:p>
          <a:p>
            <a:pPr marL="0" indent="0">
              <a:buFontTx/>
              <a:buNone/>
            </a:pPr>
            <a:r>
              <a:rPr lang="en-US" baseline="0" dirty="0" smtClean="0"/>
              <a:t>We can see that our certificate has been injected. Now what I am going to do is to execute this script called Get-</a:t>
            </a:r>
            <a:r>
              <a:rPr lang="en-US" baseline="0" dirty="0" err="1" smtClean="0"/>
              <a:t>SuperSecret</a:t>
            </a:r>
            <a:r>
              <a:rPr lang="en-US" baseline="0" dirty="0" smtClean="0"/>
              <a:t>.</a:t>
            </a:r>
          </a:p>
          <a:p>
            <a:pPr marL="171450" indent="-171450">
              <a:buFontTx/>
              <a:buChar char="-"/>
            </a:pPr>
            <a:r>
              <a:rPr lang="en-US" baseline="0" dirty="0" smtClean="0"/>
              <a:t>Point out the Get-SuperSecret.ps1</a:t>
            </a:r>
          </a:p>
          <a:p>
            <a:pPr marL="0" indent="0">
              <a:buFontTx/>
              <a:buNone/>
            </a:pPr>
            <a:r>
              <a:rPr lang="en-US" baseline="0" dirty="0" smtClean="0"/>
              <a:t>Basically, what the script does is calling Login-</a:t>
            </a:r>
            <a:r>
              <a:rPr lang="en-US" baseline="0" dirty="0" err="1" smtClean="0"/>
              <a:t>AzureRmAccount</a:t>
            </a:r>
            <a:r>
              <a:rPr lang="en-US" baseline="0" dirty="0" smtClean="0"/>
              <a:t> cmdlet using the certificate thumbprint and then get the value of the super secret.</a:t>
            </a:r>
          </a:p>
          <a:p>
            <a:pPr marL="171450" indent="-171450">
              <a:buFontTx/>
              <a:buChar char="-"/>
            </a:pPr>
            <a:r>
              <a:rPr lang="en-US" baseline="0" dirty="0" smtClean="0"/>
              <a:t>Copy the Get-SuperSecret.ps1 into remote machine.</a:t>
            </a:r>
          </a:p>
          <a:p>
            <a:pPr marL="171450" indent="-171450">
              <a:buFontTx/>
              <a:buChar char="-"/>
            </a:pPr>
            <a:r>
              <a:rPr lang="en-US" baseline="0" dirty="0" smtClean="0"/>
              <a:t>Open </a:t>
            </a:r>
            <a:r>
              <a:rPr lang="en-US" baseline="0" dirty="0" err="1" smtClean="0"/>
              <a:t>powershell</a:t>
            </a:r>
            <a:r>
              <a:rPr lang="en-US" baseline="0" dirty="0" smtClean="0"/>
              <a:t> window and execute Get-</a:t>
            </a:r>
            <a:r>
              <a:rPr lang="en-US" baseline="0" dirty="0" err="1" smtClean="0"/>
              <a:t>SuperSecret</a:t>
            </a:r>
            <a:r>
              <a:rPr lang="en-US" baseline="0" dirty="0" smtClean="0"/>
              <a:t> passing the </a:t>
            </a:r>
            <a:r>
              <a:rPr lang="en-US" baseline="0" dirty="0" err="1" smtClean="0"/>
              <a:t>tenantId</a:t>
            </a:r>
            <a:r>
              <a:rPr lang="en-US" baseline="0" dirty="0" smtClean="0"/>
              <a:t> and </a:t>
            </a:r>
            <a:r>
              <a:rPr lang="en-US" baseline="0" dirty="0" err="1" smtClean="0"/>
              <a:t>servicePrincipalId</a:t>
            </a:r>
            <a:endParaRPr lang="en-US" baseline="0" dirty="0" smtClean="0"/>
          </a:p>
          <a:p>
            <a:pPr marL="171450" indent="-171450">
              <a:buFontTx/>
              <a:buChar char="-"/>
            </a:pPr>
            <a:r>
              <a:rPr lang="en-US" baseline="0" dirty="0" smtClean="0"/>
              <a:t>Point out the super-secret value.</a:t>
            </a:r>
          </a:p>
          <a:p>
            <a:pPr marL="0" indent="0">
              <a:buFontTx/>
              <a:buNone/>
            </a:pP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10</a:t>
            </a:fld>
            <a:endParaRPr lang="de-DE" dirty="0"/>
          </a:p>
        </p:txBody>
      </p:sp>
    </p:spTree>
    <p:extLst>
      <p:ext uri="{BB962C8B-B14F-4D97-AF65-F5344CB8AC3E}">
        <p14:creationId xmlns:p14="http://schemas.microsoft.com/office/powerpoint/2010/main" val="1406028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not g</a:t>
            </a:r>
            <a:r>
              <a:rPr lang="en-US" baseline="0" dirty="0" smtClean="0"/>
              <a:t>o into full details about this. But basically with MSI, you don’t have to do most of the steps that we’ve done just now.</a:t>
            </a:r>
          </a:p>
          <a:p>
            <a:endParaRPr lang="en-US" baseline="0" dirty="0" smtClean="0"/>
          </a:p>
          <a:p>
            <a:r>
              <a:rPr lang="en-US" baseline="0" dirty="0" smtClean="0"/>
              <a:t>When you enable MSI, Azure will automatically register a Service Principal for your VM and add a local endpoint to your VM for you to get the access token.</a:t>
            </a:r>
          </a:p>
          <a:p>
            <a:endParaRPr lang="en-US" baseline="0" dirty="0" smtClean="0"/>
          </a:p>
          <a:p>
            <a:r>
              <a:rPr lang="en-US" baseline="0" dirty="0" smtClean="0"/>
              <a:t>All you have to do now is to grant the Service Principal access to Key Vault, and then you can access it using the access token.</a:t>
            </a: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11</a:t>
            </a:fld>
            <a:endParaRPr lang="de-DE" dirty="0"/>
          </a:p>
        </p:txBody>
      </p:sp>
    </p:spTree>
    <p:extLst>
      <p:ext uri="{BB962C8B-B14F-4D97-AF65-F5344CB8AC3E}">
        <p14:creationId xmlns:p14="http://schemas.microsoft.com/office/powerpoint/2010/main" val="1820998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D47F0BAD-2B0D-418F-8B6F-40611FA0EE58}" type="slidenum">
              <a:rPr lang="de-DE" smtClean="0"/>
              <a:t>12</a:t>
            </a:fld>
            <a:endParaRPr lang="de-DE" dirty="0"/>
          </a:p>
        </p:txBody>
      </p:sp>
    </p:spTree>
    <p:extLst>
      <p:ext uri="{BB962C8B-B14F-4D97-AF65-F5344CB8AC3E}">
        <p14:creationId xmlns:p14="http://schemas.microsoft.com/office/powerpoint/2010/main" val="12057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So </a:t>
            </a:r>
            <a:r>
              <a:rPr lang="en-US" noProof="0" dirty="0" smtClean="0"/>
              <a:t>here</a:t>
            </a:r>
            <a:r>
              <a:rPr lang="de-DE" dirty="0" smtClean="0"/>
              <a:t> </a:t>
            </a:r>
            <a:r>
              <a:rPr lang="de-DE" dirty="0" err="1" smtClean="0"/>
              <a:t>is</a:t>
            </a:r>
            <a:r>
              <a:rPr lang="de-DE" dirty="0" smtClean="0"/>
              <a:t> </a:t>
            </a:r>
            <a:r>
              <a:rPr lang="de-DE" dirty="0" err="1" smtClean="0"/>
              <a:t>the</a:t>
            </a:r>
            <a:r>
              <a:rPr lang="de-DE" dirty="0" smtClean="0"/>
              <a:t> </a:t>
            </a:r>
            <a:r>
              <a:rPr lang="de-DE" dirty="0" err="1" smtClean="0"/>
              <a:t>agenda</a:t>
            </a:r>
            <a:r>
              <a:rPr lang="de-DE" dirty="0" smtClean="0"/>
              <a:t> for </a:t>
            </a:r>
            <a:r>
              <a:rPr lang="de-DE" dirty="0" err="1" smtClean="0"/>
              <a:t>this</a:t>
            </a:r>
            <a:r>
              <a:rPr lang="de-DE" baseline="0" dirty="0" smtClean="0"/>
              <a:t> </a:t>
            </a:r>
            <a:r>
              <a:rPr lang="de-DE" baseline="0" dirty="0" err="1" smtClean="0"/>
              <a:t>session</a:t>
            </a:r>
            <a:r>
              <a:rPr lang="de-DE" dirty="0" smtClean="0"/>
              <a:t>. </a:t>
            </a:r>
          </a:p>
          <a:p>
            <a:r>
              <a:rPr lang="de-DE" dirty="0" smtClean="0"/>
              <a:t>I</a:t>
            </a:r>
            <a:r>
              <a:rPr lang="de-DE" baseline="0" dirty="0" smtClean="0"/>
              <a:t> will </a:t>
            </a:r>
            <a:r>
              <a:rPr lang="de-DE" baseline="0" dirty="0" err="1" smtClean="0"/>
              <a:t>briefly</a:t>
            </a:r>
            <a:r>
              <a:rPr lang="de-DE" baseline="0" dirty="0" smtClean="0"/>
              <a:t> </a:t>
            </a:r>
            <a:r>
              <a:rPr lang="de-DE" baseline="0" dirty="0" err="1" smtClean="0"/>
              <a:t>explain</a:t>
            </a:r>
            <a:r>
              <a:rPr lang="de-DE" baseline="0" dirty="0" smtClean="0"/>
              <a:t> </a:t>
            </a:r>
            <a:r>
              <a:rPr lang="de-DE" baseline="0" dirty="0" err="1" smtClean="0"/>
              <a:t>about</a:t>
            </a:r>
            <a:r>
              <a:rPr lang="de-DE" baseline="0" dirty="0" smtClean="0"/>
              <a:t> </a:t>
            </a:r>
            <a:r>
              <a:rPr lang="de-DE" baseline="0" dirty="0" err="1" smtClean="0"/>
              <a:t>what</a:t>
            </a:r>
            <a:r>
              <a:rPr lang="de-DE" baseline="0" dirty="0" smtClean="0"/>
              <a:t> </a:t>
            </a:r>
            <a:r>
              <a:rPr lang="de-DE" baseline="0" dirty="0" err="1" smtClean="0"/>
              <a:t>secrets</a:t>
            </a:r>
            <a:r>
              <a:rPr lang="de-DE" baseline="0" dirty="0" smtClean="0"/>
              <a:t> </a:t>
            </a:r>
            <a:r>
              <a:rPr lang="de-DE" baseline="0" dirty="0" err="1" smtClean="0"/>
              <a:t>and</a:t>
            </a:r>
            <a:r>
              <a:rPr lang="de-DE" baseline="0" dirty="0" smtClean="0"/>
              <a:t> </a:t>
            </a:r>
            <a:r>
              <a:rPr lang="de-DE" baseline="0" dirty="0" err="1" smtClean="0"/>
              <a:t>key</a:t>
            </a:r>
            <a:r>
              <a:rPr lang="de-DE" baseline="0" dirty="0" smtClean="0"/>
              <a:t> </a:t>
            </a:r>
            <a:r>
              <a:rPr lang="de-DE" baseline="0" dirty="0" err="1" smtClean="0"/>
              <a:t>vault</a:t>
            </a:r>
            <a:r>
              <a:rPr lang="de-DE" baseline="0" dirty="0" smtClean="0"/>
              <a:t> </a:t>
            </a:r>
            <a:r>
              <a:rPr lang="de-DE" baseline="0" dirty="0" err="1" smtClean="0"/>
              <a:t>is</a:t>
            </a:r>
            <a:r>
              <a:rPr lang="de-DE" baseline="0" dirty="0" smtClean="0"/>
              <a:t>. </a:t>
            </a:r>
            <a:r>
              <a:rPr lang="de-DE" baseline="0" dirty="0" err="1" smtClean="0"/>
              <a:t>And</a:t>
            </a:r>
            <a:r>
              <a:rPr lang="de-DE" baseline="0" dirty="0" smtClean="0"/>
              <a:t> </a:t>
            </a:r>
            <a:r>
              <a:rPr lang="de-DE" baseline="0" dirty="0" err="1" smtClean="0"/>
              <a:t>then</a:t>
            </a:r>
            <a:r>
              <a:rPr lang="de-DE" baseline="0" dirty="0" smtClean="0"/>
              <a:t> </a:t>
            </a:r>
            <a:r>
              <a:rPr lang="de-DE" baseline="0" dirty="0" err="1" smtClean="0"/>
              <a:t>we</a:t>
            </a:r>
            <a:r>
              <a:rPr lang="de-DE" baseline="0" dirty="0" smtClean="0"/>
              <a:t> will </a:t>
            </a:r>
            <a:r>
              <a:rPr lang="de-DE" baseline="0" dirty="0" err="1" smtClean="0"/>
              <a:t>encounter</a:t>
            </a:r>
            <a:r>
              <a:rPr lang="de-DE" baseline="0" dirty="0" smtClean="0"/>
              <a:t> a </a:t>
            </a:r>
            <a:r>
              <a:rPr lang="de-DE" baseline="0" dirty="0" err="1" smtClean="0"/>
              <a:t>problem</a:t>
            </a:r>
            <a:r>
              <a:rPr lang="de-DE" baseline="0" dirty="0" smtClean="0"/>
              <a:t> </a:t>
            </a:r>
            <a:r>
              <a:rPr lang="de-DE" baseline="0" dirty="0" err="1" smtClean="0"/>
              <a:t>while</a:t>
            </a:r>
            <a:r>
              <a:rPr lang="de-DE" baseline="0" dirty="0" smtClean="0"/>
              <a:t> </a:t>
            </a:r>
            <a:r>
              <a:rPr lang="de-DE" baseline="0" dirty="0" err="1" smtClean="0"/>
              <a:t>accessing</a:t>
            </a:r>
            <a:r>
              <a:rPr lang="de-DE" baseline="0" dirty="0" smtClean="0"/>
              <a:t> </a:t>
            </a:r>
            <a:r>
              <a:rPr lang="de-DE" baseline="0" dirty="0" err="1" smtClean="0"/>
              <a:t>the</a:t>
            </a:r>
            <a:r>
              <a:rPr lang="de-DE" baseline="0" dirty="0" smtClean="0"/>
              <a:t> Key </a:t>
            </a:r>
            <a:r>
              <a:rPr lang="de-DE" baseline="0" dirty="0" err="1" smtClean="0"/>
              <a:t>Vault</a:t>
            </a:r>
            <a:r>
              <a:rPr lang="de-DE" baseline="0" dirty="0" smtClean="0"/>
              <a:t> </a:t>
            </a:r>
            <a:r>
              <a:rPr lang="de-DE" baseline="0" dirty="0" err="1" smtClean="0"/>
              <a:t>and</a:t>
            </a:r>
            <a:r>
              <a:rPr lang="de-DE" baseline="0" dirty="0" smtClean="0"/>
              <a:t> I will </a:t>
            </a:r>
            <a:r>
              <a:rPr lang="de-DE" baseline="0" dirty="0" err="1" smtClean="0"/>
              <a:t>demonstrate</a:t>
            </a:r>
            <a:r>
              <a:rPr lang="de-DE" baseline="0" dirty="0" smtClean="0"/>
              <a:t> </a:t>
            </a:r>
            <a:r>
              <a:rPr lang="de-DE" baseline="0" dirty="0" err="1" smtClean="0"/>
              <a:t>one</a:t>
            </a:r>
            <a:r>
              <a:rPr lang="de-DE" baseline="0" dirty="0" smtClean="0"/>
              <a:t> </a:t>
            </a:r>
            <a:r>
              <a:rPr lang="de-DE" baseline="0" dirty="0" err="1" smtClean="0"/>
              <a:t>way</a:t>
            </a:r>
            <a:r>
              <a:rPr lang="de-DE" baseline="0" dirty="0" smtClean="0"/>
              <a:t> </a:t>
            </a:r>
            <a:r>
              <a:rPr lang="de-DE" baseline="0" dirty="0" err="1" smtClean="0"/>
              <a:t>to</a:t>
            </a:r>
            <a:r>
              <a:rPr lang="de-DE" baseline="0" dirty="0" smtClean="0"/>
              <a:t> </a:t>
            </a:r>
            <a:r>
              <a:rPr lang="de-DE" baseline="0" dirty="0" err="1" smtClean="0"/>
              <a:t>solve</a:t>
            </a:r>
            <a:r>
              <a:rPr lang="de-DE" baseline="0" dirty="0" smtClean="0"/>
              <a:t> it. </a:t>
            </a:r>
            <a:r>
              <a:rPr lang="de-DE" baseline="0" dirty="0" err="1" smtClean="0"/>
              <a:t>If</a:t>
            </a:r>
            <a:r>
              <a:rPr lang="de-DE" baseline="0" dirty="0" smtClean="0"/>
              <a:t> time </a:t>
            </a:r>
            <a:r>
              <a:rPr lang="de-DE" baseline="0" dirty="0" err="1" smtClean="0"/>
              <a:t>permits</a:t>
            </a:r>
            <a:r>
              <a:rPr lang="de-DE" baseline="0" dirty="0" smtClean="0"/>
              <a:t>, I will also </a:t>
            </a:r>
            <a:r>
              <a:rPr lang="de-DE" baseline="0" dirty="0" err="1" smtClean="0"/>
              <a:t>briefly</a:t>
            </a:r>
            <a:r>
              <a:rPr lang="de-DE" baseline="0" dirty="0" smtClean="0"/>
              <a:t> </a:t>
            </a:r>
            <a:r>
              <a:rPr lang="de-DE" baseline="0" dirty="0" err="1" smtClean="0"/>
              <a:t>explain</a:t>
            </a:r>
            <a:r>
              <a:rPr lang="de-DE" baseline="0" dirty="0" smtClean="0"/>
              <a:t> </a:t>
            </a:r>
            <a:r>
              <a:rPr lang="de-DE" baseline="0" dirty="0" err="1" smtClean="0"/>
              <a:t>about</a:t>
            </a:r>
            <a:r>
              <a:rPr lang="de-DE" baseline="0" dirty="0" smtClean="0"/>
              <a:t> </a:t>
            </a:r>
            <a:r>
              <a:rPr lang="de-DE" baseline="0" dirty="0" err="1" smtClean="0"/>
              <a:t>Managed</a:t>
            </a:r>
            <a:r>
              <a:rPr lang="de-DE" baseline="0" dirty="0" smtClean="0"/>
              <a:t> Service </a:t>
            </a:r>
            <a:r>
              <a:rPr lang="de-DE" baseline="0" dirty="0" smtClean="0"/>
              <a:t>Identity </a:t>
            </a:r>
            <a:r>
              <a:rPr lang="de-DE" baseline="0" dirty="0" err="1" smtClean="0"/>
              <a:t>which</a:t>
            </a:r>
            <a:r>
              <a:rPr lang="de-DE" baseline="0" dirty="0" smtClean="0"/>
              <a:t> </a:t>
            </a:r>
            <a:r>
              <a:rPr lang="de-DE" baseline="0" dirty="0" err="1" smtClean="0"/>
              <a:t>is</a:t>
            </a:r>
            <a:r>
              <a:rPr lang="de-DE" baseline="0" dirty="0" smtClean="0"/>
              <a:t> </a:t>
            </a:r>
            <a:r>
              <a:rPr lang="de-DE" baseline="0" dirty="0" err="1" smtClean="0"/>
              <a:t>another</a:t>
            </a:r>
            <a:r>
              <a:rPr lang="de-DE" baseline="0" dirty="0" smtClean="0"/>
              <a:t> </a:t>
            </a:r>
            <a:r>
              <a:rPr lang="de-DE" baseline="0" dirty="0" err="1" smtClean="0"/>
              <a:t>way</a:t>
            </a:r>
            <a:r>
              <a:rPr lang="de-DE" baseline="0" dirty="0" smtClean="0"/>
              <a:t> </a:t>
            </a:r>
            <a:r>
              <a:rPr lang="de-DE" baseline="0" dirty="0" err="1" smtClean="0"/>
              <a:t>to</a:t>
            </a:r>
            <a:r>
              <a:rPr lang="de-DE" baseline="0" dirty="0" smtClean="0"/>
              <a:t> </a:t>
            </a:r>
            <a:r>
              <a:rPr lang="de-DE" baseline="0" dirty="0" err="1" smtClean="0"/>
              <a:t>solve</a:t>
            </a:r>
            <a:r>
              <a:rPr lang="de-DE" baseline="0" dirty="0" smtClean="0"/>
              <a:t> </a:t>
            </a:r>
            <a:r>
              <a:rPr lang="de-DE" baseline="0" dirty="0" err="1" smtClean="0"/>
              <a:t>the</a:t>
            </a:r>
            <a:r>
              <a:rPr lang="de-DE" baseline="0" dirty="0" smtClean="0"/>
              <a:t> </a:t>
            </a:r>
            <a:r>
              <a:rPr lang="de-DE" baseline="0" dirty="0" err="1" smtClean="0"/>
              <a:t>problem</a:t>
            </a:r>
            <a:r>
              <a:rPr lang="de-DE" baseline="0" dirty="0" smtClean="0"/>
              <a:t>. </a:t>
            </a:r>
            <a:r>
              <a:rPr lang="de-DE" baseline="0" dirty="0" smtClean="0"/>
              <a:t>So </a:t>
            </a:r>
            <a:r>
              <a:rPr lang="de-DE" baseline="0" dirty="0" err="1" smtClean="0"/>
              <a:t>let‘s</a:t>
            </a:r>
            <a:r>
              <a:rPr lang="de-DE" baseline="0" dirty="0" smtClean="0"/>
              <a:t> </a:t>
            </a:r>
            <a:r>
              <a:rPr lang="de-DE" baseline="0" dirty="0" err="1" smtClean="0"/>
              <a:t>get</a:t>
            </a:r>
            <a:r>
              <a:rPr lang="de-DE" baseline="0" dirty="0" smtClean="0"/>
              <a:t> </a:t>
            </a:r>
            <a:r>
              <a:rPr lang="de-DE" baseline="0" dirty="0" err="1" smtClean="0"/>
              <a:t>started</a:t>
            </a:r>
            <a:r>
              <a:rPr lang="de-DE" baseline="0" dirty="0" smtClean="0"/>
              <a:t>.</a:t>
            </a:r>
            <a:endParaRPr lang="de-DE" dirty="0" smtClean="0"/>
          </a:p>
        </p:txBody>
      </p:sp>
      <p:sp>
        <p:nvSpPr>
          <p:cNvPr id="4" name="Foliennummernplatzhalter 3"/>
          <p:cNvSpPr>
            <a:spLocks noGrp="1"/>
          </p:cNvSpPr>
          <p:nvPr>
            <p:ph type="sldNum" sz="quarter" idx="10"/>
          </p:nvPr>
        </p:nvSpPr>
        <p:spPr/>
        <p:txBody>
          <a:bodyPr/>
          <a:lstStyle/>
          <a:p>
            <a:fld id="{D47F0BAD-2B0D-418F-8B6F-40611FA0EE58}" type="slidenum">
              <a:rPr lang="de-DE" smtClean="0"/>
              <a:t>2</a:t>
            </a:fld>
            <a:endParaRPr lang="de-DE" dirty="0"/>
          </a:p>
        </p:txBody>
      </p:sp>
    </p:spTree>
    <p:extLst>
      <p:ext uri="{BB962C8B-B14F-4D97-AF65-F5344CB8AC3E}">
        <p14:creationId xmlns:p14="http://schemas.microsoft.com/office/powerpoint/2010/main" val="535828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days there</a:t>
            </a:r>
            <a:r>
              <a:rPr lang="en-US" baseline="0" dirty="0" smtClean="0"/>
              <a:t> are so many ways on how you can </a:t>
            </a:r>
            <a:r>
              <a:rPr lang="en-US" baseline="0" dirty="0" smtClean="0"/>
              <a:t>run </a:t>
            </a:r>
            <a:r>
              <a:rPr lang="en-US" baseline="0" dirty="0" smtClean="0"/>
              <a:t>your apps.</a:t>
            </a:r>
          </a:p>
          <a:p>
            <a:r>
              <a:rPr lang="en-US" baseline="0" dirty="0" smtClean="0"/>
              <a:t>You can </a:t>
            </a:r>
            <a:r>
              <a:rPr lang="en-US" baseline="0" dirty="0" smtClean="0"/>
              <a:t>run in </a:t>
            </a:r>
            <a:r>
              <a:rPr lang="en-US" baseline="0" dirty="0" smtClean="0"/>
              <a:t>virtual machines or you can host it in PaaS.</a:t>
            </a:r>
          </a:p>
          <a:p>
            <a:endParaRPr lang="en-US" baseline="0" dirty="0" smtClean="0"/>
          </a:p>
          <a:p>
            <a:r>
              <a:rPr lang="en-US" baseline="0" dirty="0" smtClean="0"/>
              <a:t>Regardless of how you build your apps, You can always find a common challenge, which is Secrets!</a:t>
            </a:r>
          </a:p>
          <a:p>
            <a:r>
              <a:rPr lang="en-US" baseline="0" dirty="0" smtClean="0"/>
              <a:t>Things like connection strings to your database, passwords, encryption keys, or anything which is not supposed to be acquired without proper permissions.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47F0BAD-2B0D-418F-8B6F-40611FA0EE58}" type="slidenum">
              <a:rPr lang="de-DE" smtClean="0"/>
              <a:t>3</a:t>
            </a:fld>
            <a:endParaRPr lang="de-DE" dirty="0"/>
          </a:p>
        </p:txBody>
      </p:sp>
    </p:spTree>
    <p:extLst>
      <p:ext uri="{BB962C8B-B14F-4D97-AF65-F5344CB8AC3E}">
        <p14:creationId xmlns:p14="http://schemas.microsoft.com/office/powerpoint/2010/main" val="4017044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why is it a challenge? (click)</a:t>
            </a:r>
          </a:p>
          <a:p>
            <a:endParaRPr lang="en-US" dirty="0" smtClean="0"/>
          </a:p>
          <a:p>
            <a:r>
              <a:rPr lang="en-US" dirty="0" smtClean="0"/>
              <a:t>Because of the bad guys!</a:t>
            </a:r>
            <a:endParaRPr lang="en-US" baseline="0" dirty="0" smtClean="0"/>
          </a:p>
          <a:p>
            <a:r>
              <a:rPr lang="en-US" baseline="0" dirty="0" smtClean="0"/>
              <a:t>They are all over the place, looking for access to your sensitive data.</a:t>
            </a:r>
          </a:p>
          <a:p>
            <a:endParaRPr lang="en-US" dirty="0" smtClean="0"/>
          </a:p>
          <a:p>
            <a:r>
              <a:rPr lang="en-US" dirty="0" smtClean="0"/>
              <a:t>But</a:t>
            </a:r>
            <a:r>
              <a:rPr lang="en-US" baseline="0" dirty="0" smtClean="0"/>
              <a:t> that is not the only reason.</a:t>
            </a: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4</a:t>
            </a:fld>
            <a:endParaRPr lang="de-DE" dirty="0"/>
          </a:p>
        </p:txBody>
      </p:sp>
    </p:spTree>
    <p:extLst>
      <p:ext uri="{BB962C8B-B14F-4D97-AF65-F5344CB8AC3E}">
        <p14:creationId xmlns:p14="http://schemas.microsoft.com/office/powerpoint/2010/main" val="2748348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reason is our own silly mistakes.</a:t>
            </a:r>
          </a:p>
          <a:p>
            <a:r>
              <a:rPr lang="en-US" dirty="0" smtClean="0"/>
              <a:t>The developers or</a:t>
            </a:r>
            <a:r>
              <a:rPr lang="en-US" baseline="0" dirty="0" smtClean="0"/>
              <a:t> any engineers who works with these secrets are human after all, and human makes mistakes.</a:t>
            </a:r>
          </a:p>
          <a:p>
            <a:endParaRPr lang="en-US" dirty="0" smtClean="0"/>
          </a:p>
          <a:p>
            <a:r>
              <a:rPr lang="en-US" dirty="0" smtClean="0"/>
              <a:t>You’ve probably heard a</a:t>
            </a:r>
            <a:r>
              <a:rPr lang="en-US" baseline="0" dirty="0" smtClean="0"/>
              <a:t> couple of data breaches are caused by human mistakes and these mistakes can cost companies a lot of money.</a:t>
            </a:r>
          </a:p>
          <a:p>
            <a:r>
              <a:rPr lang="en-US" baseline="0" dirty="0" smtClean="0"/>
              <a:t>One of the common mistakes is putting the secrets publicly accessible. </a:t>
            </a:r>
            <a:endParaRPr lang="en-US" baseline="0" dirty="0" smtClean="0"/>
          </a:p>
          <a:p>
            <a:endParaRPr lang="en-US" baseline="0" dirty="0" smtClean="0"/>
          </a:p>
          <a:p>
            <a:r>
              <a:rPr lang="en-US" baseline="0" dirty="0" smtClean="0"/>
              <a:t>Here is one example of public key publicly accessible on </a:t>
            </a:r>
            <a:r>
              <a:rPr lang="en-US" baseline="0" dirty="0" err="1" smtClean="0"/>
              <a:t>github</a:t>
            </a:r>
            <a:r>
              <a:rPr lang="en-US" baseline="0" dirty="0" smtClean="0"/>
              <a:t>.</a:t>
            </a:r>
            <a:endParaRPr lang="en-US" baseline="0" dirty="0" smtClean="0"/>
          </a:p>
          <a:p>
            <a:endParaRPr lang="en-US" baseline="0" dirty="0" smtClean="0"/>
          </a:p>
          <a:p>
            <a:r>
              <a:rPr lang="en-US" baseline="0" dirty="0" smtClean="0"/>
              <a:t>Anyway, we </a:t>
            </a:r>
            <a:r>
              <a:rPr lang="en-US" baseline="0" dirty="0" smtClean="0"/>
              <a:t>are going to take a look at one tool that can help us in storing secret in Microsoft Azure.</a:t>
            </a:r>
          </a:p>
        </p:txBody>
      </p:sp>
      <p:sp>
        <p:nvSpPr>
          <p:cNvPr id="4" name="Slide Number Placeholder 3"/>
          <p:cNvSpPr>
            <a:spLocks noGrp="1"/>
          </p:cNvSpPr>
          <p:nvPr>
            <p:ph type="sldNum" sz="quarter" idx="10"/>
          </p:nvPr>
        </p:nvSpPr>
        <p:spPr/>
        <p:txBody>
          <a:bodyPr/>
          <a:lstStyle/>
          <a:p>
            <a:fld id="{D47F0BAD-2B0D-418F-8B6F-40611FA0EE58}" type="slidenum">
              <a:rPr lang="de-DE" smtClean="0"/>
              <a:t>5</a:t>
            </a:fld>
            <a:endParaRPr lang="de-DE" dirty="0"/>
          </a:p>
        </p:txBody>
      </p:sp>
    </p:spTree>
    <p:extLst>
      <p:ext uri="{BB962C8B-B14F-4D97-AF65-F5344CB8AC3E}">
        <p14:creationId xmlns:p14="http://schemas.microsoft.com/office/powerpoint/2010/main" val="357477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Azure Key Vault is a Managed Service that could help you store your secrets safely in Microsoft Azure. </a:t>
            </a:r>
            <a:r>
              <a:rPr lang="en-US" baseline="0" dirty="0" smtClean="0"/>
              <a:t>Just to make it simple, think </a:t>
            </a:r>
            <a:r>
              <a:rPr lang="en-US" baseline="0" dirty="0" smtClean="0"/>
              <a:t>of it as a Secret Store as a Service</a:t>
            </a:r>
            <a:r>
              <a:rPr lang="en-US" baseline="0" dirty="0" smtClean="0"/>
              <a:t>. All you have to do is just pay and use </a:t>
            </a:r>
            <a:r>
              <a:rPr lang="en-US" baseline="0" dirty="0" smtClean="0">
                <a:sym typeface="Wingdings" panose="05000000000000000000" pitchFamily="2" charset="2"/>
              </a:rPr>
              <a:t></a:t>
            </a:r>
            <a:endParaRPr lang="en-US" baseline="0" dirty="0" smtClean="0"/>
          </a:p>
        </p:txBody>
      </p:sp>
      <p:sp>
        <p:nvSpPr>
          <p:cNvPr id="4" name="Slide Number Placeholder 3"/>
          <p:cNvSpPr>
            <a:spLocks noGrp="1"/>
          </p:cNvSpPr>
          <p:nvPr>
            <p:ph type="sldNum" sz="quarter" idx="10"/>
          </p:nvPr>
        </p:nvSpPr>
        <p:spPr/>
        <p:txBody>
          <a:bodyPr/>
          <a:lstStyle/>
          <a:p>
            <a:fld id="{D47F0BAD-2B0D-418F-8B6F-40611FA0EE58}" type="slidenum">
              <a:rPr lang="de-DE" smtClean="0"/>
              <a:t>6</a:t>
            </a:fld>
            <a:endParaRPr lang="de-DE" dirty="0"/>
          </a:p>
        </p:txBody>
      </p:sp>
    </p:spTree>
    <p:extLst>
      <p:ext uri="{BB962C8B-B14F-4D97-AF65-F5344CB8AC3E}">
        <p14:creationId xmlns:p14="http://schemas.microsoft.com/office/powerpoint/2010/main" val="4210861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order to access the Key Vault, applications must first authenticate to Azure Active Directory to get the access token.</a:t>
            </a:r>
          </a:p>
          <a:p>
            <a:r>
              <a:rPr lang="en-US" baseline="0" dirty="0" smtClean="0"/>
              <a:t>And Azure Key Vault also have authorization in place with their access policies</a:t>
            </a:r>
            <a:r>
              <a:rPr lang="en-US" baseline="0" dirty="0" smtClean="0"/>
              <a:t>.</a:t>
            </a:r>
          </a:p>
          <a:p>
            <a:endParaRPr lang="en-US" baseline="0" dirty="0" smtClean="0"/>
          </a:p>
          <a:p>
            <a:r>
              <a:rPr lang="en-US" baseline="0" dirty="0" smtClean="0"/>
              <a:t>So in this diagram, the application have to authenticate and get the access token, and then it can use the access token to make a request azure key vault.</a:t>
            </a:r>
          </a:p>
          <a:p>
            <a:r>
              <a:rPr lang="en-US" baseline="0" dirty="0" smtClean="0"/>
              <a:t>If the application identity is allowed in this policy, then it will be able to access it, otherwise no.</a:t>
            </a: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7</a:t>
            </a:fld>
            <a:endParaRPr lang="de-DE" dirty="0"/>
          </a:p>
        </p:txBody>
      </p:sp>
    </p:spTree>
    <p:extLst>
      <p:ext uri="{BB962C8B-B14F-4D97-AF65-F5344CB8AC3E}">
        <p14:creationId xmlns:p14="http://schemas.microsoft.com/office/powerpoint/2010/main" val="3063630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the authentication is between </a:t>
            </a:r>
            <a:r>
              <a:rPr lang="en-US" baseline="0" dirty="0" smtClean="0"/>
              <a:t>machine-to-machine and it has to be automated, </a:t>
            </a:r>
            <a:r>
              <a:rPr lang="en-US" baseline="0" dirty="0" smtClean="0"/>
              <a:t>the application must submit a credential to Azure Active Directory.</a:t>
            </a:r>
          </a:p>
          <a:p>
            <a:r>
              <a:rPr lang="en-US" baseline="0" dirty="0" smtClean="0"/>
              <a:t>And most of the example you’ve found use </a:t>
            </a:r>
            <a:r>
              <a:rPr lang="en-US" baseline="0" dirty="0" err="1" smtClean="0"/>
              <a:t>clientId</a:t>
            </a:r>
            <a:r>
              <a:rPr lang="en-US" baseline="0" dirty="0" smtClean="0"/>
              <a:t> and </a:t>
            </a:r>
            <a:r>
              <a:rPr lang="en-US" baseline="0" dirty="0" err="1" smtClean="0"/>
              <a:t>clientSecret</a:t>
            </a:r>
            <a:r>
              <a:rPr lang="en-US" baseline="0" dirty="0" smtClean="0"/>
              <a:t> and just store it in the </a:t>
            </a:r>
            <a:r>
              <a:rPr lang="en-US" baseline="0" dirty="0" smtClean="0"/>
              <a:t>application configuration.</a:t>
            </a:r>
          </a:p>
          <a:p>
            <a:endParaRPr lang="en-US" baseline="0" dirty="0" smtClean="0"/>
          </a:p>
          <a:p>
            <a:r>
              <a:rPr lang="en-US" baseline="0" dirty="0" smtClean="0"/>
              <a:t>Now we are securing secrets with another secret, so we need to find a way to secure this </a:t>
            </a:r>
            <a:r>
              <a:rPr lang="en-US" baseline="0" dirty="0" err="1" smtClean="0"/>
              <a:t>clientSecret</a:t>
            </a:r>
            <a:r>
              <a:rPr lang="en-US" baseline="0" dirty="0" smtClean="0"/>
              <a:t> too.</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8</a:t>
            </a:fld>
            <a:endParaRPr lang="de-DE" dirty="0"/>
          </a:p>
        </p:txBody>
      </p:sp>
    </p:spTree>
    <p:extLst>
      <p:ext uri="{BB962C8B-B14F-4D97-AF65-F5344CB8AC3E}">
        <p14:creationId xmlns:p14="http://schemas.microsoft.com/office/powerpoint/2010/main" val="3929199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Luckily</a:t>
            </a:r>
            <a:r>
              <a:rPr lang="en-US" baseline="0" dirty="0" smtClean="0"/>
              <a:t> Azure Active Directory provides a way for us to authenticate using client certificate authentication.</a:t>
            </a:r>
          </a:p>
          <a:p>
            <a:endParaRPr lang="en-US" baseline="0" dirty="0" smtClean="0"/>
          </a:p>
          <a:p>
            <a:r>
              <a:rPr lang="en-US" baseline="0" dirty="0" smtClean="0"/>
              <a:t>In this case the </a:t>
            </a:r>
            <a:r>
              <a:rPr lang="en-US" baseline="0" dirty="0" err="1" smtClean="0"/>
              <a:t>clientSecret</a:t>
            </a:r>
            <a:r>
              <a:rPr lang="en-US" baseline="0" dirty="0" smtClean="0"/>
              <a:t> is no longer needed, but </a:t>
            </a:r>
            <a:r>
              <a:rPr lang="en-US" baseline="0" dirty="0" smtClean="0"/>
              <a:t>the </a:t>
            </a:r>
            <a:r>
              <a:rPr lang="en-US" baseline="0" dirty="0" smtClean="0"/>
              <a:t>applications now authenticate by proving that it </a:t>
            </a:r>
            <a:r>
              <a:rPr lang="en-US" baseline="0" dirty="0" smtClean="0"/>
              <a:t>owns </a:t>
            </a:r>
            <a:r>
              <a:rPr lang="en-US" baseline="0" dirty="0" smtClean="0"/>
              <a:t>the private key for the certificate.</a:t>
            </a:r>
          </a:p>
          <a:p>
            <a:endParaRPr lang="en-US" baseline="0" dirty="0" smtClean="0"/>
          </a:p>
          <a:p>
            <a:r>
              <a:rPr lang="en-US" baseline="0" dirty="0" smtClean="0"/>
              <a:t>The caveat in this approach is that the private key and its certificate must be installed in every machine that the applications used and it might be troublesome.</a:t>
            </a: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9</a:t>
            </a:fld>
            <a:endParaRPr lang="de-DE" dirty="0"/>
          </a:p>
        </p:txBody>
      </p:sp>
    </p:spTree>
    <p:extLst>
      <p:ext uri="{BB962C8B-B14F-4D97-AF65-F5344CB8AC3E}">
        <p14:creationId xmlns:p14="http://schemas.microsoft.com/office/powerpoint/2010/main" val="1899261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9" name="Bildplatzhalter 8"/>
          <p:cNvSpPr>
            <a:spLocks noGrp="1"/>
          </p:cNvSpPr>
          <p:nvPr>
            <p:ph type="pic" sz="quarter" idx="10"/>
          </p:nvPr>
        </p:nvSpPr>
        <p:spPr>
          <a:xfrm>
            <a:off x="251975" y="1017588"/>
            <a:ext cx="11689200" cy="5580000"/>
          </a:xfrm>
          <a:ln w="3175">
            <a:solidFill>
              <a:srgbClr val="BFC9D2"/>
            </a:solidFill>
          </a:ln>
        </p:spPr>
        <p:txBody>
          <a:bodyPr lIns="127008" tIns="127008">
            <a:normAutofit/>
          </a:bodyPr>
          <a:lstStyle>
            <a:lvl1pPr marL="0" indent="0">
              <a:buNone/>
              <a:defRPr sz="1600"/>
            </a:lvl1pPr>
          </a:lstStyle>
          <a:p>
            <a:r>
              <a:rPr lang="en-US" smtClean="0"/>
              <a:t>Click icon to add picture</a:t>
            </a:r>
            <a:endParaRPr lang="de-DE" dirty="0"/>
          </a:p>
        </p:txBody>
      </p:sp>
      <p:sp>
        <p:nvSpPr>
          <p:cNvPr id="2" name="Titel 1"/>
          <p:cNvSpPr>
            <a:spLocks noGrp="1"/>
          </p:cNvSpPr>
          <p:nvPr>
            <p:ph type="ctrTitle"/>
          </p:nvPr>
        </p:nvSpPr>
        <p:spPr>
          <a:xfrm>
            <a:off x="630000" y="1260000"/>
            <a:ext cx="10916837" cy="581698"/>
          </a:xfrm>
        </p:spPr>
        <p:txBody>
          <a:bodyPr/>
          <a:lstStyle>
            <a:lvl1pPr>
              <a:defRPr sz="4200"/>
            </a:lvl1pPr>
          </a:lstStyle>
          <a:p>
            <a:r>
              <a:rPr lang="en-US" noProof="0" smtClean="0"/>
              <a:t>Click to edit Master title style</a:t>
            </a:r>
            <a:endParaRPr lang="de-DE" noProof="0" dirty="0"/>
          </a:p>
        </p:txBody>
      </p:sp>
      <p:sp>
        <p:nvSpPr>
          <p:cNvPr id="3" name="Untertitel 2"/>
          <p:cNvSpPr>
            <a:spLocks noGrp="1"/>
          </p:cNvSpPr>
          <p:nvPr>
            <p:ph type="subTitle" idx="1"/>
          </p:nvPr>
        </p:nvSpPr>
        <p:spPr>
          <a:xfrm>
            <a:off x="630000" y="1857201"/>
            <a:ext cx="10916837" cy="307777"/>
          </a:xfrm>
        </p:spPr>
        <p:txBody>
          <a:bodyPr/>
          <a:lstStyle>
            <a:lvl1pPr marL="0" indent="0" algn="l">
              <a:spcBef>
                <a:spcPts val="0"/>
              </a:spcBef>
              <a:buNone/>
              <a:defRPr>
                <a:solidFill>
                  <a:schemeClr val="accent1"/>
                </a:solidFill>
              </a:defRPr>
            </a:lvl1pPr>
            <a:lvl2pPr marL="403250" indent="0" algn="ctr">
              <a:buNone/>
              <a:defRPr>
                <a:solidFill>
                  <a:schemeClr val="tx1">
                    <a:tint val="75000"/>
                  </a:schemeClr>
                </a:solidFill>
              </a:defRPr>
            </a:lvl2pPr>
            <a:lvl3pPr marL="806501" indent="0" algn="ctr">
              <a:buNone/>
              <a:defRPr>
                <a:solidFill>
                  <a:schemeClr val="tx1">
                    <a:tint val="75000"/>
                  </a:schemeClr>
                </a:solidFill>
              </a:defRPr>
            </a:lvl3pPr>
            <a:lvl4pPr marL="1209751" indent="0" algn="ctr">
              <a:buNone/>
              <a:defRPr>
                <a:solidFill>
                  <a:schemeClr val="tx1">
                    <a:tint val="75000"/>
                  </a:schemeClr>
                </a:solidFill>
              </a:defRPr>
            </a:lvl4pPr>
            <a:lvl5pPr marL="1613002" indent="0" algn="ctr">
              <a:buNone/>
              <a:defRPr>
                <a:solidFill>
                  <a:schemeClr val="tx1">
                    <a:tint val="75000"/>
                  </a:schemeClr>
                </a:solidFill>
              </a:defRPr>
            </a:lvl5pPr>
            <a:lvl6pPr marL="2016252" indent="0" algn="ctr">
              <a:buNone/>
              <a:defRPr>
                <a:solidFill>
                  <a:schemeClr val="tx1">
                    <a:tint val="75000"/>
                  </a:schemeClr>
                </a:solidFill>
              </a:defRPr>
            </a:lvl6pPr>
            <a:lvl7pPr marL="2419502" indent="0" algn="ctr">
              <a:buNone/>
              <a:defRPr>
                <a:solidFill>
                  <a:schemeClr val="tx1">
                    <a:tint val="75000"/>
                  </a:schemeClr>
                </a:solidFill>
              </a:defRPr>
            </a:lvl7pPr>
            <a:lvl8pPr marL="2822753" indent="0" algn="ctr">
              <a:buNone/>
              <a:defRPr>
                <a:solidFill>
                  <a:schemeClr val="tx1">
                    <a:tint val="75000"/>
                  </a:schemeClr>
                </a:solidFill>
              </a:defRPr>
            </a:lvl8pPr>
            <a:lvl9pPr marL="3226003" indent="0" algn="ctr">
              <a:buNone/>
              <a:defRPr>
                <a:solidFill>
                  <a:schemeClr val="tx1">
                    <a:tint val="75000"/>
                  </a:schemeClr>
                </a:solidFill>
              </a:defRPr>
            </a:lvl9pPr>
          </a:lstStyle>
          <a:p>
            <a:r>
              <a:rPr lang="en-US" noProof="0" smtClean="0"/>
              <a:t>Click to edit Master subtitle style</a:t>
            </a:r>
            <a:endParaRPr lang="de-DE" noProof="0" dirty="0"/>
          </a:p>
        </p:txBody>
      </p:sp>
      <p:sp>
        <p:nvSpPr>
          <p:cNvPr id="6" name="Textplatzhalter 5"/>
          <p:cNvSpPr>
            <a:spLocks noGrp="1"/>
          </p:cNvSpPr>
          <p:nvPr>
            <p:ph type="body" sz="quarter" idx="14" hasCustomPrompt="1"/>
          </p:nvPr>
        </p:nvSpPr>
        <p:spPr>
          <a:xfrm>
            <a:off x="10021740" y="6287925"/>
            <a:ext cx="1919435" cy="307777"/>
          </a:xfrm>
          <a:solidFill>
            <a:schemeClr val="bg1"/>
          </a:solidFill>
        </p:spPr>
        <p:txBody>
          <a:bodyPr wrap="none"/>
          <a:lstStyle>
            <a:lvl1pPr algn="r">
              <a:defRPr>
                <a:solidFill>
                  <a:schemeClr val="accent1"/>
                </a:solidFill>
              </a:defRPr>
            </a:lvl1pPr>
          </a:lstStyle>
          <a:p>
            <a:pPr lvl="0"/>
            <a:r>
              <a:rPr lang="de-DE" dirty="0" smtClean="0"/>
              <a:t>Datum hinzufügen</a:t>
            </a:r>
          </a:p>
        </p:txBody>
      </p:sp>
      <p:pic>
        <p:nvPicPr>
          <p:cNvPr id="7" name="Logo arvat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6000" y="378000"/>
            <a:ext cx="1071159" cy="446400"/>
          </a:xfrm>
          <a:prstGeom prst="rect">
            <a:avLst/>
          </a:prstGeom>
        </p:spPr>
      </p:pic>
    </p:spTree>
    <p:custDataLst>
      <p:tags r:id="rId1"/>
    </p:custDataLst>
    <p:extLst>
      <p:ext uri="{BB962C8B-B14F-4D97-AF65-F5344CB8AC3E}">
        <p14:creationId xmlns:p14="http://schemas.microsoft.com/office/powerpoint/2010/main" val="2420435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act-Chart2">
    <p:bg>
      <p:bgPr>
        <a:solidFill>
          <a:srgbClr val="FAFAFA">
            <a:alpha val="96863"/>
          </a:srgbClr>
        </a:solidFill>
        <a:effectLst/>
      </p:bgPr>
    </p:bg>
    <p:spTree>
      <p:nvGrpSpPr>
        <p:cNvPr id="1" name=""/>
        <p:cNvGrpSpPr/>
        <p:nvPr/>
      </p:nvGrpSpPr>
      <p:grpSpPr>
        <a:xfrm>
          <a:off x="0" y="0"/>
          <a:ext cx="0" cy="0"/>
          <a:chOff x="0" y="0"/>
          <a:chExt cx="0" cy="0"/>
        </a:xfrm>
      </p:grpSpPr>
      <p:sp>
        <p:nvSpPr>
          <p:cNvPr id="6" name="Bildplatzhalter 8"/>
          <p:cNvSpPr>
            <a:spLocks noGrp="1"/>
          </p:cNvSpPr>
          <p:nvPr>
            <p:ph type="pic" sz="quarter" idx="13"/>
          </p:nvPr>
        </p:nvSpPr>
        <p:spPr>
          <a:xfrm>
            <a:off x="252001" y="1008000"/>
            <a:ext cx="11689200" cy="5580000"/>
          </a:xfrm>
          <a:ln w="3175">
            <a:solidFill>
              <a:srgbClr val="BFC9D2"/>
            </a:solidFill>
          </a:ln>
        </p:spPr>
        <p:txBody>
          <a:bodyPr lIns="127008" tIns="127008">
            <a:noAutofit/>
          </a:bodyPr>
          <a:lstStyle>
            <a:lvl1pPr marL="0" indent="0">
              <a:buNone/>
              <a:defRPr sz="1600"/>
            </a:lvl1pPr>
          </a:lstStyle>
          <a:p>
            <a:r>
              <a:rPr lang="en-US" smtClean="0"/>
              <a:t>Click icon to add picture</a:t>
            </a:r>
            <a:endParaRPr lang="de-DE" dirty="0"/>
          </a:p>
        </p:txBody>
      </p:sp>
      <p:sp>
        <p:nvSpPr>
          <p:cNvPr id="3" name="Datumsplatzhalter 2"/>
          <p:cNvSpPr>
            <a:spLocks noGrp="1"/>
          </p:cNvSpPr>
          <p:nvPr>
            <p:ph type="dt" sz="half" idx="10"/>
          </p:nvPr>
        </p:nvSpPr>
        <p:spPr/>
        <p:txBody>
          <a:bodyPr/>
          <a:lstStyle/>
          <a:p>
            <a:fld id="{A38F0158-E2E4-4D2D-A4F7-E6CCBAFA81D6}" type="datetime1">
              <a:rPr lang="en-US" smtClean="0"/>
              <a:t>3/21/2018</a:t>
            </a:fld>
            <a:endParaRPr lang="de-DE" dirty="0"/>
          </a:p>
        </p:txBody>
      </p:sp>
      <p:sp>
        <p:nvSpPr>
          <p:cNvPr id="4" name="Fußzeilenplatzhalter 3"/>
          <p:cNvSpPr>
            <a:spLocks noGrp="1"/>
          </p:cNvSpPr>
          <p:nvPr>
            <p:ph type="ftr" sz="quarter" idx="11"/>
          </p:nvPr>
        </p:nvSpPr>
        <p:spPr/>
        <p:txBody>
          <a:bodyPr/>
          <a:lstStyle/>
          <a:p>
            <a:r>
              <a:rPr lang="de-DE" smtClean="0"/>
              <a:t>| Name | Arvato Systems | Client </a:t>
            </a:r>
            <a:endParaRPr lang="de-DE" dirty="0"/>
          </a:p>
        </p:txBody>
      </p:sp>
      <p:sp>
        <p:nvSpPr>
          <p:cNvPr id="5" name="Foliennummernplatzhalter 4"/>
          <p:cNvSpPr>
            <a:spLocks noGrp="1"/>
          </p:cNvSpPr>
          <p:nvPr>
            <p:ph type="sldNum" sz="quarter" idx="12"/>
          </p:nvPr>
        </p:nvSpPr>
        <p:spPr/>
        <p:txBody>
          <a:bodyPr/>
          <a:lstStyle/>
          <a:p>
            <a:fld id="{A5FE0BE9-2605-47C0-8F30-F383CC1BC3CC}" type="slidenum">
              <a:rPr lang="de-DE" smtClean="0"/>
              <a:pPr/>
              <a:t>‹#›</a:t>
            </a:fld>
            <a:endParaRPr lang="de-DE" dirty="0"/>
          </a:p>
        </p:txBody>
      </p:sp>
      <p:sp>
        <p:nvSpPr>
          <p:cNvPr id="9" name="Textplatzhalter 9"/>
          <p:cNvSpPr>
            <a:spLocks noGrp="1"/>
          </p:cNvSpPr>
          <p:nvPr>
            <p:ph type="body" sz="quarter" idx="14"/>
          </p:nvPr>
        </p:nvSpPr>
        <p:spPr>
          <a:xfrm>
            <a:off x="7225201" y="5166000"/>
            <a:ext cx="4320000" cy="1002152"/>
          </a:xfrm>
          <a:solidFill>
            <a:schemeClr val="bg1"/>
          </a:solidFill>
          <a:ln w="3175">
            <a:solidFill>
              <a:srgbClr val="BFC9D2"/>
            </a:solidFill>
          </a:ln>
        </p:spPr>
        <p:txBody>
          <a:bodyPr wrap="square" lIns="216000" tIns="180000" rIns="180000" bIns="180000" anchor="b" anchorCtr="0">
            <a:spAutoFit/>
          </a:bodyPr>
          <a:lstStyle>
            <a:lvl1pPr marL="0" indent="0">
              <a:spcBef>
                <a:spcPts val="529"/>
              </a:spcBef>
              <a:buNone/>
              <a:defRPr sz="1800" b="0" cap="all" baseline="0">
                <a:solidFill>
                  <a:schemeClr val="accent1"/>
                </a:solidFill>
              </a:defRPr>
            </a:lvl1pPr>
            <a:lvl2pPr marL="0" indent="0">
              <a:spcBef>
                <a:spcPts val="882"/>
              </a:spcBef>
              <a:buNone/>
              <a:defRPr lang="de-DE" sz="1600" b="0" kern="1200" cap="none" baseline="0" dirty="0" smtClean="0">
                <a:solidFill>
                  <a:schemeClr val="tx1"/>
                </a:solidFill>
                <a:latin typeface="+mn-lt"/>
                <a:ea typeface="+mn-ea"/>
                <a:cs typeface="+mn-cs"/>
              </a:defRPr>
            </a:lvl2pPr>
          </a:lstStyle>
          <a:p>
            <a:pPr lvl="0"/>
            <a:r>
              <a:rPr lang="en-US" smtClean="0"/>
              <a:t>Edit Master text styles</a:t>
            </a:r>
          </a:p>
          <a:p>
            <a:pPr lvl="1"/>
            <a:r>
              <a:rPr lang="en-US" smtClean="0"/>
              <a:t>Second level</a:t>
            </a:r>
          </a:p>
        </p:txBody>
      </p:sp>
    </p:spTree>
    <p:custDataLst>
      <p:tags r:id="rId1"/>
    </p:custDataLst>
    <p:extLst>
      <p:ext uri="{BB962C8B-B14F-4D97-AF65-F5344CB8AC3E}">
        <p14:creationId xmlns:p14="http://schemas.microsoft.com/office/powerpoint/2010/main" val="8622766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chart">
    <p:spTree>
      <p:nvGrpSpPr>
        <p:cNvPr id="1" name=""/>
        <p:cNvGrpSpPr/>
        <p:nvPr/>
      </p:nvGrpSpPr>
      <p:grpSpPr>
        <a:xfrm>
          <a:off x="0" y="0"/>
          <a:ext cx="0" cy="0"/>
          <a:chOff x="0" y="0"/>
          <a:chExt cx="0" cy="0"/>
        </a:xfrm>
      </p:grpSpPr>
      <p:sp>
        <p:nvSpPr>
          <p:cNvPr id="7" name="Rechteck 6"/>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2" name="Titel 1"/>
          <p:cNvSpPr>
            <a:spLocks noGrp="1"/>
          </p:cNvSpPr>
          <p:nvPr>
            <p:ph type="title"/>
          </p:nvPr>
        </p:nvSpPr>
        <p:spPr>
          <a:xfrm>
            <a:off x="637158" y="3429823"/>
            <a:ext cx="10919504" cy="760984"/>
          </a:xfrm>
          <a:prstGeom prst="rect">
            <a:avLst/>
          </a:prstGeom>
        </p:spPr>
        <p:txBody>
          <a:bodyPr bIns="95256" anchor="ctr" anchorCtr="0"/>
          <a:lstStyle>
            <a:lvl1pPr algn="ctr">
              <a:defRPr sz="4800"/>
            </a:lvl1pPr>
          </a:lstStyle>
          <a:p>
            <a:r>
              <a:rPr lang="en-US" smtClean="0"/>
              <a:t>Click to edit Master title style</a:t>
            </a:r>
            <a:endParaRPr lang="de-DE" dirty="0"/>
          </a:p>
        </p:txBody>
      </p:sp>
      <p:sp>
        <p:nvSpPr>
          <p:cNvPr id="4" name="Datumsplatzhalter 3"/>
          <p:cNvSpPr>
            <a:spLocks noGrp="1"/>
          </p:cNvSpPr>
          <p:nvPr>
            <p:ph type="dt" sz="half" idx="10"/>
          </p:nvPr>
        </p:nvSpPr>
        <p:spPr/>
        <p:txBody>
          <a:bodyPr/>
          <a:lstStyle/>
          <a:p>
            <a:fld id="{59C3A03E-14AE-490D-B524-B4741AFF6D13}" type="datetime1">
              <a:rPr lang="en-US" smtClean="0"/>
              <a:t>3/21/2018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Tree>
    <p:custDataLst>
      <p:tags r:id="rId1"/>
    </p:custDataLst>
    <p:extLst>
      <p:ext uri="{BB962C8B-B14F-4D97-AF65-F5344CB8AC3E}">
        <p14:creationId xmlns:p14="http://schemas.microsoft.com/office/powerpoint/2010/main" val="34988662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ground_Organigram">
    <p:spTree>
      <p:nvGrpSpPr>
        <p:cNvPr id="1" name=""/>
        <p:cNvGrpSpPr/>
        <p:nvPr/>
      </p:nvGrpSpPr>
      <p:grpSpPr>
        <a:xfrm>
          <a:off x="0" y="0"/>
          <a:ext cx="0" cy="0"/>
          <a:chOff x="0" y="0"/>
          <a:chExt cx="0" cy="0"/>
        </a:xfrm>
      </p:grpSpPr>
      <p:sp>
        <p:nvSpPr>
          <p:cNvPr id="8" name="Rechteck 7"/>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4" name="Datumsplatzhalter 3"/>
          <p:cNvSpPr>
            <a:spLocks noGrp="1"/>
          </p:cNvSpPr>
          <p:nvPr>
            <p:ph type="dt" sz="half" idx="10"/>
          </p:nvPr>
        </p:nvSpPr>
        <p:spPr/>
        <p:txBody>
          <a:bodyPr/>
          <a:lstStyle/>
          <a:p>
            <a:fld id="{451E5513-53A5-4C48-B41C-E858FA1DC886}" type="datetime1">
              <a:rPr lang="en-US" smtClean="0"/>
              <a:t>3/21/2018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
        <p:nvSpPr>
          <p:cNvPr id="3" name="Titel 2"/>
          <p:cNvSpPr>
            <a:spLocks noGrp="1"/>
          </p:cNvSpPr>
          <p:nvPr>
            <p:ph type="title"/>
          </p:nvPr>
        </p:nvSpPr>
        <p:spPr/>
        <p:txBody>
          <a:bodyPr/>
          <a:lstStyle/>
          <a:p>
            <a:r>
              <a:rPr lang="en-US" smtClean="0"/>
              <a:t>Click to edit Master title style</a:t>
            </a:r>
            <a:endParaRPr lang="de-DE"/>
          </a:p>
        </p:txBody>
      </p:sp>
    </p:spTree>
    <p:custDataLst>
      <p:tags r:id="rId1"/>
    </p:custDataLst>
    <p:extLst>
      <p:ext uri="{BB962C8B-B14F-4D97-AF65-F5344CB8AC3E}">
        <p14:creationId xmlns:p14="http://schemas.microsoft.com/office/powerpoint/2010/main" val="281986145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5" name="Rechteck 4"/>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2" name="Datumsplatzhalter 1"/>
          <p:cNvSpPr>
            <a:spLocks noGrp="1"/>
          </p:cNvSpPr>
          <p:nvPr>
            <p:ph type="dt" sz="half" idx="10"/>
          </p:nvPr>
        </p:nvSpPr>
        <p:spPr/>
        <p:txBody>
          <a:bodyPr/>
          <a:lstStyle/>
          <a:p>
            <a:fld id="{D01AA0F1-88BA-403A-AE2A-CDBAA5B83798}" type="datetime1">
              <a:rPr lang="en-US" smtClean="0"/>
              <a:t>3/21/2018</a:t>
            </a:fld>
            <a:endParaRPr lang="de-DE" dirty="0"/>
          </a:p>
        </p:txBody>
      </p:sp>
      <p:sp>
        <p:nvSpPr>
          <p:cNvPr id="3" name="Fußzeilenplatzhalter 2"/>
          <p:cNvSpPr>
            <a:spLocks noGrp="1"/>
          </p:cNvSpPr>
          <p:nvPr>
            <p:ph type="ftr" sz="quarter" idx="11"/>
          </p:nvPr>
        </p:nvSpPr>
        <p:spPr/>
        <p:txBody>
          <a:bodyPr/>
          <a:lstStyle/>
          <a:p>
            <a:r>
              <a:rPr lang="de-DE" smtClean="0"/>
              <a:t>| Name | Arvato Systems | Client </a:t>
            </a:r>
            <a:endParaRPr lang="de-DE" dirty="0"/>
          </a:p>
        </p:txBody>
      </p:sp>
      <p:sp>
        <p:nvSpPr>
          <p:cNvPr id="4" name="Foliennummernplatzhalter 3"/>
          <p:cNvSpPr>
            <a:spLocks noGrp="1"/>
          </p:cNvSpPr>
          <p:nvPr>
            <p:ph type="sldNum" sz="quarter" idx="12"/>
          </p:nvPr>
        </p:nvSpPr>
        <p:spPr/>
        <p:txBody>
          <a:bodyPr/>
          <a:lstStyle/>
          <a:p>
            <a:fld id="{A5FE0BE9-2605-47C0-8F30-F383CC1BC3CC}" type="slidenum">
              <a:rPr lang="de-DE" smtClean="0"/>
              <a:t>‹#›</a:t>
            </a:fld>
            <a:endParaRPr lang="de-DE" dirty="0"/>
          </a:p>
        </p:txBody>
      </p:sp>
    </p:spTree>
    <p:custDataLst>
      <p:tags r:id="rId1"/>
    </p:custDataLst>
    <p:extLst>
      <p:ext uri="{BB962C8B-B14F-4D97-AF65-F5344CB8AC3E}">
        <p14:creationId xmlns:p14="http://schemas.microsoft.com/office/powerpoint/2010/main" val="338587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hteck 8"/>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10" name="Textplatzhalter 9"/>
          <p:cNvSpPr>
            <a:spLocks noGrp="1" noChangeAspect="1"/>
          </p:cNvSpPr>
          <p:nvPr>
            <p:ph type="body" sz="quarter" idx="13"/>
          </p:nvPr>
        </p:nvSpPr>
        <p:spPr>
          <a:xfrm>
            <a:off x="630002" y="1260000"/>
            <a:ext cx="5271165" cy="1446550"/>
          </a:xfrm>
          <a:ln w="3175">
            <a:noFill/>
          </a:ln>
        </p:spPr>
        <p:txBody>
          <a:bodyPr lIns="0" tIns="0" rIns="0" bIns="0">
            <a:spAutoFit/>
          </a:bodyPr>
          <a:lstStyle>
            <a:lvl1pPr marL="342900" indent="-342900">
              <a:spcBef>
                <a:spcPts val="600"/>
              </a:spcBef>
              <a:buFont typeface="Wingdings 3" panose="05040102010807070707" pitchFamily="18" charset="2"/>
              <a:buChar char="Ò"/>
              <a:defRPr lang="de-DE" sz="2400" b="0" kern="1200" dirty="0" smtClean="0">
                <a:solidFill>
                  <a:schemeClr val="tx1"/>
                </a:solidFill>
                <a:latin typeface="+mn-lt"/>
                <a:ea typeface="+mn-ea"/>
                <a:cs typeface="+mn-cs"/>
              </a:defRPr>
            </a:lvl1pPr>
            <a:lvl2pPr marL="628650" indent="-265113">
              <a:spcBef>
                <a:spcPts val="0"/>
              </a:spcBef>
              <a:buFont typeface="Symbol" panose="05050102010706020507" pitchFamily="18" charset="2"/>
              <a:buChar char="-"/>
              <a:defRPr sz="1800" cap="none" baseline="0">
                <a:solidFill>
                  <a:schemeClr val="tx1"/>
                </a:solidFill>
              </a:defRPr>
            </a:lvl2pPr>
            <a:lvl3pPr marL="363538" indent="-363538">
              <a:spcBef>
                <a:spcPts val="1200"/>
              </a:spcBef>
              <a:buFont typeface="Wingdings 3" panose="05040102010807070707" pitchFamily="18" charset="2"/>
              <a:buChar char="Ò"/>
              <a:defRPr lang="de-DE" sz="2400" b="0" kern="1200" cap="all" baseline="0" dirty="0" smtClean="0">
                <a:solidFill>
                  <a:schemeClr val="accent1"/>
                </a:solidFill>
                <a:latin typeface="+mn-lt"/>
                <a:ea typeface="+mn-ea"/>
                <a:cs typeface="+mn-cs"/>
              </a:defRPr>
            </a:lvl3pPr>
            <a:lvl4pPr marL="628650" indent="-265113">
              <a:spcBef>
                <a:spcPts val="0"/>
              </a:spcBef>
              <a:buFont typeface="Symbol" panose="05050102010706020507" pitchFamily="18" charset="2"/>
              <a:buChar char="-"/>
              <a:defRPr sz="1800">
                <a:solidFill>
                  <a:schemeClr val="accent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3" name="Textplatzhalter 9"/>
          <p:cNvSpPr>
            <a:spLocks noGrp="1" noChangeAspect="1"/>
          </p:cNvSpPr>
          <p:nvPr>
            <p:ph type="body" sz="quarter" idx="14"/>
          </p:nvPr>
        </p:nvSpPr>
        <p:spPr>
          <a:xfrm>
            <a:off x="6282000" y="1260000"/>
            <a:ext cx="5271165" cy="1446550"/>
          </a:xfrm>
          <a:ln w="3175">
            <a:noFill/>
          </a:ln>
        </p:spPr>
        <p:txBody>
          <a:bodyPr lIns="0" tIns="0" rIns="0" bIns="0">
            <a:spAutoFit/>
          </a:bodyPr>
          <a:lstStyle>
            <a:lvl1pPr marL="342900" indent="-342900">
              <a:spcBef>
                <a:spcPts val="600"/>
              </a:spcBef>
              <a:buFont typeface="Wingdings 3" panose="05040102010807070707" pitchFamily="18" charset="2"/>
              <a:buChar char="Ò"/>
              <a:defRPr lang="de-DE" sz="2400" b="0" kern="1200" dirty="0" smtClean="0">
                <a:solidFill>
                  <a:schemeClr val="tx1"/>
                </a:solidFill>
                <a:latin typeface="+mn-lt"/>
                <a:ea typeface="+mn-ea"/>
                <a:cs typeface="+mn-cs"/>
              </a:defRPr>
            </a:lvl1pPr>
            <a:lvl2pPr marL="628650" indent="-265113">
              <a:spcBef>
                <a:spcPts val="0"/>
              </a:spcBef>
              <a:buFont typeface="Symbol" panose="05050102010706020507" pitchFamily="18" charset="2"/>
              <a:buChar char="-"/>
              <a:defRPr sz="1800" cap="none" baseline="0">
                <a:solidFill>
                  <a:schemeClr val="tx1"/>
                </a:solidFill>
              </a:defRPr>
            </a:lvl2pPr>
            <a:lvl3pPr marL="363538" indent="-363538">
              <a:spcBef>
                <a:spcPts val="1200"/>
              </a:spcBef>
              <a:buFont typeface="Wingdings 3" panose="05040102010807070707" pitchFamily="18" charset="2"/>
              <a:buChar char="Ò"/>
              <a:defRPr lang="de-DE" sz="2400" b="0" kern="1200" cap="all" baseline="0" dirty="0" smtClean="0">
                <a:solidFill>
                  <a:schemeClr val="accent1"/>
                </a:solidFill>
                <a:latin typeface="+mn-lt"/>
                <a:ea typeface="+mn-ea"/>
                <a:cs typeface="+mn-cs"/>
              </a:defRPr>
            </a:lvl3pPr>
            <a:lvl4pPr marL="628650" indent="-265113">
              <a:spcBef>
                <a:spcPts val="0"/>
              </a:spcBef>
              <a:buFont typeface="Symbol" panose="05050102010706020507" pitchFamily="18" charset="2"/>
              <a:buChar char="-"/>
              <a:defRPr sz="1800">
                <a:solidFill>
                  <a:schemeClr val="accent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7" name="Datumsplatzhalter 3"/>
          <p:cNvSpPr>
            <a:spLocks noGrp="1"/>
          </p:cNvSpPr>
          <p:nvPr>
            <p:ph type="dt" sz="half" idx="10"/>
          </p:nvPr>
        </p:nvSpPr>
        <p:spPr>
          <a:xfrm>
            <a:off x="630001" y="6659487"/>
            <a:ext cx="508077" cy="123111"/>
          </a:xfrm>
        </p:spPr>
        <p:txBody>
          <a:bodyPr/>
          <a:lstStyle/>
          <a:p>
            <a:fld id="{E8CF11EF-5002-4A19-B8CC-5EED5B9EAABF}" type="datetime1">
              <a:rPr lang="en-US" smtClean="0"/>
              <a:t>3/21/2018</a:t>
            </a:fld>
            <a:endParaRPr lang="de-DE" dirty="0"/>
          </a:p>
        </p:txBody>
      </p:sp>
      <p:sp>
        <p:nvSpPr>
          <p:cNvPr id="2" name="Titel 1"/>
          <p:cNvSpPr>
            <a:spLocks noGrp="1"/>
          </p:cNvSpPr>
          <p:nvPr>
            <p:ph type="title"/>
          </p:nvPr>
        </p:nvSpPr>
        <p:spPr/>
        <p:txBody>
          <a:bodyPr/>
          <a:lstStyle/>
          <a:p>
            <a:r>
              <a:rPr lang="en-US" smtClean="0"/>
              <a:t>Click to edit Master title style</a:t>
            </a:r>
            <a:endParaRPr lang="de-DE"/>
          </a:p>
        </p:txBody>
      </p:sp>
      <p:sp>
        <p:nvSpPr>
          <p:cNvPr id="8" name="Fußzeilenplatzhalter 4"/>
          <p:cNvSpPr>
            <a:spLocks noGrp="1"/>
          </p:cNvSpPr>
          <p:nvPr>
            <p:ph type="ftr" sz="quarter" idx="3"/>
          </p:nvPr>
        </p:nvSpPr>
        <p:spPr>
          <a:xfrm>
            <a:off x="1152000" y="6659487"/>
            <a:ext cx="9611250" cy="123111"/>
          </a:xfrm>
          <a:prstGeom prst="rect">
            <a:avLst/>
          </a:prstGeom>
        </p:spPr>
        <p:txBody>
          <a:bodyPr vert="horz" wrap="square" lIns="0" tIns="0" rIns="0" bIns="0" rtlCol="0" anchor="ctr">
            <a:spAutoFit/>
          </a:bodyPr>
          <a:lstStyle>
            <a:lvl1pPr algn="l">
              <a:defRPr sz="800">
                <a:solidFill>
                  <a:srgbClr val="646464"/>
                </a:solidFill>
              </a:defRPr>
            </a:lvl1pPr>
          </a:lstStyle>
          <a:p>
            <a:r>
              <a:rPr lang="de-DE" smtClean="0"/>
              <a:t>| Name | Arvato Systems | Client </a:t>
            </a:r>
            <a:endParaRPr lang="de-DE" dirty="0"/>
          </a:p>
        </p:txBody>
      </p:sp>
    </p:spTree>
    <p:custDataLst>
      <p:tags r:id="rId1"/>
    </p:custDataLst>
    <p:extLst>
      <p:ext uri="{BB962C8B-B14F-4D97-AF65-F5344CB8AC3E}">
        <p14:creationId xmlns:p14="http://schemas.microsoft.com/office/powerpoint/2010/main" val="20780775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7" name="Rechteck 6"/>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61355" tIns="80677" rIns="161355" bIns="80677"/>
          <a:lstStyle/>
          <a:p>
            <a:endParaRPr lang="de-DE" dirty="0"/>
          </a:p>
        </p:txBody>
      </p:sp>
      <p:sp>
        <p:nvSpPr>
          <p:cNvPr id="4" name="Datumsplatzhalter 3"/>
          <p:cNvSpPr>
            <a:spLocks noGrp="1"/>
          </p:cNvSpPr>
          <p:nvPr>
            <p:ph type="dt" sz="half" idx="10"/>
          </p:nvPr>
        </p:nvSpPr>
        <p:spPr/>
        <p:txBody>
          <a:bodyPr/>
          <a:lstStyle/>
          <a:p>
            <a:fld id="{8838DC5F-BE50-418E-B541-A41F452E432A}" type="datetime1">
              <a:rPr lang="en-US" smtClean="0"/>
              <a:t>3/21/2018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
        <p:nvSpPr>
          <p:cNvPr id="9" name="Textplatzhalter 8"/>
          <p:cNvSpPr>
            <a:spLocks noGrp="1"/>
          </p:cNvSpPr>
          <p:nvPr>
            <p:ph type="body" sz="quarter" idx="13"/>
          </p:nvPr>
        </p:nvSpPr>
        <p:spPr>
          <a:xfrm>
            <a:off x="629999" y="1260000"/>
            <a:ext cx="10915199" cy="2560701"/>
          </a:xfrm>
        </p:spPr>
        <p:txBody>
          <a:bodyPr/>
          <a:lstStyle>
            <a:lvl5pPr marL="720725"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el 2"/>
          <p:cNvSpPr>
            <a:spLocks noGrp="1"/>
          </p:cNvSpPr>
          <p:nvPr>
            <p:ph type="title"/>
          </p:nvPr>
        </p:nvSpPr>
        <p:spPr/>
        <p:txBody>
          <a:bodyPr/>
          <a:lstStyle/>
          <a:p>
            <a:r>
              <a:rPr lang="en-US" smtClean="0"/>
              <a:t>Click to edit Master title style</a:t>
            </a:r>
            <a:endParaRPr lang="de-DE"/>
          </a:p>
        </p:txBody>
      </p:sp>
    </p:spTree>
    <p:custDataLst>
      <p:tags r:id="rId1"/>
    </p:custDataLst>
    <p:extLst>
      <p:ext uri="{BB962C8B-B14F-4D97-AF65-F5344CB8AC3E}">
        <p14:creationId xmlns:p14="http://schemas.microsoft.com/office/powerpoint/2010/main" val="33956368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2 text boxes">
    <p:spTree>
      <p:nvGrpSpPr>
        <p:cNvPr id="1" name=""/>
        <p:cNvGrpSpPr/>
        <p:nvPr/>
      </p:nvGrpSpPr>
      <p:grpSpPr>
        <a:xfrm>
          <a:off x="0" y="0"/>
          <a:ext cx="0" cy="0"/>
          <a:chOff x="0" y="0"/>
          <a:chExt cx="0" cy="0"/>
        </a:xfrm>
      </p:grpSpPr>
      <p:sp>
        <p:nvSpPr>
          <p:cNvPr id="8" name="Rechteck 7"/>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61355" tIns="80677" rIns="161355" bIns="80677"/>
          <a:lstStyle/>
          <a:p>
            <a:endParaRPr lang="de-DE" dirty="0"/>
          </a:p>
        </p:txBody>
      </p:sp>
      <p:sp>
        <p:nvSpPr>
          <p:cNvPr id="4" name="Datumsplatzhalter 3"/>
          <p:cNvSpPr>
            <a:spLocks noGrp="1"/>
          </p:cNvSpPr>
          <p:nvPr>
            <p:ph type="dt" sz="half" idx="10"/>
          </p:nvPr>
        </p:nvSpPr>
        <p:spPr/>
        <p:txBody>
          <a:bodyPr/>
          <a:lstStyle/>
          <a:p>
            <a:fld id="{1C5B3543-A8FC-4920-82B6-FAE8F92687F5}" type="datetime1">
              <a:rPr lang="en-US" smtClean="0"/>
              <a:t>3/21/2018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
        <p:nvSpPr>
          <p:cNvPr id="7" name="Textplatzhalter 6"/>
          <p:cNvSpPr>
            <a:spLocks noGrp="1"/>
          </p:cNvSpPr>
          <p:nvPr>
            <p:ph type="body" sz="quarter" idx="14"/>
          </p:nvPr>
        </p:nvSpPr>
        <p:spPr>
          <a:xfrm>
            <a:off x="630000" y="1260000"/>
            <a:ext cx="5270400" cy="2560701"/>
          </a:xfrm>
        </p:spPr>
        <p:txBody>
          <a:bodyPr>
            <a:spAutoFit/>
          </a:bodyPr>
          <a:lstStyle>
            <a:lvl5pPr>
              <a:defRPr/>
            </a:lvl5pPr>
            <a:lvl6pPr marL="8969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6pPr>
            <a:lvl7pPr marL="10747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platzhalter 6"/>
          <p:cNvSpPr>
            <a:spLocks noGrp="1"/>
          </p:cNvSpPr>
          <p:nvPr>
            <p:ph type="body" sz="quarter" idx="15"/>
          </p:nvPr>
        </p:nvSpPr>
        <p:spPr>
          <a:xfrm>
            <a:off x="6277075" y="1260000"/>
            <a:ext cx="5270400" cy="2560701"/>
          </a:xfrm>
        </p:spPr>
        <p:txBody>
          <a:bodyPr>
            <a:spAutoFit/>
          </a:bodyPr>
          <a:lstStyle>
            <a:lvl5pPr>
              <a:defRPr/>
            </a:lvl5pPr>
            <a:lvl6pPr marL="8969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6pPr>
            <a:lvl7pPr marL="10747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el 2"/>
          <p:cNvSpPr>
            <a:spLocks noGrp="1"/>
          </p:cNvSpPr>
          <p:nvPr>
            <p:ph type="title"/>
          </p:nvPr>
        </p:nvSpPr>
        <p:spPr/>
        <p:txBody>
          <a:bodyPr/>
          <a:lstStyle/>
          <a:p>
            <a:r>
              <a:rPr lang="en-US" smtClean="0"/>
              <a:t>Click to edit Master title style</a:t>
            </a:r>
            <a:endParaRPr lang="de-DE"/>
          </a:p>
        </p:txBody>
      </p:sp>
    </p:spTree>
    <p:custDataLst>
      <p:tags r:id="rId1"/>
    </p:custDataLst>
    <p:extLst>
      <p:ext uri="{BB962C8B-B14F-4D97-AF65-F5344CB8AC3E}">
        <p14:creationId xmlns:p14="http://schemas.microsoft.com/office/powerpoint/2010/main" val="13714774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7" name="Rechteck 6"/>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4" name="Datumsplatzhalter 3"/>
          <p:cNvSpPr>
            <a:spLocks noGrp="1"/>
          </p:cNvSpPr>
          <p:nvPr>
            <p:ph type="dt" sz="half" idx="10"/>
          </p:nvPr>
        </p:nvSpPr>
        <p:spPr/>
        <p:txBody>
          <a:bodyPr/>
          <a:lstStyle/>
          <a:p>
            <a:fld id="{475005D0-C357-4CFA-8922-F62F412C7D0C}" type="datetime1">
              <a:rPr lang="en-US" smtClean="0"/>
              <a:t>3/21/2018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
        <p:nvSpPr>
          <p:cNvPr id="3" name="Titel 2"/>
          <p:cNvSpPr>
            <a:spLocks noGrp="1"/>
          </p:cNvSpPr>
          <p:nvPr>
            <p:ph type="title"/>
          </p:nvPr>
        </p:nvSpPr>
        <p:spPr/>
        <p:txBody>
          <a:bodyPr/>
          <a:lstStyle/>
          <a:p>
            <a:r>
              <a:rPr lang="en-US" smtClean="0"/>
              <a:t>Click to edit Master title style</a:t>
            </a:r>
            <a:endParaRPr lang="de-DE"/>
          </a:p>
        </p:txBody>
      </p:sp>
    </p:spTree>
    <p:custDataLst>
      <p:tags r:id="rId1"/>
    </p:custDataLst>
    <p:extLst>
      <p:ext uri="{BB962C8B-B14F-4D97-AF65-F5344CB8AC3E}">
        <p14:creationId xmlns:p14="http://schemas.microsoft.com/office/powerpoint/2010/main" val="7081951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2">
    <p:spTree>
      <p:nvGrpSpPr>
        <p:cNvPr id="1" name=""/>
        <p:cNvGrpSpPr/>
        <p:nvPr/>
      </p:nvGrpSpPr>
      <p:grpSpPr>
        <a:xfrm>
          <a:off x="0" y="0"/>
          <a:ext cx="0" cy="0"/>
          <a:chOff x="0" y="0"/>
          <a:chExt cx="0" cy="0"/>
        </a:xfrm>
      </p:grpSpPr>
      <p:sp>
        <p:nvSpPr>
          <p:cNvPr id="17" name="Rechteck 16"/>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4" name="Datumsplatzhalter 3"/>
          <p:cNvSpPr>
            <a:spLocks noGrp="1"/>
          </p:cNvSpPr>
          <p:nvPr>
            <p:ph type="dt" sz="half" idx="10"/>
          </p:nvPr>
        </p:nvSpPr>
        <p:spPr/>
        <p:txBody>
          <a:bodyPr/>
          <a:lstStyle/>
          <a:p>
            <a:fld id="{00A42ED9-D46B-4488-B455-43A0EE289A66}" type="datetime1">
              <a:rPr lang="en-US" smtClean="0"/>
              <a:t>3/21/2018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10" name="Textplatzhalter 9"/>
          <p:cNvSpPr>
            <a:spLocks noGrp="1" noChangeAspect="1"/>
          </p:cNvSpPr>
          <p:nvPr>
            <p:ph type="body" sz="quarter" idx="13"/>
          </p:nvPr>
        </p:nvSpPr>
        <p:spPr>
          <a:xfrm>
            <a:off x="634336" y="1260000"/>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2" name="Textplatzhalter 9"/>
          <p:cNvSpPr>
            <a:spLocks noGrp="1" noChangeAspect="1"/>
          </p:cNvSpPr>
          <p:nvPr>
            <p:ph type="body" sz="quarter" idx="23"/>
          </p:nvPr>
        </p:nvSpPr>
        <p:spPr>
          <a:xfrm>
            <a:off x="2854348" y="1260000"/>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3" name="Textplatzhalter 9"/>
          <p:cNvSpPr>
            <a:spLocks noGrp="1" noChangeAspect="1"/>
          </p:cNvSpPr>
          <p:nvPr>
            <p:ph type="body" sz="quarter" idx="24"/>
          </p:nvPr>
        </p:nvSpPr>
        <p:spPr>
          <a:xfrm>
            <a:off x="5074360" y="1260000"/>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4" name="Textplatzhalter 9"/>
          <p:cNvSpPr>
            <a:spLocks noGrp="1" noChangeAspect="1"/>
          </p:cNvSpPr>
          <p:nvPr>
            <p:ph type="body" sz="quarter" idx="25"/>
          </p:nvPr>
        </p:nvSpPr>
        <p:spPr>
          <a:xfrm>
            <a:off x="7294372" y="1260000"/>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5" name="Textplatzhalter 9"/>
          <p:cNvSpPr>
            <a:spLocks noGrp="1" noChangeAspect="1"/>
          </p:cNvSpPr>
          <p:nvPr>
            <p:ph type="body" sz="quarter" idx="26"/>
          </p:nvPr>
        </p:nvSpPr>
        <p:spPr>
          <a:xfrm>
            <a:off x="9514382" y="1260000"/>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7" name="Textplatzhalter 9"/>
          <p:cNvSpPr>
            <a:spLocks noGrp="1" noChangeAspect="1"/>
          </p:cNvSpPr>
          <p:nvPr>
            <p:ph type="body" sz="quarter" idx="27"/>
          </p:nvPr>
        </p:nvSpPr>
        <p:spPr>
          <a:xfrm>
            <a:off x="634336" y="3833212"/>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8" name="Textplatzhalter 9"/>
          <p:cNvSpPr>
            <a:spLocks noGrp="1" noChangeAspect="1"/>
          </p:cNvSpPr>
          <p:nvPr>
            <p:ph type="body" sz="quarter" idx="28"/>
          </p:nvPr>
        </p:nvSpPr>
        <p:spPr>
          <a:xfrm>
            <a:off x="2854348" y="3833212"/>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9" name="Textplatzhalter 9"/>
          <p:cNvSpPr>
            <a:spLocks noGrp="1" noChangeAspect="1"/>
          </p:cNvSpPr>
          <p:nvPr>
            <p:ph type="body" sz="quarter" idx="29"/>
          </p:nvPr>
        </p:nvSpPr>
        <p:spPr>
          <a:xfrm>
            <a:off x="5074360" y="3833212"/>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30" name="Textplatzhalter 9"/>
          <p:cNvSpPr>
            <a:spLocks noGrp="1" noChangeAspect="1"/>
          </p:cNvSpPr>
          <p:nvPr>
            <p:ph type="body" sz="quarter" idx="30"/>
          </p:nvPr>
        </p:nvSpPr>
        <p:spPr>
          <a:xfrm>
            <a:off x="7294372" y="3833212"/>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31" name="Textplatzhalter 9"/>
          <p:cNvSpPr>
            <a:spLocks noGrp="1" noChangeAspect="1"/>
          </p:cNvSpPr>
          <p:nvPr>
            <p:ph type="body" sz="quarter" idx="31"/>
          </p:nvPr>
        </p:nvSpPr>
        <p:spPr>
          <a:xfrm>
            <a:off x="9514382" y="3833212"/>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3" name="Titel 2"/>
          <p:cNvSpPr>
            <a:spLocks noGrp="1"/>
          </p:cNvSpPr>
          <p:nvPr>
            <p:ph type="title"/>
          </p:nvPr>
        </p:nvSpPr>
        <p:spPr/>
        <p:txBody>
          <a:bodyPr/>
          <a:lstStyle/>
          <a:p>
            <a:r>
              <a:rPr lang="en-US" smtClean="0"/>
              <a:t>Click to edit Master title style</a:t>
            </a:r>
            <a:endParaRPr lang="de-DE"/>
          </a:p>
        </p:txBody>
      </p:sp>
      <p:sp>
        <p:nvSpPr>
          <p:cNvPr id="18" name="Foliennummernplatzhalter 5"/>
          <p:cNvSpPr>
            <a:spLocks noGrp="1"/>
          </p:cNvSpPr>
          <p:nvPr>
            <p:ph type="sldNum" sz="quarter" idx="12"/>
          </p:nvPr>
        </p:nvSpPr>
        <p:spPr>
          <a:xfrm>
            <a:off x="10825200" y="6659487"/>
            <a:ext cx="719999" cy="123111"/>
          </a:xfrm>
        </p:spPr>
        <p:txBody>
          <a:bodyPr/>
          <a:lstStyle/>
          <a:p>
            <a:fld id="{A5FE0BE9-2605-47C0-8F30-F383CC1BC3CC}" type="slidenum">
              <a:rPr lang="de-DE" smtClean="0"/>
              <a:t>‹#›</a:t>
            </a:fld>
            <a:endParaRPr lang="de-DE" dirty="0"/>
          </a:p>
        </p:txBody>
      </p:sp>
    </p:spTree>
    <p:custDataLst>
      <p:tags r:id="rId1"/>
    </p:custDataLst>
    <p:extLst>
      <p:ext uri="{BB962C8B-B14F-4D97-AF65-F5344CB8AC3E}">
        <p14:creationId xmlns:p14="http://schemas.microsoft.com/office/powerpoint/2010/main" val="21274501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content + picture right">
    <p:spTree>
      <p:nvGrpSpPr>
        <p:cNvPr id="1" name=""/>
        <p:cNvGrpSpPr/>
        <p:nvPr/>
      </p:nvGrpSpPr>
      <p:grpSpPr>
        <a:xfrm>
          <a:off x="0" y="0"/>
          <a:ext cx="0" cy="0"/>
          <a:chOff x="0" y="0"/>
          <a:chExt cx="0" cy="0"/>
        </a:xfrm>
      </p:grpSpPr>
      <p:sp>
        <p:nvSpPr>
          <p:cNvPr id="9" name="Rechteck 8"/>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61355" tIns="80677" rIns="161355" bIns="80677"/>
          <a:lstStyle/>
          <a:p>
            <a:endParaRPr lang="de-DE" dirty="0"/>
          </a:p>
        </p:txBody>
      </p:sp>
      <p:sp>
        <p:nvSpPr>
          <p:cNvPr id="3" name="Datumsplatzhalter 2"/>
          <p:cNvSpPr>
            <a:spLocks noGrp="1"/>
          </p:cNvSpPr>
          <p:nvPr>
            <p:ph type="dt" sz="half" idx="10"/>
          </p:nvPr>
        </p:nvSpPr>
        <p:spPr/>
        <p:txBody>
          <a:bodyPr/>
          <a:lstStyle/>
          <a:p>
            <a:fld id="{A04BD714-3DEB-4980-AFD1-B0C1363009F0}" type="datetime1">
              <a:rPr lang="en-US" smtClean="0"/>
              <a:t>3/21/2018</a:t>
            </a:fld>
            <a:endParaRPr lang="de-DE" dirty="0"/>
          </a:p>
        </p:txBody>
      </p:sp>
      <p:sp>
        <p:nvSpPr>
          <p:cNvPr id="4" name="Fußzeilenplatzhalter 3"/>
          <p:cNvSpPr>
            <a:spLocks noGrp="1"/>
          </p:cNvSpPr>
          <p:nvPr>
            <p:ph type="ftr" sz="quarter" idx="11"/>
          </p:nvPr>
        </p:nvSpPr>
        <p:spPr/>
        <p:txBody>
          <a:bodyPr/>
          <a:lstStyle/>
          <a:p>
            <a:r>
              <a:rPr lang="de-DE" smtClean="0"/>
              <a:t>| Name | Arvato Systems | Client </a:t>
            </a:r>
            <a:endParaRPr lang="de-DE" dirty="0"/>
          </a:p>
        </p:txBody>
      </p:sp>
      <p:sp>
        <p:nvSpPr>
          <p:cNvPr id="5" name="Foliennummernplatzhalter 4"/>
          <p:cNvSpPr>
            <a:spLocks noGrp="1"/>
          </p:cNvSpPr>
          <p:nvPr>
            <p:ph type="sldNum" sz="quarter" idx="12"/>
          </p:nvPr>
        </p:nvSpPr>
        <p:spPr/>
        <p:txBody>
          <a:bodyPr/>
          <a:lstStyle/>
          <a:p>
            <a:fld id="{A5FE0BE9-2605-47C0-8F30-F383CC1BC3CC}" type="slidenum">
              <a:rPr lang="de-DE" smtClean="0"/>
              <a:pPr/>
              <a:t>‹#›</a:t>
            </a:fld>
            <a:endParaRPr lang="de-DE" dirty="0"/>
          </a:p>
        </p:txBody>
      </p:sp>
      <p:sp>
        <p:nvSpPr>
          <p:cNvPr id="6" name="Bildplatzhalter 4"/>
          <p:cNvSpPr>
            <a:spLocks noGrp="1"/>
          </p:cNvSpPr>
          <p:nvPr>
            <p:ph type="pic" sz="quarter" idx="14"/>
          </p:nvPr>
        </p:nvSpPr>
        <p:spPr>
          <a:xfrm>
            <a:off x="7333199" y="1260000"/>
            <a:ext cx="4230000" cy="4896000"/>
          </a:xfrm>
          <a:prstGeom prst="rect">
            <a:avLst/>
          </a:prstGeom>
        </p:spPr>
        <p:txBody>
          <a:bodyPr vert="horz" lIns="158760" tIns="158760" anchor="t" anchorCtr="0">
            <a:noAutofit/>
          </a:bodyPr>
          <a:lstStyle>
            <a:lvl1pPr marL="0" indent="0">
              <a:buNone/>
              <a:defRPr sz="1800"/>
            </a:lvl1pPr>
          </a:lstStyle>
          <a:p>
            <a:r>
              <a:rPr lang="en-US" smtClean="0"/>
              <a:t>Click icon to add picture</a:t>
            </a:r>
            <a:endParaRPr lang="de-DE" dirty="0"/>
          </a:p>
        </p:txBody>
      </p:sp>
      <p:sp>
        <p:nvSpPr>
          <p:cNvPr id="10" name="Textplatzhalter 9"/>
          <p:cNvSpPr>
            <a:spLocks noGrp="1"/>
          </p:cNvSpPr>
          <p:nvPr>
            <p:ph type="body" sz="quarter" idx="15"/>
          </p:nvPr>
        </p:nvSpPr>
        <p:spPr>
          <a:xfrm>
            <a:off x="630000" y="1260000"/>
            <a:ext cx="6300000" cy="2560701"/>
          </a:xfrm>
        </p:spPr>
        <p:txBody>
          <a:bodyPr/>
          <a:lstStyle>
            <a:lvl1pPr marL="0" indent="0">
              <a:buNone/>
              <a:defRPr/>
            </a:lvl1pPr>
            <a:lvl2pPr marL="0" indent="0">
              <a:buNone/>
              <a:defRPr sz="2000" cap="all" baseline="0">
                <a:solidFill>
                  <a:schemeClr val="accent1"/>
                </a:solidFill>
              </a:defRPr>
            </a:lvl2pPr>
            <a:lvl3pPr marL="363538" indent="-363538">
              <a:buFont typeface="Wingdings 3" panose="05040102010807070707" pitchFamily="18" charset="2"/>
              <a:buChar char="Ò"/>
              <a:defRPr sz="2000"/>
            </a:lvl3pPr>
            <a:lvl4pPr marL="539750" indent="-176213">
              <a:defRPr sz="1800"/>
            </a:lvl4pPr>
            <a:lvl5pPr marL="715963" indent="-176213">
              <a:defRPr sz="1600"/>
            </a:lvl5pPr>
            <a:lvl6pPr marL="8969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6pPr>
            <a:lvl7pPr marL="10747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Titel 6"/>
          <p:cNvSpPr>
            <a:spLocks noGrp="1"/>
          </p:cNvSpPr>
          <p:nvPr>
            <p:ph type="title"/>
          </p:nvPr>
        </p:nvSpPr>
        <p:spPr>
          <a:xfrm>
            <a:off x="630001" y="129700"/>
            <a:ext cx="6300000" cy="886397"/>
          </a:xfrm>
        </p:spPr>
        <p:txBody>
          <a:bodyPr/>
          <a:lstStyle/>
          <a:p>
            <a:r>
              <a:rPr lang="en-US" smtClean="0"/>
              <a:t>Click to edit Master title style</a:t>
            </a:r>
            <a:endParaRPr lang="de-DE" dirty="0"/>
          </a:p>
        </p:txBody>
      </p:sp>
    </p:spTree>
    <p:custDataLst>
      <p:tags r:id="rId1"/>
    </p:custDataLst>
    <p:extLst>
      <p:ext uri="{BB962C8B-B14F-4D97-AF65-F5344CB8AC3E}">
        <p14:creationId xmlns:p14="http://schemas.microsoft.com/office/powerpoint/2010/main" val="75715656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7" name="Rechteck 6"/>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2" name="Titel 1"/>
          <p:cNvSpPr>
            <a:spLocks noGrp="1"/>
          </p:cNvSpPr>
          <p:nvPr>
            <p:ph type="title"/>
          </p:nvPr>
        </p:nvSpPr>
        <p:spPr>
          <a:xfrm>
            <a:off x="637158" y="3429823"/>
            <a:ext cx="10919504" cy="760984"/>
          </a:xfrm>
          <a:prstGeom prst="rect">
            <a:avLst/>
          </a:prstGeom>
        </p:spPr>
        <p:txBody>
          <a:bodyPr bIns="95256" anchor="ctr" anchorCtr="0"/>
          <a:lstStyle>
            <a:lvl1pPr algn="ctr">
              <a:defRPr sz="4800"/>
            </a:lvl1pPr>
          </a:lstStyle>
          <a:p>
            <a:r>
              <a:rPr lang="en-US" smtClean="0"/>
              <a:t>Click to edit Master title style</a:t>
            </a:r>
            <a:endParaRPr lang="de-DE" dirty="0"/>
          </a:p>
        </p:txBody>
      </p:sp>
      <p:sp>
        <p:nvSpPr>
          <p:cNvPr id="4" name="Datumsplatzhalter 3"/>
          <p:cNvSpPr>
            <a:spLocks noGrp="1"/>
          </p:cNvSpPr>
          <p:nvPr>
            <p:ph type="dt" sz="half" idx="10"/>
          </p:nvPr>
        </p:nvSpPr>
        <p:spPr/>
        <p:txBody>
          <a:bodyPr/>
          <a:lstStyle/>
          <a:p>
            <a:fld id="{E7D000D3-187C-4F7C-A251-E8D86A7D1FA4}" type="datetime1">
              <a:rPr lang="en-US" smtClean="0"/>
              <a:t>3/21/2018</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Tree>
    <p:custDataLst>
      <p:tags r:id="rId1"/>
    </p:custDataLst>
    <p:extLst>
      <p:ext uri="{BB962C8B-B14F-4D97-AF65-F5344CB8AC3E}">
        <p14:creationId xmlns:p14="http://schemas.microsoft.com/office/powerpoint/2010/main" val="15178043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act-Chart">
    <p:bg>
      <p:bgPr>
        <a:solidFill>
          <a:srgbClr val="FAFAFA">
            <a:alpha val="96863"/>
          </a:srgbClr>
        </a:solidFill>
        <a:effectLst/>
      </p:bgPr>
    </p:bg>
    <p:spTree>
      <p:nvGrpSpPr>
        <p:cNvPr id="1" name=""/>
        <p:cNvGrpSpPr/>
        <p:nvPr/>
      </p:nvGrpSpPr>
      <p:grpSpPr>
        <a:xfrm>
          <a:off x="0" y="0"/>
          <a:ext cx="0" cy="0"/>
          <a:chOff x="0" y="0"/>
          <a:chExt cx="0" cy="0"/>
        </a:xfrm>
      </p:grpSpPr>
      <p:sp>
        <p:nvSpPr>
          <p:cNvPr id="6" name="Bildplatzhalter 8"/>
          <p:cNvSpPr>
            <a:spLocks noGrp="1"/>
          </p:cNvSpPr>
          <p:nvPr>
            <p:ph type="pic" sz="quarter" idx="13"/>
          </p:nvPr>
        </p:nvSpPr>
        <p:spPr>
          <a:xfrm>
            <a:off x="252001" y="1008000"/>
            <a:ext cx="11689200" cy="5580000"/>
          </a:xfrm>
          <a:ln w="3175">
            <a:solidFill>
              <a:srgbClr val="BFC9D2"/>
            </a:solidFill>
          </a:ln>
        </p:spPr>
        <p:txBody>
          <a:bodyPr lIns="127008" tIns="127008">
            <a:noAutofit/>
          </a:bodyPr>
          <a:lstStyle>
            <a:lvl1pPr marL="0" indent="0">
              <a:buNone/>
              <a:defRPr sz="1600"/>
            </a:lvl1pPr>
          </a:lstStyle>
          <a:p>
            <a:r>
              <a:rPr lang="en-US" smtClean="0"/>
              <a:t>Click icon to add picture</a:t>
            </a:r>
            <a:endParaRPr lang="de-DE" dirty="0"/>
          </a:p>
        </p:txBody>
      </p:sp>
      <p:sp>
        <p:nvSpPr>
          <p:cNvPr id="3" name="Datumsplatzhalter 2"/>
          <p:cNvSpPr>
            <a:spLocks noGrp="1"/>
          </p:cNvSpPr>
          <p:nvPr>
            <p:ph type="dt" sz="half" idx="10"/>
          </p:nvPr>
        </p:nvSpPr>
        <p:spPr/>
        <p:txBody>
          <a:bodyPr/>
          <a:lstStyle/>
          <a:p>
            <a:fld id="{AAF1E470-B823-4DEB-AD46-E311EEA61E9C}" type="datetime1">
              <a:rPr lang="en-US" smtClean="0"/>
              <a:t>3/21/2018</a:t>
            </a:fld>
            <a:endParaRPr lang="de-DE" dirty="0"/>
          </a:p>
        </p:txBody>
      </p:sp>
      <p:sp>
        <p:nvSpPr>
          <p:cNvPr id="4" name="Fußzeilenplatzhalter 3"/>
          <p:cNvSpPr>
            <a:spLocks noGrp="1"/>
          </p:cNvSpPr>
          <p:nvPr>
            <p:ph type="ftr" sz="quarter" idx="11"/>
          </p:nvPr>
        </p:nvSpPr>
        <p:spPr/>
        <p:txBody>
          <a:bodyPr/>
          <a:lstStyle/>
          <a:p>
            <a:r>
              <a:rPr lang="de-DE" smtClean="0"/>
              <a:t>| Name | Arvato Systems | Client </a:t>
            </a:r>
            <a:endParaRPr lang="de-DE" dirty="0"/>
          </a:p>
        </p:txBody>
      </p:sp>
      <p:sp>
        <p:nvSpPr>
          <p:cNvPr id="5" name="Foliennummernplatzhalter 4"/>
          <p:cNvSpPr>
            <a:spLocks noGrp="1"/>
          </p:cNvSpPr>
          <p:nvPr>
            <p:ph type="sldNum" sz="quarter" idx="12"/>
          </p:nvPr>
        </p:nvSpPr>
        <p:spPr/>
        <p:txBody>
          <a:bodyPr/>
          <a:lstStyle/>
          <a:p>
            <a:fld id="{A5FE0BE9-2605-47C0-8F30-F383CC1BC3CC}" type="slidenum">
              <a:rPr lang="de-DE" smtClean="0"/>
              <a:pPr/>
              <a:t>‹#›</a:t>
            </a:fld>
            <a:endParaRPr lang="de-DE" dirty="0"/>
          </a:p>
        </p:txBody>
      </p:sp>
      <p:sp>
        <p:nvSpPr>
          <p:cNvPr id="9" name="Textplatzhalter 9"/>
          <p:cNvSpPr>
            <a:spLocks noGrp="1"/>
          </p:cNvSpPr>
          <p:nvPr>
            <p:ph type="body" sz="quarter" idx="14"/>
          </p:nvPr>
        </p:nvSpPr>
        <p:spPr>
          <a:xfrm>
            <a:off x="635166" y="5166000"/>
            <a:ext cx="4320000" cy="1002152"/>
          </a:xfrm>
          <a:solidFill>
            <a:schemeClr val="bg1"/>
          </a:solidFill>
          <a:ln w="3175">
            <a:solidFill>
              <a:srgbClr val="BFC9D2"/>
            </a:solidFill>
          </a:ln>
        </p:spPr>
        <p:txBody>
          <a:bodyPr lIns="216000" tIns="180000" rIns="180000" bIns="180000" anchor="b" anchorCtr="0">
            <a:spAutoFit/>
          </a:bodyPr>
          <a:lstStyle>
            <a:lvl1pPr marL="0" indent="0">
              <a:spcBef>
                <a:spcPts val="529"/>
              </a:spcBef>
              <a:buNone/>
              <a:defRPr sz="1800" b="0" cap="all" baseline="0">
                <a:solidFill>
                  <a:schemeClr val="accent1"/>
                </a:solidFill>
              </a:defRPr>
            </a:lvl1pPr>
            <a:lvl2pPr marL="0" indent="0">
              <a:spcBef>
                <a:spcPts val="882"/>
              </a:spcBef>
              <a:buNone/>
              <a:defRPr lang="de-DE" sz="1600" b="0" kern="1200" cap="none" baseline="0" dirty="0" smtClean="0">
                <a:solidFill>
                  <a:schemeClr val="tx1"/>
                </a:solidFill>
                <a:latin typeface="+mn-lt"/>
                <a:ea typeface="+mn-ea"/>
                <a:cs typeface="+mn-cs"/>
              </a:defRPr>
            </a:lvl2pPr>
          </a:lstStyle>
          <a:p>
            <a:pPr lvl="0"/>
            <a:r>
              <a:rPr lang="en-US" smtClean="0"/>
              <a:t>Edit Master text styles</a:t>
            </a:r>
          </a:p>
          <a:p>
            <a:pPr lvl="1"/>
            <a:r>
              <a:rPr lang="en-US" smtClean="0"/>
              <a:t>Second level</a:t>
            </a:r>
          </a:p>
        </p:txBody>
      </p:sp>
    </p:spTree>
    <p:custDataLst>
      <p:tags r:id="rId1"/>
    </p:custDataLst>
    <p:extLst>
      <p:ext uri="{BB962C8B-B14F-4D97-AF65-F5344CB8AC3E}">
        <p14:creationId xmlns:p14="http://schemas.microsoft.com/office/powerpoint/2010/main" val="18856360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88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AFAFA">
            <a:alpha val="96863"/>
          </a:srgbClr>
        </a:solidFill>
        <a:effectLst/>
      </p:bgPr>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30000" y="1260000"/>
            <a:ext cx="10917543" cy="2930033"/>
          </a:xfrm>
          <a:prstGeom prst="rect">
            <a:avLst/>
          </a:prstGeom>
        </p:spPr>
        <p:txBody>
          <a:bodyPr vert="horz" wrap="square" lIns="0" tIns="0" rIns="0" bIns="0" rtlCol="0">
            <a:sp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a:p>
            <a:pPr lvl="5"/>
            <a:r>
              <a:rPr lang="de-DE" dirty="0" smtClean="0"/>
              <a:t>Sechste Ebene</a:t>
            </a:r>
          </a:p>
          <a:p>
            <a:pPr lvl="6"/>
            <a:r>
              <a:rPr lang="de-DE" dirty="0" smtClean="0"/>
              <a:t>Siebte Ebene</a:t>
            </a:r>
          </a:p>
          <a:p>
            <a:pPr lvl="7"/>
            <a:r>
              <a:rPr lang="de-DE" dirty="0" smtClean="0"/>
              <a:t>Achte Ebene</a:t>
            </a:r>
          </a:p>
          <a:p>
            <a:pPr lvl="8"/>
            <a:r>
              <a:rPr lang="de-DE" dirty="0" smtClean="0"/>
              <a:t>Neunte Ebene</a:t>
            </a:r>
            <a:endParaRPr lang="de-DE" dirty="0"/>
          </a:p>
        </p:txBody>
      </p:sp>
      <p:sp>
        <p:nvSpPr>
          <p:cNvPr id="4" name="Datumsplatzhalter 3"/>
          <p:cNvSpPr>
            <a:spLocks noGrp="1"/>
          </p:cNvSpPr>
          <p:nvPr>
            <p:ph type="dt" sz="half" idx="2"/>
          </p:nvPr>
        </p:nvSpPr>
        <p:spPr>
          <a:xfrm>
            <a:off x="630001" y="6659487"/>
            <a:ext cx="508077" cy="123111"/>
          </a:xfrm>
          <a:prstGeom prst="rect">
            <a:avLst/>
          </a:prstGeom>
        </p:spPr>
        <p:txBody>
          <a:bodyPr vert="horz" lIns="0" tIns="0" rIns="0" bIns="0" rtlCol="0" anchor="ctr">
            <a:spAutoFit/>
          </a:bodyPr>
          <a:lstStyle>
            <a:lvl1pPr algn="l">
              <a:defRPr sz="800" b="1">
                <a:solidFill>
                  <a:schemeClr val="accent5">
                    <a:lumMod val="50000"/>
                  </a:schemeClr>
                </a:solidFill>
              </a:defRPr>
            </a:lvl1pPr>
          </a:lstStyle>
          <a:p>
            <a:fld id="{ED8419EB-A28A-4A26-9B63-32A4E2833A02}" type="datetime1">
              <a:rPr lang="en-US" smtClean="0"/>
              <a:t>3/21/2018</a:t>
            </a:fld>
            <a:endParaRPr lang="de-DE" dirty="0"/>
          </a:p>
        </p:txBody>
      </p:sp>
      <p:sp>
        <p:nvSpPr>
          <p:cNvPr id="5" name="Fußzeilenplatzhalter 4"/>
          <p:cNvSpPr>
            <a:spLocks noGrp="1"/>
          </p:cNvSpPr>
          <p:nvPr>
            <p:ph type="ftr" sz="quarter" idx="3"/>
          </p:nvPr>
        </p:nvSpPr>
        <p:spPr>
          <a:xfrm>
            <a:off x="1152000" y="6659487"/>
            <a:ext cx="9611250" cy="123111"/>
          </a:xfrm>
          <a:prstGeom prst="rect">
            <a:avLst/>
          </a:prstGeom>
        </p:spPr>
        <p:txBody>
          <a:bodyPr vert="horz" wrap="square" lIns="0" tIns="0" rIns="0" bIns="0" rtlCol="0" anchor="ctr">
            <a:spAutoFit/>
          </a:bodyPr>
          <a:lstStyle>
            <a:lvl1pPr algn="l">
              <a:defRPr sz="800">
                <a:solidFill>
                  <a:srgbClr val="646464"/>
                </a:solidFill>
              </a:defRPr>
            </a:lvl1pPr>
          </a:lstStyle>
          <a:p>
            <a:r>
              <a:rPr lang="de-DE" smtClean="0"/>
              <a:t>| Name | Arvato Systems | Client </a:t>
            </a:r>
            <a:endParaRPr lang="de-DE" dirty="0"/>
          </a:p>
        </p:txBody>
      </p:sp>
      <p:sp>
        <p:nvSpPr>
          <p:cNvPr id="6" name="Foliennummernplatzhalter 5"/>
          <p:cNvSpPr>
            <a:spLocks noGrp="1"/>
          </p:cNvSpPr>
          <p:nvPr>
            <p:ph type="sldNum" sz="quarter" idx="4"/>
          </p:nvPr>
        </p:nvSpPr>
        <p:spPr>
          <a:xfrm>
            <a:off x="10825200" y="6659487"/>
            <a:ext cx="719999" cy="123111"/>
          </a:xfrm>
          <a:prstGeom prst="rect">
            <a:avLst/>
          </a:prstGeom>
        </p:spPr>
        <p:txBody>
          <a:bodyPr vert="horz" lIns="0" tIns="0" rIns="0" bIns="0" rtlCol="0" anchor="ctr">
            <a:spAutoFit/>
          </a:bodyPr>
          <a:lstStyle>
            <a:lvl1pPr algn="r">
              <a:defRPr sz="800">
                <a:solidFill>
                  <a:schemeClr val="accent5">
                    <a:lumMod val="50000"/>
                  </a:schemeClr>
                </a:solidFill>
              </a:defRPr>
            </a:lvl1pPr>
          </a:lstStyle>
          <a:p>
            <a:fld id="{A5FE0BE9-2605-47C0-8F30-F383CC1BC3CC}" type="slidenum">
              <a:rPr lang="de-DE" smtClean="0"/>
              <a:pPr/>
              <a:t>‹#›</a:t>
            </a:fld>
            <a:endParaRPr lang="de-DE" dirty="0"/>
          </a:p>
        </p:txBody>
      </p:sp>
      <p:sp>
        <p:nvSpPr>
          <p:cNvPr id="9" name="Titelplatzhalter"/>
          <p:cNvSpPr>
            <a:spLocks noGrp="1"/>
          </p:cNvSpPr>
          <p:nvPr>
            <p:ph type="title"/>
          </p:nvPr>
        </p:nvSpPr>
        <p:spPr>
          <a:xfrm>
            <a:off x="630001" y="129700"/>
            <a:ext cx="9780091" cy="886397"/>
          </a:xfrm>
          <a:prstGeom prst="rect">
            <a:avLst/>
          </a:prstGeom>
        </p:spPr>
        <p:txBody>
          <a:bodyPr vert="horz" wrap="square" lIns="0" tIns="0" rIns="0" bIns="0" rtlCol="0" anchor="ctr" anchorCtr="0">
            <a:spAutoFit/>
          </a:bodyPr>
          <a:lstStyle/>
          <a:p>
            <a:r>
              <a:rPr lang="de-DE" dirty="0" smtClean="0"/>
              <a:t>Titelmasterformat durch </a:t>
            </a:r>
            <a:br>
              <a:rPr lang="de-DE" dirty="0" smtClean="0"/>
            </a:br>
            <a:r>
              <a:rPr lang="de-DE" dirty="0" smtClean="0"/>
              <a:t>Klicken bearbeiten</a:t>
            </a:r>
            <a:endParaRPr lang="de-DE" dirty="0"/>
          </a:p>
        </p:txBody>
      </p:sp>
      <p:pic>
        <p:nvPicPr>
          <p:cNvPr id="8" name="Logo arvato"/>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476000" y="378000"/>
            <a:ext cx="1071159" cy="446400"/>
          </a:xfrm>
          <a:prstGeom prst="rect">
            <a:avLst/>
          </a:prstGeom>
        </p:spPr>
      </p:pic>
    </p:spTree>
    <p:custDataLst>
      <p:tags r:id="rId15"/>
    </p:custDataLst>
    <p:extLst>
      <p:ext uri="{BB962C8B-B14F-4D97-AF65-F5344CB8AC3E}">
        <p14:creationId xmlns:p14="http://schemas.microsoft.com/office/powerpoint/2010/main" val="2456216962"/>
      </p:ext>
    </p:extLst>
  </p:cSld>
  <p:clrMap bg1="lt1" tx1="dk1" bg2="lt2" tx2="dk2" accent1="accent1" accent2="accent2" accent3="accent3" accent4="accent4" accent5="accent5" accent6="accent6" hlink="hlink" folHlink="folHlink"/>
  <p:sldLayoutIdLst>
    <p:sldLayoutId id="2147493580" r:id="rId1"/>
    <p:sldLayoutId id="2147493565" r:id="rId2"/>
    <p:sldLayoutId id="2147493573" r:id="rId3"/>
    <p:sldLayoutId id="2147493575" r:id="rId4"/>
    <p:sldLayoutId id="2147493563" r:id="rId5"/>
    <p:sldLayoutId id="2147493574" r:id="rId6"/>
    <p:sldLayoutId id="2147493576" r:id="rId7"/>
    <p:sldLayoutId id="2147493567" r:id="rId8"/>
    <p:sldLayoutId id="2147493568" r:id="rId9"/>
    <p:sldLayoutId id="2147493577" r:id="rId10"/>
    <p:sldLayoutId id="2147493579" r:id="rId11"/>
    <p:sldLayoutId id="2147493578" r:id="rId12"/>
    <p:sldLayoutId id="2147493557" r:id="rId13"/>
  </p:sldLayoutIdLst>
  <p:timing>
    <p:tnLst>
      <p:par>
        <p:cTn id="1" dur="indefinite" restart="never" nodeType="tmRoot"/>
      </p:par>
    </p:tnLst>
  </p:timing>
  <p:hf sldNum="0" hdr="0"/>
  <p:txStyles>
    <p:titleStyle>
      <a:lvl1pPr algn="l" defTabSz="806501" rtl="0" eaLnBrk="1" latinLnBrk="0" hangingPunct="1">
        <a:lnSpc>
          <a:spcPct val="90000"/>
        </a:lnSpc>
        <a:spcBef>
          <a:spcPct val="0"/>
        </a:spcBef>
        <a:buNone/>
        <a:defRPr sz="3200" b="0" kern="1200">
          <a:solidFill>
            <a:schemeClr val="accent1"/>
          </a:solidFill>
          <a:latin typeface="+mj-lt"/>
          <a:ea typeface="+mj-ea"/>
          <a:cs typeface="+mj-cs"/>
        </a:defRPr>
      </a:lvl1pPr>
    </p:titleStyle>
    <p:bodyStyle>
      <a:lvl1pPr marL="0" indent="0" algn="l" defTabSz="806501" rtl="0" eaLnBrk="1" latinLnBrk="0" hangingPunct="1">
        <a:spcBef>
          <a:spcPct val="20000"/>
        </a:spcBef>
        <a:buClr>
          <a:schemeClr val="accent1"/>
        </a:buClr>
        <a:buSzPct val="85000"/>
        <a:buFont typeface="Wingdings 3" panose="05040102010807070707" pitchFamily="18" charset="2"/>
        <a:buNone/>
        <a:tabLst/>
        <a:defRPr lang="de-DE" sz="2000" kern="1200" cap="none" baseline="0" dirty="0" smtClean="0">
          <a:solidFill>
            <a:schemeClr val="tx1"/>
          </a:solidFill>
          <a:latin typeface="+mn-lt"/>
          <a:ea typeface="+mn-ea"/>
          <a:cs typeface="+mn-cs"/>
        </a:defRPr>
      </a:lvl1pPr>
      <a:lvl2pPr marL="0" indent="0" algn="l" defTabSz="806501" rtl="0" eaLnBrk="1" latinLnBrk="0" hangingPunct="1">
        <a:spcBef>
          <a:spcPct val="20000"/>
        </a:spcBef>
        <a:buClr>
          <a:schemeClr val="accent1"/>
        </a:buClr>
        <a:buSzPct val="85000"/>
        <a:buFont typeface="Symbol" panose="05050102010706020507" pitchFamily="18" charset="2"/>
        <a:buNone/>
        <a:defRPr lang="de-DE" sz="2000" b="0" kern="1200" cap="all" baseline="0" dirty="0" smtClean="0">
          <a:solidFill>
            <a:schemeClr val="accent1"/>
          </a:solidFill>
          <a:latin typeface="+mn-lt"/>
          <a:ea typeface="+mn-ea"/>
          <a:cs typeface="+mn-cs"/>
        </a:defRPr>
      </a:lvl2pPr>
      <a:lvl3pPr marL="355600" indent="-355600" algn="l" defTabSz="806501" rtl="0" eaLnBrk="1" latinLnBrk="0" hangingPunct="1">
        <a:spcBef>
          <a:spcPct val="20000"/>
        </a:spcBef>
        <a:buClr>
          <a:schemeClr val="accent1"/>
        </a:buClr>
        <a:buSzPct val="85000"/>
        <a:buFont typeface="Wingdings 3" panose="05040102010807070707" pitchFamily="18" charset="2"/>
        <a:buChar char="Ò"/>
        <a:defRPr lang="de-DE" sz="2000" kern="1200" dirty="0" smtClean="0">
          <a:solidFill>
            <a:schemeClr val="tx1"/>
          </a:solidFill>
          <a:latin typeface="+mn-lt"/>
          <a:ea typeface="+mn-ea"/>
          <a:cs typeface="+mn-cs"/>
        </a:defRPr>
      </a:lvl3pPr>
      <a:lvl4pPr marL="538163" indent="-182563" algn="l" defTabSz="806501" rtl="0" eaLnBrk="1" latinLnBrk="0" hangingPunct="1">
        <a:spcBef>
          <a:spcPct val="20000"/>
        </a:spcBef>
        <a:buClr>
          <a:schemeClr val="accent1"/>
        </a:buClr>
        <a:buSzPct val="85000"/>
        <a:buFont typeface="Symbol" panose="05050102010706020507" pitchFamily="18" charset="2"/>
        <a:buChar char="-"/>
        <a:defRPr sz="1800" kern="1200">
          <a:solidFill>
            <a:schemeClr val="tx1"/>
          </a:solidFill>
          <a:latin typeface="+mn-lt"/>
          <a:ea typeface="+mn-ea"/>
          <a:cs typeface="+mn-cs"/>
        </a:defRPr>
      </a:lvl4pPr>
      <a:lvl5pPr marL="720725" indent="-182563" algn="l" defTabSz="806501" rtl="0" eaLnBrk="1" latinLnBrk="0" hangingPunct="1">
        <a:spcBef>
          <a:spcPct val="20000"/>
        </a:spcBef>
        <a:buClr>
          <a:schemeClr val="accent1"/>
        </a:buClr>
        <a:buSzPct val="85000"/>
        <a:buFont typeface="Symbol" panose="05050102010706020507" pitchFamily="18" charset="2"/>
        <a:buChar char="-"/>
        <a:defRPr sz="1600" kern="1200" cap="none" baseline="0">
          <a:solidFill>
            <a:schemeClr val="tx1"/>
          </a:solidFill>
          <a:latin typeface="+mn-lt"/>
          <a:ea typeface="+mn-ea"/>
          <a:cs typeface="+mn-cs"/>
        </a:defRPr>
      </a:lvl5pPr>
      <a:lvl6pPr marL="896938" indent="-177800" algn="l" defTabSz="806501" rtl="0" eaLnBrk="1" latinLnBrk="0" hangingPunct="1">
        <a:spcBef>
          <a:spcPct val="20000"/>
        </a:spcBef>
        <a:buClr>
          <a:schemeClr val="accent1"/>
        </a:buClr>
        <a:buSzPct val="85000"/>
        <a:buFont typeface="Symbol" panose="05050102010706020507" pitchFamily="18" charset="2"/>
        <a:buChar char="-"/>
        <a:defRPr sz="1600" kern="1200">
          <a:solidFill>
            <a:schemeClr val="tx1"/>
          </a:solidFill>
          <a:latin typeface="+mn-lt"/>
          <a:ea typeface="+mn-ea"/>
          <a:cs typeface="+mn-cs"/>
        </a:defRPr>
      </a:lvl6pPr>
      <a:lvl7pPr marL="1074738" indent="-177800" algn="l" defTabSz="806501" rtl="0" eaLnBrk="1" latinLnBrk="0" hangingPunct="1">
        <a:spcBef>
          <a:spcPct val="20000"/>
        </a:spcBef>
        <a:buClr>
          <a:schemeClr val="accent1"/>
        </a:buClr>
        <a:buSzPct val="85000"/>
        <a:buFont typeface="Symbol" panose="05050102010706020507" pitchFamily="18" charset="2"/>
        <a:buChar char="-"/>
        <a:defRPr sz="1600" kern="1200">
          <a:solidFill>
            <a:schemeClr val="tx1"/>
          </a:solidFill>
          <a:latin typeface="+mn-lt"/>
          <a:ea typeface="+mn-ea"/>
          <a:cs typeface="+mn-cs"/>
        </a:defRPr>
      </a:lvl7pPr>
      <a:lvl8pPr marL="1076325" indent="-184150" algn="l" defTabSz="806501" rtl="0" eaLnBrk="1" latinLnBrk="0" hangingPunct="1">
        <a:spcBef>
          <a:spcPct val="20000"/>
        </a:spcBef>
        <a:buClr>
          <a:schemeClr val="accent1"/>
        </a:buClr>
        <a:buFont typeface="Symbol" panose="05050102010706020507" pitchFamily="18" charset="2"/>
        <a:buChar char="-"/>
        <a:defRPr sz="1600" kern="1200">
          <a:solidFill>
            <a:schemeClr val="tx1"/>
          </a:solidFill>
          <a:latin typeface="+mn-lt"/>
          <a:ea typeface="+mn-ea"/>
          <a:cs typeface="+mn-cs"/>
        </a:defRPr>
      </a:lvl8pPr>
      <a:lvl9pPr marL="1076325" indent="-184150" algn="l" defTabSz="806501" rtl="0" eaLnBrk="1" latinLnBrk="0" hangingPunct="1">
        <a:spcBef>
          <a:spcPct val="20000"/>
        </a:spcBef>
        <a:buClr>
          <a:schemeClr val="accent1"/>
        </a:buClr>
        <a:buFont typeface="Symbol" panose="05050102010706020507" pitchFamily="18" charset="2"/>
        <a:buChar char="-"/>
        <a:defRPr sz="1600" kern="1200" baseline="0">
          <a:solidFill>
            <a:schemeClr val="tx1"/>
          </a:solidFill>
          <a:latin typeface="+mn-lt"/>
          <a:ea typeface="+mn-ea"/>
          <a:cs typeface="+mn-cs"/>
        </a:defRPr>
      </a:lvl9pPr>
    </p:bodyStyle>
    <p:otherStyle>
      <a:defPPr>
        <a:defRPr lang="de-DE"/>
      </a:defPPr>
      <a:lvl1pPr marL="0" algn="l" defTabSz="806501" rtl="0" eaLnBrk="1" latinLnBrk="0" hangingPunct="1">
        <a:defRPr sz="1600" kern="1200">
          <a:solidFill>
            <a:schemeClr val="tx1"/>
          </a:solidFill>
          <a:latin typeface="+mn-lt"/>
          <a:ea typeface="+mn-ea"/>
          <a:cs typeface="+mn-cs"/>
        </a:defRPr>
      </a:lvl1pPr>
      <a:lvl2pPr marL="403250" algn="l" defTabSz="806501" rtl="0" eaLnBrk="1" latinLnBrk="0" hangingPunct="1">
        <a:defRPr sz="1600" kern="1200">
          <a:solidFill>
            <a:schemeClr val="tx1"/>
          </a:solidFill>
          <a:latin typeface="+mn-lt"/>
          <a:ea typeface="+mn-ea"/>
          <a:cs typeface="+mn-cs"/>
        </a:defRPr>
      </a:lvl2pPr>
      <a:lvl3pPr marL="806501" algn="l" defTabSz="806501" rtl="0" eaLnBrk="1" latinLnBrk="0" hangingPunct="1">
        <a:defRPr sz="1600" kern="1200">
          <a:solidFill>
            <a:schemeClr val="tx1"/>
          </a:solidFill>
          <a:latin typeface="+mn-lt"/>
          <a:ea typeface="+mn-ea"/>
          <a:cs typeface="+mn-cs"/>
        </a:defRPr>
      </a:lvl3pPr>
      <a:lvl4pPr marL="1209751" algn="l" defTabSz="806501" rtl="0" eaLnBrk="1" latinLnBrk="0" hangingPunct="1">
        <a:defRPr sz="1600" kern="1200">
          <a:solidFill>
            <a:schemeClr val="tx1"/>
          </a:solidFill>
          <a:latin typeface="+mn-lt"/>
          <a:ea typeface="+mn-ea"/>
          <a:cs typeface="+mn-cs"/>
        </a:defRPr>
      </a:lvl4pPr>
      <a:lvl5pPr marL="1613002" algn="l" defTabSz="806501" rtl="0" eaLnBrk="1" latinLnBrk="0" hangingPunct="1">
        <a:defRPr sz="1600" kern="1200">
          <a:solidFill>
            <a:schemeClr val="tx1"/>
          </a:solidFill>
          <a:latin typeface="+mn-lt"/>
          <a:ea typeface="+mn-ea"/>
          <a:cs typeface="+mn-cs"/>
        </a:defRPr>
      </a:lvl5pPr>
      <a:lvl6pPr marL="2016252" algn="l" defTabSz="806501" rtl="0" eaLnBrk="1" latinLnBrk="0" hangingPunct="1">
        <a:defRPr sz="1600" kern="1200">
          <a:solidFill>
            <a:schemeClr val="tx1"/>
          </a:solidFill>
          <a:latin typeface="+mn-lt"/>
          <a:ea typeface="+mn-ea"/>
          <a:cs typeface="+mn-cs"/>
        </a:defRPr>
      </a:lvl6pPr>
      <a:lvl7pPr marL="2419502" algn="l" defTabSz="806501" rtl="0" eaLnBrk="1" latinLnBrk="0" hangingPunct="1">
        <a:defRPr sz="1600" kern="1200">
          <a:solidFill>
            <a:schemeClr val="tx1"/>
          </a:solidFill>
          <a:latin typeface="+mn-lt"/>
          <a:ea typeface="+mn-ea"/>
          <a:cs typeface="+mn-cs"/>
        </a:defRPr>
      </a:lvl7pPr>
      <a:lvl8pPr marL="2822753" algn="l" defTabSz="806501" rtl="0" eaLnBrk="1" latinLnBrk="0" hangingPunct="1">
        <a:defRPr sz="1600" kern="1200">
          <a:solidFill>
            <a:schemeClr val="tx1"/>
          </a:solidFill>
          <a:latin typeface="+mn-lt"/>
          <a:ea typeface="+mn-ea"/>
          <a:cs typeface="+mn-cs"/>
        </a:defRPr>
      </a:lvl8pPr>
      <a:lvl9pPr marL="3226003" algn="l" defTabSz="806501" rtl="0" eaLnBrk="1" latinLnBrk="0" hangingPunct="1">
        <a:defRPr sz="1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40" userDrawn="1">
          <p15:clr>
            <a:srgbClr val="F26B43"/>
          </p15:clr>
        </p15:guide>
        <p15:guide id="2" pos="158" userDrawn="1">
          <p15:clr>
            <a:srgbClr val="F26B43"/>
          </p15:clr>
        </p15:guide>
        <p15:guide id="3" pos="396" userDrawn="1">
          <p15:clr>
            <a:srgbClr val="F26B43"/>
          </p15:clr>
        </p15:guide>
        <p15:guide id="4" pos="3720" userDrawn="1">
          <p15:clr>
            <a:srgbClr val="F26B43"/>
          </p15:clr>
        </p15:guide>
        <p15:guide id="5" pos="3948" userDrawn="1">
          <p15:clr>
            <a:srgbClr val="F26B43"/>
          </p15:clr>
        </p15:guide>
        <p15:guide id="6" pos="4611" userDrawn="1">
          <p15:clr>
            <a:srgbClr val="F26B43"/>
          </p15:clr>
        </p15:guide>
        <p15:guide id="7" pos="5315" userDrawn="1">
          <p15:clr>
            <a:srgbClr val="F26B43"/>
          </p15:clr>
        </p15:guide>
        <p15:guide id="8" pos="7283" userDrawn="1">
          <p15:clr>
            <a:srgbClr val="F26B43"/>
          </p15:clr>
        </p15:guide>
        <p15:guide id="9" pos="7524" userDrawn="1">
          <p15:clr>
            <a:srgbClr val="F26B43"/>
          </p15:clr>
        </p15:guide>
        <p15:guide id="10" orient="horz" pos="792" userDrawn="1">
          <p15:clr>
            <a:srgbClr val="F26B43"/>
          </p15:clr>
        </p15:guide>
        <p15:guide id="11" orient="horz" pos="1400" userDrawn="1">
          <p15:clr>
            <a:srgbClr val="F26B43"/>
          </p15:clr>
        </p15:guide>
        <p15:guide id="12" orient="horz" pos="3883" userDrawn="1">
          <p15:clr>
            <a:srgbClr val="F26B43"/>
          </p15:clr>
        </p15:guide>
        <p15:guide id="13" orient="horz" pos="41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mailto:endry.anwar@bertelsmann.de"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hyperlink" Target="http://www.arvato.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ildplatzhalter 5"/>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255161" y="1017588"/>
            <a:ext cx="11682827" cy="5580000"/>
          </a:xfrm>
        </p:spPr>
      </p:pic>
      <p:sp>
        <p:nvSpPr>
          <p:cNvPr id="15" name="Titel 14"/>
          <p:cNvSpPr>
            <a:spLocks noGrp="1"/>
          </p:cNvSpPr>
          <p:nvPr>
            <p:ph type="ctrTitle"/>
          </p:nvPr>
        </p:nvSpPr>
        <p:spPr/>
        <p:txBody>
          <a:bodyPr/>
          <a:lstStyle/>
          <a:p>
            <a:r>
              <a:rPr lang="en-US" noProof="0" dirty="0" smtClean="0"/>
              <a:t>Securely </a:t>
            </a:r>
            <a:r>
              <a:rPr lang="en-US" noProof="0" dirty="0"/>
              <a:t>A</a:t>
            </a:r>
            <a:r>
              <a:rPr lang="en-US" noProof="0" dirty="0" smtClean="0"/>
              <a:t>ccess Secrets within Azure Key Vault</a:t>
            </a:r>
            <a:endParaRPr lang="en-US" noProof="0" dirty="0"/>
          </a:p>
        </p:txBody>
      </p:sp>
      <p:sp>
        <p:nvSpPr>
          <p:cNvPr id="16" name="Untertitel 15"/>
          <p:cNvSpPr>
            <a:spLocks noGrp="1"/>
          </p:cNvSpPr>
          <p:nvPr>
            <p:ph type="subTitle" idx="1"/>
          </p:nvPr>
        </p:nvSpPr>
        <p:spPr/>
        <p:txBody>
          <a:bodyPr/>
          <a:lstStyle/>
          <a:p>
            <a:r>
              <a:rPr lang="en-US" dirty="0" smtClean="0"/>
              <a:t>Overcoming the </a:t>
            </a:r>
            <a:r>
              <a:rPr lang="en-US" dirty="0" smtClean="0"/>
              <a:t>chicken-egg problem while accessing secrets from Azure VM</a:t>
            </a:r>
            <a:endParaRPr lang="en-US" noProof="0" dirty="0"/>
          </a:p>
        </p:txBody>
      </p:sp>
      <p:sp>
        <p:nvSpPr>
          <p:cNvPr id="10" name="Textplatzhalter 2"/>
          <p:cNvSpPr>
            <a:spLocks noGrp="1"/>
          </p:cNvSpPr>
          <p:nvPr>
            <p:ph type="body" sz="quarter" idx="14"/>
          </p:nvPr>
        </p:nvSpPr>
        <p:spPr>
          <a:xfrm>
            <a:off x="8840390" y="6287925"/>
            <a:ext cx="3100785" cy="307777"/>
          </a:xfrm>
        </p:spPr>
        <p:txBody>
          <a:bodyPr/>
          <a:lstStyle/>
          <a:p>
            <a:r>
              <a:rPr lang="en-US" noProof="0" dirty="0" smtClean="0"/>
              <a:t>Kuala Lumpur, </a:t>
            </a:r>
            <a:r>
              <a:rPr lang="en-US" dirty="0" smtClean="0"/>
              <a:t>14</a:t>
            </a:r>
            <a:r>
              <a:rPr lang="en-US" noProof="0" dirty="0" smtClean="0"/>
              <a:t> March 2018</a:t>
            </a:r>
            <a:endParaRPr lang="en-US" noProof="0" dirty="0"/>
          </a:p>
        </p:txBody>
      </p:sp>
    </p:spTree>
    <p:extLst>
      <p:ext uri="{BB962C8B-B14F-4D97-AF65-F5344CB8AC3E}">
        <p14:creationId xmlns:p14="http://schemas.microsoft.com/office/powerpoint/2010/main" val="3589287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3/21/2018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Demo – ARM VM Client Certificate Injection</a:t>
            </a:r>
            <a:endParaRPr lang="en-US" noProof="0" dirty="0"/>
          </a:p>
        </p:txBody>
      </p:sp>
      <p:grpSp>
        <p:nvGrpSpPr>
          <p:cNvPr id="4" name="Group 3"/>
          <p:cNvGrpSpPr/>
          <p:nvPr/>
        </p:nvGrpSpPr>
        <p:grpSpPr>
          <a:xfrm>
            <a:off x="1629091" y="4630029"/>
            <a:ext cx="1071832" cy="1269802"/>
            <a:chOff x="1415075" y="4844038"/>
            <a:chExt cx="1071832" cy="1269802"/>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504" y="4844038"/>
              <a:ext cx="942975" cy="962025"/>
            </a:xfrm>
            <a:prstGeom prst="rect">
              <a:avLst/>
            </a:prstGeom>
          </p:spPr>
        </p:pic>
        <p:sp>
          <p:nvSpPr>
            <p:cNvPr id="8" name="TextBox 7"/>
            <p:cNvSpPr txBox="1"/>
            <p:nvPr/>
          </p:nvSpPr>
          <p:spPr>
            <a:xfrm>
              <a:off x="1415075" y="5806063"/>
              <a:ext cx="107183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Developer</a:t>
              </a:r>
              <a:endParaRPr lang="en-US" sz="2400" dirty="0" smtClean="0"/>
            </a:p>
          </p:txBody>
        </p:sp>
      </p:grpSp>
      <p:grpSp>
        <p:nvGrpSpPr>
          <p:cNvPr id="3" name="Group 2"/>
          <p:cNvGrpSpPr/>
          <p:nvPr/>
        </p:nvGrpSpPr>
        <p:grpSpPr>
          <a:xfrm>
            <a:off x="1174191" y="1820813"/>
            <a:ext cx="2154308" cy="1275330"/>
            <a:chOff x="960175" y="1820813"/>
            <a:chExt cx="2154308" cy="127533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504" y="1820813"/>
              <a:ext cx="942975" cy="962025"/>
            </a:xfrm>
            <a:prstGeom prst="rect">
              <a:avLst/>
            </a:prstGeom>
          </p:spPr>
        </p:pic>
        <p:sp>
          <p:nvSpPr>
            <p:cNvPr id="10" name="TextBox 9"/>
            <p:cNvSpPr txBox="1"/>
            <p:nvPr/>
          </p:nvSpPr>
          <p:spPr>
            <a:xfrm>
              <a:off x="960175" y="2788366"/>
              <a:ext cx="2154308"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Secret Administrator</a:t>
              </a:r>
              <a:endParaRPr lang="en-US" sz="2400" dirty="0" smtClean="0"/>
            </a:p>
          </p:txBody>
        </p:sp>
      </p:grpSp>
      <p:sp>
        <p:nvSpPr>
          <p:cNvPr id="13" name="Rectangle 12"/>
          <p:cNvSpPr/>
          <p:nvPr/>
        </p:nvSpPr>
        <p:spPr>
          <a:xfrm>
            <a:off x="9489924" y="1867951"/>
            <a:ext cx="1060233" cy="1278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30" name="Rectangle 29"/>
          <p:cNvSpPr/>
          <p:nvPr/>
        </p:nvSpPr>
        <p:spPr>
          <a:xfrm>
            <a:off x="9077183" y="1867952"/>
            <a:ext cx="1060233" cy="1278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33"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grpSp>
        <p:nvGrpSpPr>
          <p:cNvPr id="35" name="Group 34"/>
          <p:cNvGrpSpPr/>
          <p:nvPr/>
        </p:nvGrpSpPr>
        <p:grpSpPr>
          <a:xfrm>
            <a:off x="5428743" y="1633766"/>
            <a:ext cx="2323778" cy="1336118"/>
            <a:chOff x="1264678" y="1234827"/>
            <a:chExt cx="2323778" cy="1336118"/>
          </a:xfrm>
        </p:grpSpPr>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2397" y="1234827"/>
              <a:ext cx="1028341" cy="1028341"/>
            </a:xfrm>
            <a:prstGeom prst="rect">
              <a:avLst/>
            </a:prstGeom>
          </p:spPr>
        </p:pic>
        <p:sp>
          <p:nvSpPr>
            <p:cNvPr id="37" name="TextBox 36"/>
            <p:cNvSpPr txBox="1"/>
            <p:nvPr/>
          </p:nvSpPr>
          <p:spPr>
            <a:xfrm>
              <a:off x="1264678" y="2263168"/>
              <a:ext cx="2323778"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Active Directory</a:t>
              </a:r>
            </a:p>
          </p:txBody>
        </p:sp>
      </p:grpSp>
      <p:grpSp>
        <p:nvGrpSpPr>
          <p:cNvPr id="38" name="Group 37"/>
          <p:cNvGrpSpPr/>
          <p:nvPr/>
        </p:nvGrpSpPr>
        <p:grpSpPr>
          <a:xfrm>
            <a:off x="9210299" y="2811156"/>
            <a:ext cx="1619482" cy="1831671"/>
            <a:chOff x="7526501" y="2760619"/>
            <a:chExt cx="1619482" cy="1831671"/>
          </a:xfrm>
        </p:grpSpPr>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4295" y="2760619"/>
              <a:ext cx="1523894" cy="1523894"/>
            </a:xfrm>
            <a:prstGeom prst="rect">
              <a:avLst/>
            </a:prstGeom>
          </p:spPr>
        </p:pic>
        <p:sp>
          <p:nvSpPr>
            <p:cNvPr id="41" name="TextBox 40"/>
            <p:cNvSpPr txBox="1"/>
            <p:nvPr/>
          </p:nvSpPr>
          <p:spPr>
            <a:xfrm>
              <a:off x="7526501" y="4284513"/>
              <a:ext cx="161948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Key Vault</a:t>
              </a:r>
            </a:p>
          </p:txBody>
        </p:sp>
      </p:grpSp>
      <p:grpSp>
        <p:nvGrpSpPr>
          <p:cNvPr id="2053" name="Group 2052"/>
          <p:cNvGrpSpPr/>
          <p:nvPr/>
        </p:nvGrpSpPr>
        <p:grpSpPr>
          <a:xfrm>
            <a:off x="3073948" y="2256817"/>
            <a:ext cx="2626468" cy="405290"/>
            <a:chOff x="3073948" y="2256817"/>
            <a:chExt cx="2626468" cy="405290"/>
          </a:xfrm>
        </p:grpSpPr>
        <p:cxnSp>
          <p:nvCxnSpPr>
            <p:cNvPr id="27" name="Straight Arrow Connector 26"/>
            <p:cNvCxnSpPr/>
            <p:nvPr/>
          </p:nvCxnSpPr>
          <p:spPr>
            <a:xfrm flipV="1">
              <a:off x="3073948" y="2256817"/>
              <a:ext cx="2626468" cy="97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TextBox 28"/>
            <p:cNvSpPr txBox="1"/>
            <p:nvPr/>
          </p:nvSpPr>
          <p:spPr>
            <a:xfrm>
              <a:off x="3935145" y="2354330"/>
              <a:ext cx="842667"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Register</a:t>
              </a:r>
            </a:p>
          </p:txBody>
        </p:sp>
      </p:grpSp>
      <p:grpSp>
        <p:nvGrpSpPr>
          <p:cNvPr id="2054" name="Group 2053"/>
          <p:cNvGrpSpPr/>
          <p:nvPr/>
        </p:nvGrpSpPr>
        <p:grpSpPr>
          <a:xfrm>
            <a:off x="3501965" y="2969884"/>
            <a:ext cx="5457217" cy="819846"/>
            <a:chOff x="3501965" y="2969884"/>
            <a:chExt cx="5457217" cy="819846"/>
          </a:xfrm>
        </p:grpSpPr>
        <p:cxnSp>
          <p:nvCxnSpPr>
            <p:cNvPr id="32" name="Straight Arrow Connector 31"/>
            <p:cNvCxnSpPr/>
            <p:nvPr/>
          </p:nvCxnSpPr>
          <p:spPr>
            <a:xfrm>
              <a:off x="3501965" y="2969884"/>
              <a:ext cx="5457217" cy="7460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3" name="TextBox 42"/>
            <p:cNvSpPr txBox="1"/>
            <p:nvPr/>
          </p:nvSpPr>
          <p:spPr>
            <a:xfrm>
              <a:off x="5328719" y="3481953"/>
              <a:ext cx="125034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Upload Cert</a:t>
              </a:r>
            </a:p>
          </p:txBody>
        </p:sp>
      </p:grpSp>
      <p:sp>
        <p:nvSpPr>
          <p:cNvPr id="48" name="Rectangle 47"/>
          <p:cNvSpPr/>
          <p:nvPr/>
        </p:nvSpPr>
        <p:spPr>
          <a:xfrm>
            <a:off x="6855463" y="1410826"/>
            <a:ext cx="859367" cy="48590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1200" dirty="0" smtClean="0"/>
              <a:t>Service Principal</a:t>
            </a:r>
          </a:p>
        </p:txBody>
      </p:sp>
      <p:sp>
        <p:nvSpPr>
          <p:cNvPr id="53" name="Rectangle 52"/>
          <p:cNvSpPr/>
          <p:nvPr/>
        </p:nvSpPr>
        <p:spPr>
          <a:xfrm>
            <a:off x="10468219" y="2483982"/>
            <a:ext cx="859367" cy="48590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1200" dirty="0" smtClean="0"/>
              <a:t>Private Cert</a:t>
            </a:r>
          </a:p>
        </p:txBody>
      </p:sp>
      <p:sp>
        <p:nvSpPr>
          <p:cNvPr id="54" name="Rectangle 53"/>
          <p:cNvSpPr/>
          <p:nvPr/>
        </p:nvSpPr>
        <p:spPr>
          <a:xfrm>
            <a:off x="671856" y="4944776"/>
            <a:ext cx="957235" cy="48590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1200" dirty="0" smtClean="0"/>
              <a:t>ARM Template</a:t>
            </a:r>
          </a:p>
        </p:txBody>
      </p:sp>
      <p:grpSp>
        <p:nvGrpSpPr>
          <p:cNvPr id="56" name="Group 55"/>
          <p:cNvGrpSpPr/>
          <p:nvPr/>
        </p:nvGrpSpPr>
        <p:grpSpPr>
          <a:xfrm>
            <a:off x="4668175" y="4471734"/>
            <a:ext cx="1612493" cy="1319635"/>
            <a:chOff x="3421923" y="4023746"/>
            <a:chExt cx="1612493" cy="1319635"/>
          </a:xfrm>
        </p:grpSpPr>
        <p:pic>
          <p:nvPicPr>
            <p:cNvPr id="52" name="Picture 5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8025" y="4023746"/>
              <a:ext cx="780290" cy="780290"/>
            </a:xfrm>
            <a:prstGeom prst="rect">
              <a:avLst/>
            </a:prstGeom>
          </p:spPr>
        </p:pic>
        <p:sp>
          <p:nvSpPr>
            <p:cNvPr id="55" name="TextBox 54"/>
            <p:cNvSpPr txBox="1"/>
            <p:nvPr/>
          </p:nvSpPr>
          <p:spPr>
            <a:xfrm>
              <a:off x="3421923" y="4727828"/>
              <a:ext cx="1612493" cy="615553"/>
            </a:xfrm>
            <a:prstGeom prst="rect">
              <a:avLst/>
            </a:prstGeom>
            <a:noFill/>
            <a:ln w="3175">
              <a:noFill/>
            </a:ln>
          </p:spPr>
          <p:txBody>
            <a:bodyPr wrap="none" lIns="0" tIns="0" rIns="0" bIns="0" rtlCol="0">
              <a:spAutoFit/>
            </a:bodyPr>
            <a:lstStyle/>
            <a:p>
              <a:pPr algn="ctr">
                <a:buClr>
                  <a:schemeClr val="accent1"/>
                </a:buClr>
                <a:buSzPct val="85000"/>
              </a:pPr>
              <a:r>
                <a:rPr lang="en-US" sz="2000" dirty="0" smtClean="0"/>
                <a:t>Azure Resource</a:t>
              </a:r>
            </a:p>
            <a:p>
              <a:pPr algn="ctr">
                <a:buClr>
                  <a:schemeClr val="accent1"/>
                </a:buClr>
                <a:buSzPct val="85000"/>
              </a:pPr>
              <a:r>
                <a:rPr lang="en-US" sz="2000" dirty="0" smtClean="0"/>
                <a:t>Manager</a:t>
              </a:r>
            </a:p>
          </p:txBody>
        </p:sp>
      </p:grpSp>
      <p:grpSp>
        <p:nvGrpSpPr>
          <p:cNvPr id="2056" name="Group 2055"/>
          <p:cNvGrpSpPr/>
          <p:nvPr/>
        </p:nvGrpSpPr>
        <p:grpSpPr>
          <a:xfrm>
            <a:off x="2900368" y="5070720"/>
            <a:ext cx="1703379" cy="340352"/>
            <a:chOff x="2900368" y="5070720"/>
            <a:chExt cx="1703379" cy="340352"/>
          </a:xfrm>
        </p:grpSpPr>
        <p:cxnSp>
          <p:nvCxnSpPr>
            <p:cNvPr id="58" name="Straight Arrow Connector 57"/>
            <p:cNvCxnSpPr/>
            <p:nvPr/>
          </p:nvCxnSpPr>
          <p:spPr>
            <a:xfrm flipV="1">
              <a:off x="2900368" y="5070720"/>
              <a:ext cx="1703379" cy="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0" name="TextBox 59"/>
            <p:cNvSpPr txBox="1"/>
            <p:nvPr/>
          </p:nvSpPr>
          <p:spPr>
            <a:xfrm>
              <a:off x="3316470" y="5103295"/>
              <a:ext cx="728020"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Deploy</a:t>
              </a:r>
            </a:p>
          </p:txBody>
        </p:sp>
      </p:grpSp>
      <p:cxnSp>
        <p:nvCxnSpPr>
          <p:cNvPr id="2048" name="Straight Arrow Connector 2047"/>
          <p:cNvCxnSpPr/>
          <p:nvPr/>
        </p:nvCxnSpPr>
        <p:spPr>
          <a:xfrm flipV="1">
            <a:off x="5700416" y="4095345"/>
            <a:ext cx="3258766" cy="279801"/>
          </a:xfrm>
          <a:prstGeom prst="straightConnector1">
            <a:avLst/>
          </a:prstGeom>
          <a:ln>
            <a:headEnd type="none"/>
            <a:tailEnd type="triangle"/>
          </a:ln>
        </p:spPr>
        <p:style>
          <a:lnRef idx="3">
            <a:schemeClr val="accent1"/>
          </a:lnRef>
          <a:fillRef idx="0">
            <a:schemeClr val="accent1"/>
          </a:fillRef>
          <a:effectRef idx="2">
            <a:schemeClr val="accent1"/>
          </a:effectRef>
          <a:fontRef idx="minor">
            <a:schemeClr val="tx1"/>
          </a:fontRef>
        </p:style>
      </p:cxnSp>
      <p:grpSp>
        <p:nvGrpSpPr>
          <p:cNvPr id="2058" name="Group 2057"/>
          <p:cNvGrpSpPr/>
          <p:nvPr/>
        </p:nvGrpSpPr>
        <p:grpSpPr>
          <a:xfrm>
            <a:off x="6345097" y="4432388"/>
            <a:ext cx="2097035" cy="1481017"/>
            <a:chOff x="6731341" y="4441817"/>
            <a:chExt cx="2097035" cy="1481017"/>
          </a:xfrm>
        </p:grpSpPr>
        <p:grpSp>
          <p:nvGrpSpPr>
            <p:cNvPr id="17" name="Group 16"/>
            <p:cNvGrpSpPr/>
            <p:nvPr/>
          </p:nvGrpSpPr>
          <p:grpSpPr>
            <a:xfrm>
              <a:off x="6731341" y="4441817"/>
              <a:ext cx="1173240" cy="1481017"/>
              <a:chOff x="5789996" y="4484100"/>
              <a:chExt cx="1173240" cy="1481017"/>
            </a:xfrm>
          </p:grpSpPr>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9996" y="4484100"/>
                <a:ext cx="1173240" cy="1173240"/>
              </a:xfrm>
              <a:prstGeom prst="rect">
                <a:avLst/>
              </a:prstGeom>
            </p:spPr>
          </p:pic>
          <p:sp>
            <p:nvSpPr>
              <p:cNvPr id="16" name="TextBox 15"/>
              <p:cNvSpPr txBox="1"/>
              <p:nvPr/>
            </p:nvSpPr>
            <p:spPr>
              <a:xfrm>
                <a:off x="5854424" y="5657340"/>
                <a:ext cx="102124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VM</a:t>
                </a:r>
              </a:p>
            </p:txBody>
          </p:sp>
        </p:grpSp>
        <p:sp>
          <p:nvSpPr>
            <p:cNvPr id="66" name="Rectangle 65"/>
            <p:cNvSpPr/>
            <p:nvPr/>
          </p:nvSpPr>
          <p:spPr>
            <a:xfrm>
              <a:off x="7969009" y="5140060"/>
              <a:ext cx="859367" cy="48590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1200" dirty="0" smtClean="0"/>
                <a:t>Private Cert</a:t>
              </a:r>
            </a:p>
          </p:txBody>
        </p:sp>
      </p:grpSp>
      <p:grpSp>
        <p:nvGrpSpPr>
          <p:cNvPr id="2055" name="Group 2054"/>
          <p:cNvGrpSpPr/>
          <p:nvPr/>
        </p:nvGrpSpPr>
        <p:grpSpPr>
          <a:xfrm>
            <a:off x="1273977" y="3146660"/>
            <a:ext cx="977368" cy="1295157"/>
            <a:chOff x="1273977" y="3146660"/>
            <a:chExt cx="977368" cy="1295157"/>
          </a:xfrm>
        </p:grpSpPr>
        <p:cxnSp>
          <p:nvCxnSpPr>
            <p:cNvPr id="2051" name="Straight Arrow Connector 2050"/>
            <p:cNvCxnSpPr/>
            <p:nvPr/>
          </p:nvCxnSpPr>
          <p:spPr>
            <a:xfrm>
              <a:off x="2251345" y="3146660"/>
              <a:ext cx="0" cy="12951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0" name="Rectangle 69"/>
            <p:cNvSpPr/>
            <p:nvPr/>
          </p:nvSpPr>
          <p:spPr>
            <a:xfrm>
              <a:off x="1273977" y="3420164"/>
              <a:ext cx="859367" cy="48590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1200" dirty="0" smtClean="0"/>
                <a:t>Secret Identifier</a:t>
              </a:r>
            </a:p>
          </p:txBody>
        </p:sp>
      </p:grpSp>
      <p:cxnSp>
        <p:nvCxnSpPr>
          <p:cNvPr id="2061" name="Straight Arrow Connector 2060"/>
          <p:cNvCxnSpPr/>
          <p:nvPr/>
        </p:nvCxnSpPr>
        <p:spPr>
          <a:xfrm flipH="1" flipV="1">
            <a:off x="6663447" y="3096143"/>
            <a:ext cx="130047" cy="11391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63" name="Straight Arrow Connector 2062"/>
          <p:cNvCxnSpPr/>
          <p:nvPr/>
        </p:nvCxnSpPr>
        <p:spPr>
          <a:xfrm flipV="1">
            <a:off x="7769454" y="4307323"/>
            <a:ext cx="1256809" cy="5545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2072" name="Group 2071"/>
          <p:cNvGrpSpPr/>
          <p:nvPr/>
        </p:nvGrpSpPr>
        <p:grpSpPr>
          <a:xfrm>
            <a:off x="7845136" y="1974273"/>
            <a:ext cx="1524231" cy="995611"/>
            <a:chOff x="7845136" y="1974273"/>
            <a:chExt cx="1524231" cy="995611"/>
          </a:xfrm>
        </p:grpSpPr>
        <p:cxnSp>
          <p:nvCxnSpPr>
            <p:cNvPr id="2067" name="Straight Arrow Connector 2066"/>
            <p:cNvCxnSpPr/>
            <p:nvPr/>
          </p:nvCxnSpPr>
          <p:spPr>
            <a:xfrm>
              <a:off x="7845136" y="1974273"/>
              <a:ext cx="1365163" cy="9956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71" name="TextBox 2070"/>
            <p:cNvSpPr txBox="1"/>
            <p:nvPr/>
          </p:nvSpPr>
          <p:spPr>
            <a:xfrm>
              <a:off x="8520545" y="2067791"/>
              <a:ext cx="84882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Granted</a:t>
              </a:r>
            </a:p>
          </p:txBody>
        </p:sp>
      </p:grpSp>
    </p:spTree>
    <p:extLst>
      <p:ext uri="{BB962C8B-B14F-4D97-AF65-F5344CB8AC3E}">
        <p14:creationId xmlns:p14="http://schemas.microsoft.com/office/powerpoint/2010/main" val="12032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wipe(left)">
                                      <p:cBhvr>
                                        <p:cTn id="7" dur="500"/>
                                        <p:tgtEl>
                                          <p:spTgt spid="205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54"/>
                                        </p:tgtEl>
                                        <p:attrNameLst>
                                          <p:attrName>style.visibility</p:attrName>
                                        </p:attrNameLst>
                                      </p:cBhvr>
                                      <p:to>
                                        <p:strVal val="visible"/>
                                      </p:to>
                                    </p:set>
                                    <p:animEffect transition="in" filter="wipe(left)">
                                      <p:cBhvr>
                                        <p:cTn id="16" dur="500"/>
                                        <p:tgtEl>
                                          <p:spTgt spid="205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072"/>
                                        </p:tgtEl>
                                        <p:attrNameLst>
                                          <p:attrName>style.visibility</p:attrName>
                                        </p:attrNameLst>
                                      </p:cBhvr>
                                      <p:to>
                                        <p:strVal val="visible"/>
                                      </p:to>
                                    </p:set>
                                    <p:animEffect transition="in" filter="wipe(up)">
                                      <p:cBhvr>
                                        <p:cTn id="25" dur="500"/>
                                        <p:tgtEl>
                                          <p:spTgt spid="207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055"/>
                                        </p:tgtEl>
                                        <p:attrNameLst>
                                          <p:attrName>style.visibility</p:attrName>
                                        </p:attrNameLst>
                                      </p:cBhvr>
                                      <p:to>
                                        <p:strVal val="visible"/>
                                      </p:to>
                                    </p:set>
                                    <p:animEffect transition="in" filter="wipe(up)">
                                      <p:cBhvr>
                                        <p:cTn id="30" dur="500"/>
                                        <p:tgtEl>
                                          <p:spTgt spid="205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056"/>
                                        </p:tgtEl>
                                        <p:attrNameLst>
                                          <p:attrName>style.visibility</p:attrName>
                                        </p:attrNameLst>
                                      </p:cBhvr>
                                      <p:to>
                                        <p:strVal val="visible"/>
                                      </p:to>
                                    </p:set>
                                    <p:animEffect transition="in" filter="wipe(left)">
                                      <p:cBhvr>
                                        <p:cTn id="35" dur="500"/>
                                        <p:tgtEl>
                                          <p:spTgt spid="205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wipe(left)">
                                      <p:cBhvr>
                                        <p:cTn id="38" dur="500"/>
                                        <p:tgtEl>
                                          <p:spTgt spid="5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048"/>
                                        </p:tgtEl>
                                        <p:attrNameLst>
                                          <p:attrName>style.visibility</p:attrName>
                                        </p:attrNameLst>
                                      </p:cBhvr>
                                      <p:to>
                                        <p:strVal val="visible"/>
                                      </p:to>
                                    </p:set>
                                    <p:animEffect transition="in" filter="wipe(left)">
                                      <p:cBhvr>
                                        <p:cTn id="43" dur="500"/>
                                        <p:tgtEl>
                                          <p:spTgt spid="204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058"/>
                                        </p:tgtEl>
                                        <p:attrNameLst>
                                          <p:attrName>style.visibility</p:attrName>
                                        </p:attrNameLst>
                                      </p:cBhvr>
                                      <p:to>
                                        <p:strVal val="visible"/>
                                      </p:to>
                                    </p:set>
                                    <p:animEffect transition="in" filter="fade">
                                      <p:cBhvr>
                                        <p:cTn id="48" dur="500"/>
                                        <p:tgtEl>
                                          <p:spTgt spid="205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56"/>
                                        </p:tgtEl>
                                      </p:cBhvr>
                                    </p:animEffect>
                                    <p:set>
                                      <p:cBhvr>
                                        <p:cTn id="53" dur="1" fill="hold">
                                          <p:stCondLst>
                                            <p:cond delay="499"/>
                                          </p:stCondLst>
                                        </p:cTn>
                                        <p:tgtEl>
                                          <p:spTgt spid="56"/>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2048"/>
                                        </p:tgtEl>
                                      </p:cBhvr>
                                    </p:animEffect>
                                    <p:set>
                                      <p:cBhvr>
                                        <p:cTn id="56" dur="1" fill="hold">
                                          <p:stCondLst>
                                            <p:cond delay="499"/>
                                          </p:stCondLst>
                                        </p:cTn>
                                        <p:tgtEl>
                                          <p:spTgt spid="2048"/>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2056"/>
                                        </p:tgtEl>
                                      </p:cBhvr>
                                    </p:animEffect>
                                    <p:set>
                                      <p:cBhvr>
                                        <p:cTn id="59" dur="1" fill="hold">
                                          <p:stCondLst>
                                            <p:cond delay="499"/>
                                          </p:stCondLst>
                                        </p:cTn>
                                        <p:tgtEl>
                                          <p:spTgt spid="2056"/>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055"/>
                                        </p:tgtEl>
                                      </p:cBhvr>
                                    </p:animEffect>
                                    <p:set>
                                      <p:cBhvr>
                                        <p:cTn id="62" dur="1" fill="hold">
                                          <p:stCondLst>
                                            <p:cond delay="499"/>
                                          </p:stCondLst>
                                        </p:cTn>
                                        <p:tgtEl>
                                          <p:spTgt spid="2055"/>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053"/>
                                        </p:tgtEl>
                                      </p:cBhvr>
                                    </p:animEffect>
                                    <p:set>
                                      <p:cBhvr>
                                        <p:cTn id="65" dur="1" fill="hold">
                                          <p:stCondLst>
                                            <p:cond delay="499"/>
                                          </p:stCondLst>
                                        </p:cTn>
                                        <p:tgtEl>
                                          <p:spTgt spid="2053"/>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054"/>
                                        </p:tgtEl>
                                      </p:cBhvr>
                                    </p:animEffect>
                                    <p:set>
                                      <p:cBhvr>
                                        <p:cTn id="68" dur="1" fill="hold">
                                          <p:stCondLst>
                                            <p:cond delay="499"/>
                                          </p:stCondLst>
                                        </p:cTn>
                                        <p:tgtEl>
                                          <p:spTgt spid="2054"/>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2072"/>
                                        </p:tgtEl>
                                      </p:cBhvr>
                                    </p:animEffect>
                                    <p:set>
                                      <p:cBhvr>
                                        <p:cTn id="71" dur="1" fill="hold">
                                          <p:stCondLst>
                                            <p:cond delay="499"/>
                                          </p:stCondLst>
                                        </p:cTn>
                                        <p:tgtEl>
                                          <p:spTgt spid="207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061"/>
                                        </p:tgtEl>
                                        <p:attrNameLst>
                                          <p:attrName>style.visibility</p:attrName>
                                        </p:attrNameLst>
                                      </p:cBhvr>
                                      <p:to>
                                        <p:strVal val="visible"/>
                                      </p:to>
                                    </p:set>
                                    <p:animEffect transition="in" filter="fade">
                                      <p:cBhvr>
                                        <p:cTn id="76" dur="500"/>
                                        <p:tgtEl>
                                          <p:spTgt spid="2061"/>
                                        </p:tgtEl>
                                      </p:cBhvr>
                                    </p:animEffect>
                                  </p:childTnLst>
                                </p:cTn>
                              </p:par>
                              <p:par>
                                <p:cTn id="77" presetID="10" presetClass="entr" presetSubtype="0" fill="hold" nodeType="withEffect">
                                  <p:stCondLst>
                                    <p:cond delay="0"/>
                                  </p:stCondLst>
                                  <p:childTnLst>
                                    <p:set>
                                      <p:cBhvr>
                                        <p:cTn id="78" dur="1" fill="hold">
                                          <p:stCondLst>
                                            <p:cond delay="0"/>
                                          </p:stCondLst>
                                        </p:cTn>
                                        <p:tgtEl>
                                          <p:spTgt spid="2063"/>
                                        </p:tgtEl>
                                        <p:attrNameLst>
                                          <p:attrName>style.visibility</p:attrName>
                                        </p:attrNameLst>
                                      </p:cBhvr>
                                      <p:to>
                                        <p:strVal val="visible"/>
                                      </p:to>
                                    </p:set>
                                    <p:animEffect transition="in" filter="fade">
                                      <p:cBhvr>
                                        <p:cTn id="79"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3" grpId="0" animBg="1"/>
      <p:bldP spid="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3/21/2018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a:t>
            </a:r>
            <a:r>
              <a:rPr lang="en-US" dirty="0" smtClean="0"/>
              <a:t>Preview) </a:t>
            </a:r>
            <a:r>
              <a:rPr lang="en-US" noProof="0" dirty="0" smtClean="0"/>
              <a:t>Managed Service Identity</a:t>
            </a:r>
            <a:endParaRPr lang="en-US" noProof="0" dirty="0"/>
          </a:p>
        </p:txBody>
      </p:sp>
      <p:sp>
        <p:nvSpPr>
          <p:cNvPr id="6" name="Rectangle 5"/>
          <p:cNvSpPr/>
          <p:nvPr/>
        </p:nvSpPr>
        <p:spPr>
          <a:xfrm>
            <a:off x="1812400" y="2827529"/>
            <a:ext cx="1408320" cy="2035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Azure Resource Manager</a:t>
            </a:r>
          </a:p>
        </p:txBody>
      </p:sp>
      <p:sp>
        <p:nvSpPr>
          <p:cNvPr id="7" name="Isosceles Triangle 6"/>
          <p:cNvSpPr/>
          <p:nvPr/>
        </p:nvSpPr>
        <p:spPr>
          <a:xfrm>
            <a:off x="4673600" y="1138016"/>
            <a:ext cx="2851150" cy="2168767"/>
          </a:xfrm>
          <a:prstGeom prst="triangl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8" name="Rectangle 7"/>
          <p:cNvSpPr/>
          <p:nvPr/>
        </p:nvSpPr>
        <p:spPr>
          <a:xfrm>
            <a:off x="4541520" y="3628926"/>
            <a:ext cx="3119120" cy="2751554"/>
          </a:xfrm>
          <a:prstGeom prst="rect">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9" name="Rectangle 8"/>
          <p:cNvSpPr/>
          <p:nvPr/>
        </p:nvSpPr>
        <p:spPr>
          <a:xfrm>
            <a:off x="8974446" y="3101969"/>
            <a:ext cx="2407920" cy="12597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Service that Supports Azure AD Authentication</a:t>
            </a:r>
          </a:p>
        </p:txBody>
      </p:sp>
      <p:sp>
        <p:nvSpPr>
          <p:cNvPr id="10" name="Oval 9"/>
          <p:cNvSpPr/>
          <p:nvPr/>
        </p:nvSpPr>
        <p:spPr>
          <a:xfrm>
            <a:off x="5633737" y="1549185"/>
            <a:ext cx="927690" cy="8813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800" dirty="0" smtClean="0"/>
          </a:p>
        </p:txBody>
      </p:sp>
      <p:sp>
        <p:nvSpPr>
          <p:cNvPr id="11" name="TextBox 10"/>
          <p:cNvSpPr txBox="1"/>
          <p:nvPr/>
        </p:nvSpPr>
        <p:spPr>
          <a:xfrm>
            <a:off x="5234045" y="2933263"/>
            <a:ext cx="1727076"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AD Tenant</a:t>
            </a:r>
          </a:p>
        </p:txBody>
      </p:sp>
      <p:sp>
        <p:nvSpPr>
          <p:cNvPr id="12" name="TextBox 11"/>
          <p:cNvSpPr txBox="1"/>
          <p:nvPr/>
        </p:nvSpPr>
        <p:spPr>
          <a:xfrm>
            <a:off x="5586962" y="3691153"/>
            <a:ext cx="102124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VM</a:t>
            </a:r>
          </a:p>
        </p:txBody>
      </p:sp>
      <p:sp>
        <p:nvSpPr>
          <p:cNvPr id="13" name="Rectangle 12"/>
          <p:cNvSpPr/>
          <p:nvPr/>
        </p:nvSpPr>
        <p:spPr>
          <a:xfrm>
            <a:off x="4874886" y="4036641"/>
            <a:ext cx="2445394" cy="893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Your App</a:t>
            </a:r>
          </a:p>
        </p:txBody>
      </p:sp>
      <p:sp>
        <p:nvSpPr>
          <p:cNvPr id="14" name="Rectangle 13"/>
          <p:cNvSpPr/>
          <p:nvPr/>
        </p:nvSpPr>
        <p:spPr>
          <a:xfrm>
            <a:off x="4874886" y="5866081"/>
            <a:ext cx="2445394" cy="3555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MSI VM Extension</a:t>
            </a:r>
          </a:p>
        </p:txBody>
      </p:sp>
      <p:cxnSp>
        <p:nvCxnSpPr>
          <p:cNvPr id="16" name="Straight Arrow Connector 15"/>
          <p:cNvCxnSpPr>
            <a:endCxn id="6" idx="1"/>
          </p:cNvCxnSpPr>
          <p:nvPr/>
        </p:nvCxnSpPr>
        <p:spPr>
          <a:xfrm>
            <a:off x="630001" y="3845041"/>
            <a:ext cx="1182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81790" y="1759978"/>
            <a:ext cx="631584" cy="430887"/>
          </a:xfrm>
          <a:prstGeom prst="rect">
            <a:avLst/>
          </a:prstGeom>
          <a:noFill/>
          <a:ln w="3175">
            <a:noFill/>
          </a:ln>
        </p:spPr>
        <p:txBody>
          <a:bodyPr wrap="none" lIns="0" tIns="0" rIns="0" bIns="0" rtlCol="0">
            <a:spAutoFit/>
          </a:bodyPr>
          <a:lstStyle/>
          <a:p>
            <a:pPr algn="ctr">
              <a:buClr>
                <a:schemeClr val="accent1"/>
              </a:buClr>
              <a:buSzPct val="85000"/>
            </a:pPr>
            <a:r>
              <a:rPr lang="en-US" sz="1400" dirty="0" smtClean="0">
                <a:solidFill>
                  <a:schemeClr val="bg1"/>
                </a:solidFill>
              </a:rPr>
              <a:t>Service</a:t>
            </a:r>
          </a:p>
          <a:p>
            <a:pPr algn="ctr">
              <a:buClr>
                <a:schemeClr val="accent1"/>
              </a:buClr>
              <a:buSzPct val="85000"/>
            </a:pPr>
            <a:r>
              <a:rPr lang="en-US" sz="1400" dirty="0" smtClean="0">
                <a:solidFill>
                  <a:schemeClr val="bg1"/>
                </a:solidFill>
              </a:rPr>
              <a:t>Principal</a:t>
            </a:r>
          </a:p>
        </p:txBody>
      </p:sp>
      <p:cxnSp>
        <p:nvCxnSpPr>
          <p:cNvPr id="19" name="Elbow Connector 18"/>
          <p:cNvCxnSpPr>
            <a:stCxn id="6" idx="0"/>
            <a:endCxn id="10" idx="2"/>
          </p:cNvCxnSpPr>
          <p:nvPr/>
        </p:nvCxnSpPr>
        <p:spPr>
          <a:xfrm rot="5400000" flipH="1" flipV="1">
            <a:off x="3656322" y="850115"/>
            <a:ext cx="837652" cy="31171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6" idx="2"/>
            <a:endCxn id="14" idx="2"/>
          </p:cNvCxnSpPr>
          <p:nvPr/>
        </p:nvCxnSpPr>
        <p:spPr>
          <a:xfrm rot="16200000" flipH="1">
            <a:off x="3627556" y="3751556"/>
            <a:ext cx="1359031" cy="3581023"/>
          </a:xfrm>
          <a:prstGeom prst="bentConnector3">
            <a:avLst>
              <a:gd name="adj1" fmla="val 1168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9" idx="0"/>
          </p:cNvCxnSpPr>
          <p:nvPr/>
        </p:nvCxnSpPr>
        <p:spPr>
          <a:xfrm>
            <a:off x="10178406" y="1320800"/>
            <a:ext cx="0" cy="1781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982674" y="5520126"/>
            <a:ext cx="229815" cy="2364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cxnSp>
        <p:nvCxnSpPr>
          <p:cNvPr id="27" name="Straight Arrow Connector 26"/>
          <p:cNvCxnSpPr>
            <a:stCxn id="13" idx="2"/>
            <a:endCxn id="25" idx="0"/>
          </p:cNvCxnSpPr>
          <p:nvPr/>
        </p:nvCxnSpPr>
        <p:spPr>
          <a:xfrm flipH="1">
            <a:off x="6097582" y="4930624"/>
            <a:ext cx="1" cy="58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56040" y="5510313"/>
            <a:ext cx="3103285" cy="246221"/>
          </a:xfrm>
          <a:prstGeom prst="rect">
            <a:avLst/>
          </a:prstGeom>
          <a:noFill/>
          <a:ln w="3175">
            <a:noFill/>
          </a:ln>
        </p:spPr>
        <p:txBody>
          <a:bodyPr wrap="none" lIns="0" tIns="0" rIns="0" bIns="0" rtlCol="0">
            <a:spAutoFit/>
          </a:bodyPr>
          <a:lstStyle/>
          <a:p>
            <a:pPr>
              <a:buClr>
                <a:schemeClr val="accent1"/>
              </a:buClr>
              <a:buSzPct val="85000"/>
            </a:pPr>
            <a:r>
              <a:rPr lang="en-US" sz="1600" dirty="0" smtClean="0"/>
              <a:t>http://localhost:50342/oauth2/token</a:t>
            </a:r>
          </a:p>
        </p:txBody>
      </p:sp>
      <p:cxnSp>
        <p:nvCxnSpPr>
          <p:cNvPr id="34" name="Elbow Connector 33"/>
          <p:cNvCxnSpPr>
            <a:stCxn id="14" idx="1"/>
            <a:endCxn id="7" idx="1"/>
          </p:cNvCxnSpPr>
          <p:nvPr/>
        </p:nvCxnSpPr>
        <p:spPr>
          <a:xfrm rot="10800000" flipH="1">
            <a:off x="4874886" y="2222401"/>
            <a:ext cx="511502" cy="3821433"/>
          </a:xfrm>
          <a:prstGeom prst="bentConnector3">
            <a:avLst>
              <a:gd name="adj1" fmla="val -2372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4"/>
            <a:endCxn id="14" idx="0"/>
          </p:cNvCxnSpPr>
          <p:nvPr/>
        </p:nvCxnSpPr>
        <p:spPr>
          <a:xfrm>
            <a:off x="6097582" y="5756534"/>
            <a:ext cx="1" cy="109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3"/>
            <a:endCxn id="9" idx="1"/>
          </p:cNvCxnSpPr>
          <p:nvPr/>
        </p:nvCxnSpPr>
        <p:spPr>
          <a:xfrm flipV="1">
            <a:off x="7320280" y="3731841"/>
            <a:ext cx="1654166" cy="7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2738945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7158" y="3423668"/>
            <a:ext cx="10919504" cy="773295"/>
          </a:xfrm>
        </p:spPr>
        <p:txBody>
          <a:bodyPr/>
          <a:lstStyle/>
          <a:p>
            <a:r>
              <a:rPr lang="en-US" noProof="0" dirty="0" smtClean="0"/>
              <a:t>Thank you for your attention!</a:t>
            </a:r>
            <a:endParaRPr lang="en-US" noProof="0" dirty="0"/>
          </a:p>
        </p:txBody>
      </p:sp>
      <p:sp>
        <p:nvSpPr>
          <p:cNvPr id="3" name="Datumsplatzhalter 2"/>
          <p:cNvSpPr>
            <a:spLocks noGrp="1"/>
          </p:cNvSpPr>
          <p:nvPr>
            <p:ph type="dt" sz="half" idx="10"/>
          </p:nvPr>
        </p:nvSpPr>
        <p:spPr/>
        <p:txBody>
          <a:bodyPr/>
          <a:lstStyle/>
          <a:p>
            <a:fld id="{857FC863-F681-433C-ADBD-D56EB4510D24}" type="datetime1">
              <a:rPr lang="en-US" smtClean="0"/>
              <a:t>3/21/2018</a:t>
            </a:fld>
            <a:endParaRPr lang="en-US" dirty="0"/>
          </a:p>
        </p:txBody>
      </p:sp>
      <p:sp>
        <p:nvSpPr>
          <p:cNvPr id="6" name="Textplatzhalter 5"/>
          <p:cNvSpPr txBox="1">
            <a:spLocks/>
          </p:cNvSpPr>
          <p:nvPr/>
        </p:nvSpPr>
        <p:spPr>
          <a:xfrm>
            <a:off x="634999" y="5945188"/>
            <a:ext cx="10918825" cy="184666"/>
          </a:xfrm>
          <a:prstGeom prst="rect">
            <a:avLst/>
          </a:prstGeom>
        </p:spPr>
        <p:txBody>
          <a:bodyPr/>
          <a:lstStyle>
            <a:lvl1pPr marL="0" indent="0" algn="l" defTabSz="806501" rtl="0" eaLnBrk="1" latinLnBrk="0" hangingPunct="1">
              <a:spcBef>
                <a:spcPct val="20000"/>
              </a:spcBef>
              <a:buClr>
                <a:schemeClr val="accent1"/>
              </a:buClr>
              <a:buSzPct val="85000"/>
              <a:buFont typeface="Wingdings 3" panose="05040102010807070707" pitchFamily="18" charset="2"/>
              <a:buNone/>
              <a:tabLst/>
              <a:defRPr lang="de-DE" sz="2000" kern="1200" cap="none" baseline="0" dirty="0" smtClean="0">
                <a:solidFill>
                  <a:schemeClr val="tx1"/>
                </a:solidFill>
                <a:latin typeface="+mn-lt"/>
                <a:ea typeface="+mn-ea"/>
                <a:cs typeface="+mn-cs"/>
              </a:defRPr>
            </a:lvl1pPr>
            <a:lvl2pPr marL="0" indent="0" algn="l" defTabSz="806501" rtl="0" eaLnBrk="1" latinLnBrk="0" hangingPunct="1">
              <a:spcBef>
                <a:spcPct val="20000"/>
              </a:spcBef>
              <a:buClr>
                <a:schemeClr val="accent1"/>
              </a:buClr>
              <a:buSzPct val="85000"/>
              <a:buFont typeface="Symbol" panose="05050102010706020507" pitchFamily="18" charset="2"/>
              <a:buNone/>
              <a:defRPr lang="de-DE" sz="2000" b="0" kern="1200" cap="all" baseline="0" dirty="0" smtClean="0">
                <a:solidFill>
                  <a:schemeClr val="accent1"/>
                </a:solidFill>
                <a:latin typeface="+mn-lt"/>
                <a:ea typeface="+mn-ea"/>
                <a:cs typeface="+mn-cs"/>
              </a:defRPr>
            </a:lvl2pPr>
            <a:lvl3pPr marL="355600" indent="-355600" algn="l" defTabSz="806501" rtl="0" eaLnBrk="1" latinLnBrk="0" hangingPunct="1">
              <a:spcBef>
                <a:spcPct val="20000"/>
              </a:spcBef>
              <a:buClr>
                <a:schemeClr val="accent1"/>
              </a:buClr>
              <a:buSzPct val="85000"/>
              <a:buFont typeface="Wingdings 3" panose="05040102010807070707" pitchFamily="18" charset="2"/>
              <a:buChar char="Ò"/>
              <a:defRPr lang="de-DE" sz="2000" kern="1200" dirty="0" smtClean="0">
                <a:solidFill>
                  <a:schemeClr val="tx1"/>
                </a:solidFill>
                <a:latin typeface="+mn-lt"/>
                <a:ea typeface="+mn-ea"/>
                <a:cs typeface="+mn-cs"/>
              </a:defRPr>
            </a:lvl3pPr>
            <a:lvl4pPr marL="538163" indent="-182563" algn="l" defTabSz="806501" rtl="0" eaLnBrk="1" latinLnBrk="0" hangingPunct="1">
              <a:spcBef>
                <a:spcPct val="20000"/>
              </a:spcBef>
              <a:buClr>
                <a:schemeClr val="accent1"/>
              </a:buClr>
              <a:buSzPct val="85000"/>
              <a:buFont typeface="Symbol" panose="05050102010706020507" pitchFamily="18" charset="2"/>
              <a:buChar char="-"/>
              <a:defRPr sz="1800" kern="1200">
                <a:solidFill>
                  <a:schemeClr val="tx1"/>
                </a:solidFill>
                <a:latin typeface="+mn-lt"/>
                <a:ea typeface="+mn-ea"/>
                <a:cs typeface="+mn-cs"/>
              </a:defRPr>
            </a:lvl4pPr>
            <a:lvl5pPr marL="720725" indent="-182563" algn="l" defTabSz="806501" rtl="0" eaLnBrk="1" latinLnBrk="0" hangingPunct="1">
              <a:spcBef>
                <a:spcPct val="20000"/>
              </a:spcBef>
              <a:buClr>
                <a:schemeClr val="accent1"/>
              </a:buClr>
              <a:buSzPct val="85000"/>
              <a:buFont typeface="Symbol" panose="05050102010706020507" pitchFamily="18" charset="2"/>
              <a:buChar char="-"/>
              <a:defRPr sz="1600" kern="1200" cap="none" baseline="0">
                <a:solidFill>
                  <a:schemeClr val="tx1"/>
                </a:solidFill>
                <a:latin typeface="+mn-lt"/>
                <a:ea typeface="+mn-ea"/>
                <a:cs typeface="+mn-cs"/>
              </a:defRPr>
            </a:lvl5pPr>
            <a:lvl6pPr marL="896938" indent="-177800" algn="l" defTabSz="806501" rtl="0" eaLnBrk="1" latinLnBrk="0" hangingPunct="1">
              <a:spcBef>
                <a:spcPct val="20000"/>
              </a:spcBef>
              <a:buClr>
                <a:schemeClr val="accent1"/>
              </a:buClr>
              <a:buSzPct val="85000"/>
              <a:buFont typeface="Symbol" panose="05050102010706020507" pitchFamily="18" charset="2"/>
              <a:buChar char="-"/>
              <a:defRPr sz="1600" kern="1200">
                <a:solidFill>
                  <a:schemeClr val="tx1"/>
                </a:solidFill>
                <a:latin typeface="+mn-lt"/>
                <a:ea typeface="+mn-ea"/>
                <a:cs typeface="+mn-cs"/>
              </a:defRPr>
            </a:lvl6pPr>
            <a:lvl7pPr marL="1074738" indent="-177800" algn="l" defTabSz="806501" rtl="0" eaLnBrk="1" latinLnBrk="0" hangingPunct="1">
              <a:spcBef>
                <a:spcPct val="20000"/>
              </a:spcBef>
              <a:buClr>
                <a:schemeClr val="accent1"/>
              </a:buClr>
              <a:buSzPct val="85000"/>
              <a:buFont typeface="Symbol" panose="05050102010706020507" pitchFamily="18" charset="2"/>
              <a:buChar char="-"/>
              <a:defRPr sz="1600" kern="1200">
                <a:solidFill>
                  <a:schemeClr val="tx1"/>
                </a:solidFill>
                <a:latin typeface="+mn-lt"/>
                <a:ea typeface="+mn-ea"/>
                <a:cs typeface="+mn-cs"/>
              </a:defRPr>
            </a:lvl7pPr>
            <a:lvl8pPr marL="3024378" indent="-201625" algn="l" defTabSz="806501"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27628" indent="-201625" algn="l" defTabSz="806501"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smtClean="0">
                <a:solidFill>
                  <a:srgbClr val="0070C0"/>
                </a:solidFill>
              </a:rPr>
              <a:t>Contact: Hendry Anwar | Arvato Systems | </a:t>
            </a:r>
            <a:r>
              <a:rPr lang="en-US" sz="1200" u="sng" dirty="0">
                <a:solidFill>
                  <a:srgbClr val="0070C0"/>
                </a:solidFill>
              </a:rPr>
              <a:t>h</a:t>
            </a:r>
            <a:r>
              <a:rPr lang="en-US" sz="1200" dirty="0" smtClean="0">
                <a:solidFill>
                  <a:srgbClr val="0070C0"/>
                </a:solidFill>
                <a:hlinkClick r:id="rId3"/>
              </a:rPr>
              <a:t>endry.anwar@bertelsmann.de</a:t>
            </a:r>
            <a:endParaRPr lang="en-US" sz="1200" dirty="0" smtClean="0">
              <a:solidFill>
                <a:srgbClr val="0070C0"/>
              </a:solidFill>
            </a:endParaRPr>
          </a:p>
          <a:p>
            <a:pPr algn="ctr"/>
            <a:r>
              <a:rPr lang="en-US" sz="1200" dirty="0" smtClean="0">
                <a:solidFill>
                  <a:srgbClr val="0070C0"/>
                </a:solidFill>
                <a:hlinkClick r:id="rId4"/>
              </a:rPr>
              <a:t>IT.arvato.com</a:t>
            </a:r>
            <a:r>
              <a:rPr lang="en-US" sz="1200" dirty="0" smtClean="0">
                <a:solidFill>
                  <a:srgbClr val="0070C0"/>
                </a:solidFill>
              </a:rPr>
              <a:t>  </a:t>
            </a:r>
            <a:endParaRPr lang="en-US" sz="1200" dirty="0">
              <a:solidFill>
                <a:srgbClr val="0070C0"/>
              </a:solidFill>
            </a:endParaRPr>
          </a:p>
        </p:txBody>
      </p:sp>
      <p:sp>
        <p:nvSpPr>
          <p:cNvPr id="7"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3077595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2BA7B0A6-06E1-4F07-B687-685214158A38}" type="datetime1">
              <a:rPr lang="en-US" smtClean="0"/>
              <a:t>3/21/2018</a:t>
            </a:fld>
            <a:endParaRPr lang="en-US" dirty="0"/>
          </a:p>
        </p:txBody>
      </p:sp>
      <p:sp>
        <p:nvSpPr>
          <p:cNvPr id="4" name="Fußzeilenplatzhalter 3"/>
          <p:cNvSpPr>
            <a:spLocks noGrp="1"/>
          </p:cNvSpPr>
          <p:nvPr>
            <p:ph type="ftr" sz="quarter" idx="11"/>
          </p:nvPr>
        </p:nvSpPr>
        <p:spPr/>
        <p:txBody>
          <a:bodyPr/>
          <a:lstStyle/>
          <a:p>
            <a:r>
              <a:rPr lang="en-US" dirty="0" smtClean="0"/>
              <a:t>| Hendry Anwar | Arvato Systems</a:t>
            </a:r>
            <a:endParaRPr lang="en-US" dirty="0"/>
          </a:p>
        </p:txBody>
      </p:sp>
      <p:sp>
        <p:nvSpPr>
          <p:cNvPr id="7" name="Textplatzhalter 6"/>
          <p:cNvSpPr>
            <a:spLocks noGrp="1"/>
          </p:cNvSpPr>
          <p:nvPr>
            <p:ph type="body" sz="quarter" idx="23"/>
          </p:nvPr>
        </p:nvSpPr>
        <p:spPr>
          <a:xfrm>
            <a:off x="5074360" y="1254520"/>
            <a:ext cx="2032302" cy="2321400"/>
          </a:xfrm>
        </p:spPr>
        <p:txBody>
          <a:bodyPr/>
          <a:lstStyle/>
          <a:p>
            <a:r>
              <a:rPr lang="en-US" noProof="0" dirty="0" smtClean="0"/>
              <a:t>Accessing key vault</a:t>
            </a:r>
          </a:p>
          <a:p>
            <a:endParaRPr lang="en-US" noProof="0" dirty="0"/>
          </a:p>
        </p:txBody>
      </p:sp>
      <p:sp>
        <p:nvSpPr>
          <p:cNvPr id="8" name="Textplatzhalter 7"/>
          <p:cNvSpPr>
            <a:spLocks noGrp="1"/>
          </p:cNvSpPr>
          <p:nvPr>
            <p:ph type="body" sz="quarter" idx="24"/>
          </p:nvPr>
        </p:nvSpPr>
        <p:spPr>
          <a:xfrm>
            <a:off x="7294372" y="1261266"/>
            <a:ext cx="2032302" cy="2321400"/>
          </a:xfrm>
        </p:spPr>
        <p:txBody>
          <a:bodyPr/>
          <a:lstStyle/>
          <a:p>
            <a:r>
              <a:rPr lang="en-US" noProof="0" dirty="0" smtClean="0"/>
              <a:t>(DEMO) ARM VM Client certificate injection</a:t>
            </a:r>
          </a:p>
          <a:p>
            <a:endParaRPr lang="en-US" noProof="0" dirty="0"/>
          </a:p>
        </p:txBody>
      </p:sp>
      <p:sp>
        <p:nvSpPr>
          <p:cNvPr id="9" name="Textplatzhalter 8"/>
          <p:cNvSpPr>
            <a:spLocks noGrp="1"/>
          </p:cNvSpPr>
          <p:nvPr>
            <p:ph type="body" sz="quarter" idx="25"/>
          </p:nvPr>
        </p:nvSpPr>
        <p:spPr>
          <a:xfrm>
            <a:off x="9514384" y="1261266"/>
            <a:ext cx="2032302" cy="2321400"/>
          </a:xfrm>
        </p:spPr>
        <p:txBody>
          <a:bodyPr/>
          <a:lstStyle/>
          <a:p>
            <a:r>
              <a:rPr lang="en-US" noProof="0" dirty="0" smtClean="0"/>
              <a:t>(Preview) </a:t>
            </a:r>
            <a:r>
              <a:rPr lang="en-US" noProof="0" dirty="0" smtClean="0"/>
              <a:t>Azure Managed </a:t>
            </a:r>
            <a:r>
              <a:rPr lang="en-US" noProof="0" dirty="0" smtClean="0"/>
              <a:t>Service Identity</a:t>
            </a:r>
          </a:p>
          <a:p>
            <a:endParaRPr lang="en-US" noProof="0" dirty="0"/>
          </a:p>
        </p:txBody>
      </p:sp>
      <p:sp>
        <p:nvSpPr>
          <p:cNvPr id="2" name="Titel 1"/>
          <p:cNvSpPr>
            <a:spLocks noGrp="1"/>
          </p:cNvSpPr>
          <p:nvPr>
            <p:ph type="title"/>
          </p:nvPr>
        </p:nvSpPr>
        <p:spPr>
          <a:xfrm>
            <a:off x="630001" y="351299"/>
            <a:ext cx="9780091" cy="443198"/>
          </a:xfrm>
        </p:spPr>
        <p:txBody>
          <a:bodyPr/>
          <a:lstStyle/>
          <a:p>
            <a:r>
              <a:rPr lang="en-US" noProof="0" dirty="0" smtClean="0"/>
              <a:t>Agenda</a:t>
            </a:r>
            <a:endParaRPr lang="en-US" noProof="0" dirty="0"/>
          </a:p>
        </p:txBody>
      </p:sp>
      <p:sp>
        <p:nvSpPr>
          <p:cNvPr id="6" name="Text Placeholder 5"/>
          <p:cNvSpPr>
            <a:spLocks noGrp="1"/>
          </p:cNvSpPr>
          <p:nvPr>
            <p:ph type="body" sz="quarter" idx="13"/>
          </p:nvPr>
        </p:nvSpPr>
        <p:spPr/>
        <p:txBody>
          <a:bodyPr/>
          <a:lstStyle/>
          <a:p>
            <a:r>
              <a:rPr lang="en-US" noProof="0" dirty="0" smtClean="0"/>
              <a:t>Secrets</a:t>
            </a:r>
            <a:r>
              <a:rPr lang="en-US" noProof="0" dirty="0"/>
              <a:t>	</a:t>
            </a:r>
          </a:p>
          <a:p>
            <a:endParaRPr lang="en-US" noProof="0" dirty="0" smtClean="0"/>
          </a:p>
        </p:txBody>
      </p:sp>
      <p:sp>
        <p:nvSpPr>
          <p:cNvPr id="22" name="Text Placeholder 5"/>
          <p:cNvSpPr>
            <a:spLocks noGrp="1"/>
          </p:cNvSpPr>
          <p:nvPr>
            <p:ph type="body" sz="quarter" idx="13"/>
          </p:nvPr>
        </p:nvSpPr>
        <p:spPr>
          <a:xfrm>
            <a:off x="2854348" y="1261266"/>
            <a:ext cx="2032302" cy="2321400"/>
          </a:xfrm>
        </p:spPr>
        <p:txBody>
          <a:bodyPr/>
          <a:lstStyle/>
          <a:p>
            <a:r>
              <a:rPr lang="en-US" noProof="0" dirty="0" smtClean="0"/>
              <a:t>Azure Key Vault</a:t>
            </a:r>
          </a:p>
        </p:txBody>
      </p:sp>
    </p:spTree>
    <p:extLst>
      <p:ext uri="{BB962C8B-B14F-4D97-AF65-F5344CB8AC3E}">
        <p14:creationId xmlns:p14="http://schemas.microsoft.com/office/powerpoint/2010/main" val="3614236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3/21/2018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a:t>One challenge you can count on is…</a:t>
            </a:r>
          </a:p>
        </p:txBody>
      </p:sp>
      <p:grpSp>
        <p:nvGrpSpPr>
          <p:cNvPr id="10" name="Group 9"/>
          <p:cNvGrpSpPr/>
          <p:nvPr/>
        </p:nvGrpSpPr>
        <p:grpSpPr>
          <a:xfrm>
            <a:off x="2321088" y="3604016"/>
            <a:ext cx="2010711" cy="1347542"/>
            <a:chOff x="2500105" y="1651720"/>
            <a:chExt cx="2010711" cy="1347542"/>
          </a:xfrm>
        </p:grpSpPr>
        <p:sp>
          <p:nvSpPr>
            <p:cNvPr id="11" name="Freeform 12"/>
            <p:cNvSpPr>
              <a:spLocks/>
            </p:cNvSpPr>
            <p:nvPr/>
          </p:nvSpPr>
          <p:spPr bwMode="auto">
            <a:xfrm>
              <a:off x="2500105" y="1651720"/>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pic>
          <p:nvPicPr>
            <p:cNvPr id="12" name="Picture 11"/>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2968185" y="2010460"/>
              <a:ext cx="530373" cy="530373"/>
            </a:xfrm>
            <a:prstGeom prst="rect">
              <a:avLst/>
            </a:prstGeom>
          </p:spPr>
        </p:pic>
        <p:pic>
          <p:nvPicPr>
            <p:cNvPr id="13" name="Picture 12"/>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3526304" y="2010458"/>
              <a:ext cx="530373" cy="530373"/>
            </a:xfrm>
            <a:prstGeom prst="rect">
              <a:avLst/>
            </a:prstGeom>
          </p:spPr>
        </p:pic>
        <p:sp>
          <p:nvSpPr>
            <p:cNvPr id="14" name="TextBox 13"/>
            <p:cNvSpPr txBox="1"/>
            <p:nvPr/>
          </p:nvSpPr>
          <p:spPr>
            <a:xfrm>
              <a:off x="2722210" y="2482197"/>
              <a:ext cx="160249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solidFill>
                    <a:schemeClr val="bg1"/>
                  </a:solidFill>
                </a:rPr>
                <a:t>PaaS</a:t>
              </a:r>
            </a:p>
          </p:txBody>
        </p:sp>
      </p:grpSp>
      <p:grpSp>
        <p:nvGrpSpPr>
          <p:cNvPr id="15" name="Group 14"/>
          <p:cNvGrpSpPr/>
          <p:nvPr/>
        </p:nvGrpSpPr>
        <p:grpSpPr>
          <a:xfrm>
            <a:off x="6862029" y="4925109"/>
            <a:ext cx="2010711" cy="1358963"/>
            <a:chOff x="7568014" y="3860310"/>
            <a:chExt cx="2010711" cy="1358963"/>
          </a:xfrm>
        </p:grpSpPr>
        <p:sp>
          <p:nvSpPr>
            <p:cNvPr id="16" name="Freeform 12"/>
            <p:cNvSpPr>
              <a:spLocks/>
            </p:cNvSpPr>
            <p:nvPr/>
          </p:nvSpPr>
          <p:spPr bwMode="auto">
            <a:xfrm>
              <a:off x="7568014" y="3860310"/>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sp>
          <p:nvSpPr>
            <p:cNvPr id="20" name="TextBox 19"/>
            <p:cNvSpPr txBox="1"/>
            <p:nvPr/>
          </p:nvSpPr>
          <p:spPr>
            <a:xfrm>
              <a:off x="7703269" y="4702208"/>
              <a:ext cx="178246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solidFill>
                    <a:schemeClr val="bg1"/>
                  </a:solidFill>
                </a:rPr>
                <a:t>On-</a:t>
              </a:r>
              <a:r>
                <a:rPr lang="en-US" sz="1600" dirty="0" err="1" smtClean="0">
                  <a:solidFill>
                    <a:schemeClr val="bg1"/>
                  </a:solidFill>
                </a:rPr>
                <a:t>Prems</a:t>
              </a:r>
              <a:endParaRPr lang="en-US" sz="1600" dirty="0" smtClean="0">
                <a:solidFill>
                  <a:schemeClr val="bg1"/>
                </a:solidFill>
              </a:endParaRPr>
            </a:p>
          </p:txBody>
        </p:sp>
      </p:grpSp>
      <p:grpSp>
        <p:nvGrpSpPr>
          <p:cNvPr id="27" name="Group 26"/>
          <p:cNvGrpSpPr/>
          <p:nvPr/>
        </p:nvGrpSpPr>
        <p:grpSpPr>
          <a:xfrm>
            <a:off x="6768219" y="1175828"/>
            <a:ext cx="2010711" cy="1415045"/>
            <a:chOff x="7568014" y="1668169"/>
            <a:chExt cx="2010711" cy="1415045"/>
          </a:xfrm>
        </p:grpSpPr>
        <p:sp>
          <p:nvSpPr>
            <p:cNvPr id="28" name="Freeform 12"/>
            <p:cNvSpPr>
              <a:spLocks/>
            </p:cNvSpPr>
            <p:nvPr/>
          </p:nvSpPr>
          <p:spPr bwMode="auto">
            <a:xfrm>
              <a:off x="7568014" y="1668169"/>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grpSp>
          <p:nvGrpSpPr>
            <p:cNvPr id="29" name="Group 28"/>
            <p:cNvGrpSpPr/>
            <p:nvPr/>
          </p:nvGrpSpPr>
          <p:grpSpPr>
            <a:xfrm>
              <a:off x="8015250" y="2057371"/>
              <a:ext cx="1088493" cy="1025843"/>
              <a:chOff x="4296540" y="2433489"/>
              <a:chExt cx="1088493" cy="1025843"/>
            </a:xfrm>
          </p:grpSpPr>
          <p:pic>
            <p:nvPicPr>
              <p:cNvPr id="30" name="Picture 29"/>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854660" y="2433489"/>
                <a:ext cx="530373" cy="530373"/>
              </a:xfrm>
              <a:prstGeom prst="rect">
                <a:avLst/>
              </a:prstGeom>
            </p:spPr>
          </p:pic>
          <p:pic>
            <p:nvPicPr>
              <p:cNvPr id="31" name="Picture 30"/>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296540" y="2433489"/>
                <a:ext cx="530373" cy="530373"/>
              </a:xfrm>
              <a:prstGeom prst="rect">
                <a:avLst/>
              </a:prstGeom>
            </p:spPr>
          </p:pic>
          <p:sp>
            <p:nvSpPr>
              <p:cNvPr id="32" name="TextBox 31"/>
              <p:cNvSpPr txBox="1"/>
              <p:nvPr/>
            </p:nvSpPr>
            <p:spPr>
              <a:xfrm>
                <a:off x="4489437" y="2942267"/>
                <a:ext cx="7620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solidFill>
                      <a:schemeClr val="bg1"/>
                    </a:solidFill>
                  </a:rPr>
                  <a:t>IaaS</a:t>
                </a:r>
              </a:p>
            </p:txBody>
          </p:sp>
        </p:grpSp>
      </p:grpSp>
      <p:sp>
        <p:nvSpPr>
          <p:cNvPr id="33" name="Oval 32"/>
          <p:cNvSpPr>
            <a:spLocks noChangeAspect="1"/>
          </p:cNvSpPr>
          <p:nvPr/>
        </p:nvSpPr>
        <p:spPr bwMode="auto">
          <a:xfrm>
            <a:off x="4013508" y="1931155"/>
            <a:ext cx="3946758" cy="3946758"/>
          </a:xfrm>
          <a:prstGeom prst="ellipse">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p:cNvSpPr txBox="1"/>
          <p:nvPr/>
        </p:nvSpPr>
        <p:spPr>
          <a:xfrm>
            <a:off x="4345845" y="3819076"/>
            <a:ext cx="1950102"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Client Secret</a:t>
            </a:r>
          </a:p>
        </p:txBody>
      </p:sp>
      <p:sp>
        <p:nvSpPr>
          <p:cNvPr id="36" name="TextBox 35"/>
          <p:cNvSpPr txBox="1"/>
          <p:nvPr/>
        </p:nvSpPr>
        <p:spPr>
          <a:xfrm>
            <a:off x="6099592" y="3604016"/>
            <a:ext cx="1065958"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Certificates</a:t>
            </a:r>
          </a:p>
        </p:txBody>
      </p:sp>
      <p:sp>
        <p:nvSpPr>
          <p:cNvPr id="37" name="TextBox 36"/>
          <p:cNvSpPr txBox="1"/>
          <p:nvPr/>
        </p:nvSpPr>
        <p:spPr>
          <a:xfrm>
            <a:off x="5376284" y="4843262"/>
            <a:ext cx="1446616"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Encryption keys</a:t>
            </a:r>
          </a:p>
        </p:txBody>
      </p:sp>
      <p:sp>
        <p:nvSpPr>
          <p:cNvPr id="38" name="TextBox 37"/>
          <p:cNvSpPr txBox="1"/>
          <p:nvPr/>
        </p:nvSpPr>
        <p:spPr>
          <a:xfrm>
            <a:off x="6449893" y="4181534"/>
            <a:ext cx="1049974"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Passwords</a:t>
            </a:r>
          </a:p>
        </p:txBody>
      </p:sp>
      <p:sp>
        <p:nvSpPr>
          <p:cNvPr id="39" name="TextBox 38"/>
          <p:cNvSpPr txBox="1"/>
          <p:nvPr/>
        </p:nvSpPr>
        <p:spPr>
          <a:xfrm>
            <a:off x="4505273" y="3238176"/>
            <a:ext cx="2209631"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Connection Strings</a:t>
            </a:r>
          </a:p>
        </p:txBody>
      </p:sp>
      <p:sp>
        <p:nvSpPr>
          <p:cNvPr id="40" name="TextBox 39"/>
          <p:cNvSpPr txBox="1"/>
          <p:nvPr/>
        </p:nvSpPr>
        <p:spPr>
          <a:xfrm>
            <a:off x="4896409" y="4316364"/>
            <a:ext cx="1049974"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SSH keys</a:t>
            </a:r>
          </a:p>
        </p:txBody>
      </p:sp>
      <p:sp>
        <p:nvSpPr>
          <p:cNvPr id="41" name="TextBox 40"/>
          <p:cNvSpPr txBox="1"/>
          <p:nvPr/>
        </p:nvSpPr>
        <p:spPr>
          <a:xfrm>
            <a:off x="5336926" y="2155077"/>
            <a:ext cx="1288938" cy="387798"/>
          </a:xfrm>
          <a:prstGeom prst="rect">
            <a:avLst/>
          </a:prstGeom>
          <a:noFill/>
        </p:spPr>
        <p:txBody>
          <a:bodyPr wrap="square" lIns="0" tIns="0" rIns="0" bIns="0" rtlCol="0">
            <a:spAutoFit/>
          </a:bodyPr>
          <a:lstStyle/>
          <a:p>
            <a:pPr algn="ctr">
              <a:lnSpc>
                <a:spcPct val="90000"/>
              </a:lnSpc>
              <a:spcAft>
                <a:spcPts val="600"/>
              </a:spcAft>
            </a:pPr>
            <a:r>
              <a:rPr lang="en-US" sz="2800" b="1" dirty="0" smtClean="0">
                <a:solidFill>
                  <a:schemeClr val="tx2"/>
                </a:solidFill>
              </a:rPr>
              <a:t>Secrets</a:t>
            </a:r>
          </a:p>
        </p:txBody>
      </p:sp>
      <p:pic>
        <p:nvPicPr>
          <p:cNvPr id="47" name="Picture 46"/>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867384" y="5291262"/>
            <a:ext cx="511540" cy="511540"/>
          </a:xfrm>
          <a:prstGeom prst="rect">
            <a:avLst/>
          </a:prstGeom>
        </p:spPr>
      </p:pic>
      <p:pic>
        <p:nvPicPr>
          <p:cNvPr id="49" name="Picture 48"/>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372827" y="5291262"/>
            <a:ext cx="511540" cy="511540"/>
          </a:xfrm>
          <a:prstGeom prst="rect">
            <a:avLst/>
          </a:prstGeom>
        </p:spPr>
      </p:pic>
      <p:sp>
        <p:nvSpPr>
          <p:cNvPr id="34"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4032913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p:cNvGrpSpPr/>
          <p:nvPr/>
        </p:nvGrpSpPr>
        <p:grpSpPr>
          <a:xfrm>
            <a:off x="2321085" y="3604016"/>
            <a:ext cx="2010711" cy="1347542"/>
            <a:chOff x="2500105" y="1651720"/>
            <a:chExt cx="2010711" cy="1347542"/>
          </a:xfrm>
        </p:grpSpPr>
        <p:sp>
          <p:nvSpPr>
            <p:cNvPr id="77" name="Freeform 12"/>
            <p:cNvSpPr>
              <a:spLocks/>
            </p:cNvSpPr>
            <p:nvPr/>
          </p:nvSpPr>
          <p:spPr bwMode="auto">
            <a:xfrm>
              <a:off x="2500105" y="1651720"/>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pic>
          <p:nvPicPr>
            <p:cNvPr id="78" name="Picture 7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2968185" y="2010460"/>
              <a:ext cx="530373" cy="530373"/>
            </a:xfrm>
            <a:prstGeom prst="rect">
              <a:avLst/>
            </a:prstGeom>
          </p:spPr>
        </p:pic>
        <p:pic>
          <p:nvPicPr>
            <p:cNvPr id="79" name="Picture 78"/>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3526304" y="2010458"/>
              <a:ext cx="530373" cy="530373"/>
            </a:xfrm>
            <a:prstGeom prst="rect">
              <a:avLst/>
            </a:prstGeom>
          </p:spPr>
        </p:pic>
        <p:sp>
          <p:nvSpPr>
            <p:cNvPr id="80" name="TextBox 79"/>
            <p:cNvSpPr txBox="1"/>
            <p:nvPr/>
          </p:nvSpPr>
          <p:spPr>
            <a:xfrm>
              <a:off x="2722210" y="2482197"/>
              <a:ext cx="160249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solidFill>
                    <a:schemeClr val="bg1"/>
                  </a:solidFill>
                </a:rPr>
                <a:t>PaaS</a:t>
              </a:r>
            </a:p>
          </p:txBody>
        </p:sp>
      </p:grpSp>
      <p:grpSp>
        <p:nvGrpSpPr>
          <p:cNvPr id="81" name="Group 80"/>
          <p:cNvGrpSpPr/>
          <p:nvPr/>
        </p:nvGrpSpPr>
        <p:grpSpPr>
          <a:xfrm>
            <a:off x="6862026" y="4925109"/>
            <a:ext cx="2010711" cy="1358963"/>
            <a:chOff x="7568014" y="3860310"/>
            <a:chExt cx="2010711" cy="1358963"/>
          </a:xfrm>
        </p:grpSpPr>
        <p:sp>
          <p:nvSpPr>
            <p:cNvPr id="82" name="Freeform 12"/>
            <p:cNvSpPr>
              <a:spLocks/>
            </p:cNvSpPr>
            <p:nvPr/>
          </p:nvSpPr>
          <p:spPr bwMode="auto">
            <a:xfrm>
              <a:off x="7568014" y="3860310"/>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sp>
          <p:nvSpPr>
            <p:cNvPr id="83" name="TextBox 82"/>
            <p:cNvSpPr txBox="1"/>
            <p:nvPr/>
          </p:nvSpPr>
          <p:spPr>
            <a:xfrm>
              <a:off x="7703269" y="4702208"/>
              <a:ext cx="178246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solidFill>
                    <a:schemeClr val="bg1"/>
                  </a:solidFill>
                </a:rPr>
                <a:t>On-</a:t>
              </a:r>
              <a:r>
                <a:rPr lang="en-US" sz="1600" dirty="0" err="1" smtClean="0">
                  <a:solidFill>
                    <a:schemeClr val="bg1"/>
                  </a:solidFill>
                </a:rPr>
                <a:t>Prems</a:t>
              </a:r>
              <a:endParaRPr lang="en-US" sz="1600" dirty="0" smtClean="0">
                <a:solidFill>
                  <a:schemeClr val="bg1"/>
                </a:solidFill>
              </a:endParaRPr>
            </a:p>
          </p:txBody>
        </p:sp>
      </p:grpSp>
      <p:grpSp>
        <p:nvGrpSpPr>
          <p:cNvPr id="84" name="Group 83"/>
          <p:cNvGrpSpPr/>
          <p:nvPr/>
        </p:nvGrpSpPr>
        <p:grpSpPr>
          <a:xfrm>
            <a:off x="6768216" y="1175828"/>
            <a:ext cx="2010711" cy="1415045"/>
            <a:chOff x="7568014" y="1668169"/>
            <a:chExt cx="2010711" cy="1415045"/>
          </a:xfrm>
        </p:grpSpPr>
        <p:sp>
          <p:nvSpPr>
            <p:cNvPr id="85" name="Freeform 12"/>
            <p:cNvSpPr>
              <a:spLocks/>
            </p:cNvSpPr>
            <p:nvPr/>
          </p:nvSpPr>
          <p:spPr bwMode="auto">
            <a:xfrm>
              <a:off x="7568014" y="1668169"/>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grpSp>
          <p:nvGrpSpPr>
            <p:cNvPr id="86" name="Group 85"/>
            <p:cNvGrpSpPr/>
            <p:nvPr/>
          </p:nvGrpSpPr>
          <p:grpSpPr>
            <a:xfrm>
              <a:off x="8015250" y="2057371"/>
              <a:ext cx="1088493" cy="1025843"/>
              <a:chOff x="4296540" y="2433489"/>
              <a:chExt cx="1088493" cy="1025843"/>
            </a:xfrm>
          </p:grpSpPr>
          <p:pic>
            <p:nvPicPr>
              <p:cNvPr id="87" name="Picture 8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854660" y="2433489"/>
                <a:ext cx="530373" cy="530373"/>
              </a:xfrm>
              <a:prstGeom prst="rect">
                <a:avLst/>
              </a:prstGeom>
            </p:spPr>
          </p:pic>
          <p:pic>
            <p:nvPicPr>
              <p:cNvPr id="88" name="Picture 87"/>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296540" y="2433489"/>
                <a:ext cx="530373" cy="530373"/>
              </a:xfrm>
              <a:prstGeom prst="rect">
                <a:avLst/>
              </a:prstGeom>
            </p:spPr>
          </p:pic>
          <p:sp>
            <p:nvSpPr>
              <p:cNvPr id="89" name="TextBox 88"/>
              <p:cNvSpPr txBox="1"/>
              <p:nvPr/>
            </p:nvSpPr>
            <p:spPr>
              <a:xfrm>
                <a:off x="4489437" y="2942267"/>
                <a:ext cx="7620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solidFill>
                      <a:schemeClr val="bg1"/>
                    </a:solidFill>
                  </a:rPr>
                  <a:t>IaaS</a:t>
                </a:r>
              </a:p>
            </p:txBody>
          </p:sp>
        </p:grpSp>
      </p:grpSp>
      <p:sp>
        <p:nvSpPr>
          <p:cNvPr id="90" name="Oval 89"/>
          <p:cNvSpPr>
            <a:spLocks noChangeAspect="1"/>
          </p:cNvSpPr>
          <p:nvPr/>
        </p:nvSpPr>
        <p:spPr bwMode="auto">
          <a:xfrm>
            <a:off x="4013505" y="1931155"/>
            <a:ext cx="3946758" cy="3946758"/>
          </a:xfrm>
          <a:prstGeom prst="ellipse">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1" name="TextBox 90"/>
          <p:cNvSpPr txBox="1"/>
          <p:nvPr/>
        </p:nvSpPr>
        <p:spPr>
          <a:xfrm>
            <a:off x="4345842" y="3819076"/>
            <a:ext cx="1950102"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Client Secret</a:t>
            </a:r>
          </a:p>
        </p:txBody>
      </p:sp>
      <p:sp>
        <p:nvSpPr>
          <p:cNvPr id="92" name="TextBox 91"/>
          <p:cNvSpPr txBox="1"/>
          <p:nvPr/>
        </p:nvSpPr>
        <p:spPr>
          <a:xfrm>
            <a:off x="6099589" y="3604016"/>
            <a:ext cx="1065958"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Certificates</a:t>
            </a:r>
          </a:p>
        </p:txBody>
      </p:sp>
      <p:sp>
        <p:nvSpPr>
          <p:cNvPr id="93" name="TextBox 92"/>
          <p:cNvSpPr txBox="1"/>
          <p:nvPr/>
        </p:nvSpPr>
        <p:spPr>
          <a:xfrm>
            <a:off x="5376281" y="4843262"/>
            <a:ext cx="1446616"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Encryption keys</a:t>
            </a:r>
          </a:p>
        </p:txBody>
      </p:sp>
      <p:sp>
        <p:nvSpPr>
          <p:cNvPr id="94" name="TextBox 93"/>
          <p:cNvSpPr txBox="1"/>
          <p:nvPr/>
        </p:nvSpPr>
        <p:spPr>
          <a:xfrm>
            <a:off x="6449890" y="4181534"/>
            <a:ext cx="1049974"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Passwords</a:t>
            </a:r>
          </a:p>
        </p:txBody>
      </p:sp>
      <p:sp>
        <p:nvSpPr>
          <p:cNvPr id="95" name="TextBox 94"/>
          <p:cNvSpPr txBox="1"/>
          <p:nvPr/>
        </p:nvSpPr>
        <p:spPr>
          <a:xfrm>
            <a:off x="4505270" y="3238176"/>
            <a:ext cx="2209631"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Connection Strings</a:t>
            </a:r>
          </a:p>
        </p:txBody>
      </p:sp>
      <p:sp>
        <p:nvSpPr>
          <p:cNvPr id="96" name="TextBox 95"/>
          <p:cNvSpPr txBox="1"/>
          <p:nvPr/>
        </p:nvSpPr>
        <p:spPr>
          <a:xfrm>
            <a:off x="4896406" y="4316364"/>
            <a:ext cx="1049974"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SSH keys</a:t>
            </a:r>
          </a:p>
        </p:txBody>
      </p:sp>
      <p:sp>
        <p:nvSpPr>
          <p:cNvPr id="97" name="TextBox 96"/>
          <p:cNvSpPr txBox="1"/>
          <p:nvPr/>
        </p:nvSpPr>
        <p:spPr>
          <a:xfrm>
            <a:off x="5336923" y="2155077"/>
            <a:ext cx="1288938" cy="387798"/>
          </a:xfrm>
          <a:prstGeom prst="rect">
            <a:avLst/>
          </a:prstGeom>
          <a:noFill/>
        </p:spPr>
        <p:txBody>
          <a:bodyPr wrap="square" lIns="0" tIns="0" rIns="0" bIns="0" rtlCol="0">
            <a:spAutoFit/>
          </a:bodyPr>
          <a:lstStyle/>
          <a:p>
            <a:pPr algn="ctr">
              <a:lnSpc>
                <a:spcPct val="90000"/>
              </a:lnSpc>
              <a:spcAft>
                <a:spcPts val="600"/>
              </a:spcAft>
            </a:pPr>
            <a:r>
              <a:rPr lang="en-US" sz="2800" b="1" dirty="0" smtClean="0">
                <a:solidFill>
                  <a:schemeClr val="tx2"/>
                </a:solidFill>
              </a:rPr>
              <a:t>Secrets</a:t>
            </a:r>
          </a:p>
        </p:txBody>
      </p:sp>
      <p:pic>
        <p:nvPicPr>
          <p:cNvPr id="98" name="Picture 97"/>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867381" y="5291262"/>
            <a:ext cx="511540" cy="511540"/>
          </a:xfrm>
          <a:prstGeom prst="rect">
            <a:avLst/>
          </a:prstGeom>
        </p:spPr>
      </p:pic>
      <p:pic>
        <p:nvPicPr>
          <p:cNvPr id="99" name="Picture 98"/>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372824" y="5291262"/>
            <a:ext cx="511540" cy="511540"/>
          </a:xfrm>
          <a:prstGeom prst="rect">
            <a:avLst/>
          </a:prstGeom>
        </p:spPr>
      </p:pic>
      <p:sp>
        <p:nvSpPr>
          <p:cNvPr id="2" name="Date Placeholder 1"/>
          <p:cNvSpPr>
            <a:spLocks noGrp="1"/>
          </p:cNvSpPr>
          <p:nvPr>
            <p:ph type="dt" sz="half" idx="10"/>
          </p:nvPr>
        </p:nvSpPr>
        <p:spPr/>
        <p:txBody>
          <a:bodyPr/>
          <a:lstStyle/>
          <a:p>
            <a:fld id="{8838DC5F-BE50-418E-B541-A41F452E432A}" type="datetime1">
              <a:rPr lang="en-US" smtClean="0"/>
              <a:t>3/21/2018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a:t>One reason is the bad guys</a:t>
            </a:r>
          </a:p>
        </p:txBody>
      </p:sp>
      <p:grpSp>
        <p:nvGrpSpPr>
          <p:cNvPr id="34" name="Group 33"/>
          <p:cNvGrpSpPr/>
          <p:nvPr/>
        </p:nvGrpSpPr>
        <p:grpSpPr>
          <a:xfrm>
            <a:off x="3622485" y="2857331"/>
            <a:ext cx="660819" cy="1087687"/>
            <a:chOff x="2281744" y="5888766"/>
            <a:chExt cx="660819" cy="1087687"/>
          </a:xfrm>
        </p:grpSpPr>
        <p:sp>
          <p:nvSpPr>
            <p:cNvPr id="42" name="Trapezoid 41"/>
            <p:cNvSpPr/>
            <p:nvPr/>
          </p:nvSpPr>
          <p:spPr bwMode="auto">
            <a:xfrm>
              <a:off x="2414743" y="5939536"/>
              <a:ext cx="376015" cy="169997"/>
            </a:xfrm>
            <a:prstGeom prst="trapezoid">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p:cNvSpPr/>
            <p:nvPr/>
          </p:nvSpPr>
          <p:spPr bwMode="auto">
            <a:xfrm>
              <a:off x="2449007" y="5888766"/>
              <a:ext cx="307485" cy="101540"/>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p:cNvSpPr/>
            <p:nvPr/>
          </p:nvSpPr>
          <p:spPr bwMode="auto">
            <a:xfrm>
              <a:off x="2316134" y="6087336"/>
              <a:ext cx="573230" cy="113331"/>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p:cNvSpPr/>
            <p:nvPr/>
          </p:nvSpPr>
          <p:spPr bwMode="auto">
            <a:xfrm>
              <a:off x="2420113" y="5984410"/>
              <a:ext cx="370645" cy="408451"/>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p:cNvSpPr/>
            <p:nvPr/>
          </p:nvSpPr>
          <p:spPr bwMode="auto">
            <a:xfrm rot="20336595">
              <a:off x="2637656" y="6181699"/>
              <a:ext cx="114052" cy="7871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Oval 47"/>
            <p:cNvSpPr/>
            <p:nvPr/>
          </p:nvSpPr>
          <p:spPr bwMode="auto">
            <a:xfrm rot="990434">
              <a:off x="2477365" y="6185127"/>
              <a:ext cx="114052" cy="7871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rot="959104">
              <a:off x="2468120" y="6155719"/>
              <a:ext cx="153787" cy="6627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rot="20278828">
              <a:off x="2607736" y="6156009"/>
              <a:ext cx="153787" cy="6627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p:cNvGrpSpPr/>
            <p:nvPr/>
          </p:nvGrpSpPr>
          <p:grpSpPr>
            <a:xfrm>
              <a:off x="2281744" y="6104869"/>
              <a:ext cx="660819" cy="871584"/>
              <a:chOff x="2327547" y="2352400"/>
              <a:chExt cx="1151074" cy="1689602"/>
            </a:xfrm>
          </p:grpSpPr>
          <p:sp>
            <p:nvSpPr>
              <p:cNvPr id="55" name="Freeform 39"/>
              <p:cNvSpPr>
                <a:spLocks/>
              </p:cNvSpPr>
              <p:nvPr/>
            </p:nvSpPr>
            <p:spPr bwMode="auto">
              <a:xfrm>
                <a:off x="2327547" y="2799047"/>
                <a:ext cx="424952" cy="1100028"/>
              </a:xfrm>
              <a:custGeom>
                <a:avLst/>
                <a:gdLst>
                  <a:gd name="T0" fmla="*/ 141 w 141"/>
                  <a:gd name="T1" fmla="*/ 15 h 364"/>
                  <a:gd name="T2" fmla="*/ 85 w 141"/>
                  <a:gd name="T3" fmla="*/ 0 h 364"/>
                  <a:gd name="T4" fmla="*/ 0 w 141"/>
                  <a:gd name="T5" fmla="*/ 364 h 364"/>
                  <a:gd name="T6" fmla="*/ 57 w 141"/>
                  <a:gd name="T7" fmla="*/ 364 h 364"/>
                  <a:gd name="T8" fmla="*/ 141 w 141"/>
                  <a:gd name="T9" fmla="*/ 15 h 364"/>
                </a:gdLst>
                <a:ahLst/>
                <a:cxnLst>
                  <a:cxn ang="0">
                    <a:pos x="T0" y="T1"/>
                  </a:cxn>
                  <a:cxn ang="0">
                    <a:pos x="T2" y="T3"/>
                  </a:cxn>
                  <a:cxn ang="0">
                    <a:pos x="T4" y="T5"/>
                  </a:cxn>
                  <a:cxn ang="0">
                    <a:pos x="T6" y="T7"/>
                  </a:cxn>
                  <a:cxn ang="0">
                    <a:pos x="T8" y="T9"/>
                  </a:cxn>
                </a:cxnLst>
                <a:rect l="0" t="0" r="r" b="b"/>
                <a:pathLst>
                  <a:path w="141" h="364">
                    <a:moveTo>
                      <a:pt x="141" y="15"/>
                    </a:moveTo>
                    <a:cubicBezTo>
                      <a:pt x="122" y="10"/>
                      <a:pt x="104" y="5"/>
                      <a:pt x="85" y="0"/>
                    </a:cubicBezTo>
                    <a:cubicBezTo>
                      <a:pt x="30" y="117"/>
                      <a:pt x="12" y="235"/>
                      <a:pt x="0" y="364"/>
                    </a:cubicBezTo>
                    <a:cubicBezTo>
                      <a:pt x="57" y="364"/>
                      <a:pt x="57" y="364"/>
                      <a:pt x="57" y="364"/>
                    </a:cubicBezTo>
                    <a:cubicBezTo>
                      <a:pt x="71" y="241"/>
                      <a:pt x="88" y="128"/>
                      <a:pt x="141"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56" name="Freeform 40"/>
              <p:cNvSpPr>
                <a:spLocks/>
              </p:cNvSpPr>
              <p:nvPr/>
            </p:nvSpPr>
            <p:spPr bwMode="auto">
              <a:xfrm>
                <a:off x="3052392" y="2799047"/>
                <a:ext cx="426229" cy="1100028"/>
              </a:xfrm>
              <a:custGeom>
                <a:avLst/>
                <a:gdLst>
                  <a:gd name="T0" fmla="*/ 0 w 141"/>
                  <a:gd name="T1" fmla="*/ 15 h 364"/>
                  <a:gd name="T2" fmla="*/ 56 w 141"/>
                  <a:gd name="T3" fmla="*/ 0 h 364"/>
                  <a:gd name="T4" fmla="*/ 141 w 141"/>
                  <a:gd name="T5" fmla="*/ 364 h 364"/>
                  <a:gd name="T6" fmla="*/ 84 w 141"/>
                  <a:gd name="T7" fmla="*/ 364 h 364"/>
                  <a:gd name="T8" fmla="*/ 0 w 141"/>
                  <a:gd name="T9" fmla="*/ 15 h 364"/>
                </a:gdLst>
                <a:ahLst/>
                <a:cxnLst>
                  <a:cxn ang="0">
                    <a:pos x="T0" y="T1"/>
                  </a:cxn>
                  <a:cxn ang="0">
                    <a:pos x="T2" y="T3"/>
                  </a:cxn>
                  <a:cxn ang="0">
                    <a:pos x="T4" y="T5"/>
                  </a:cxn>
                  <a:cxn ang="0">
                    <a:pos x="T6" y="T7"/>
                  </a:cxn>
                  <a:cxn ang="0">
                    <a:pos x="T8" y="T9"/>
                  </a:cxn>
                </a:cxnLst>
                <a:rect l="0" t="0" r="r" b="b"/>
                <a:pathLst>
                  <a:path w="141" h="364">
                    <a:moveTo>
                      <a:pt x="0" y="15"/>
                    </a:moveTo>
                    <a:cubicBezTo>
                      <a:pt x="19" y="10"/>
                      <a:pt x="37" y="5"/>
                      <a:pt x="56" y="0"/>
                    </a:cubicBezTo>
                    <a:cubicBezTo>
                      <a:pt x="111" y="117"/>
                      <a:pt x="129" y="235"/>
                      <a:pt x="141" y="364"/>
                    </a:cubicBezTo>
                    <a:cubicBezTo>
                      <a:pt x="84" y="364"/>
                      <a:pt x="84" y="364"/>
                      <a:pt x="84" y="364"/>
                    </a:cubicBezTo>
                    <a:cubicBezTo>
                      <a:pt x="70" y="241"/>
                      <a:pt x="53" y="128"/>
                      <a:pt x="0"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57" name="Freeform 45"/>
              <p:cNvSpPr>
                <a:spLocks/>
              </p:cNvSpPr>
              <p:nvPr/>
            </p:nvSpPr>
            <p:spPr bwMode="auto">
              <a:xfrm>
                <a:off x="2347965" y="3899075"/>
                <a:ext cx="130166" cy="142927"/>
              </a:xfrm>
              <a:custGeom>
                <a:avLst/>
                <a:gdLst>
                  <a:gd name="T0" fmla="*/ 0 w 43"/>
                  <a:gd name="T1" fmla="*/ 0 h 47"/>
                  <a:gd name="T2" fmla="*/ 0 w 43"/>
                  <a:gd name="T3" fmla="*/ 26 h 47"/>
                  <a:gd name="T4" fmla="*/ 22 w 43"/>
                  <a:gd name="T5" fmla="*/ 47 h 47"/>
                  <a:gd name="T6" fmla="*/ 43 w 43"/>
                  <a:gd name="T7" fmla="*/ 26 h 47"/>
                  <a:gd name="T8" fmla="*/ 43 w 43"/>
                  <a:gd name="T9" fmla="*/ 0 h 47"/>
                  <a:gd name="T10" fmla="*/ 0 w 43"/>
                  <a:gd name="T11" fmla="*/ 0 h 47"/>
                </a:gdLst>
                <a:ahLst/>
                <a:cxnLst>
                  <a:cxn ang="0">
                    <a:pos x="T0" y="T1"/>
                  </a:cxn>
                  <a:cxn ang="0">
                    <a:pos x="T2" y="T3"/>
                  </a:cxn>
                  <a:cxn ang="0">
                    <a:pos x="T4" y="T5"/>
                  </a:cxn>
                  <a:cxn ang="0">
                    <a:pos x="T6" y="T7"/>
                  </a:cxn>
                  <a:cxn ang="0">
                    <a:pos x="T8" y="T9"/>
                  </a:cxn>
                  <a:cxn ang="0">
                    <a:pos x="T10" y="T11"/>
                  </a:cxn>
                </a:cxnLst>
                <a:rect l="0" t="0" r="r" b="b"/>
                <a:pathLst>
                  <a:path w="43" h="47">
                    <a:moveTo>
                      <a:pt x="0" y="0"/>
                    </a:moveTo>
                    <a:cubicBezTo>
                      <a:pt x="0" y="26"/>
                      <a:pt x="0" y="26"/>
                      <a:pt x="0" y="26"/>
                    </a:cubicBezTo>
                    <a:cubicBezTo>
                      <a:pt x="0" y="37"/>
                      <a:pt x="10" y="47"/>
                      <a:pt x="22" y="47"/>
                    </a:cubicBezTo>
                    <a:cubicBezTo>
                      <a:pt x="33" y="47"/>
                      <a:pt x="43" y="37"/>
                      <a:pt x="43" y="26"/>
                    </a:cubicBezTo>
                    <a:cubicBezTo>
                      <a:pt x="43" y="0"/>
                      <a:pt x="43" y="0"/>
                      <a:pt x="43"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58" name="Freeform 46"/>
              <p:cNvSpPr>
                <a:spLocks/>
              </p:cNvSpPr>
              <p:nvPr/>
            </p:nvSpPr>
            <p:spPr bwMode="auto">
              <a:xfrm>
                <a:off x="3326761" y="3899075"/>
                <a:ext cx="127613" cy="142927"/>
              </a:xfrm>
              <a:custGeom>
                <a:avLst/>
                <a:gdLst>
                  <a:gd name="T0" fmla="*/ 0 w 42"/>
                  <a:gd name="T1" fmla="*/ 0 h 47"/>
                  <a:gd name="T2" fmla="*/ 0 w 42"/>
                  <a:gd name="T3" fmla="*/ 26 h 47"/>
                  <a:gd name="T4" fmla="*/ 21 w 42"/>
                  <a:gd name="T5" fmla="*/ 47 h 47"/>
                  <a:gd name="T6" fmla="*/ 42 w 42"/>
                  <a:gd name="T7" fmla="*/ 26 h 47"/>
                  <a:gd name="T8" fmla="*/ 42 w 42"/>
                  <a:gd name="T9" fmla="*/ 0 h 47"/>
                  <a:gd name="T10" fmla="*/ 0 w 42"/>
                  <a:gd name="T11" fmla="*/ 0 h 47"/>
                </a:gdLst>
                <a:ahLst/>
                <a:cxnLst>
                  <a:cxn ang="0">
                    <a:pos x="T0" y="T1"/>
                  </a:cxn>
                  <a:cxn ang="0">
                    <a:pos x="T2" y="T3"/>
                  </a:cxn>
                  <a:cxn ang="0">
                    <a:pos x="T4" y="T5"/>
                  </a:cxn>
                  <a:cxn ang="0">
                    <a:pos x="T6" y="T7"/>
                  </a:cxn>
                  <a:cxn ang="0">
                    <a:pos x="T8" y="T9"/>
                  </a:cxn>
                  <a:cxn ang="0">
                    <a:pos x="T10" y="T11"/>
                  </a:cxn>
                </a:cxnLst>
                <a:rect l="0" t="0" r="r" b="b"/>
                <a:pathLst>
                  <a:path w="42" h="47">
                    <a:moveTo>
                      <a:pt x="0" y="0"/>
                    </a:moveTo>
                    <a:cubicBezTo>
                      <a:pt x="0" y="26"/>
                      <a:pt x="0" y="26"/>
                      <a:pt x="0" y="26"/>
                    </a:cubicBezTo>
                    <a:cubicBezTo>
                      <a:pt x="0" y="37"/>
                      <a:pt x="9" y="47"/>
                      <a:pt x="21" y="47"/>
                    </a:cubicBezTo>
                    <a:cubicBezTo>
                      <a:pt x="33" y="47"/>
                      <a:pt x="42" y="37"/>
                      <a:pt x="42" y="26"/>
                    </a:cubicBezTo>
                    <a:cubicBezTo>
                      <a:pt x="42" y="0"/>
                      <a:pt x="42" y="0"/>
                      <a:pt x="4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59" name="Freeform 47"/>
              <p:cNvSpPr>
                <a:spLocks/>
              </p:cNvSpPr>
              <p:nvPr/>
            </p:nvSpPr>
            <p:spPr bwMode="auto">
              <a:xfrm>
                <a:off x="2577670" y="2739069"/>
                <a:ext cx="643172" cy="1263373"/>
              </a:xfrm>
              <a:custGeom>
                <a:avLst/>
                <a:gdLst>
                  <a:gd name="T0" fmla="*/ 329 w 504"/>
                  <a:gd name="T1" fmla="*/ 0 h 990"/>
                  <a:gd name="T2" fmla="*/ 253 w 504"/>
                  <a:gd name="T3" fmla="*/ 616 h 990"/>
                  <a:gd name="T4" fmla="*/ 175 w 504"/>
                  <a:gd name="T5" fmla="*/ 0 h 990"/>
                  <a:gd name="T6" fmla="*/ 0 w 504"/>
                  <a:gd name="T7" fmla="*/ 47 h 990"/>
                  <a:gd name="T8" fmla="*/ 10 w 504"/>
                  <a:gd name="T9" fmla="*/ 990 h 990"/>
                  <a:gd name="T10" fmla="*/ 495 w 504"/>
                  <a:gd name="T11" fmla="*/ 990 h 990"/>
                  <a:gd name="T12" fmla="*/ 504 w 504"/>
                  <a:gd name="T13" fmla="*/ 47 h 990"/>
                  <a:gd name="T14" fmla="*/ 329 w 504"/>
                  <a:gd name="T15" fmla="*/ 0 h 9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4" h="990">
                    <a:moveTo>
                      <a:pt x="329" y="0"/>
                    </a:moveTo>
                    <a:lnTo>
                      <a:pt x="253" y="616"/>
                    </a:lnTo>
                    <a:lnTo>
                      <a:pt x="175" y="0"/>
                    </a:lnTo>
                    <a:lnTo>
                      <a:pt x="0" y="47"/>
                    </a:lnTo>
                    <a:lnTo>
                      <a:pt x="10" y="990"/>
                    </a:lnTo>
                    <a:lnTo>
                      <a:pt x="495" y="990"/>
                    </a:lnTo>
                    <a:lnTo>
                      <a:pt x="504" y="47"/>
                    </a:lnTo>
                    <a:lnTo>
                      <a:pt x="3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0" name="Freeform 48"/>
              <p:cNvSpPr>
                <a:spLocks/>
              </p:cNvSpPr>
              <p:nvPr/>
            </p:nvSpPr>
            <p:spPr bwMode="auto">
              <a:xfrm>
                <a:off x="3061325" y="2376647"/>
                <a:ext cx="2552" cy="255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1"/>
                      <a:pt x="0" y="1"/>
                      <a:pt x="0" y="0"/>
                    </a:cubicBezTo>
                    <a:cubicBezTo>
                      <a:pt x="0" y="1"/>
                      <a:pt x="0" y="1"/>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1" name="Freeform 49"/>
              <p:cNvSpPr>
                <a:spLocks/>
              </p:cNvSpPr>
              <p:nvPr/>
            </p:nvSpPr>
            <p:spPr bwMode="auto">
              <a:xfrm>
                <a:off x="3061325" y="2370266"/>
                <a:ext cx="0" cy="255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2" name="Freeform 50"/>
              <p:cNvSpPr>
                <a:spLocks/>
              </p:cNvSpPr>
              <p:nvPr/>
            </p:nvSpPr>
            <p:spPr bwMode="auto">
              <a:xfrm>
                <a:off x="3052392" y="2354952"/>
                <a:ext cx="0" cy="255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3" name="Freeform 51"/>
              <p:cNvSpPr>
                <a:spLocks/>
              </p:cNvSpPr>
              <p:nvPr/>
            </p:nvSpPr>
            <p:spPr bwMode="auto">
              <a:xfrm>
                <a:off x="3054944" y="2361333"/>
                <a:ext cx="0" cy="255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4" name="Freeform 52"/>
              <p:cNvSpPr>
                <a:spLocks/>
              </p:cNvSpPr>
              <p:nvPr/>
            </p:nvSpPr>
            <p:spPr bwMode="auto">
              <a:xfrm>
                <a:off x="2738463" y="235750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5" name="Freeform 53"/>
              <p:cNvSpPr>
                <a:spLocks/>
              </p:cNvSpPr>
              <p:nvPr/>
            </p:nvSpPr>
            <p:spPr bwMode="auto">
              <a:xfrm>
                <a:off x="3063877" y="2381751"/>
                <a:ext cx="0" cy="6380"/>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cubicBezTo>
                      <a:pt x="0" y="1"/>
                      <a:pt x="0" y="2"/>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6" name="Freeform 54"/>
              <p:cNvSpPr>
                <a:spLocks/>
              </p:cNvSpPr>
              <p:nvPr/>
            </p:nvSpPr>
            <p:spPr bwMode="auto">
              <a:xfrm>
                <a:off x="3063877" y="2390684"/>
                <a:ext cx="0" cy="6380"/>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cubicBezTo>
                      <a:pt x="0" y="1"/>
                      <a:pt x="0" y="2"/>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7" name="Freeform 55"/>
              <p:cNvSpPr>
                <a:spLocks/>
              </p:cNvSpPr>
              <p:nvPr/>
            </p:nvSpPr>
            <p:spPr bwMode="auto">
              <a:xfrm>
                <a:off x="3048564" y="23524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8" name="Freeform 56"/>
              <p:cNvSpPr>
                <a:spLocks/>
              </p:cNvSpPr>
              <p:nvPr/>
            </p:nvSpPr>
            <p:spPr bwMode="auto">
              <a:xfrm>
                <a:off x="2728254" y="2388131"/>
                <a:ext cx="0" cy="255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9" name="Freeform 57"/>
              <p:cNvSpPr>
                <a:spLocks/>
              </p:cNvSpPr>
              <p:nvPr/>
            </p:nvSpPr>
            <p:spPr bwMode="auto">
              <a:xfrm>
                <a:off x="2732082" y="23728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70" name="Freeform 58"/>
              <p:cNvSpPr>
                <a:spLocks/>
              </p:cNvSpPr>
              <p:nvPr/>
            </p:nvSpPr>
            <p:spPr bwMode="auto">
              <a:xfrm>
                <a:off x="2734635" y="2363885"/>
                <a:ext cx="0" cy="255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71" name="Freeform 59"/>
              <p:cNvSpPr>
                <a:spLocks/>
              </p:cNvSpPr>
              <p:nvPr/>
            </p:nvSpPr>
            <p:spPr bwMode="auto">
              <a:xfrm>
                <a:off x="2732082" y="2379199"/>
                <a:ext cx="0" cy="255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72" name="Oval 62"/>
              <p:cNvSpPr>
                <a:spLocks noChangeArrowheads="1"/>
              </p:cNvSpPr>
              <p:nvPr/>
            </p:nvSpPr>
            <p:spPr bwMode="auto">
              <a:xfrm>
                <a:off x="2741015" y="2421311"/>
                <a:ext cx="8933" cy="1276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73" name="Oval 63"/>
              <p:cNvSpPr>
                <a:spLocks noChangeArrowheads="1"/>
              </p:cNvSpPr>
              <p:nvPr/>
            </p:nvSpPr>
            <p:spPr bwMode="auto">
              <a:xfrm>
                <a:off x="3052392" y="2421311"/>
                <a:ext cx="8933" cy="1276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grpSp>
        <p:sp>
          <p:nvSpPr>
            <p:cNvPr id="54" name="Rectangle 53"/>
            <p:cNvSpPr/>
            <p:nvPr/>
          </p:nvSpPr>
          <p:spPr bwMode="auto">
            <a:xfrm>
              <a:off x="2511786" y="6335273"/>
              <a:ext cx="191212" cy="438589"/>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75"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3142018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3/21/2018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Another reason is negligence</a:t>
            </a:r>
            <a:endParaRPr lang="en-US" noProof="0" dirty="0"/>
          </a:p>
        </p:txBody>
      </p:sp>
      <p:pic>
        <p:nvPicPr>
          <p:cNvPr id="75" name="Picture 74"/>
          <p:cNvPicPr/>
          <p:nvPr/>
        </p:nvPicPr>
        <p:blipFill>
          <a:blip r:embed="rId3"/>
          <a:stretch>
            <a:fillRect/>
          </a:stretch>
        </p:blipFill>
        <p:spPr>
          <a:xfrm>
            <a:off x="2090054" y="1062446"/>
            <a:ext cx="7515497" cy="5512526"/>
          </a:xfrm>
          <a:prstGeom prst="rect">
            <a:avLst/>
          </a:prstGeom>
        </p:spPr>
      </p:pic>
      <p:sp>
        <p:nvSpPr>
          <p:cNvPr id="6"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2266102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3/21/2018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Azure Key Vault</a:t>
            </a:r>
            <a:endParaRPr lang="en-US" noProof="0" dirty="0"/>
          </a:p>
        </p:txBody>
      </p:sp>
      <p:sp>
        <p:nvSpPr>
          <p:cNvPr id="6" name="Text Placeholder 2"/>
          <p:cNvSpPr txBox="1">
            <a:spLocks/>
          </p:cNvSpPr>
          <p:nvPr/>
        </p:nvSpPr>
        <p:spPr>
          <a:xfrm>
            <a:off x="630000" y="1239717"/>
            <a:ext cx="7590075"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800" dirty="0">
                <a:gradFill>
                  <a:gsLst>
                    <a:gs pos="1250">
                      <a:srgbClr val="0078D7"/>
                    </a:gs>
                    <a:gs pos="99000">
                      <a:srgbClr val="0078D7"/>
                    </a:gs>
                  </a:gsLst>
                  <a:lin ang="5400000" scaled="0"/>
                </a:gradFill>
              </a:rPr>
              <a:t>Secret Store as a </a:t>
            </a:r>
            <a:r>
              <a:rPr lang="en-US" sz="2800" dirty="0" smtClean="0">
                <a:gradFill>
                  <a:gsLst>
                    <a:gs pos="1250">
                      <a:srgbClr val="0078D7"/>
                    </a:gs>
                    <a:gs pos="99000">
                      <a:srgbClr val="0078D7"/>
                    </a:gs>
                  </a:gsLst>
                  <a:lin ang="5400000" scaled="0"/>
                </a:gradFill>
              </a:rPr>
              <a:t>Service</a:t>
            </a:r>
            <a:endParaRPr lang="en-US" sz="2800" dirty="0">
              <a:gradFill>
                <a:gsLst>
                  <a:gs pos="1250">
                    <a:srgbClr val="0078D7"/>
                  </a:gs>
                  <a:gs pos="99000">
                    <a:srgbClr val="0078D7"/>
                  </a:gs>
                </a:gsLst>
                <a:lin ang="5400000" scaled="0"/>
              </a:gradFill>
            </a:endParaRPr>
          </a:p>
          <a:p>
            <a:pPr marL="342900" lvl="1" indent="-342900">
              <a:buFontTx/>
              <a:buChar char="-"/>
            </a:pPr>
            <a:r>
              <a:rPr lang="en-US" dirty="0"/>
              <a:t>Store and manage </a:t>
            </a:r>
            <a:r>
              <a:rPr lang="en-US" dirty="0" smtClean="0"/>
              <a:t>secrets</a:t>
            </a:r>
            <a:r>
              <a:rPr lang="en-US" dirty="0"/>
              <a:t>.</a:t>
            </a:r>
          </a:p>
          <a:p>
            <a:pPr marL="342900" lvl="1" indent="-342900">
              <a:buFontTx/>
              <a:buChar char="-"/>
            </a:pPr>
            <a:r>
              <a:rPr lang="en-US" dirty="0"/>
              <a:t>Isolate cryptographic keys.</a:t>
            </a:r>
          </a:p>
          <a:p>
            <a:pPr lvl="0">
              <a:spcBef>
                <a:spcPts val="1800"/>
              </a:spcBef>
            </a:pPr>
            <a:r>
              <a:rPr lang="en-US" sz="2800" dirty="0">
                <a:gradFill>
                  <a:gsLst>
                    <a:gs pos="1250">
                      <a:srgbClr val="0078D7"/>
                    </a:gs>
                    <a:gs pos="99000">
                      <a:srgbClr val="0078D7"/>
                    </a:gs>
                  </a:gsLst>
                  <a:lin ang="5400000" scaled="0"/>
                </a:gradFill>
              </a:rPr>
              <a:t>Backed by </a:t>
            </a:r>
            <a:r>
              <a:rPr lang="en-US" sz="2800" dirty="0" smtClean="0">
                <a:gradFill>
                  <a:gsLst>
                    <a:gs pos="1250">
                      <a:srgbClr val="0078D7"/>
                    </a:gs>
                    <a:gs pos="99000">
                      <a:srgbClr val="0078D7"/>
                    </a:gs>
                  </a:gsLst>
                  <a:lin ang="5400000" scaled="0"/>
                </a:gradFill>
              </a:rPr>
              <a:t>HSMs</a:t>
            </a:r>
          </a:p>
          <a:p>
            <a:r>
              <a:rPr lang="en-US" sz="2800" dirty="0">
                <a:gradFill>
                  <a:gsLst>
                    <a:gs pos="1250">
                      <a:srgbClr val="0078D7"/>
                    </a:gs>
                    <a:gs pos="99000">
                      <a:srgbClr val="0078D7"/>
                    </a:gs>
                  </a:gsLst>
                  <a:lin ang="5400000" scaled="0"/>
                </a:gradFill>
              </a:rPr>
              <a:t>Highly </a:t>
            </a:r>
            <a:r>
              <a:rPr lang="en-US" sz="2800" dirty="0" smtClean="0">
                <a:gradFill>
                  <a:gsLst>
                    <a:gs pos="1250">
                      <a:srgbClr val="0078D7"/>
                    </a:gs>
                    <a:gs pos="99000">
                      <a:srgbClr val="0078D7"/>
                    </a:gs>
                  </a:gsLst>
                  <a:lin ang="5400000" scaled="0"/>
                </a:gradFill>
              </a:rPr>
              <a:t>Available</a:t>
            </a:r>
          </a:p>
          <a:p>
            <a:pPr>
              <a:buFontTx/>
              <a:buChar char="-"/>
            </a:pPr>
            <a:r>
              <a:rPr lang="en-US" sz="2400" dirty="0" smtClean="0">
                <a:solidFill>
                  <a:schemeClr val="tx1"/>
                </a:solidFill>
              </a:rPr>
              <a:t>6 total copies in </a:t>
            </a:r>
            <a:r>
              <a:rPr lang="en-US" sz="2400" dirty="0">
                <a:solidFill>
                  <a:schemeClr val="tx1"/>
                </a:solidFill>
              </a:rPr>
              <a:t>second region within same </a:t>
            </a:r>
            <a:r>
              <a:rPr lang="en-US" sz="2400" dirty="0" smtClean="0">
                <a:solidFill>
                  <a:schemeClr val="tx1"/>
                </a:solidFill>
              </a:rPr>
              <a:t>geo.</a:t>
            </a:r>
          </a:p>
          <a:p>
            <a:pPr>
              <a:buFontTx/>
              <a:buChar char="-"/>
            </a:pPr>
            <a:r>
              <a:rPr lang="en-US" sz="2400" dirty="0" smtClean="0">
                <a:solidFill>
                  <a:schemeClr val="tx1"/>
                </a:solidFill>
              </a:rPr>
              <a:t>Service </a:t>
            </a:r>
            <a:r>
              <a:rPr lang="en-US" sz="2400" dirty="0">
                <a:solidFill>
                  <a:schemeClr val="tx1"/>
                </a:solidFill>
              </a:rPr>
              <a:t>fails over automatically within region, </a:t>
            </a:r>
            <a:r>
              <a:rPr lang="en-US" sz="2400" dirty="0" smtClean="0">
                <a:solidFill>
                  <a:schemeClr val="tx1"/>
                </a:solidFill>
              </a:rPr>
              <a:t>or </a:t>
            </a:r>
            <a:r>
              <a:rPr lang="en-US" sz="2400" dirty="0">
                <a:solidFill>
                  <a:schemeClr val="tx1"/>
                </a:solidFill>
              </a:rPr>
              <a:t>to secondary </a:t>
            </a:r>
            <a:r>
              <a:rPr lang="en-US" sz="2400" dirty="0" smtClean="0">
                <a:solidFill>
                  <a:schemeClr val="tx1"/>
                </a:solidFill>
              </a:rPr>
              <a:t>region.</a:t>
            </a:r>
            <a:endParaRPr lang="en-US" sz="2400" dirty="0">
              <a:gradFill>
                <a:gsLst>
                  <a:gs pos="1250">
                    <a:srgbClr val="0078D7"/>
                  </a:gs>
                  <a:gs pos="99000">
                    <a:srgbClr val="0078D7"/>
                  </a:gs>
                </a:gsLst>
                <a:lin ang="5400000" scaled="0"/>
              </a:gradFill>
            </a:endParaRPr>
          </a:p>
          <a:p>
            <a:pPr lvl="0">
              <a:spcBef>
                <a:spcPts val="1800"/>
              </a:spcBef>
            </a:pPr>
            <a:r>
              <a:rPr lang="en-US" sz="2800" dirty="0" smtClean="0">
                <a:gradFill>
                  <a:gsLst>
                    <a:gs pos="1250">
                      <a:srgbClr val="0078D7"/>
                    </a:gs>
                    <a:gs pos="99000">
                      <a:srgbClr val="0078D7"/>
                    </a:gs>
                  </a:gsLst>
                  <a:lin ang="5400000" scaled="0"/>
                </a:gradFill>
              </a:rPr>
              <a:t>Integrated </a:t>
            </a:r>
            <a:r>
              <a:rPr lang="en-US" sz="2800" dirty="0">
                <a:gradFill>
                  <a:gsLst>
                    <a:gs pos="1250">
                      <a:srgbClr val="0078D7"/>
                    </a:gs>
                    <a:gs pos="99000">
                      <a:srgbClr val="0078D7"/>
                    </a:gs>
                  </a:gsLst>
                  <a:lin ang="5400000" scaled="0"/>
                </a:gradFill>
              </a:rPr>
              <a:t>with other Azure services / SDKs</a:t>
            </a:r>
          </a:p>
          <a:p>
            <a:pPr marL="342900" lvl="1" indent="-342900">
              <a:buFontTx/>
              <a:buChar char="-"/>
            </a:pPr>
            <a:r>
              <a:rPr lang="en-US" dirty="0"/>
              <a:t>Allows automated flows of secrets from source to destination</a:t>
            </a:r>
            <a:endParaRPr lang="en-US" sz="2400" dirty="0" smtClean="0">
              <a:gradFill>
                <a:gsLst>
                  <a:gs pos="14159">
                    <a:schemeClr val="tx1"/>
                  </a:gs>
                  <a:gs pos="54000">
                    <a:schemeClr val="tx1"/>
                  </a:gs>
                </a:gsLst>
                <a:lin ang="5400000" scaled="0"/>
              </a:gradFill>
              <a:latin typeface="+mn-lt"/>
              <a:ea typeface="+mj-ea"/>
              <a:cs typeface="+mj-cs"/>
            </a:endParaRPr>
          </a:p>
          <a:p>
            <a:pPr marL="457200" indent="-457200">
              <a:buFont typeface="+mj-lt"/>
              <a:buAutoNum type="arabicPeriod"/>
            </a:pPr>
            <a:endParaRPr lang="en-US" sz="2400" dirty="0">
              <a:gradFill>
                <a:gsLst>
                  <a:gs pos="14159">
                    <a:schemeClr val="tx1"/>
                  </a:gs>
                  <a:gs pos="54000">
                    <a:schemeClr val="tx1"/>
                  </a:gs>
                </a:gsLst>
                <a:lin ang="5400000" scaled="0"/>
              </a:gradFill>
              <a:latin typeface="+mn-lt"/>
              <a:ea typeface="+mj-ea"/>
              <a:cs typeface="+mj-cs"/>
            </a:endParaRPr>
          </a:p>
        </p:txBody>
      </p:sp>
      <p:sp>
        <p:nvSpPr>
          <p:cNvPr id="7" name="TextBox 6"/>
          <p:cNvSpPr txBox="1"/>
          <p:nvPr/>
        </p:nvSpPr>
        <p:spPr>
          <a:xfrm>
            <a:off x="8413443" y="4473889"/>
            <a:ext cx="230144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solidFill>
                  <a:schemeClr val="accent1"/>
                </a:solidFill>
              </a:rPr>
              <a:t>Azure Key Vault</a:t>
            </a:r>
          </a:p>
        </p:txBody>
      </p:sp>
      <p:grpSp>
        <p:nvGrpSpPr>
          <p:cNvPr id="8" name="Group 7"/>
          <p:cNvGrpSpPr/>
          <p:nvPr/>
        </p:nvGrpSpPr>
        <p:grpSpPr>
          <a:xfrm>
            <a:off x="8576478" y="2463030"/>
            <a:ext cx="1986842" cy="1995653"/>
            <a:chOff x="7247920" y="2449924"/>
            <a:chExt cx="1986842" cy="1995653"/>
          </a:xfrm>
        </p:grpSpPr>
        <p:sp>
          <p:nvSpPr>
            <p:cNvPr id="9" name="Oval 8"/>
            <p:cNvSpPr>
              <a:spLocks noChangeAspect="1"/>
            </p:cNvSpPr>
            <p:nvPr/>
          </p:nvSpPr>
          <p:spPr bwMode="auto">
            <a:xfrm>
              <a:off x="7247920" y="2449924"/>
              <a:ext cx="1986842" cy="1986842"/>
            </a:xfrm>
            <a:prstGeom prst="ellipse">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7263973" y="3311119"/>
              <a:ext cx="1950102" cy="221599"/>
            </a:xfrm>
            <a:prstGeom prst="rect">
              <a:avLst/>
            </a:prstGeom>
            <a:noFill/>
          </p:spPr>
          <p:txBody>
            <a:bodyPr wrap="square" lIns="0" tIns="0" rIns="0" bIns="0" rtlCol="0">
              <a:spAutoFit/>
            </a:bodyPr>
            <a:lstStyle/>
            <a:p>
              <a:pPr algn="ctr">
                <a:lnSpc>
                  <a:spcPct val="90000"/>
                </a:lnSpc>
                <a:spcAft>
                  <a:spcPts val="600"/>
                </a:spcAft>
              </a:pPr>
              <a:r>
                <a:rPr lang="en-US" sz="1600" dirty="0" smtClean="0">
                  <a:solidFill>
                    <a:schemeClr val="tx2"/>
                  </a:solidFill>
                </a:rPr>
                <a:t>Client Secrets</a:t>
              </a:r>
            </a:p>
          </p:txBody>
        </p:sp>
        <p:sp>
          <p:nvSpPr>
            <p:cNvPr id="11" name="TextBox 10"/>
            <p:cNvSpPr txBox="1"/>
            <p:nvPr/>
          </p:nvSpPr>
          <p:spPr>
            <a:xfrm>
              <a:off x="7393757" y="2867921"/>
              <a:ext cx="1683704" cy="221599"/>
            </a:xfrm>
            <a:prstGeom prst="rect">
              <a:avLst/>
            </a:prstGeom>
            <a:noFill/>
          </p:spPr>
          <p:txBody>
            <a:bodyPr wrap="square" lIns="0" tIns="0" rIns="0" bIns="0" rtlCol="0">
              <a:spAutoFit/>
            </a:bodyPr>
            <a:lstStyle/>
            <a:p>
              <a:pPr algn="ctr">
                <a:lnSpc>
                  <a:spcPct val="90000"/>
                </a:lnSpc>
                <a:spcAft>
                  <a:spcPts val="600"/>
                </a:spcAft>
              </a:pPr>
              <a:r>
                <a:rPr lang="en-US" sz="1600" dirty="0" smtClean="0">
                  <a:solidFill>
                    <a:schemeClr val="tx2"/>
                  </a:solidFill>
                </a:rPr>
                <a:t>Connection Strings</a:t>
              </a:r>
            </a:p>
          </p:txBody>
        </p:sp>
        <p:sp>
          <p:nvSpPr>
            <p:cNvPr id="12" name="TextBox 11"/>
            <p:cNvSpPr txBox="1"/>
            <p:nvPr/>
          </p:nvSpPr>
          <p:spPr>
            <a:xfrm>
              <a:off x="7512302" y="3080714"/>
              <a:ext cx="1446616" cy="221599"/>
            </a:xfrm>
            <a:prstGeom prst="rect">
              <a:avLst/>
            </a:prstGeom>
            <a:noFill/>
          </p:spPr>
          <p:txBody>
            <a:bodyPr wrap="square" lIns="0" tIns="0" rIns="0" bIns="0" rtlCol="0">
              <a:spAutoFit/>
            </a:bodyPr>
            <a:lstStyle/>
            <a:p>
              <a:pPr algn="ctr">
                <a:lnSpc>
                  <a:spcPct val="90000"/>
                </a:lnSpc>
                <a:spcAft>
                  <a:spcPts val="600"/>
                </a:spcAft>
              </a:pPr>
              <a:r>
                <a:rPr lang="en-US" sz="1600" dirty="0" smtClean="0">
                  <a:solidFill>
                    <a:schemeClr val="tx2"/>
                  </a:solidFill>
                </a:rPr>
                <a:t>Encryption keys</a:t>
              </a:r>
            </a:p>
          </p:txBody>
        </p:sp>
        <p:sp>
          <p:nvSpPr>
            <p:cNvPr id="13" name="TextBox 12"/>
            <p:cNvSpPr txBox="1"/>
            <p:nvPr/>
          </p:nvSpPr>
          <p:spPr>
            <a:xfrm>
              <a:off x="7714037" y="3532718"/>
              <a:ext cx="1049974" cy="221599"/>
            </a:xfrm>
            <a:prstGeom prst="rect">
              <a:avLst/>
            </a:prstGeom>
            <a:noFill/>
          </p:spPr>
          <p:txBody>
            <a:bodyPr wrap="square" lIns="0" tIns="0" rIns="0" bIns="0" rtlCol="0">
              <a:spAutoFit/>
            </a:bodyPr>
            <a:lstStyle/>
            <a:p>
              <a:pPr algn="ctr">
                <a:lnSpc>
                  <a:spcPct val="90000"/>
                </a:lnSpc>
                <a:spcAft>
                  <a:spcPts val="600"/>
                </a:spcAft>
              </a:pPr>
              <a:r>
                <a:rPr lang="en-US" sz="1600" dirty="0" smtClean="0">
                  <a:solidFill>
                    <a:schemeClr val="tx2"/>
                  </a:solidFill>
                </a:rPr>
                <a:t>Passwords</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7451" y="3942430"/>
              <a:ext cx="503147" cy="503147"/>
            </a:xfrm>
            <a:prstGeom prst="rect">
              <a:avLst/>
            </a:prstGeom>
          </p:spPr>
        </p:pic>
      </p:grpSp>
      <p:sp>
        <p:nvSpPr>
          <p:cNvPr id="15"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2752544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3/21/2018</a:t>
            </a:fld>
            <a:endParaRPr lang="de-DE" dirty="0"/>
          </a:p>
        </p:txBody>
      </p:sp>
      <p:sp>
        <p:nvSpPr>
          <p:cNvPr id="3" name="Footer Placeholder 2"/>
          <p:cNvSpPr>
            <a:spLocks noGrp="1"/>
          </p:cNvSpPr>
          <p:nvPr>
            <p:ph type="ftr" sz="quarter" idx="11"/>
          </p:nvPr>
        </p:nvSpPr>
        <p:spPr/>
        <p:txBody>
          <a:bodyPr/>
          <a:lstStyle/>
          <a:p>
            <a:r>
              <a:rPr lang="de-DE" smtClean="0"/>
              <a:t>| Name | Arvato Systems | Client </a:t>
            </a:r>
            <a:endParaRPr lang="de-DE" dirty="0"/>
          </a:p>
        </p:txBody>
      </p:sp>
      <p:sp>
        <p:nvSpPr>
          <p:cNvPr id="5" name="Title 4"/>
          <p:cNvSpPr>
            <a:spLocks noGrp="1"/>
          </p:cNvSpPr>
          <p:nvPr>
            <p:ph type="title"/>
          </p:nvPr>
        </p:nvSpPr>
        <p:spPr>
          <a:xfrm>
            <a:off x="630001" y="351299"/>
            <a:ext cx="9780091" cy="443198"/>
          </a:xfrm>
        </p:spPr>
        <p:txBody>
          <a:bodyPr/>
          <a:lstStyle/>
          <a:p>
            <a:r>
              <a:rPr lang="en-US" dirty="0" smtClean="0"/>
              <a:t>Accessing Key Vault</a:t>
            </a:r>
            <a:endParaRPr lang="en-US" dirty="0"/>
          </a:p>
        </p:txBody>
      </p:sp>
      <p:sp>
        <p:nvSpPr>
          <p:cNvPr id="8" name="Rectangle 7"/>
          <p:cNvSpPr/>
          <p:nvPr/>
        </p:nvSpPr>
        <p:spPr>
          <a:xfrm>
            <a:off x="2564675" y="4423954"/>
            <a:ext cx="3119120" cy="1524000"/>
          </a:xfrm>
          <a:prstGeom prst="rect">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12" name="TextBox 11"/>
          <p:cNvSpPr txBox="1"/>
          <p:nvPr/>
        </p:nvSpPr>
        <p:spPr>
          <a:xfrm>
            <a:off x="3543201" y="5514098"/>
            <a:ext cx="102124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VM</a:t>
            </a:r>
          </a:p>
        </p:txBody>
      </p:sp>
      <p:sp>
        <p:nvSpPr>
          <p:cNvPr id="13" name="Rectangle 12"/>
          <p:cNvSpPr/>
          <p:nvPr/>
        </p:nvSpPr>
        <p:spPr>
          <a:xfrm>
            <a:off x="2898041" y="4620115"/>
            <a:ext cx="2445394" cy="893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Your App</a:t>
            </a:r>
          </a:p>
        </p:txBody>
      </p:sp>
      <p:grpSp>
        <p:nvGrpSpPr>
          <p:cNvPr id="10" name="Group 9"/>
          <p:cNvGrpSpPr/>
          <p:nvPr/>
        </p:nvGrpSpPr>
        <p:grpSpPr>
          <a:xfrm>
            <a:off x="2891933" y="1310043"/>
            <a:ext cx="2323778" cy="1336118"/>
            <a:chOff x="1264678" y="1234827"/>
            <a:chExt cx="2323778" cy="1336118"/>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397" y="1234827"/>
              <a:ext cx="1028341" cy="1028341"/>
            </a:xfrm>
            <a:prstGeom prst="rect">
              <a:avLst/>
            </a:prstGeom>
          </p:spPr>
        </p:pic>
        <p:sp>
          <p:nvSpPr>
            <p:cNvPr id="27" name="TextBox 26"/>
            <p:cNvSpPr txBox="1"/>
            <p:nvPr/>
          </p:nvSpPr>
          <p:spPr>
            <a:xfrm>
              <a:off x="1264678" y="2263168"/>
              <a:ext cx="2323778"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Active Directory</a:t>
              </a:r>
            </a:p>
          </p:txBody>
        </p:sp>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0274" y="4997108"/>
            <a:ext cx="950846" cy="950846"/>
          </a:xfrm>
          <a:prstGeom prst="rect">
            <a:avLst/>
          </a:prstGeom>
        </p:spPr>
      </p:pic>
      <p:grpSp>
        <p:nvGrpSpPr>
          <p:cNvPr id="11" name="Group 10"/>
          <p:cNvGrpSpPr/>
          <p:nvPr/>
        </p:nvGrpSpPr>
        <p:grpSpPr>
          <a:xfrm>
            <a:off x="9143768" y="2403567"/>
            <a:ext cx="1619482" cy="1831671"/>
            <a:chOff x="7526501" y="2760619"/>
            <a:chExt cx="1619482" cy="1831671"/>
          </a:xfrm>
        </p:grpSpPr>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4295" y="2760619"/>
              <a:ext cx="1523894" cy="1523894"/>
            </a:xfrm>
            <a:prstGeom prst="rect">
              <a:avLst/>
            </a:prstGeom>
          </p:spPr>
        </p:pic>
        <p:sp>
          <p:nvSpPr>
            <p:cNvPr id="17" name="TextBox 16"/>
            <p:cNvSpPr txBox="1"/>
            <p:nvPr/>
          </p:nvSpPr>
          <p:spPr>
            <a:xfrm>
              <a:off x="7526501" y="4284513"/>
              <a:ext cx="161948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Key Vault</a:t>
              </a:r>
            </a:p>
          </p:txBody>
        </p:sp>
      </p:grpSp>
      <p:cxnSp>
        <p:nvCxnSpPr>
          <p:cNvPr id="15" name="Straight Arrow Connector 14"/>
          <p:cNvCxnSpPr/>
          <p:nvPr/>
        </p:nvCxnSpPr>
        <p:spPr>
          <a:xfrm flipH="1" flipV="1">
            <a:off x="3892695" y="2780555"/>
            <a:ext cx="8308" cy="17878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a:off x="4194513" y="2809777"/>
            <a:ext cx="20436" cy="17586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p:nvPr/>
        </p:nvCxnSpPr>
        <p:spPr>
          <a:xfrm flipV="1">
            <a:off x="5460274" y="3466011"/>
            <a:ext cx="2394858" cy="12279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4332463" y="3386255"/>
            <a:ext cx="135133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Authenticate</a:t>
            </a:r>
          </a:p>
        </p:txBody>
      </p:sp>
      <p:sp>
        <p:nvSpPr>
          <p:cNvPr id="32" name="TextBox 31"/>
          <p:cNvSpPr txBox="1"/>
          <p:nvPr/>
        </p:nvSpPr>
        <p:spPr>
          <a:xfrm>
            <a:off x="6620639" y="4235238"/>
            <a:ext cx="697307"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Access</a:t>
            </a:r>
          </a:p>
        </p:txBody>
      </p:sp>
      <p:sp>
        <p:nvSpPr>
          <p:cNvPr id="33" name="Rectangle 32"/>
          <p:cNvSpPr/>
          <p:nvPr/>
        </p:nvSpPr>
        <p:spPr>
          <a:xfrm>
            <a:off x="7935480" y="2338384"/>
            <a:ext cx="1080017" cy="19324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Key Vault</a:t>
            </a:r>
          </a:p>
          <a:p>
            <a:pPr algn="ctr"/>
            <a:r>
              <a:rPr lang="en-US" sz="2000" dirty="0" smtClean="0"/>
              <a:t>Access Policies</a:t>
            </a:r>
          </a:p>
        </p:txBody>
      </p:sp>
    </p:spTree>
    <p:extLst>
      <p:ext uri="{BB962C8B-B14F-4D97-AF65-F5344CB8AC3E}">
        <p14:creationId xmlns:p14="http://schemas.microsoft.com/office/powerpoint/2010/main" val="3415260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3/21/2018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Accessing Key Vault</a:t>
            </a:r>
            <a:endParaRPr lang="en-US" noProof="0" dirty="0"/>
          </a:p>
        </p:txBody>
      </p:sp>
      <p:grpSp>
        <p:nvGrpSpPr>
          <p:cNvPr id="4" name="Group 3"/>
          <p:cNvGrpSpPr/>
          <p:nvPr/>
        </p:nvGrpSpPr>
        <p:grpSpPr>
          <a:xfrm>
            <a:off x="363752" y="2039891"/>
            <a:ext cx="5302204" cy="1640000"/>
            <a:chOff x="819150" y="1581150"/>
            <a:chExt cx="5409286" cy="1933575"/>
          </a:xfrm>
        </p:grpSpPr>
        <p:sp>
          <p:nvSpPr>
            <p:cNvPr id="17" name="Rectangle 16"/>
            <p:cNvSpPr/>
            <p:nvPr/>
          </p:nvSpPr>
          <p:spPr>
            <a:xfrm>
              <a:off x="819150" y="1581150"/>
              <a:ext cx="5353050" cy="1933575"/>
            </a:xfrm>
            <a:prstGeom prst="rect">
              <a:avLst/>
            </a:prstGeom>
            <a:ln cap="flat">
              <a:solidFill>
                <a:schemeClr val="accent2"/>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14" name="TextBox 13"/>
            <p:cNvSpPr txBox="1"/>
            <p:nvPr/>
          </p:nvSpPr>
          <p:spPr>
            <a:xfrm>
              <a:off x="941262" y="1775691"/>
              <a:ext cx="5287174" cy="1524060"/>
            </a:xfrm>
            <a:prstGeom prst="rect">
              <a:avLst/>
            </a:prstGeom>
            <a:noFill/>
            <a:ln w="3175">
              <a:noFill/>
            </a:ln>
          </p:spPr>
          <p:txBody>
            <a:bodyPr wrap="none" lIns="0" tIns="0" rIns="0" bIns="0" rtlCol="0">
              <a:spAutoFit/>
            </a:bodyPr>
            <a:lstStyle/>
            <a:p>
              <a:r>
                <a:rPr lang="en-US" sz="1200" dirty="0" smtClean="0">
                  <a:solidFill>
                    <a:schemeClr val="accent1"/>
                  </a:solidFill>
                  <a:latin typeface="Consolas" panose="020B0609020204030204" pitchFamily="49" charset="0"/>
                </a:rPr>
                <a:t>&lt;?xml </a:t>
              </a:r>
              <a:r>
                <a:rPr lang="en-US" sz="1200" dirty="0" smtClean="0">
                  <a:solidFill>
                    <a:srgbClr val="FF0000"/>
                  </a:solidFill>
                  <a:latin typeface="Consolas" panose="020B0609020204030204" pitchFamily="49" charset="0"/>
                </a:rPr>
                <a:t>version</a:t>
              </a:r>
              <a:r>
                <a:rPr lang="en-US" sz="1200" dirty="0" smtClean="0">
                  <a:solidFill>
                    <a:schemeClr val="accent1"/>
                  </a:solidFill>
                  <a:latin typeface="Consolas" panose="020B0609020204030204" pitchFamily="49" charset="0"/>
                </a:rPr>
                <a:t>="1.0" </a:t>
              </a:r>
              <a:r>
                <a:rPr lang="en-US" sz="1200" dirty="0" smtClean="0">
                  <a:solidFill>
                    <a:srgbClr val="FF0000"/>
                  </a:solidFill>
                  <a:latin typeface="Consolas" panose="020B0609020204030204" pitchFamily="49" charset="0"/>
                </a:rPr>
                <a:t>encoding</a:t>
              </a:r>
              <a:r>
                <a:rPr lang="en-US" sz="1200" dirty="0" smtClean="0">
                  <a:solidFill>
                    <a:schemeClr val="accent1"/>
                  </a:solidFill>
                  <a:latin typeface="Consolas" panose="020B0609020204030204" pitchFamily="49" charset="0"/>
                </a:rPr>
                <a:t>="utf-8" ?&gt;</a:t>
              </a:r>
            </a:p>
            <a:p>
              <a:r>
                <a:rPr lang="en-US" sz="1200" dirty="0" smtClean="0">
                  <a:solidFill>
                    <a:schemeClr val="accent1"/>
                  </a:solidFill>
                  <a:latin typeface="Consolas" panose="020B0609020204030204" pitchFamily="49" charset="0"/>
                </a:rPr>
                <a:t>&lt;configuration&gt;</a:t>
              </a:r>
            </a:p>
            <a:p>
              <a:r>
                <a:rPr lang="en-US" sz="1200" dirty="0" smtClean="0">
                  <a:solidFill>
                    <a:schemeClr val="accent1"/>
                  </a:solidFill>
                  <a:latin typeface="Consolas" panose="020B0609020204030204" pitchFamily="49" charset="0"/>
                </a:rPr>
                <a:t>  &lt;</a:t>
              </a:r>
              <a:r>
                <a:rPr lang="en-US" sz="1200" dirty="0" err="1" smtClean="0">
                  <a:solidFill>
                    <a:schemeClr val="accent1"/>
                  </a:solidFill>
                  <a:latin typeface="Consolas" panose="020B0609020204030204" pitchFamily="49" charset="0"/>
                </a:rPr>
                <a:t>appSettings</a:t>
              </a:r>
              <a:r>
                <a:rPr lang="en-US" sz="1200" dirty="0" smtClean="0">
                  <a:solidFill>
                    <a:schemeClr val="accent1"/>
                  </a:solidFill>
                  <a:latin typeface="Consolas" panose="020B0609020204030204" pitchFamily="49" charset="0"/>
                </a:rPr>
                <a:t>&gt;</a:t>
              </a:r>
            </a:p>
            <a:p>
              <a:r>
                <a:rPr lang="en-US" sz="1200" dirty="0" smtClean="0">
                  <a:solidFill>
                    <a:schemeClr val="accent1"/>
                  </a:solidFill>
                  <a:latin typeface="Consolas" panose="020B0609020204030204" pitchFamily="49" charset="0"/>
                </a:rPr>
                <a:t>    &lt;add </a:t>
              </a:r>
              <a:r>
                <a:rPr lang="en-US" sz="1200" dirty="0" smtClean="0">
                  <a:solidFill>
                    <a:srgbClr val="FF0000"/>
                  </a:solidFill>
                  <a:latin typeface="Consolas" panose="020B0609020204030204" pitchFamily="49" charset="0"/>
                </a:rPr>
                <a:t>key</a:t>
              </a:r>
              <a:r>
                <a:rPr lang="en-US" sz="1200" dirty="0" smtClean="0">
                  <a:solidFill>
                    <a:schemeClr val="accent1"/>
                  </a:solidFill>
                  <a:latin typeface="Consolas" panose="020B0609020204030204" pitchFamily="49" charset="0"/>
                </a:rPr>
                <a:t>=“</a:t>
              </a:r>
              <a:r>
                <a:rPr lang="en-US" sz="1200" dirty="0" err="1" smtClean="0">
                  <a:solidFill>
                    <a:schemeClr val="accent1"/>
                  </a:solidFill>
                  <a:latin typeface="Consolas" panose="020B0609020204030204" pitchFamily="49" charset="0"/>
                </a:rPr>
                <a:t>ServicePrincipalId</a:t>
              </a:r>
              <a:r>
                <a:rPr lang="en-US" sz="1200" dirty="0" smtClean="0">
                  <a:solidFill>
                    <a:schemeClr val="accent1"/>
                  </a:solidFill>
                  <a:latin typeface="Consolas" panose="020B0609020204030204" pitchFamily="49" charset="0"/>
                </a:rPr>
                <a:t>" </a:t>
              </a:r>
              <a:r>
                <a:rPr lang="en-US" sz="1200" dirty="0" smtClean="0">
                  <a:solidFill>
                    <a:srgbClr val="FF0000"/>
                  </a:solidFill>
                  <a:latin typeface="Consolas" panose="020B0609020204030204" pitchFamily="49" charset="0"/>
                </a:rPr>
                <a:t>value</a:t>
              </a:r>
              <a:r>
                <a:rPr lang="en-US" sz="1200" dirty="0" smtClean="0">
                  <a:solidFill>
                    <a:schemeClr val="accent1"/>
                  </a:solidFill>
                  <a:latin typeface="Consolas" panose="020B0609020204030204" pitchFamily="49" charset="0"/>
                </a:rPr>
                <a:t>="</a:t>
              </a:r>
              <a:r>
                <a:rPr lang="en-US" sz="1200" dirty="0" err="1" smtClean="0">
                  <a:solidFill>
                    <a:schemeClr val="accent1"/>
                  </a:solidFill>
                  <a:latin typeface="Consolas" panose="020B0609020204030204" pitchFamily="49" charset="0"/>
                </a:rPr>
                <a:t>clientid</a:t>
              </a:r>
              <a:r>
                <a:rPr lang="en-US" sz="1200" dirty="0" smtClean="0">
                  <a:solidFill>
                    <a:schemeClr val="accent1"/>
                  </a:solidFill>
                  <a:latin typeface="Consolas" panose="020B0609020204030204" pitchFamily="49" charset="0"/>
                </a:rPr>
                <a:t>" /&gt;</a:t>
              </a:r>
            </a:p>
            <a:p>
              <a:r>
                <a:rPr lang="en-US" sz="1200" dirty="0" smtClean="0">
                  <a:solidFill>
                    <a:schemeClr val="accent1"/>
                  </a:solidFill>
                  <a:latin typeface="Consolas" panose="020B0609020204030204" pitchFamily="49" charset="0"/>
                </a:rPr>
                <a:t>    &lt;add </a:t>
              </a:r>
              <a:r>
                <a:rPr lang="en-US" sz="1200" dirty="0" smtClean="0">
                  <a:solidFill>
                    <a:srgbClr val="FF0000"/>
                  </a:solidFill>
                  <a:latin typeface="Consolas" panose="020B0609020204030204" pitchFamily="49" charset="0"/>
                </a:rPr>
                <a:t>key</a:t>
              </a:r>
              <a:r>
                <a:rPr lang="en-US" sz="1200" dirty="0" smtClean="0">
                  <a:solidFill>
                    <a:schemeClr val="accent1"/>
                  </a:solidFill>
                  <a:latin typeface="Consolas" panose="020B0609020204030204" pitchFamily="49" charset="0"/>
                </a:rPr>
                <a:t>=“</a:t>
              </a:r>
              <a:r>
                <a:rPr lang="en-US" sz="1200" dirty="0" err="1" smtClean="0">
                  <a:solidFill>
                    <a:schemeClr val="accent1"/>
                  </a:solidFill>
                  <a:latin typeface="Consolas" panose="020B0609020204030204" pitchFamily="49" charset="0"/>
                </a:rPr>
                <a:t>ServicePrincipalSecret</a:t>
              </a:r>
              <a:r>
                <a:rPr lang="en-US" sz="1200" dirty="0" smtClean="0">
                  <a:solidFill>
                    <a:schemeClr val="accent1"/>
                  </a:solidFill>
                  <a:latin typeface="Consolas" panose="020B0609020204030204" pitchFamily="49" charset="0"/>
                </a:rPr>
                <a:t>" </a:t>
              </a:r>
              <a:r>
                <a:rPr lang="en-US" sz="1200" dirty="0" smtClean="0">
                  <a:solidFill>
                    <a:srgbClr val="FF0000"/>
                  </a:solidFill>
                  <a:latin typeface="Consolas" panose="020B0609020204030204" pitchFamily="49" charset="0"/>
                </a:rPr>
                <a:t>value</a:t>
              </a:r>
              <a:r>
                <a:rPr lang="en-US" sz="1200" dirty="0" smtClean="0">
                  <a:solidFill>
                    <a:schemeClr val="accent1"/>
                  </a:solidFill>
                  <a:latin typeface="Consolas" panose="020B0609020204030204" pitchFamily="49" charset="0"/>
                </a:rPr>
                <a:t>=“</a:t>
              </a:r>
              <a:r>
                <a:rPr lang="en-US" sz="1200" b="1" i="1" dirty="0" err="1" smtClean="0">
                  <a:solidFill>
                    <a:srgbClr val="FF0000"/>
                  </a:solidFill>
                  <a:effectLst>
                    <a:outerShdw blurRad="38100" dist="38100" dir="2700000" algn="tl">
                      <a:srgbClr val="000000">
                        <a:alpha val="43137"/>
                      </a:srgbClr>
                    </a:outerShdw>
                  </a:effectLst>
                  <a:latin typeface="Consolas" panose="020B0609020204030204" pitchFamily="49" charset="0"/>
                </a:rPr>
                <a:t>clientsecret</a:t>
              </a:r>
              <a:r>
                <a:rPr lang="en-US" sz="1200" dirty="0" smtClean="0">
                  <a:solidFill>
                    <a:schemeClr val="accent1"/>
                  </a:solidFill>
                  <a:latin typeface="Consolas" panose="020B0609020204030204" pitchFamily="49" charset="0"/>
                </a:rPr>
                <a:t>" </a:t>
              </a:r>
              <a:r>
                <a:rPr lang="en-US" sz="1200" dirty="0" smtClean="0">
                  <a:solidFill>
                    <a:schemeClr val="accent1"/>
                  </a:solidFill>
                  <a:latin typeface="Consolas" panose="020B0609020204030204" pitchFamily="49" charset="0"/>
                </a:rPr>
                <a:t>/&gt;</a:t>
              </a:r>
            </a:p>
            <a:p>
              <a:r>
                <a:rPr lang="en-US" sz="1200" dirty="0" smtClean="0">
                  <a:solidFill>
                    <a:schemeClr val="accent1"/>
                  </a:solidFill>
                  <a:latin typeface="Consolas" panose="020B0609020204030204" pitchFamily="49" charset="0"/>
                </a:rPr>
                <a:t>  &lt;/</a:t>
              </a:r>
              <a:r>
                <a:rPr lang="en-US" sz="1200" dirty="0" err="1" smtClean="0">
                  <a:solidFill>
                    <a:schemeClr val="accent1"/>
                  </a:solidFill>
                  <a:latin typeface="Consolas" panose="020B0609020204030204" pitchFamily="49" charset="0"/>
                </a:rPr>
                <a:t>appSettings</a:t>
              </a:r>
              <a:r>
                <a:rPr lang="en-US" sz="1200" dirty="0" smtClean="0">
                  <a:solidFill>
                    <a:schemeClr val="accent1"/>
                  </a:solidFill>
                  <a:latin typeface="Consolas" panose="020B0609020204030204" pitchFamily="49" charset="0"/>
                </a:rPr>
                <a:t>&gt;</a:t>
              </a:r>
            </a:p>
            <a:p>
              <a:r>
                <a:rPr lang="en-US" sz="1200" dirty="0" smtClean="0">
                  <a:solidFill>
                    <a:schemeClr val="accent1"/>
                  </a:solidFill>
                  <a:latin typeface="Consolas" panose="020B0609020204030204" pitchFamily="49" charset="0"/>
                </a:rPr>
                <a:t>&lt;/configuration&gt;</a:t>
              </a:r>
              <a:endParaRPr lang="en-US" sz="1050" dirty="0" smtClean="0">
                <a:solidFill>
                  <a:schemeClr val="accent1"/>
                </a:solidFill>
                <a:latin typeface="Consolas" panose="020B0609020204030204" pitchFamily="49" charset="0"/>
              </a:endParaRPr>
            </a:p>
          </p:txBody>
        </p:sp>
      </p:grpSp>
      <p:grpSp>
        <p:nvGrpSpPr>
          <p:cNvPr id="6" name="Group 5"/>
          <p:cNvGrpSpPr/>
          <p:nvPr/>
        </p:nvGrpSpPr>
        <p:grpSpPr>
          <a:xfrm>
            <a:off x="1010641" y="4651632"/>
            <a:ext cx="1071832" cy="1315702"/>
            <a:chOff x="1994507" y="4682331"/>
            <a:chExt cx="1071832" cy="1315702"/>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750" y="4682331"/>
              <a:ext cx="942975" cy="962025"/>
            </a:xfrm>
            <a:prstGeom prst="rect">
              <a:avLst/>
            </a:prstGeom>
          </p:spPr>
        </p:pic>
        <p:sp>
          <p:nvSpPr>
            <p:cNvPr id="21" name="TextBox 20"/>
            <p:cNvSpPr txBox="1"/>
            <p:nvPr/>
          </p:nvSpPr>
          <p:spPr>
            <a:xfrm>
              <a:off x="1994507" y="5690256"/>
              <a:ext cx="107183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Developer</a:t>
              </a:r>
              <a:endParaRPr lang="en-US" sz="1600" dirty="0" smtClean="0"/>
            </a:p>
          </p:txBody>
        </p:sp>
      </p:grpSp>
      <p:sp>
        <p:nvSpPr>
          <p:cNvPr id="15"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grpSp>
        <p:nvGrpSpPr>
          <p:cNvPr id="3" name="Group 2"/>
          <p:cNvGrpSpPr/>
          <p:nvPr/>
        </p:nvGrpSpPr>
        <p:grpSpPr>
          <a:xfrm>
            <a:off x="5583254" y="1900524"/>
            <a:ext cx="5830387" cy="3974088"/>
            <a:chOff x="2564675" y="1310043"/>
            <a:chExt cx="7277994" cy="4637911"/>
          </a:xfrm>
        </p:grpSpPr>
        <p:sp>
          <p:nvSpPr>
            <p:cNvPr id="36" name="Rectangle 35"/>
            <p:cNvSpPr/>
            <p:nvPr/>
          </p:nvSpPr>
          <p:spPr>
            <a:xfrm>
              <a:off x="2564675" y="4423954"/>
              <a:ext cx="3119120" cy="1524000"/>
            </a:xfrm>
            <a:prstGeom prst="rect">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37" name="TextBox 36"/>
            <p:cNvSpPr txBox="1"/>
            <p:nvPr/>
          </p:nvSpPr>
          <p:spPr>
            <a:xfrm>
              <a:off x="3543201" y="5514098"/>
              <a:ext cx="102124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VM</a:t>
              </a:r>
            </a:p>
          </p:txBody>
        </p:sp>
        <p:sp>
          <p:nvSpPr>
            <p:cNvPr id="38" name="Rectangle 37"/>
            <p:cNvSpPr/>
            <p:nvPr/>
          </p:nvSpPr>
          <p:spPr>
            <a:xfrm>
              <a:off x="2898041" y="4620115"/>
              <a:ext cx="2445394" cy="893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Your App</a:t>
              </a:r>
            </a:p>
          </p:txBody>
        </p:sp>
        <p:grpSp>
          <p:nvGrpSpPr>
            <p:cNvPr id="39" name="Group 38"/>
            <p:cNvGrpSpPr/>
            <p:nvPr/>
          </p:nvGrpSpPr>
          <p:grpSpPr>
            <a:xfrm>
              <a:off x="2891933" y="1310043"/>
              <a:ext cx="2323778" cy="1336118"/>
              <a:chOff x="1264678" y="1234827"/>
              <a:chExt cx="2323778" cy="1336118"/>
            </a:xfrm>
          </p:grpSpPr>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2397" y="1234827"/>
                <a:ext cx="1028341" cy="1028341"/>
              </a:xfrm>
              <a:prstGeom prst="rect">
                <a:avLst/>
              </a:prstGeom>
            </p:spPr>
          </p:pic>
          <p:sp>
            <p:nvSpPr>
              <p:cNvPr id="41" name="TextBox 40"/>
              <p:cNvSpPr txBox="1"/>
              <p:nvPr/>
            </p:nvSpPr>
            <p:spPr>
              <a:xfrm>
                <a:off x="1264678" y="2263168"/>
                <a:ext cx="2323778"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Active Directory</a:t>
                </a:r>
              </a:p>
            </p:txBody>
          </p:sp>
        </p:grpSp>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0274" y="4997108"/>
              <a:ext cx="950846" cy="950846"/>
            </a:xfrm>
            <a:prstGeom prst="rect">
              <a:avLst/>
            </a:prstGeom>
          </p:spPr>
        </p:pic>
        <p:grpSp>
          <p:nvGrpSpPr>
            <p:cNvPr id="43" name="Group 42"/>
            <p:cNvGrpSpPr/>
            <p:nvPr/>
          </p:nvGrpSpPr>
          <p:grpSpPr>
            <a:xfrm>
              <a:off x="8223187" y="2403567"/>
              <a:ext cx="1619482" cy="1831671"/>
              <a:chOff x="7526501" y="2760619"/>
              <a:chExt cx="1619482" cy="1831671"/>
            </a:xfrm>
          </p:grpSpPr>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4295" y="2760619"/>
                <a:ext cx="1523894" cy="1523894"/>
              </a:xfrm>
              <a:prstGeom prst="rect">
                <a:avLst/>
              </a:prstGeom>
            </p:spPr>
          </p:pic>
          <p:sp>
            <p:nvSpPr>
              <p:cNvPr id="45" name="TextBox 44"/>
              <p:cNvSpPr txBox="1"/>
              <p:nvPr/>
            </p:nvSpPr>
            <p:spPr>
              <a:xfrm>
                <a:off x="7526501" y="4284513"/>
                <a:ext cx="161948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Key Vault</a:t>
                </a:r>
              </a:p>
            </p:txBody>
          </p:sp>
        </p:grpSp>
        <p:cxnSp>
          <p:nvCxnSpPr>
            <p:cNvPr id="46" name="Straight Arrow Connector 45"/>
            <p:cNvCxnSpPr/>
            <p:nvPr/>
          </p:nvCxnSpPr>
          <p:spPr>
            <a:xfrm flipH="1" flipV="1">
              <a:off x="3892695" y="2780555"/>
              <a:ext cx="8308" cy="17878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7" name="Straight Arrow Connector 46"/>
            <p:cNvCxnSpPr/>
            <p:nvPr/>
          </p:nvCxnSpPr>
          <p:spPr>
            <a:xfrm>
              <a:off x="4194513" y="2809777"/>
              <a:ext cx="20436" cy="17586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p:nvPr/>
          </p:nvCxnSpPr>
          <p:spPr>
            <a:xfrm flipV="1">
              <a:off x="5460274" y="3466011"/>
              <a:ext cx="2394858" cy="12279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9" name="TextBox 48"/>
            <p:cNvSpPr txBox="1"/>
            <p:nvPr/>
          </p:nvSpPr>
          <p:spPr>
            <a:xfrm>
              <a:off x="4332463" y="3386255"/>
              <a:ext cx="135133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Authenticate</a:t>
              </a:r>
            </a:p>
          </p:txBody>
        </p:sp>
        <p:sp>
          <p:nvSpPr>
            <p:cNvPr id="50" name="TextBox 49"/>
            <p:cNvSpPr txBox="1"/>
            <p:nvPr/>
          </p:nvSpPr>
          <p:spPr>
            <a:xfrm>
              <a:off x="6620639" y="4235238"/>
              <a:ext cx="697307"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Access</a:t>
              </a:r>
            </a:p>
          </p:txBody>
        </p:sp>
      </p:grpSp>
      <p:cxnSp>
        <p:nvCxnSpPr>
          <p:cNvPr id="9" name="Straight Arrow Connector 8"/>
          <p:cNvCxnSpPr/>
          <p:nvPr/>
        </p:nvCxnSpPr>
        <p:spPr>
          <a:xfrm flipV="1">
            <a:off x="2412274" y="5119839"/>
            <a:ext cx="3317966" cy="128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1" name="Straight Connector 50"/>
          <p:cNvCxnSpPr/>
          <p:nvPr/>
        </p:nvCxnSpPr>
        <p:spPr>
          <a:xfrm flipH="1" flipV="1">
            <a:off x="4345577" y="3679568"/>
            <a:ext cx="1499843" cy="105725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2" name="TextBox 51"/>
          <p:cNvSpPr txBox="1"/>
          <p:nvPr/>
        </p:nvSpPr>
        <p:spPr>
          <a:xfrm>
            <a:off x="3661100" y="5183843"/>
            <a:ext cx="728020"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Deploy</a:t>
            </a:r>
          </a:p>
        </p:txBody>
      </p:sp>
    </p:spTree>
    <p:extLst>
      <p:ext uri="{BB962C8B-B14F-4D97-AF65-F5344CB8AC3E}">
        <p14:creationId xmlns:p14="http://schemas.microsoft.com/office/powerpoint/2010/main" val="3721859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3/21/2018</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Accessing Key Vault</a:t>
            </a:r>
            <a:endParaRPr lang="en-US" noProof="0" dirty="0"/>
          </a:p>
        </p:txBody>
      </p:sp>
      <p:grpSp>
        <p:nvGrpSpPr>
          <p:cNvPr id="6" name="Group 5"/>
          <p:cNvGrpSpPr/>
          <p:nvPr/>
        </p:nvGrpSpPr>
        <p:grpSpPr>
          <a:xfrm>
            <a:off x="1191158" y="4048308"/>
            <a:ext cx="1071832" cy="1315702"/>
            <a:chOff x="1994507" y="4682331"/>
            <a:chExt cx="1071832" cy="1315702"/>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750" y="4682331"/>
              <a:ext cx="942975" cy="962025"/>
            </a:xfrm>
            <a:prstGeom prst="rect">
              <a:avLst/>
            </a:prstGeom>
          </p:spPr>
        </p:pic>
        <p:sp>
          <p:nvSpPr>
            <p:cNvPr id="21" name="TextBox 20"/>
            <p:cNvSpPr txBox="1"/>
            <p:nvPr/>
          </p:nvSpPr>
          <p:spPr>
            <a:xfrm>
              <a:off x="1994507" y="5690256"/>
              <a:ext cx="107183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Developer</a:t>
              </a:r>
              <a:endParaRPr lang="en-US" sz="1600" dirty="0" smtClean="0"/>
            </a:p>
          </p:txBody>
        </p:sp>
      </p:grpSp>
      <p:sp>
        <p:nvSpPr>
          <p:cNvPr id="15"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grpSp>
        <p:nvGrpSpPr>
          <p:cNvPr id="8" name="Group 7"/>
          <p:cNvGrpSpPr/>
          <p:nvPr/>
        </p:nvGrpSpPr>
        <p:grpSpPr>
          <a:xfrm>
            <a:off x="4909040" y="1436330"/>
            <a:ext cx="6220898" cy="4871661"/>
            <a:chOff x="4189194" y="1232221"/>
            <a:chExt cx="7277994" cy="5742869"/>
          </a:xfrm>
        </p:grpSpPr>
        <p:sp>
          <p:nvSpPr>
            <p:cNvPr id="32" name="Rectangle 31"/>
            <p:cNvSpPr/>
            <p:nvPr/>
          </p:nvSpPr>
          <p:spPr>
            <a:xfrm>
              <a:off x="4189194" y="4346132"/>
              <a:ext cx="3119120" cy="2301809"/>
            </a:xfrm>
            <a:prstGeom prst="rect">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33" name="TextBox 32"/>
            <p:cNvSpPr txBox="1"/>
            <p:nvPr/>
          </p:nvSpPr>
          <p:spPr>
            <a:xfrm>
              <a:off x="5164171" y="6667314"/>
              <a:ext cx="1021242" cy="307776"/>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VM</a:t>
              </a:r>
            </a:p>
          </p:txBody>
        </p:sp>
        <p:sp>
          <p:nvSpPr>
            <p:cNvPr id="34" name="Rectangle 33"/>
            <p:cNvSpPr/>
            <p:nvPr/>
          </p:nvSpPr>
          <p:spPr>
            <a:xfrm>
              <a:off x="4522560" y="4542293"/>
              <a:ext cx="2445394" cy="893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Your App</a:t>
              </a:r>
            </a:p>
          </p:txBody>
        </p:sp>
        <p:grpSp>
          <p:nvGrpSpPr>
            <p:cNvPr id="35" name="Group 34"/>
            <p:cNvGrpSpPr/>
            <p:nvPr/>
          </p:nvGrpSpPr>
          <p:grpSpPr>
            <a:xfrm>
              <a:off x="4516452" y="1232221"/>
              <a:ext cx="2323778" cy="1336118"/>
              <a:chOff x="1264678" y="1234827"/>
              <a:chExt cx="2323778" cy="1336118"/>
            </a:xfrm>
          </p:grpSpPr>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2397" y="1234827"/>
                <a:ext cx="1028341" cy="1028341"/>
              </a:xfrm>
              <a:prstGeom prst="rect">
                <a:avLst/>
              </a:prstGeom>
            </p:spPr>
          </p:pic>
          <p:sp>
            <p:nvSpPr>
              <p:cNvPr id="55" name="TextBox 54"/>
              <p:cNvSpPr txBox="1"/>
              <p:nvPr/>
            </p:nvSpPr>
            <p:spPr>
              <a:xfrm>
                <a:off x="1264678" y="2263168"/>
                <a:ext cx="2323778"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Active Directory</a:t>
                </a:r>
              </a:p>
            </p:txBody>
          </p:sp>
        </p:grpSp>
        <p:pic>
          <p:nvPicPr>
            <p:cNvPr id="56" name="Picture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4793" y="5706782"/>
              <a:ext cx="950846" cy="950846"/>
            </a:xfrm>
            <a:prstGeom prst="rect">
              <a:avLst/>
            </a:prstGeom>
          </p:spPr>
        </p:pic>
        <p:grpSp>
          <p:nvGrpSpPr>
            <p:cNvPr id="57" name="Group 56"/>
            <p:cNvGrpSpPr/>
            <p:nvPr/>
          </p:nvGrpSpPr>
          <p:grpSpPr>
            <a:xfrm>
              <a:off x="9847706" y="2325745"/>
              <a:ext cx="1619482" cy="1831671"/>
              <a:chOff x="7526501" y="2760619"/>
              <a:chExt cx="1619482" cy="1831671"/>
            </a:xfrm>
          </p:grpSpPr>
          <p:pic>
            <p:nvPicPr>
              <p:cNvPr id="58" name="Picture 5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4295" y="2760619"/>
                <a:ext cx="1523894" cy="1523894"/>
              </a:xfrm>
              <a:prstGeom prst="rect">
                <a:avLst/>
              </a:prstGeom>
            </p:spPr>
          </p:pic>
          <p:sp>
            <p:nvSpPr>
              <p:cNvPr id="59" name="TextBox 58"/>
              <p:cNvSpPr txBox="1"/>
              <p:nvPr/>
            </p:nvSpPr>
            <p:spPr>
              <a:xfrm>
                <a:off x="7526501" y="4284513"/>
                <a:ext cx="161948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Key Vault</a:t>
                </a:r>
              </a:p>
            </p:txBody>
          </p:sp>
        </p:grpSp>
        <p:cxnSp>
          <p:nvCxnSpPr>
            <p:cNvPr id="60" name="Straight Arrow Connector 59"/>
            <p:cNvCxnSpPr/>
            <p:nvPr/>
          </p:nvCxnSpPr>
          <p:spPr>
            <a:xfrm flipH="1" flipV="1">
              <a:off x="5517214" y="2702733"/>
              <a:ext cx="8308" cy="17878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1" name="Straight Arrow Connector 60"/>
            <p:cNvCxnSpPr/>
            <p:nvPr/>
          </p:nvCxnSpPr>
          <p:spPr>
            <a:xfrm>
              <a:off x="5819032" y="2731955"/>
              <a:ext cx="20436" cy="17586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2" name="Straight Arrow Connector 61"/>
            <p:cNvCxnSpPr/>
            <p:nvPr/>
          </p:nvCxnSpPr>
          <p:spPr>
            <a:xfrm flipV="1">
              <a:off x="7084793" y="3388189"/>
              <a:ext cx="2394858" cy="12279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3" name="TextBox 62"/>
            <p:cNvSpPr txBox="1"/>
            <p:nvPr/>
          </p:nvSpPr>
          <p:spPr>
            <a:xfrm>
              <a:off x="5956982" y="3308433"/>
              <a:ext cx="135133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Authenticate</a:t>
              </a:r>
            </a:p>
          </p:txBody>
        </p:sp>
        <p:sp>
          <p:nvSpPr>
            <p:cNvPr id="64" name="TextBox 63"/>
            <p:cNvSpPr txBox="1"/>
            <p:nvPr/>
          </p:nvSpPr>
          <p:spPr>
            <a:xfrm>
              <a:off x="8245158" y="4157416"/>
              <a:ext cx="697307"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Access</a:t>
              </a:r>
            </a:p>
          </p:txBody>
        </p:sp>
      </p:grpSp>
      <p:sp>
        <p:nvSpPr>
          <p:cNvPr id="65" name="Rectangle 64"/>
          <p:cNvSpPr/>
          <p:nvPr/>
        </p:nvSpPr>
        <p:spPr>
          <a:xfrm>
            <a:off x="5193986" y="5089347"/>
            <a:ext cx="2090211" cy="758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Certificate Store</a:t>
            </a:r>
          </a:p>
        </p:txBody>
      </p:sp>
      <p:cxnSp>
        <p:nvCxnSpPr>
          <p:cNvPr id="66" name="Straight Arrow Connector 65"/>
          <p:cNvCxnSpPr/>
          <p:nvPr/>
        </p:nvCxnSpPr>
        <p:spPr>
          <a:xfrm flipV="1">
            <a:off x="2672036" y="4657465"/>
            <a:ext cx="2422081" cy="181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7" name="TextBox 66"/>
          <p:cNvSpPr txBox="1"/>
          <p:nvPr/>
        </p:nvSpPr>
        <p:spPr>
          <a:xfrm>
            <a:off x="3380249" y="4694842"/>
            <a:ext cx="728020"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Deploy</a:t>
            </a:r>
          </a:p>
        </p:txBody>
      </p:sp>
      <p:grpSp>
        <p:nvGrpSpPr>
          <p:cNvPr id="68" name="Group 67"/>
          <p:cNvGrpSpPr/>
          <p:nvPr/>
        </p:nvGrpSpPr>
        <p:grpSpPr>
          <a:xfrm>
            <a:off x="431790" y="1591629"/>
            <a:ext cx="6065329" cy="1640000"/>
            <a:chOff x="819150" y="1581150"/>
            <a:chExt cx="5815999" cy="1933575"/>
          </a:xfrm>
        </p:grpSpPr>
        <p:sp>
          <p:nvSpPr>
            <p:cNvPr id="69" name="Rectangle 68"/>
            <p:cNvSpPr/>
            <p:nvPr/>
          </p:nvSpPr>
          <p:spPr>
            <a:xfrm>
              <a:off x="819150" y="1581150"/>
              <a:ext cx="5815999" cy="1933575"/>
            </a:xfrm>
            <a:prstGeom prst="rect">
              <a:avLst/>
            </a:prstGeom>
            <a:ln cap="flat">
              <a:solidFill>
                <a:schemeClr val="accent2"/>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70" name="TextBox 69"/>
            <p:cNvSpPr txBox="1"/>
            <p:nvPr/>
          </p:nvSpPr>
          <p:spPr>
            <a:xfrm>
              <a:off x="941262" y="1775691"/>
              <a:ext cx="5458270" cy="1524060"/>
            </a:xfrm>
            <a:prstGeom prst="rect">
              <a:avLst/>
            </a:prstGeom>
            <a:noFill/>
            <a:ln w="3175">
              <a:noFill/>
            </a:ln>
          </p:spPr>
          <p:txBody>
            <a:bodyPr wrap="none" lIns="0" tIns="0" rIns="0" bIns="0" rtlCol="0">
              <a:spAutoFit/>
            </a:bodyPr>
            <a:lstStyle/>
            <a:p>
              <a:r>
                <a:rPr lang="en-US" sz="1200" dirty="0" smtClean="0">
                  <a:solidFill>
                    <a:schemeClr val="accent1"/>
                  </a:solidFill>
                  <a:latin typeface="Consolas" panose="020B0609020204030204" pitchFamily="49" charset="0"/>
                </a:rPr>
                <a:t>&lt;?xml </a:t>
              </a:r>
              <a:r>
                <a:rPr lang="en-US" sz="1200" dirty="0" smtClean="0">
                  <a:solidFill>
                    <a:srgbClr val="FF0000"/>
                  </a:solidFill>
                  <a:latin typeface="Consolas" panose="020B0609020204030204" pitchFamily="49" charset="0"/>
                </a:rPr>
                <a:t>version</a:t>
              </a:r>
              <a:r>
                <a:rPr lang="en-US" sz="1200" dirty="0" smtClean="0">
                  <a:solidFill>
                    <a:schemeClr val="accent1"/>
                  </a:solidFill>
                  <a:latin typeface="Consolas" panose="020B0609020204030204" pitchFamily="49" charset="0"/>
                </a:rPr>
                <a:t>="1.0" </a:t>
              </a:r>
              <a:r>
                <a:rPr lang="en-US" sz="1200" dirty="0" smtClean="0">
                  <a:solidFill>
                    <a:srgbClr val="FF0000"/>
                  </a:solidFill>
                  <a:latin typeface="Consolas" panose="020B0609020204030204" pitchFamily="49" charset="0"/>
                </a:rPr>
                <a:t>encoding</a:t>
              </a:r>
              <a:r>
                <a:rPr lang="en-US" sz="1200" dirty="0" smtClean="0">
                  <a:solidFill>
                    <a:schemeClr val="accent1"/>
                  </a:solidFill>
                  <a:latin typeface="Consolas" panose="020B0609020204030204" pitchFamily="49" charset="0"/>
                </a:rPr>
                <a:t>="utf-8" ?&gt;</a:t>
              </a:r>
            </a:p>
            <a:p>
              <a:r>
                <a:rPr lang="en-US" sz="1200" dirty="0" smtClean="0">
                  <a:solidFill>
                    <a:schemeClr val="accent1"/>
                  </a:solidFill>
                  <a:latin typeface="Consolas" panose="020B0609020204030204" pitchFamily="49" charset="0"/>
                </a:rPr>
                <a:t>&lt;configuration&gt;</a:t>
              </a:r>
            </a:p>
            <a:p>
              <a:r>
                <a:rPr lang="en-US" sz="1200" dirty="0" smtClean="0">
                  <a:solidFill>
                    <a:schemeClr val="accent1"/>
                  </a:solidFill>
                  <a:latin typeface="Consolas" panose="020B0609020204030204" pitchFamily="49" charset="0"/>
                </a:rPr>
                <a:t>  &lt;</a:t>
              </a:r>
              <a:r>
                <a:rPr lang="en-US" sz="1200" dirty="0" err="1" smtClean="0">
                  <a:solidFill>
                    <a:schemeClr val="accent1"/>
                  </a:solidFill>
                  <a:latin typeface="Consolas" panose="020B0609020204030204" pitchFamily="49" charset="0"/>
                </a:rPr>
                <a:t>appSettings</a:t>
              </a:r>
              <a:r>
                <a:rPr lang="en-US" sz="1200" dirty="0" smtClean="0">
                  <a:solidFill>
                    <a:schemeClr val="accent1"/>
                  </a:solidFill>
                  <a:latin typeface="Consolas" panose="020B0609020204030204" pitchFamily="49" charset="0"/>
                </a:rPr>
                <a:t>&gt;</a:t>
              </a:r>
            </a:p>
            <a:p>
              <a:r>
                <a:rPr lang="en-US" sz="1200" dirty="0" smtClean="0">
                  <a:solidFill>
                    <a:schemeClr val="accent1"/>
                  </a:solidFill>
                  <a:latin typeface="Consolas" panose="020B0609020204030204" pitchFamily="49" charset="0"/>
                </a:rPr>
                <a:t>    &lt;add </a:t>
              </a:r>
              <a:r>
                <a:rPr lang="en-US" sz="1200" dirty="0" smtClean="0">
                  <a:solidFill>
                    <a:srgbClr val="FF0000"/>
                  </a:solidFill>
                  <a:latin typeface="Consolas" panose="020B0609020204030204" pitchFamily="49" charset="0"/>
                </a:rPr>
                <a:t>key</a:t>
              </a:r>
              <a:r>
                <a:rPr lang="en-US" sz="1200" dirty="0" smtClean="0">
                  <a:solidFill>
                    <a:schemeClr val="accent1"/>
                  </a:solidFill>
                  <a:latin typeface="Consolas" panose="020B0609020204030204" pitchFamily="49" charset="0"/>
                </a:rPr>
                <a:t>=“</a:t>
              </a:r>
              <a:r>
                <a:rPr lang="en-US" sz="1200" dirty="0" err="1" smtClean="0">
                  <a:solidFill>
                    <a:schemeClr val="accent1"/>
                  </a:solidFill>
                  <a:latin typeface="Consolas" panose="020B0609020204030204" pitchFamily="49" charset="0"/>
                </a:rPr>
                <a:t>ServicePrincipalId</a:t>
              </a:r>
              <a:r>
                <a:rPr lang="en-US" sz="1200" dirty="0" smtClean="0">
                  <a:solidFill>
                    <a:schemeClr val="accent1"/>
                  </a:solidFill>
                  <a:latin typeface="Consolas" panose="020B0609020204030204" pitchFamily="49" charset="0"/>
                </a:rPr>
                <a:t>" </a:t>
              </a:r>
              <a:r>
                <a:rPr lang="en-US" sz="1200" dirty="0" smtClean="0">
                  <a:solidFill>
                    <a:srgbClr val="FF0000"/>
                  </a:solidFill>
                  <a:latin typeface="Consolas" panose="020B0609020204030204" pitchFamily="49" charset="0"/>
                </a:rPr>
                <a:t>value</a:t>
              </a:r>
              <a:r>
                <a:rPr lang="en-US" sz="1200" dirty="0" smtClean="0">
                  <a:solidFill>
                    <a:schemeClr val="accent1"/>
                  </a:solidFill>
                  <a:latin typeface="Consolas" panose="020B0609020204030204" pitchFamily="49" charset="0"/>
                </a:rPr>
                <a:t>="</a:t>
              </a:r>
              <a:r>
                <a:rPr lang="en-US" sz="1200" dirty="0" err="1" smtClean="0">
                  <a:solidFill>
                    <a:schemeClr val="accent1"/>
                  </a:solidFill>
                  <a:latin typeface="Consolas" panose="020B0609020204030204" pitchFamily="49" charset="0"/>
                </a:rPr>
                <a:t>clientid</a:t>
              </a:r>
              <a:r>
                <a:rPr lang="en-US" sz="1200" dirty="0" smtClean="0">
                  <a:solidFill>
                    <a:schemeClr val="accent1"/>
                  </a:solidFill>
                  <a:latin typeface="Consolas" panose="020B0609020204030204" pitchFamily="49" charset="0"/>
                </a:rPr>
                <a:t>" /&gt;</a:t>
              </a:r>
            </a:p>
            <a:p>
              <a:r>
                <a:rPr lang="en-US" sz="1200" dirty="0" smtClean="0">
                  <a:solidFill>
                    <a:schemeClr val="accent1"/>
                  </a:solidFill>
                  <a:latin typeface="Consolas" panose="020B0609020204030204" pitchFamily="49" charset="0"/>
                </a:rPr>
                <a:t>    &lt;add </a:t>
              </a:r>
              <a:r>
                <a:rPr lang="en-US" sz="1200" dirty="0" smtClean="0">
                  <a:solidFill>
                    <a:srgbClr val="FF0000"/>
                  </a:solidFill>
                  <a:latin typeface="Consolas" panose="020B0609020204030204" pitchFamily="49" charset="0"/>
                </a:rPr>
                <a:t>key</a:t>
              </a:r>
              <a:r>
                <a:rPr lang="en-US" sz="1200" dirty="0" smtClean="0">
                  <a:solidFill>
                    <a:schemeClr val="accent1"/>
                  </a:solidFill>
                  <a:latin typeface="Consolas" panose="020B0609020204030204" pitchFamily="49" charset="0"/>
                </a:rPr>
                <a:t>=“</a:t>
              </a:r>
              <a:r>
                <a:rPr lang="en-US" sz="1200" dirty="0" err="1" smtClean="0">
                  <a:solidFill>
                    <a:schemeClr val="accent1"/>
                  </a:solidFill>
                  <a:latin typeface="Consolas" panose="020B0609020204030204" pitchFamily="49" charset="0"/>
                </a:rPr>
                <a:t>ServicePrincipalCertLocation</a:t>
              </a:r>
              <a:r>
                <a:rPr lang="en-US" sz="1200" dirty="0" smtClean="0">
                  <a:solidFill>
                    <a:schemeClr val="accent1"/>
                  </a:solidFill>
                  <a:latin typeface="Consolas" panose="020B0609020204030204" pitchFamily="49" charset="0"/>
                </a:rPr>
                <a:t>" </a:t>
              </a:r>
              <a:r>
                <a:rPr lang="en-US" sz="1200" dirty="0" smtClean="0">
                  <a:solidFill>
                    <a:srgbClr val="FF0000"/>
                  </a:solidFill>
                  <a:latin typeface="Consolas" panose="020B0609020204030204" pitchFamily="49" charset="0"/>
                </a:rPr>
                <a:t>value</a:t>
              </a:r>
              <a:r>
                <a:rPr lang="en-US" sz="1200" dirty="0" smtClean="0">
                  <a:solidFill>
                    <a:schemeClr val="accent1"/>
                  </a:solidFill>
                  <a:latin typeface="Consolas" panose="020B0609020204030204" pitchFamily="49" charset="0"/>
                </a:rPr>
                <a:t>=</a:t>
              </a:r>
              <a:r>
                <a:rPr lang="en-US" sz="1200" dirty="0">
                  <a:solidFill>
                    <a:schemeClr val="accent1"/>
                  </a:solidFill>
                  <a:latin typeface="Consolas" panose="020B0609020204030204" pitchFamily="49" charset="0"/>
                </a:rPr>
                <a:t>"</a:t>
              </a:r>
              <a:r>
                <a:rPr lang="en-US" sz="1200" b="1" i="1" dirty="0" err="1" smtClean="0">
                  <a:solidFill>
                    <a:srgbClr val="FF0000"/>
                  </a:solidFill>
                  <a:latin typeface="Consolas" panose="020B0609020204030204" pitchFamily="49" charset="0"/>
                </a:rPr>
                <a:t>certlocation</a:t>
              </a:r>
              <a:r>
                <a:rPr lang="en-US" sz="1200" dirty="0" smtClean="0">
                  <a:solidFill>
                    <a:schemeClr val="accent1"/>
                  </a:solidFill>
                  <a:latin typeface="Consolas" panose="020B0609020204030204" pitchFamily="49" charset="0"/>
                </a:rPr>
                <a:t>" /&gt;</a:t>
              </a:r>
            </a:p>
            <a:p>
              <a:r>
                <a:rPr lang="en-US" sz="1200" dirty="0" smtClean="0">
                  <a:solidFill>
                    <a:schemeClr val="accent1"/>
                  </a:solidFill>
                  <a:latin typeface="Consolas" panose="020B0609020204030204" pitchFamily="49" charset="0"/>
                </a:rPr>
                <a:t>  &lt;/</a:t>
              </a:r>
              <a:r>
                <a:rPr lang="en-US" sz="1200" dirty="0" err="1" smtClean="0">
                  <a:solidFill>
                    <a:schemeClr val="accent1"/>
                  </a:solidFill>
                  <a:latin typeface="Consolas" panose="020B0609020204030204" pitchFamily="49" charset="0"/>
                </a:rPr>
                <a:t>appSettings</a:t>
              </a:r>
              <a:r>
                <a:rPr lang="en-US" sz="1200" dirty="0" smtClean="0">
                  <a:solidFill>
                    <a:schemeClr val="accent1"/>
                  </a:solidFill>
                  <a:latin typeface="Consolas" panose="020B0609020204030204" pitchFamily="49" charset="0"/>
                </a:rPr>
                <a:t>&gt;</a:t>
              </a:r>
            </a:p>
            <a:p>
              <a:r>
                <a:rPr lang="en-US" sz="1200" dirty="0" smtClean="0">
                  <a:solidFill>
                    <a:schemeClr val="accent1"/>
                  </a:solidFill>
                  <a:latin typeface="Consolas" panose="020B0609020204030204" pitchFamily="49" charset="0"/>
                </a:rPr>
                <a:t>&lt;/configuration&gt;</a:t>
              </a:r>
              <a:endParaRPr lang="en-US" sz="1050" dirty="0" smtClean="0">
                <a:solidFill>
                  <a:schemeClr val="accent1"/>
                </a:solidFill>
                <a:latin typeface="Consolas" panose="020B0609020204030204" pitchFamily="49" charset="0"/>
              </a:endParaRPr>
            </a:p>
          </p:txBody>
        </p:sp>
      </p:grpSp>
      <p:cxnSp>
        <p:nvCxnSpPr>
          <p:cNvPr id="72" name="Straight Connector 71"/>
          <p:cNvCxnSpPr/>
          <p:nvPr/>
        </p:nvCxnSpPr>
        <p:spPr>
          <a:xfrm flipH="1" flipV="1">
            <a:off x="4108269" y="3231629"/>
            <a:ext cx="1080497" cy="101262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208305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rvato Design 2016">
  <a:themeElements>
    <a:clrScheme name="aSys_Farben_2015_1">
      <a:dk1>
        <a:srgbClr val="000000"/>
      </a:dk1>
      <a:lt1>
        <a:srgbClr val="FFFFFF"/>
      </a:lt1>
      <a:dk2>
        <a:srgbClr val="646464"/>
      </a:dk2>
      <a:lt2>
        <a:srgbClr val="E5F1F7"/>
      </a:lt2>
      <a:accent1>
        <a:srgbClr val="0068A9"/>
      </a:accent1>
      <a:accent2>
        <a:srgbClr val="B2D6E8"/>
      </a:accent2>
      <a:accent3>
        <a:srgbClr val="002749"/>
      </a:accent3>
      <a:accent4>
        <a:srgbClr val="66ADD1"/>
      </a:accent4>
      <a:accent5>
        <a:srgbClr val="D0D0D0"/>
      </a:accent5>
      <a:accent6>
        <a:srgbClr val="B0C800"/>
      </a:accent6>
      <a:hlink>
        <a:srgbClr val="0068A9"/>
      </a:hlink>
      <a:folHlink>
        <a:srgbClr val="66ADD1"/>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ln w="3175">
          <a:noFill/>
        </a:ln>
      </a:spPr>
      <a:bodyPr wrap="none" lIns="0" tIns="0" rIns="0" bIns="0" rtlCol="0">
        <a:spAutoFit/>
      </a:bodyPr>
      <a:lstStyle>
        <a:defPPr marL="342900" indent="-342900">
          <a:buClr>
            <a:schemeClr val="accent1"/>
          </a:buClr>
          <a:buSzPct val="85000"/>
          <a:buFont typeface="Wingdings 3" panose="05040102010807070707" pitchFamily="18" charset="2"/>
          <a:buChar char="Ò"/>
          <a:defRPr sz="2000" dirty="0" err="1" smtClean="0"/>
        </a:defPPr>
      </a:lstStyle>
    </a:txDef>
  </a:objectDefaults>
  <a:extraClrSchemeLst/>
  <a:extLst>
    <a:ext uri="{05A4C25C-085E-4340-85A3-A5531E510DB2}">
      <thm15:themeFamily xmlns:thm15="http://schemas.microsoft.com/office/thememl/2012/main" name="Präsentation1" id="{FB8964C8-FEDA-4568-9B7F-7BB307D26D4B}" vid="{E7DE5ADA-24FB-4986-9E39-747961ED5F21}"/>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Sprache xmlns="650fe5fa-9f8b-4846-863b-3ca82cc20eb5">DE/EN</Sprache>
    <b1d66cc663ca419ba515713d76b6cf38 xmlns="7d68e36e-b8cb-4be9-9a4f-9fa8c8c046f6">
      <Terms xmlns="http://schemas.microsoft.com/office/infopath/2007/PartnerControls"/>
    </b1d66cc663ca419ba515713d76b6cf38>
    <TaxCatchAll xmlns="4b31ebbf-8119-4e58-b3a0-8e0bca362ee0"/>
    <_dlc_DocId xmlns="8f79deaa-06da-4ea5-81d9-d212cbe0391d">ASYIPO-6-130</_dlc_DocId>
    <_dlc_DocIdUrl xmlns="8f79deaa-06da-4ea5-81d9-d212cbe0391d">
      <Url>https://insight.arvato-systems.de/functions/marketing/_layouts/15/DocIdRedir.aspx?ID=ASYIPO-6-130</Url>
      <Description>ASYIPO-6-130</Description>
    </_dlc_DocIdUrl>
  </documentManagement>
</p:properties>
</file>

<file path=customXml/item3.xml><?xml version="1.0" encoding="utf-8"?>
<?mso-contentType ?>
<SharedContentType xmlns="Microsoft.SharePoint.Taxonomy.ContentTypeSync" SourceId="3dba7ea3-17ef-4621-80fd-8c5d3927c1b6" ContentTypeId="0x0101" PreviousValue="false"/>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t:contentTypeSchema xmlns:ct="http://schemas.microsoft.com/office/2006/metadata/contentType" xmlns:ma="http://schemas.microsoft.com/office/2006/metadata/properties/metaAttributes" ct:_="" ma:_="" ma:contentTypeName="Document" ma:contentTypeID="0x01010018BADDD33F29A941BD1C60D1347A40E3" ma:contentTypeVersion="9" ma:contentTypeDescription="Create a new document." ma:contentTypeScope="" ma:versionID="71875909508ac63e7fefdc68cedc05f8">
  <xsd:schema xmlns:xsd="http://www.w3.org/2001/XMLSchema" xmlns:xs="http://www.w3.org/2001/XMLSchema" xmlns:p="http://schemas.microsoft.com/office/2006/metadata/properties" xmlns:ns2="650fe5fa-9f8b-4846-863b-3ca82cc20eb5" xmlns:ns3="8f79deaa-06da-4ea5-81d9-d212cbe0391d" xmlns:ns4="7d68e36e-b8cb-4be9-9a4f-9fa8c8c046f6" xmlns:ns5="4b31ebbf-8119-4e58-b3a0-8e0bca362ee0" xmlns:ns6="ab830626-b284-4a7c-b2d6-002654365071" targetNamespace="http://schemas.microsoft.com/office/2006/metadata/properties" ma:root="true" ma:fieldsID="d62a0726b71183b95a3b8c80f6ed9776" ns2:_="" ns3:_="" ns4:_="" ns5:_="" ns6:_="">
    <xsd:import namespace="650fe5fa-9f8b-4846-863b-3ca82cc20eb5"/>
    <xsd:import namespace="8f79deaa-06da-4ea5-81d9-d212cbe0391d"/>
    <xsd:import namespace="7d68e36e-b8cb-4be9-9a4f-9fa8c8c046f6"/>
    <xsd:import namespace="4b31ebbf-8119-4e58-b3a0-8e0bca362ee0"/>
    <xsd:import namespace="ab830626-b284-4a7c-b2d6-002654365071"/>
    <xsd:element name="properties">
      <xsd:complexType>
        <xsd:sequence>
          <xsd:element name="documentManagement">
            <xsd:complexType>
              <xsd:all>
                <xsd:element ref="ns2:Sprache" minOccurs="0"/>
                <xsd:element ref="ns3:_dlc_DocId" minOccurs="0"/>
                <xsd:element ref="ns3:_dlc_DocIdUrl" minOccurs="0"/>
                <xsd:element ref="ns3:_dlc_DocIdPersistId" minOccurs="0"/>
                <xsd:element ref="ns4:b1d66cc663ca419ba515713d76b6cf38" minOccurs="0"/>
                <xsd:element ref="ns5:TaxCatchAll" minOccurs="0"/>
                <xsd:element ref="ns6: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0fe5fa-9f8b-4846-863b-3ca82cc20eb5" elementFormDefault="qualified">
    <xsd:import namespace="http://schemas.microsoft.com/office/2006/documentManagement/types"/>
    <xsd:import namespace="http://schemas.microsoft.com/office/infopath/2007/PartnerControls"/>
    <xsd:element name="Sprache" ma:index="8" nillable="true" ma:displayName="Sprache" ma:default="DE" ma:format="RadioButtons" ma:internalName="Sprache">
      <xsd:simpleType>
        <xsd:restriction base="dms:Choice">
          <xsd:enumeration value="DE"/>
          <xsd:enumeration value="EN"/>
          <xsd:enumeration value="DE/EN"/>
        </xsd:restriction>
      </xsd:simpleType>
    </xsd:element>
  </xsd:schema>
  <xsd:schema xmlns:xsd="http://www.w3.org/2001/XMLSchema" xmlns:xs="http://www.w3.org/2001/XMLSchema" xmlns:dms="http://schemas.microsoft.com/office/2006/documentManagement/types" xmlns:pc="http://schemas.microsoft.com/office/infopath/2007/PartnerControls" targetNamespace="8f79deaa-06da-4ea5-81d9-d212cbe0391d"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d68e36e-b8cb-4be9-9a4f-9fa8c8c046f6" elementFormDefault="qualified">
    <xsd:import namespace="http://schemas.microsoft.com/office/2006/documentManagement/types"/>
    <xsd:import namespace="http://schemas.microsoft.com/office/infopath/2007/PartnerControls"/>
    <xsd:element name="b1d66cc663ca419ba515713d76b6cf38" ma:index="13" nillable="true" ma:taxonomy="true" ma:internalName="b1d66cc663ca419ba515713d76b6cf38" ma:taxonomyFieldName="Market_x0020_Unit" ma:displayName="Market Unit" ma:default="" ma:fieldId="{b1d66cc6-63ca-419b-a515-713d76b6cf38}" ma:sspId="3dba7ea3-17ef-4621-80fd-8c5d3927c1b6" ma:termSetId="6e108d43-13d2-4df4-a94d-a6dbf2b94ed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b31ebbf-8119-4e58-b3a0-8e0bca362ee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258fafd-a738-4e45-8d99-d896826be745}" ma:internalName="TaxCatchAll" ma:showField="CatchAllData" ma:web="4b31ebbf-8119-4e58-b3a0-8e0bca362ee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b830626-b284-4a7c-b2d6-002654365071" elementFormDefault="qualified">
    <xsd:import namespace="http://schemas.microsoft.com/office/2006/documentManagement/types"/>
    <xsd:import namespace="http://schemas.microsoft.com/office/infopath/2007/PartnerControls"/>
    <xsd:element name="SharedWithUsers" ma:index="15"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9A309D-3B1A-4B97-B07D-69607FF49604}">
  <ds:schemaRefs>
    <ds:schemaRef ds:uri="http://schemas.microsoft.com/sharepoint/events"/>
  </ds:schemaRefs>
</ds:datastoreItem>
</file>

<file path=customXml/itemProps2.xml><?xml version="1.0" encoding="utf-8"?>
<ds:datastoreItem xmlns:ds="http://schemas.openxmlformats.org/officeDocument/2006/customXml" ds:itemID="{7B6F2769-7194-4217-93D3-3AF3A4742282}">
  <ds:schemaRefs>
    <ds:schemaRef ds:uri="650fe5fa-9f8b-4846-863b-3ca82cc20eb5"/>
    <ds:schemaRef ds:uri="http://purl.org/dc/terms/"/>
    <ds:schemaRef ds:uri="4b31ebbf-8119-4e58-b3a0-8e0bca362ee0"/>
    <ds:schemaRef ds:uri="http://schemas.microsoft.com/office/2006/documentManagement/types"/>
    <ds:schemaRef ds:uri="ab830626-b284-4a7c-b2d6-002654365071"/>
    <ds:schemaRef ds:uri="8f79deaa-06da-4ea5-81d9-d212cbe0391d"/>
    <ds:schemaRef ds:uri="http://purl.org/dc/elements/1.1/"/>
    <ds:schemaRef ds:uri="http://schemas.microsoft.com/office/2006/metadata/properties"/>
    <ds:schemaRef ds:uri="7d68e36e-b8cb-4be9-9a4f-9fa8c8c046f6"/>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D707FBF6-E278-432A-A4F7-3A60011E3B2A}">
  <ds:schemaRefs>
    <ds:schemaRef ds:uri="Microsoft.SharePoint.Taxonomy.ContentTypeSync"/>
  </ds:schemaRefs>
</ds:datastoreItem>
</file>

<file path=customXml/itemProps4.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5.xml><?xml version="1.0" encoding="utf-8"?>
<ds:datastoreItem xmlns:ds="http://schemas.openxmlformats.org/officeDocument/2006/customXml" ds:itemID="{55AE02DB-5A51-480A-B674-6C4CE3A794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0fe5fa-9f8b-4846-863b-3ca82cc20eb5"/>
    <ds:schemaRef ds:uri="8f79deaa-06da-4ea5-81d9-d212cbe0391d"/>
    <ds:schemaRef ds:uri="7d68e36e-b8cb-4be9-9a4f-9fa8c8c046f6"/>
    <ds:schemaRef ds:uri="4b31ebbf-8119-4e58-b3a0-8e0bca362ee0"/>
    <ds:schemaRef ds:uri="ab830626-b284-4a7c-b2d6-0026543650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EN_Arvato_Systems_pp_Master_16_9</Template>
  <TotalTime>0</TotalTime>
  <Words>1236</Words>
  <Application>Microsoft Office PowerPoint</Application>
  <PresentationFormat>Custom</PresentationFormat>
  <Paragraphs>242</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Consolas</vt:lpstr>
      <vt:lpstr>Segoe UI</vt:lpstr>
      <vt:lpstr>Symbol</vt:lpstr>
      <vt:lpstr>Wingdings</vt:lpstr>
      <vt:lpstr>Wingdings 3</vt:lpstr>
      <vt:lpstr>arvato Design 2016</vt:lpstr>
      <vt:lpstr>Securely Access Secrets within Azure Key Vault</vt:lpstr>
      <vt:lpstr>Agenda</vt:lpstr>
      <vt:lpstr>One challenge you can count on is…</vt:lpstr>
      <vt:lpstr>One reason is the bad guys</vt:lpstr>
      <vt:lpstr>Another reason is negligence</vt:lpstr>
      <vt:lpstr>Azure Key Vault</vt:lpstr>
      <vt:lpstr>Accessing Key Vault</vt:lpstr>
      <vt:lpstr>Accessing Key Vault</vt:lpstr>
      <vt:lpstr>Accessing Key Vault</vt:lpstr>
      <vt:lpstr>Demo – ARM VM Client Certificate Injection</vt:lpstr>
      <vt:lpstr>(Preview) Managed Service Identity</vt:lpstr>
      <vt:lpstr>Thank you for your attention!</vt:lpstr>
    </vt:vector>
  </TitlesOfParts>
  <Company>Infrastructure Services Software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Securely Access Secrets within Azure Key Vault</dc:title>
  <dc:creator>Hendry Anwar, Arvato Systems Malaysia</dc:creator>
  <cp:lastModifiedBy>Anwar, Hendry, Arvato Systems Malaysia</cp:lastModifiedBy>
  <cp:revision>633</cp:revision>
  <cp:lastPrinted>2016-09-22T13:23:28Z</cp:lastPrinted>
  <dcterms:created xsi:type="dcterms:W3CDTF">2017-10-30T05:55:30Z</dcterms:created>
  <dcterms:modified xsi:type="dcterms:W3CDTF">2018-03-22T09:49:52Z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0x01010018BADDD33F29A941BD1C60D1347A40E3</vt:lpwstr>
  </property>
  <property fmtid="{D5CDD505-2E9C-101B-9397-08002B2CF9AE}" pid="3" name="_dlc_DocIdItemGuid">
    <vt:lpwstr>8584e6a5-8f1e-49f7-9b16-e58ba796537f</vt:lpwstr>
  </property>
  <property fmtid="{D5CDD505-2E9C-101B-9397-08002B2CF9AE}" pid="4" name="Market_x0020_Unit">
    <vt:lpwstr/>
  </property>
  <property fmtid="{D5CDD505-2E9C-101B-9397-08002B2CF9AE}" pid="5" name="Market Unit">
    <vt:lpwstr/>
  </property>
  <property fmtid="{D5CDD505-2E9C-101B-9397-08002B2CF9AE}" pid="6" name="ArticulateGUID">
    <vt:lpwstr>D9E40AEC-9A76-443F-B1FA-373054D408A1</vt:lpwstr>
  </property>
  <property fmtid="{D5CDD505-2E9C-101B-9397-08002B2CF9AE}" pid="7" name="ArticulatePath">
    <vt:lpwstr>Arvato_pp_master201608_16_9_EN_NEW_265Z</vt:lpwstr>
  </property>
</Properties>
</file>