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9" r:id="rId5"/>
    <p:sldId id="264" r:id="rId6"/>
    <p:sldId id="258" r:id="rId7"/>
    <p:sldId id="262" r:id="rId8"/>
    <p:sldId id="260" r:id="rId9"/>
    <p:sldId id="261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43"/>
  </p:normalViewPr>
  <p:slideViewPr>
    <p:cSldViewPr snapToGrid="0" snapToObjects="1">
      <p:cViewPr>
        <p:scale>
          <a:sx n="85" d="100"/>
          <a:sy n="85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59E1-8AF0-114C-B285-E8F6623CC63C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2A6A0-29BD-AE4A-B447-EFEEFE7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2A6A0-29BD-AE4A-B447-EFEEFE7C0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EDE9-6445-864C-A53B-5DD6E6DCA070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87" y="1122363"/>
            <a:ext cx="10523095" cy="2387600"/>
          </a:xfrm>
        </p:spPr>
        <p:txBody>
          <a:bodyPr/>
          <a:lstStyle/>
          <a:p>
            <a:r>
              <a:rPr lang="en-US" altLang="zh-CN" dirty="0" smtClean="0"/>
              <a:t>Investigation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Carlo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Haocheng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</a:p>
          <a:p>
            <a:r>
              <a:rPr lang="en-US" altLang="zh-CN" sz="2800" dirty="0" smtClean="0"/>
              <a:t>11/30/2017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4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5"/>
    </mc:Choice>
    <mc:Fallback xmlns="">
      <p:transition spd="slow" advTm="79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Importance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xx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yy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1" y="1422972"/>
            <a:ext cx="579836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74" y="1916952"/>
            <a:ext cx="5790825" cy="4343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44" y="5838133"/>
            <a:ext cx="1100865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Error term:</a:t>
            </a:r>
            <a:r>
              <a:rPr lang="cs-CZ" sz="2500" dirty="0"/>
              <a:t>51898.4903672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01173" y="1064302"/>
                <a:ext cx="5665909" cy="51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Actual 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𝑥𝑦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173" y="1064302"/>
                <a:ext cx="5665909" cy="515910"/>
              </a:xfrm>
              <a:prstGeom prst="rect">
                <a:avLst/>
              </a:prstGeom>
              <a:blipFill rotWithShape="0">
                <a:blip r:embed="rId4"/>
                <a:stretch>
                  <a:fillRect l="-86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8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70"/>
    </mc:Choice>
    <mc:Fallback xmlns="">
      <p:transition spd="slow" advTm="4577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62"/>
            <a:ext cx="10515600" cy="998981"/>
          </a:xfrm>
        </p:spPr>
        <p:txBody>
          <a:bodyPr/>
          <a:lstStyle/>
          <a:p>
            <a:pPr algn="ctr"/>
            <a:r>
              <a:rPr lang="en-US" altLang="zh-CN" dirty="0" smtClean="0"/>
              <a:t>Solve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Stochastic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243"/>
                <a:ext cx="10515600" cy="5022720"/>
              </a:xfrm>
            </p:spPr>
            <p:txBody>
              <a:bodyPr/>
              <a:lstStyle/>
              <a:p>
                <a:r>
                  <a:rPr lang="en-US" dirty="0" smtClean="0"/>
                  <a:t>Brownian Motion: B</a:t>
                </a:r>
                <a:r>
                  <a:rPr lang="en-US" baseline="-25000" dirty="0" smtClean="0"/>
                  <a:t>tn+1</a:t>
                </a:r>
                <a:r>
                  <a:rPr lang="en-US" dirty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tn</a:t>
                </a:r>
                <a:r>
                  <a:rPr lang="en-US" baseline="-25000" dirty="0" smtClean="0"/>
                  <a:t>    </a:t>
                </a:r>
                <a:r>
                  <a:rPr lang="en-US" dirty="0" smtClean="0"/>
                  <a:t>~ N(0,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err="1"/>
                  <a:t>dX</a:t>
                </a:r>
                <a:r>
                  <a:rPr lang="en-US" baseline="-25000" dirty="0" err="1"/>
                  <a:t>t</a:t>
                </a:r>
                <a:r>
                  <a:rPr lang="en-US" baseline="-25000" dirty="0"/>
                  <a:t>  </a:t>
                </a:r>
                <a:r>
                  <a:rPr lang="en-US" dirty="0"/>
                  <a:t>= </a:t>
                </a:r>
                <a:r>
                  <a:rPr lang="en-US" altLang="zh-CN" dirty="0" smtClean="0"/>
                  <a:t>b(</a:t>
                </a:r>
                <a:r>
                  <a:rPr lang="en-US" dirty="0" err="1" smtClean="0"/>
                  <a:t>X</a:t>
                </a:r>
                <a:r>
                  <a:rPr lang="en-US" altLang="zh-CN" baseline="-25000" dirty="0" err="1" smtClean="0"/>
                  <a:t>t</a:t>
                </a:r>
                <a:r>
                  <a:rPr lang="en-US" altLang="zh-CN" dirty="0" smtClean="0"/>
                  <a:t>)</a:t>
                </a:r>
                <a:r>
                  <a:rPr lang="en-US" dirty="0" err="1" smtClean="0"/>
                  <a:t>dt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err="1" smtClean="0"/>
                  <a:t>dB</a:t>
                </a:r>
                <a:r>
                  <a:rPr lang="en-US" baseline="-25000" dirty="0" err="1" smtClean="0"/>
                  <a:t>t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</m:oMath>
                </a14:m>
                <a:r>
                  <a:rPr lang="zh-CN" altLang="en-US" dirty="0" smtClean="0"/>
                  <a:t>    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t</a:t>
                </a:r>
                <a:r>
                  <a:rPr lang="zh-CN" altLang="en-US" baseline="-25000" dirty="0" smtClean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𝑋𝑠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𝑑𝑠</m:t>
                    </m:r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nary>
                      <m:naryPr>
                        <m:ctrlPr>
                          <a:rPr lang="is-I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p>
                      <m:e>
                        <m:r>
                          <m:rPr>
                            <m:nor/>
                          </m:rPr>
                          <a:rPr lang="el-GR" dirty="0">
                            <a:ea typeface="Cambria Math" charset="0"/>
                            <a:cs typeface="Cambria Math" charset="0"/>
                          </a:rPr>
                          <m:t>σ</m:t>
                        </m:r>
                        <m:r>
                          <a:rPr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𝑋𝑠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𝑑𝐵𝑠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Example: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Black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Scholes</a:t>
                </a:r>
                <a:endParaRPr lang="en-US" dirty="0" smtClean="0"/>
              </a:p>
              <a:p>
                <a:r>
                  <a:rPr lang="en-US" dirty="0" err="1" smtClean="0"/>
                  <a:t>dX</a:t>
                </a:r>
                <a:r>
                  <a:rPr lang="en-US" baseline="-25000" dirty="0" err="1" smtClean="0"/>
                  <a:t>t</a:t>
                </a:r>
                <a:r>
                  <a:rPr lang="en-US" baseline="-25000" dirty="0" smtClean="0"/>
                  <a:t>  </a:t>
                </a:r>
                <a:r>
                  <a:rPr lang="en-US" dirty="0" smtClean="0"/>
                  <a:t>=</a:t>
                </a:r>
                <a:r>
                  <a:rPr lang="en-US" altLang="zh-CN" dirty="0" err="1"/>
                  <a:t>r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t</a:t>
                </a:r>
                <a:r>
                  <a:rPr lang="en-US" dirty="0" err="1" smtClean="0"/>
                  <a:t>dt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dB</a:t>
                </a:r>
                <a:r>
                  <a:rPr lang="en-US" baseline="-25000" dirty="0" smtClean="0"/>
                  <a:t>t</a:t>
                </a:r>
              </a:p>
              <a:p>
                <a:r>
                  <a:rPr lang="en-US" dirty="0" smtClean="0"/>
                  <a:t>Euler </a:t>
                </a:r>
                <a:r>
                  <a:rPr lang="en-US" dirty="0" err="1"/>
                  <a:t>Marnyama</a:t>
                </a:r>
                <a:r>
                  <a:rPr lang="en-US" dirty="0"/>
                  <a:t> Solving the </a:t>
                </a:r>
                <a:r>
                  <a:rPr lang="en-US" dirty="0" smtClean="0"/>
                  <a:t>Equation</a:t>
                </a:r>
                <a:r>
                  <a:rPr lang="en-US" altLang="zh-CN" dirty="0" smtClean="0"/>
                  <a:t>(~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Deterministic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Euler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Methods)</a:t>
                </a:r>
                <a:endParaRPr lang="en-US" dirty="0" smtClean="0"/>
              </a:p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tn+1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tn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rX</a:t>
                </a:r>
                <a:r>
                  <a:rPr lang="en-US" baseline="-25000" dirty="0" err="1" smtClean="0"/>
                  <a:t>t</a:t>
                </a:r>
                <a:r>
                  <a:rPr lang="en-US" dirty="0" err="1" smtClean="0"/>
                  <a:t>dt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tn+1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tn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243"/>
                <a:ext cx="10515600" cy="5022720"/>
              </a:xfrm>
              <a:blipFill rotWithShape="0">
                <a:blip r:embed="rId2"/>
                <a:stretch>
                  <a:fillRect l="-1043" t="-1942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89"/>
    </mc:Choice>
    <mc:Fallback xmlns="">
      <p:transition spd="slow" advTm="12018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308178" y="269600"/>
                <a:ext cx="5221225" cy="1454269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Take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r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=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=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1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08178" y="269600"/>
                <a:ext cx="5221225" cy="145426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90" y="1220682"/>
            <a:ext cx="7236607" cy="5427455"/>
          </a:xfrm>
        </p:spPr>
      </p:pic>
    </p:spTree>
    <p:extLst>
      <p:ext uri="{BB962C8B-B14F-4D97-AF65-F5344CB8AC3E}">
        <p14:creationId xmlns:p14="http://schemas.microsoft.com/office/powerpoint/2010/main" val="10833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25"/>
    </mc:Choice>
    <mc:Fallback xmlns="">
      <p:transition spd="slow" advTm="141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88" y="1138506"/>
            <a:ext cx="1827259" cy="1827259"/>
          </a:xfrm>
        </p:spPr>
      </p:pic>
      <p:sp>
        <p:nvSpPr>
          <p:cNvPr id="5" name="Rounded Rectangle 4"/>
          <p:cNvSpPr/>
          <p:nvPr/>
        </p:nvSpPr>
        <p:spPr>
          <a:xfrm>
            <a:off x="6526306" y="167946"/>
            <a:ext cx="46481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Monte Carlo Estimating Pi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819279" y="248443"/>
            <a:ext cx="40341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Gauss Seidel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3446159" y="2368783"/>
            <a:ext cx="4177553" cy="1111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Monte Carlo Solve Laplace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446159" y="4932467"/>
            <a:ext cx="4123765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Solve S</a:t>
            </a:r>
            <a:r>
              <a:rPr lang="en-US" altLang="zh-CN" sz="4400" dirty="0" smtClean="0"/>
              <a:t>D</a:t>
            </a:r>
            <a:r>
              <a:rPr lang="en-US" sz="4400" dirty="0" smtClean="0"/>
              <a:t>E</a:t>
            </a:r>
            <a:endParaRPr lang="en-US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06" y="1213020"/>
            <a:ext cx="1689848" cy="16211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50" y="3478743"/>
            <a:ext cx="1560850" cy="14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62"/>
    </mc:Choice>
    <mc:Fallback xmlns="">
      <p:transition spd="slow" advTm="3746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49972"/>
            <a:ext cx="10515600" cy="925793"/>
          </a:xfrm>
        </p:spPr>
        <p:txBody>
          <a:bodyPr/>
          <a:lstStyle/>
          <a:p>
            <a:r>
              <a:rPr lang="en-US"/>
              <a:t>Gauss </a:t>
            </a:r>
            <a:r>
              <a:rPr lang="en-US" smtClean="0"/>
              <a:t>Seidel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75765"/>
                <a:ext cx="11707318" cy="539998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Idea: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Solving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Laplace(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𝑢</m:t>
                    </m:r>
                    <m:r>
                      <a:rPr lang="en-US" altLang="zh-CN" i="1" baseline="-25000" dirty="0" err="1" smtClean="0">
                        <a:latin typeface="Cambria Math" charset="0"/>
                      </a:rPr>
                      <m:t>𝑥𝑥</m:t>
                    </m:r>
                    <m:r>
                      <a:rPr lang="en-US" altLang="zh-CN" i="1" dirty="0" err="1" smtClean="0">
                        <a:latin typeface="Cambria Math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charset="0"/>
                      </a:rPr>
                      <m:t>𝑢𝑦𝑦</m:t>
                    </m:r>
                    <m:r>
                      <a:rPr lang="en-US" altLang="zh-CN" i="1" dirty="0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One-dimension case: finite difference =&gt; </a:t>
                </a:r>
                <a:endParaRPr lang="en-US" altLang="zh-CN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𝑢</m:t>
                    </m:r>
                    <m:r>
                      <a:rPr lang="en-US" altLang="zh-CN" i="1" baseline="-25000" dirty="0" err="1">
                        <a:latin typeface="Cambria Math" charset="0"/>
                      </a:rPr>
                      <m:t>𝑥𝑥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lang="mr-IN" altLang="zh-C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charset="0"/>
                          </a:rPr>
                          <m:t>𝑢</m:t>
                        </m:r>
                        <m:r>
                          <a:rPr lang="en-US" altLang="zh-CN" b="0" i="1" baseline="-25000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b="0" i="1" baseline="-25000" dirty="0" smtClean="0">
                            <a:latin typeface="Cambria Math" charset="0"/>
                          </a:rPr>
                          <m:t>+1−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𝑢𝑛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dirty="0" smtClean="0"/>
                  <a:t> -</a:t>
                </a:r>
                <a:r>
                  <a:rPr lang="mr-I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𝑢</m:t>
                        </m:r>
                        <m:r>
                          <a:rPr lang="en-US" altLang="zh-CN" b="0" i="1" baseline="-25000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𝑢𝑛</m:t>
                        </m:r>
                        <m:r>
                          <a:rPr lang="en-US" altLang="zh-CN" b="0" i="1" baseline="-25000" dirty="0" smtClean="0">
                            <a:latin typeface="Cambria Math" charset="0"/>
                          </a:rPr>
                          <m:t>−1</m:t>
                        </m:r>
                        <m:r>
                          <a:rPr lang="en-US" altLang="zh-CN" i="1" baseline="-25000" dirty="0">
                            <a:latin typeface="Cambria Math" charset="0"/>
                          </a:rPr>
                          <m:t>−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dirty="0" smtClean="0">
                        <a:latin typeface="Cambria Math" charset="0"/>
                      </a:rPr>
                      <m:t>)/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𝑑𝑡</m:t>
                    </m:r>
                  </m:oMath>
                </a14:m>
                <a:r>
                  <a:rPr lang="en-US" altLang="zh-CN" dirty="0" smtClean="0"/>
                  <a:t> =&gt; Au = 0(</a:t>
                </a:r>
                <a:r>
                  <a:rPr lang="en-US" altLang="zh-CN" dirty="0" err="1" smtClean="0"/>
                  <a:t>TriDiagonal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A)</a:t>
                </a:r>
              </a:p>
              <a:p>
                <a:r>
                  <a:rPr lang="en-US" altLang="zh-CN" dirty="0" smtClean="0"/>
                  <a:t>Gauss Seidel  split A = D- L-U=&gt;</a:t>
                </a:r>
              </a:p>
              <a:p>
                <a:r>
                  <a:rPr lang="en-US" altLang="zh-CN" dirty="0" smtClean="0"/>
                  <a:t> Au = 0 =&gt; Dx</a:t>
                </a:r>
                <a:r>
                  <a:rPr lang="en-US" altLang="zh-CN" baseline="30000" dirty="0" smtClean="0"/>
                  <a:t>n+1 </a:t>
                </a:r>
                <a:r>
                  <a:rPr lang="en-US" altLang="zh-CN" dirty="0" smtClean="0"/>
                  <a:t>=(L+U)</a:t>
                </a:r>
                <a:r>
                  <a:rPr lang="en-US" altLang="zh-CN" dirty="0" err="1" smtClean="0"/>
                  <a:t>x</a:t>
                </a:r>
                <a:r>
                  <a:rPr lang="en-US" altLang="zh-CN" baseline="30000" dirty="0" err="1" smtClean="0"/>
                  <a:t>n</a:t>
                </a:r>
                <a:r>
                  <a:rPr lang="en-US" altLang="zh-CN" dirty="0" smtClean="0"/>
                  <a:t>=&gt;x</a:t>
                </a:r>
                <a:r>
                  <a:rPr lang="en-US" altLang="zh-CN" baseline="30000" dirty="0" smtClean="0"/>
                  <a:t>n+1</a:t>
                </a:r>
                <a:r>
                  <a:rPr lang="en-US" altLang="zh-CN" dirty="0" smtClean="0"/>
                  <a:t> =D</a:t>
                </a:r>
                <a:r>
                  <a:rPr lang="en-US" altLang="zh-CN" baseline="30000" dirty="0" smtClean="0"/>
                  <a:t>-1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L+U)</a:t>
                </a:r>
                <a:r>
                  <a:rPr lang="en-US" altLang="zh-CN" dirty="0" err="1"/>
                  <a:t>x</a:t>
                </a:r>
                <a:r>
                  <a:rPr lang="en-US" altLang="zh-CN" baseline="30000" dirty="0" err="1"/>
                  <a:t>n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−1</m:t>
                            </m:r>
                            <m:r>
                              <a:rPr lang="en-US" altLang="zh-CN" i="1" dirty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+1</m:t>
                            </m:r>
                            <m:r>
                              <a:rPr lang="en-US" altLang="zh-CN" i="1" dirty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dirty="0" smtClean="0"/>
                  <a:t> Solution at </a:t>
                </a:r>
                <a:r>
                  <a:rPr lang="en-US" dirty="0" err="1" smtClean="0"/>
                  <a:t>u</a:t>
                </a:r>
                <a:r>
                  <a:rPr lang="en-US" baseline="-25000" dirty="0" err="1" smtClean="0"/>
                  <a:t>ij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average of the neighbor</a:t>
                </a:r>
              </a:p>
              <a:p>
                <a:r>
                  <a:rPr lang="en-US" altLang="zh-CN" dirty="0" smtClean="0"/>
                  <a:t>Pros: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i.e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intermediate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memory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matrix)</a:t>
                </a:r>
              </a:p>
              <a:p>
                <a:r>
                  <a:rPr lang="en-US" altLang="zh-CN" dirty="0" smtClean="0"/>
                  <a:t>Cons: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initial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guess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5765"/>
                <a:ext cx="11707318" cy="5399986"/>
              </a:xfrm>
              <a:blipFill rotWithShape="0">
                <a:blip r:embed="rId2"/>
                <a:stretch>
                  <a:fillRect l="-938" t="-1806"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38"/>
    </mc:Choice>
    <mc:Fallback xmlns="">
      <p:transition spd="slow" advTm="1461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u(x,0) = 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x</a:t>
                </a:r>
                <a:endParaRPr lang="en-US" altLang="zh-CN" baseline="30000" dirty="0"/>
              </a:p>
              <a:p>
                <a:r>
                  <a:rPr lang="en-US" altLang="zh-CN" dirty="0"/>
                  <a:t>u(x,1) = </a:t>
                </a:r>
                <a:r>
                  <a:rPr lang="en-US" altLang="zh-CN" dirty="0" smtClean="0"/>
                  <a:t>3+x</a:t>
                </a:r>
              </a:p>
              <a:p>
                <a:r>
                  <a:rPr lang="en-US" altLang="zh-CN" dirty="0" smtClean="0"/>
                  <a:t>u(0,y</a:t>
                </a:r>
                <a:r>
                  <a:rPr lang="en-US" altLang="zh-CN" dirty="0"/>
                  <a:t>) = </a:t>
                </a:r>
                <a:r>
                  <a:rPr lang="en-US" altLang="zh-CN" dirty="0" smtClean="0"/>
                  <a:t>3+y</a:t>
                </a:r>
                <a:endParaRPr lang="en-US" altLang="zh-CN" baseline="30000" dirty="0"/>
              </a:p>
              <a:p>
                <a:r>
                  <a:rPr lang="en-US" altLang="zh-CN" dirty="0"/>
                  <a:t>u(1,y) </a:t>
                </a:r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y</a:t>
                </a:r>
              </a:p>
              <a:p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term</a:t>
                </a:r>
              </a:p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𝑎𝑖𝑗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 baseline="-25000">
                                <a:latin typeface="Cambria Math" charset="0"/>
                              </a:rPr>
                              <m:t>𝑖𝑗</m:t>
                            </m:r>
                            <m:r>
                              <a:rPr lang="zh-CN" altLang="en-US" i="1" baseline="-2500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i="1" baseline="30000">
                                <a:latin typeface="Cambria Math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is-IS" dirty="0" smtClean="0"/>
                  <a:t>0.000679298300794</a:t>
                </a:r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6510"/>
            <a:ext cx="6400799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36"/>
    </mc:Choice>
    <mc:Fallback xmlns="">
      <p:transition spd="slow" advTm="3823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Carlo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1" y="1619365"/>
            <a:ext cx="3851301" cy="386783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61186" y="1801046"/>
                <a:ext cx="7141780" cy="318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charset="0"/>
                      </a:rPr>
                      <m:t>Pr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⁡(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𝑃𝑜𝑖𝑛𝑡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𝑖𝑛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𝑡h𝑒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𝑟𝑒𝑑</m:t>
                    </m:r>
                    <m:r>
                      <a:rPr lang="zh-CN" altLang="en-US" sz="2800" i="1" dirty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𝑎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𝑞𝑢𝑎𝑟𝑡𝑒𝑟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𝑐𝑖𝑟𝑐𝑙𝑒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charset="0"/>
                          </a:rPr>
                          <m:t>𝐴𝑟𝑒𝑎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𝑡h𝑒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𝑞𝑢𝑎𝑟𝑡𝑒𝑟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𝐶𝑖𝑟𝑐𝑙𝑒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charset="0"/>
                          </a:rPr>
                          <m:t>rea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𝑡h𝑒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𝑠𝑞𝑢𝑎𝑟𝑒</m:t>
                        </m:r>
                      </m:den>
                    </m:f>
                    <m:r>
                      <a:rPr lang="en-US" altLang="zh-CN" sz="2800" i="1" dirty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algn="ctr"/>
                <a:r>
                  <a:rPr lang="en-US" altLang="zh-CN" sz="2800" dirty="0" smtClean="0"/>
                  <a:t>Convergence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Rate: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zh-CN" sz="280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 smtClean="0"/>
              </a:p>
              <a:p>
                <a:pPr algn="ctr"/>
                <a:r>
                  <a:rPr lang="en-US" altLang="zh-CN" sz="2800" dirty="0" smtClean="0"/>
                  <a:t>Proof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Idea: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Central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Limit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Theorem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28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86" y="1801046"/>
                <a:ext cx="7141780" cy="3180743"/>
              </a:xfrm>
              <a:prstGeom prst="rect">
                <a:avLst/>
              </a:prstGeom>
              <a:blipFill rotWithShape="0">
                <a:blip r:embed="rId3"/>
                <a:stretch>
                  <a:fillRect t="-17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655"/>
    </mc:Choice>
    <mc:Fallback xmlns="">
      <p:transition spd="slow" advTm="13765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92" y="1720991"/>
            <a:ext cx="9489142" cy="4389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4636" y="889994"/>
                <a:ext cx="114225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/>
                  <a:t>Convergence Rate = Ratio Error: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charset="0"/>
                      </a:rPr>
                      <m:t>𝑙𝑜𝑔</m:t>
                    </m:r>
                    <m:r>
                      <a:rPr lang="en-US" sz="3000" b="0" i="1" baseline="-25000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sz="3000" dirty="0" smtClean="0"/>
                  <a:t> [ error(2N)/ error(N)]</a:t>
                </a:r>
                <a:endParaRPr lang="en-US" sz="3000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6" y="889994"/>
                <a:ext cx="11422505" cy="1015663"/>
              </a:xfrm>
              <a:prstGeom prst="rect">
                <a:avLst/>
              </a:prstGeom>
              <a:blipFill rotWithShape="0">
                <a:blip r:embed="rId3"/>
                <a:stretch>
                  <a:fillRect t="-718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4"/>
    </mc:Choice>
    <mc:Fallback xmlns="">
      <p:transition spd="slow" advTm="2235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26" y="-221146"/>
            <a:ext cx="10515600" cy="1555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Monte Carlo Solve Laplace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134"/>
                <a:ext cx="5217826" cy="485782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</a:t>
                </a:r>
                <a:r>
                  <a:rPr lang="en-US" baseline="-25000" dirty="0" err="1" smtClean="0"/>
                  <a:t>xx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u</a:t>
                </a:r>
                <a:r>
                  <a:rPr lang="en-US" baseline="-25000" dirty="0" err="1" smtClean="0"/>
                  <a:t>yy</a:t>
                </a:r>
                <a:r>
                  <a:rPr lang="en-US" dirty="0" smtClean="0"/>
                  <a:t> = 0</a:t>
                </a:r>
              </a:p>
              <a:p>
                <a:r>
                  <a:rPr lang="en-US" dirty="0" smtClean="0"/>
                  <a:t>Initial Value given on [0,1]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:</a:t>
                </a:r>
                <a:endParaRPr lang="en-US" baseline="30000" dirty="0" smtClean="0"/>
              </a:p>
              <a:p>
                <a:r>
                  <a:rPr lang="en-US" dirty="0"/>
                  <a:t>u</a:t>
                </a:r>
                <a:r>
                  <a:rPr lang="en-US" dirty="0" smtClean="0"/>
                  <a:t>(x,0) = f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(x)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(x,1) </a:t>
                </a:r>
                <a:r>
                  <a:rPr lang="en-US" dirty="0"/>
                  <a:t>= </a:t>
                </a:r>
                <a:r>
                  <a:rPr lang="en-US" dirty="0" smtClean="0"/>
                  <a:t>f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(x)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(0,y) </a:t>
                </a:r>
                <a:r>
                  <a:rPr lang="en-US" dirty="0"/>
                  <a:t>= </a:t>
                </a:r>
                <a:r>
                  <a:rPr lang="en-US" dirty="0" smtClean="0"/>
                  <a:t>f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(y)</a:t>
                </a:r>
                <a:endParaRPr lang="en-US" dirty="0"/>
              </a:p>
              <a:p>
                <a:r>
                  <a:rPr lang="en-US" dirty="0"/>
                  <a:t>u</a:t>
                </a:r>
                <a:r>
                  <a:rPr lang="en-US" dirty="0" smtClean="0"/>
                  <a:t>(1,y) </a:t>
                </a:r>
                <a:r>
                  <a:rPr lang="en-US" dirty="0"/>
                  <a:t>= </a:t>
                </a:r>
                <a:r>
                  <a:rPr lang="en-US" dirty="0" smtClean="0"/>
                  <a:t>f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(y)</a:t>
                </a:r>
                <a:endParaRPr lang="en-US" dirty="0"/>
              </a:p>
              <a:p>
                <a:r>
                  <a:rPr lang="en-US" dirty="0" smtClean="0"/>
                  <a:t>Numerical Solution</a:t>
                </a:r>
              </a:p>
              <a:p>
                <a:r>
                  <a:rPr lang="en-US" dirty="0" smtClean="0"/>
                  <a:t>u(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= E(f(B</a:t>
                </a:r>
                <a14:m>
                  <m:oMath xmlns:m="http://schemas.openxmlformats.org/officeDocument/2006/math">
                    <m:r>
                      <a:rPr lang="en-US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)))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dirty="0" smtClean="0"/>
                  <a:t>: Time needs to hit the boundary</a:t>
                </a:r>
              </a:p>
              <a:p>
                <a:r>
                  <a:rPr lang="en-US" dirty="0" smtClean="0"/>
                  <a:t>B: Brownian motion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134"/>
                <a:ext cx="5217826" cy="4857829"/>
              </a:xfrm>
              <a:blipFill rotWithShape="0">
                <a:blip r:embed="rId2"/>
                <a:stretch>
                  <a:fillRect l="-1871" t="-1882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43403" y="1244690"/>
            <a:ext cx="52977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Rough Idea on </a:t>
            </a:r>
            <a:r>
              <a:rPr lang="en-US" altLang="zh-CN" sz="2800" dirty="0" smtClean="0"/>
              <a:t>Proof</a:t>
            </a:r>
            <a:endParaRPr lang="en-US" sz="2800" dirty="0" smtClean="0"/>
          </a:p>
          <a:p>
            <a:r>
              <a:rPr lang="en-US" sz="2800" dirty="0" smtClean="0"/>
              <a:t>1d:</a:t>
            </a:r>
          </a:p>
          <a:p>
            <a:r>
              <a:rPr lang="en-US" sz="2800" dirty="0" err="1" smtClean="0"/>
              <a:t>U</a:t>
            </a:r>
            <a:r>
              <a:rPr lang="en-US" sz="2800" baseline="-25000" dirty="0" err="1" smtClean="0"/>
              <a:t>xx</a:t>
            </a:r>
            <a:r>
              <a:rPr lang="en-US" sz="2800" dirty="0" smtClean="0"/>
              <a:t> = 0 </a:t>
            </a:r>
            <a:r>
              <a:rPr lang="en-US" altLang="zh-CN" sz="2800" dirty="0" smtClean="0"/>
              <a:t>u(0)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u(1)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</a:t>
            </a:r>
          </a:p>
          <a:p>
            <a:r>
              <a:rPr lang="en-US" altLang="zh-CN" sz="2800" dirty="0" smtClean="0"/>
              <a:t>Deterministic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Solution</a:t>
            </a:r>
          </a:p>
          <a:p>
            <a:r>
              <a:rPr lang="zh-CN" altLang="en-US" sz="2800" dirty="0" smtClean="0"/>
              <a:t>→ </a:t>
            </a:r>
            <a:r>
              <a:rPr lang="en-US" altLang="zh-CN" sz="2800" dirty="0" smtClean="0"/>
              <a:t>u(x)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(b-a)x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</a:p>
          <a:p>
            <a:r>
              <a:rPr lang="en-US" altLang="zh-CN" sz="2800" dirty="0" smtClean="0"/>
              <a:t>Probabilistic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given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x:</a:t>
            </a:r>
            <a:r>
              <a:rPr lang="zh-CN" altLang="en-US" sz="2800" dirty="0" smtClean="0"/>
              <a:t> </a:t>
            </a:r>
            <a:endParaRPr lang="en-US" altLang="zh-CN" sz="2800" dirty="0"/>
          </a:p>
          <a:p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Step: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	Right</a:t>
            </a:r>
          </a:p>
          <a:p>
            <a:r>
              <a:rPr lang="en-US" altLang="zh-CN" sz="2800" dirty="0" smtClean="0"/>
              <a:t>Probability	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0.5	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0.5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Touch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boarder: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L</a:t>
            </a:r>
            <a:r>
              <a:rPr lang="en-US" altLang="zh-CN" sz="2800" dirty="0" smtClean="0"/>
              <a:t>eft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Right</a:t>
            </a:r>
          </a:p>
          <a:p>
            <a:r>
              <a:rPr lang="en-US" altLang="zh-CN" sz="2800" dirty="0" smtClean="0"/>
              <a:t>Probability	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1-x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x</a:t>
            </a:r>
          </a:p>
          <a:p>
            <a:r>
              <a:rPr lang="en-US" altLang="zh-CN" sz="2800" dirty="0" smtClean="0"/>
              <a:t>u(x)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*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(1-x)</a:t>
            </a:r>
            <a:r>
              <a:rPr lang="zh-CN" altLang="en-US" sz="2800" dirty="0" smtClean="0"/>
              <a:t>*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=(b-a)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35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86"/>
    </mc:Choice>
    <mc:Fallback xmlns="">
      <p:transition spd="slow" advTm="12148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098"/>
          </a:xfrm>
        </p:spPr>
        <p:txBody>
          <a:bodyPr/>
          <a:lstStyle/>
          <a:p>
            <a:r>
              <a:rPr lang="en-US" altLang="zh-CN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331"/>
            <a:ext cx="10515600" cy="5157632"/>
          </a:xfrm>
        </p:spPr>
        <p:txBody>
          <a:bodyPr/>
          <a:lstStyle/>
          <a:p>
            <a:r>
              <a:rPr lang="en-US" altLang="zh-CN" dirty="0" smtClean="0"/>
              <a:t>Analytical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Solution:</a:t>
            </a:r>
            <a:r>
              <a:rPr lang="zh-CN" altLang="en-US" dirty="0"/>
              <a:t> </a:t>
            </a:r>
            <a:r>
              <a:rPr lang="en-US" altLang="zh-CN" dirty="0" smtClean="0"/>
              <a:t>u(x,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y)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-y</a:t>
            </a:r>
            <a:r>
              <a:rPr lang="en-US" altLang="zh-CN" baseline="30000" dirty="0" smtClean="0"/>
              <a:t>2</a:t>
            </a:r>
          </a:p>
          <a:p>
            <a:r>
              <a:rPr lang="en-US" altLang="zh-CN" dirty="0" smtClean="0"/>
              <a:t>u(x,0) = x</a:t>
            </a:r>
            <a:r>
              <a:rPr lang="en-US" altLang="zh-CN" baseline="30000" dirty="0" smtClean="0"/>
              <a:t>2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(x,1) = 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u(0,y) </a:t>
            </a:r>
            <a:r>
              <a:rPr lang="en-US" altLang="zh-CN" dirty="0"/>
              <a:t>= </a:t>
            </a:r>
            <a:r>
              <a:rPr lang="en-US" altLang="zh-CN" dirty="0" smtClean="0"/>
              <a:t>-y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  <a:p>
            <a:r>
              <a:rPr lang="en-US" altLang="zh-CN" dirty="0" smtClean="0"/>
              <a:t>u(1,y) = 1- y</a:t>
            </a:r>
            <a:r>
              <a:rPr lang="en-US" altLang="zh-CN" baseline="30000" dirty="0"/>
              <a:t>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4" y="3560100"/>
            <a:ext cx="4661647" cy="302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365127"/>
            <a:ext cx="5156948" cy="2817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70494" y="4318800"/>
                <a:ext cx="6221506" cy="10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 smtClean="0"/>
                  <a:t>Error</a:t>
                </a:r>
                <a:r>
                  <a:rPr lang="zh-CN" altLang="en-US" sz="3000" dirty="0" smtClean="0"/>
                  <a:t> </a:t>
                </a:r>
                <a:r>
                  <a:rPr lang="en-US" altLang="zh-CN" sz="3000" dirty="0" smtClean="0"/>
                  <a:t>term</a:t>
                </a:r>
                <a:r>
                  <a:rPr lang="zh-CN" altLang="en-US" sz="3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sz="3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30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altLang="zh-CN" sz="300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0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𝑎𝑖𝑗</m:t>
                            </m:r>
                            <m:sSup>
                              <m:sSup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30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3000" b="0" i="1" baseline="-25000" smtClean="0">
                                <a:latin typeface="Cambria Math" charset="0"/>
                              </a:rPr>
                              <m:t>𝑖𝑗</m:t>
                            </m:r>
                            <m:r>
                              <a:rPr lang="zh-CN" altLang="en-US" sz="3000" b="0" i="1" baseline="-25000" smtClean="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sz="3000" b="0" i="1" baseline="30000" smtClean="0">
                                <a:latin typeface="Cambria Math" charset="0"/>
                              </a:rPr>
                              <m:t>2</m:t>
                            </m:r>
                          </m:e>
                        </m:nary>
                        <m:r>
                          <a:rPr lang="en-US" altLang="zh-CN" sz="3000" b="0" i="1" smtClean="0">
                            <a:latin typeface="Cambria Math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cs-CZ" sz="3000"/>
                          <m:t>0.14022202 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494" y="4318800"/>
                <a:ext cx="6221506" cy="1069460"/>
              </a:xfrm>
              <a:prstGeom prst="rect">
                <a:avLst/>
              </a:prstGeom>
              <a:blipFill rotWithShape="0">
                <a:blip r:embed="rId4"/>
                <a:stretch>
                  <a:fillRect t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91"/>
    </mc:Choice>
    <mc:Fallback xmlns="">
      <p:transition spd="slow" advTm="3439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6917</TotalTime>
  <Words>574</Words>
  <Application>Microsoft Macintosh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DengXian</vt:lpstr>
      <vt:lpstr>DengXian Light</vt:lpstr>
      <vt:lpstr>Mangal</vt:lpstr>
      <vt:lpstr>Office Theme</vt:lpstr>
      <vt:lpstr>Investigation on Monte Carlo Method</vt:lpstr>
      <vt:lpstr>PowerPoint Presentation</vt:lpstr>
      <vt:lpstr>PowerPoint Presentation</vt:lpstr>
      <vt:lpstr>Gauss Seidel</vt:lpstr>
      <vt:lpstr>Example</vt:lpstr>
      <vt:lpstr>Monte Carlo Estimating Pi</vt:lpstr>
      <vt:lpstr>PowerPoint Presentation</vt:lpstr>
      <vt:lpstr>Monte Carlo Solve Laplace</vt:lpstr>
      <vt:lpstr>Example:</vt:lpstr>
      <vt:lpstr>Importance of 0 = uxx + uyy</vt:lpstr>
      <vt:lpstr>Solve Stochastic Differential Equations</vt:lpstr>
      <vt:lpstr>Take r = "σ" = 1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on Monte Carlo Method</dc:title>
  <dc:creator>An, Haocheng</dc:creator>
  <cp:lastModifiedBy>An, Haocheng</cp:lastModifiedBy>
  <cp:revision>66</cp:revision>
  <dcterms:created xsi:type="dcterms:W3CDTF">2017-11-14T05:55:01Z</dcterms:created>
  <dcterms:modified xsi:type="dcterms:W3CDTF">2017-12-01T06:14:30Z</dcterms:modified>
</cp:coreProperties>
</file>